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2" r:id="rId2"/>
  </p:sldMasterIdLst>
  <p:notesMasterIdLst>
    <p:notesMasterId r:id="rId63"/>
  </p:notesMasterIdLst>
  <p:sldIdLst>
    <p:sldId id="346" r:id="rId3"/>
    <p:sldId id="345" r:id="rId4"/>
    <p:sldId id="352" r:id="rId5"/>
    <p:sldId id="355" r:id="rId6"/>
    <p:sldId id="356" r:id="rId7"/>
    <p:sldId id="357" r:id="rId8"/>
    <p:sldId id="358" r:id="rId9"/>
    <p:sldId id="359" r:id="rId10"/>
    <p:sldId id="360" r:id="rId11"/>
    <p:sldId id="361" r:id="rId12"/>
    <p:sldId id="362" r:id="rId13"/>
    <p:sldId id="363" r:id="rId14"/>
    <p:sldId id="364" r:id="rId15"/>
    <p:sldId id="365" r:id="rId16"/>
    <p:sldId id="366" r:id="rId17"/>
    <p:sldId id="367" r:id="rId18"/>
    <p:sldId id="368" r:id="rId19"/>
    <p:sldId id="369" r:id="rId20"/>
    <p:sldId id="370" r:id="rId21"/>
    <p:sldId id="371" r:id="rId22"/>
    <p:sldId id="372" r:id="rId23"/>
    <p:sldId id="373" r:id="rId24"/>
    <p:sldId id="374" r:id="rId25"/>
    <p:sldId id="375" r:id="rId26"/>
    <p:sldId id="376" r:id="rId27"/>
    <p:sldId id="377" r:id="rId28"/>
    <p:sldId id="378" r:id="rId29"/>
    <p:sldId id="379" r:id="rId30"/>
    <p:sldId id="380" r:id="rId31"/>
    <p:sldId id="381" r:id="rId32"/>
    <p:sldId id="382" r:id="rId33"/>
    <p:sldId id="383" r:id="rId34"/>
    <p:sldId id="384" r:id="rId35"/>
    <p:sldId id="385" r:id="rId36"/>
    <p:sldId id="386" r:id="rId37"/>
    <p:sldId id="387" r:id="rId38"/>
    <p:sldId id="388" r:id="rId39"/>
    <p:sldId id="389" r:id="rId40"/>
    <p:sldId id="390" r:id="rId41"/>
    <p:sldId id="391" r:id="rId42"/>
    <p:sldId id="392" r:id="rId43"/>
    <p:sldId id="398" r:id="rId44"/>
    <p:sldId id="393" r:id="rId45"/>
    <p:sldId id="420" r:id="rId46"/>
    <p:sldId id="422" r:id="rId47"/>
    <p:sldId id="423" r:id="rId48"/>
    <p:sldId id="424" r:id="rId49"/>
    <p:sldId id="425" r:id="rId50"/>
    <p:sldId id="401" r:id="rId51"/>
    <p:sldId id="400" r:id="rId52"/>
    <p:sldId id="402" r:id="rId53"/>
    <p:sldId id="406" r:id="rId54"/>
    <p:sldId id="407" r:id="rId55"/>
    <p:sldId id="408" r:id="rId56"/>
    <p:sldId id="418" r:id="rId57"/>
    <p:sldId id="414" r:id="rId58"/>
    <p:sldId id="412" r:id="rId59"/>
    <p:sldId id="415" r:id="rId60"/>
    <p:sldId id="274" r:id="rId61"/>
    <p:sldId id="421" r:id="rId62"/>
  </p:sldIdLst>
  <p:sldSz cx="12192000" cy="6858000"/>
  <p:notesSz cx="6797675" cy="987266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なべたけんじ" initials="な" lastIdx="1" clrIdx="0">
    <p:extLst>
      <p:ext uri="{19B8F6BF-5375-455C-9EA6-DF929625EA0E}">
        <p15:presenceInfo xmlns:p15="http://schemas.microsoft.com/office/powerpoint/2012/main" userId="なべたけんじ"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6242" autoAdjust="0"/>
  </p:normalViewPr>
  <p:slideViewPr>
    <p:cSldViewPr snapToGrid="0">
      <p:cViewPr varScale="1">
        <p:scale>
          <a:sx n="106" d="100"/>
          <a:sy n="106" d="100"/>
        </p:scale>
        <p:origin x="79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viewProps" Target="viewProp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commentAuthors" Target="commentAuthor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5659" cy="49534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0443" y="0"/>
            <a:ext cx="2945659" cy="495348"/>
          </a:xfrm>
          <a:prstGeom prst="rect">
            <a:avLst/>
          </a:prstGeom>
        </p:spPr>
        <p:txBody>
          <a:bodyPr vert="horz" lIns="91440" tIns="45720" rIns="91440" bIns="45720" rtlCol="0"/>
          <a:lstStyle>
            <a:lvl1pPr algn="r">
              <a:defRPr sz="1200"/>
            </a:lvl1pPr>
          </a:lstStyle>
          <a:p>
            <a:fld id="{909C4714-9A0C-4D3B-9EA2-3E1BB57F1A76}" type="datetimeFigureOut">
              <a:rPr kumimoji="1" lang="ja-JP" altLang="en-US" smtClean="0"/>
              <a:t>2026/4/6</a:t>
            </a:fld>
            <a:endParaRPr kumimoji="1" lang="ja-JP" altLang="en-US"/>
          </a:p>
        </p:txBody>
      </p:sp>
      <p:sp>
        <p:nvSpPr>
          <p:cNvPr id="4" name="スライド イメージ プレースホルダー 3"/>
          <p:cNvSpPr>
            <a:spLocks noGrp="1" noRot="1" noChangeAspect="1"/>
          </p:cNvSpPr>
          <p:nvPr>
            <p:ph type="sldImg" idx="2"/>
          </p:nvPr>
        </p:nvSpPr>
        <p:spPr>
          <a:xfrm>
            <a:off x="438150" y="1235075"/>
            <a:ext cx="5921375" cy="3330575"/>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9768" y="4751222"/>
            <a:ext cx="5438140" cy="3887361"/>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7321"/>
            <a:ext cx="2945659" cy="49534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0443" y="9377321"/>
            <a:ext cx="2945659" cy="495347"/>
          </a:xfrm>
          <a:prstGeom prst="rect">
            <a:avLst/>
          </a:prstGeom>
        </p:spPr>
        <p:txBody>
          <a:bodyPr vert="horz" lIns="91440" tIns="45720" rIns="91440" bIns="45720" rtlCol="0" anchor="b"/>
          <a:lstStyle>
            <a:lvl1pPr algn="r">
              <a:defRPr sz="1200"/>
            </a:lvl1pPr>
          </a:lstStyle>
          <a:p>
            <a:fld id="{427BBEED-8A9B-442C-992B-D52E840C9802}" type="slidenum">
              <a:rPr kumimoji="1" lang="ja-JP" altLang="en-US" smtClean="0"/>
              <a:t>‹#›</a:t>
            </a:fld>
            <a:endParaRPr kumimoji="1" lang="ja-JP" altLang="en-US"/>
          </a:p>
        </p:txBody>
      </p:sp>
    </p:spTree>
    <p:extLst>
      <p:ext uri="{BB962C8B-B14F-4D97-AF65-F5344CB8AC3E}">
        <p14:creationId xmlns:p14="http://schemas.microsoft.com/office/powerpoint/2010/main" val="216723033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0E5591-5B43-4819-A435-CEB7C4972D97}"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6471934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0E5591-5B43-4819-A435-CEB7C4972D97}"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4031066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0E5591-5B43-4819-A435-CEB7C4972D97}"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6819566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0E5591-5B43-4819-A435-CEB7C4972D97}"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993613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0E5591-5B43-4819-A435-CEB7C4972D97}"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0155133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0E5591-5B43-4819-A435-CEB7C4972D97}"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8020591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0E5591-5B43-4819-A435-CEB7C4972D97}"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9472850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0E5591-5B43-4819-A435-CEB7C4972D97}"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4907664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0E5591-5B43-4819-A435-CEB7C4972D97}"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0077526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0E5591-5B43-4819-A435-CEB7C4972D97}"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8806318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0E5591-5B43-4819-A435-CEB7C4972D97}"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6852472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0E5591-5B43-4819-A435-CEB7C4972D97}"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9590425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0E5591-5B43-4819-A435-CEB7C4972D97}"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3076661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0E5591-5B43-4819-A435-CEB7C4972D97}"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41536101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0E5591-5B43-4819-A435-CEB7C4972D97}"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40307543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0E5591-5B43-4819-A435-CEB7C4972D97}"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7201010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0E5591-5B43-4819-A435-CEB7C4972D97}"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2864615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0E5591-5B43-4819-A435-CEB7C4972D97}"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4073068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0E5591-5B43-4819-A435-CEB7C4972D97}"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2947091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0E5591-5B43-4819-A435-CEB7C4972D97}"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3064807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0E5591-5B43-4819-A435-CEB7C4972D97}"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1813287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0E5591-5B43-4819-A435-CEB7C4972D97}"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4537326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0E5591-5B43-4819-A435-CEB7C4972D97}"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425318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0E5591-5B43-4819-A435-CEB7C4972D97}"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56935500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0E5591-5B43-4819-A435-CEB7C4972D97}"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71000755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0E5591-5B43-4819-A435-CEB7C4972D97}"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24305951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0E5591-5B43-4819-A435-CEB7C4972D97}"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73729010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0E5591-5B43-4819-A435-CEB7C4972D97}"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61832934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0E5591-5B43-4819-A435-CEB7C4972D97}"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88701860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0E5591-5B43-4819-A435-CEB7C4972D97}"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95929757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0E5591-5B43-4819-A435-CEB7C4972D97}"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92167597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0E5591-5B43-4819-A435-CEB7C4972D97}"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66384851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0E5591-5B43-4819-A435-CEB7C4972D97}"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9970116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0E5591-5B43-4819-A435-CEB7C4972D97}"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25802158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0E5591-5B43-4819-A435-CEB7C4972D97}"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03714023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0E5591-5B43-4819-A435-CEB7C4972D97}"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40546593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0E5591-5B43-4819-A435-CEB7C4972D97}"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36664731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0E5591-5B43-4819-A435-CEB7C4972D97}"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59430683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0E5591-5B43-4819-A435-CEB7C4972D97}"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89923077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0E5591-5B43-4819-A435-CEB7C4972D97}"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90138290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0E5591-5B43-4819-A435-CEB7C4972D97}"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8108542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0E5591-5B43-4819-A435-CEB7C4972D97}"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84070317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0E5591-5B43-4819-A435-CEB7C4972D97}"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74955741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0E5591-5B43-4819-A435-CEB7C4972D97}"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0807520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0E5591-5B43-4819-A435-CEB7C4972D97}"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6009414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0E5591-5B43-4819-A435-CEB7C4972D97}"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91540937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0E5591-5B43-4819-A435-CEB7C4972D97}"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21880811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0E5591-5B43-4819-A435-CEB7C4972D97}"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72954994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0E5591-5B43-4819-A435-CEB7C4972D97}"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71069304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0E5591-5B43-4819-A435-CEB7C4972D97}"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13538469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0E5591-5B43-4819-A435-CEB7C4972D97}"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4525164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0E5591-5B43-4819-A435-CEB7C4972D97}"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34173016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0E5591-5B43-4819-A435-CEB7C4972D97}"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01557933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0E5591-5B43-4819-A435-CEB7C4972D97}"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6738678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0E5591-5B43-4819-A435-CEB7C4972D97}"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5615772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0E5591-5B43-4819-A435-CEB7C4972D97}"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926587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0E5591-5B43-4819-A435-CEB7C4972D97}"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41119501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0E5591-5B43-4819-A435-CEB7C4972D97}"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829184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Master" Target="../slideMasters/slideMaster2.xml"/><Relationship Id="rId1" Type="http://schemas.openxmlformats.org/officeDocument/2006/relationships/themeOverride" Target="../theme/themeOverride1.xml"/><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cSld name="セクション見出し">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ja-JP" altLang="en-US"/>
              <a:t>マスター タイトルの書式設定</a:t>
            </a:r>
            <a:endParaRPr kumimoji="0" lang="en-US"/>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ja-JP" altLang="en-US"/>
              <a:t>マスター テキストの書式設定</a:t>
            </a:r>
          </a:p>
        </p:txBody>
      </p:sp>
      <p:sp>
        <p:nvSpPr>
          <p:cNvPr id="4" name="Date Placeholder 3"/>
          <p:cNvSpPr>
            <a:spLocks noGrp="1"/>
          </p:cNvSpPr>
          <p:nvPr>
            <p:ph type="dt" sz="half" idx="10"/>
          </p:nvPr>
        </p:nvSpPr>
        <p:spPr/>
        <p:txBody>
          <a:bodyPr/>
          <a:lstStyle/>
          <a:p>
            <a:pPr fontAlgn="base">
              <a:spcBef>
                <a:spcPct val="0"/>
              </a:spcBef>
              <a:spcAft>
                <a:spcPct val="0"/>
              </a:spcAft>
              <a:defRPr/>
            </a:pPr>
            <a:fld id="{4A7B1020-2849-41B7-A3F4-8497F4EB2C46}" type="datetime1">
              <a:rPr lang="ja-JP" altLang="en-US" smtClean="0">
                <a:solidFill>
                  <a:srgbClr val="DBF5F9">
                    <a:shade val="90000"/>
                  </a:srgbClr>
                </a:solidFill>
                <a:latin typeface="Calibri" pitchFamily="34" charset="0"/>
                <a:ea typeface="ＭＳ Ｐゴシック" pitchFamily="50" charset="-128"/>
              </a:rPr>
              <a:pPr fontAlgn="base">
                <a:spcBef>
                  <a:spcPct val="0"/>
                </a:spcBef>
                <a:spcAft>
                  <a:spcPct val="0"/>
                </a:spcAft>
                <a:defRPr/>
              </a:pPr>
              <a:t>2026/4/6</a:t>
            </a:fld>
            <a:endParaRPr lang="ja-JP" altLang="en-US">
              <a:solidFill>
                <a:srgbClr val="DBF5F9">
                  <a:shade val="90000"/>
                </a:srgbClr>
              </a:solidFill>
              <a:latin typeface="Calibri" pitchFamily="34" charset="0"/>
              <a:ea typeface="ＭＳ Ｐゴシック" pitchFamily="50" charset="-128"/>
            </a:endParaRPr>
          </a:p>
        </p:txBody>
      </p:sp>
      <p:sp>
        <p:nvSpPr>
          <p:cNvPr id="5" name="Footer Placeholder 4"/>
          <p:cNvSpPr>
            <a:spLocks noGrp="1"/>
          </p:cNvSpPr>
          <p:nvPr>
            <p:ph type="ftr" sz="quarter" idx="11"/>
          </p:nvPr>
        </p:nvSpPr>
        <p:spPr/>
        <p:txBody>
          <a:bodyPr/>
          <a:lstStyle/>
          <a:p>
            <a:pPr fontAlgn="base">
              <a:spcBef>
                <a:spcPct val="0"/>
              </a:spcBef>
              <a:spcAft>
                <a:spcPct val="0"/>
              </a:spcAft>
            </a:pPr>
            <a:endParaRPr lang="en-US" dirty="0">
              <a:solidFill>
                <a:srgbClr val="DBF5F9">
                  <a:shade val="90000"/>
                </a:srgbClr>
              </a:solidFill>
              <a:latin typeface="Calibri" pitchFamily="34" charset="0"/>
              <a:ea typeface="ＭＳ Ｐゴシック" pitchFamily="50" charset="-128"/>
            </a:endParaRPr>
          </a:p>
        </p:txBody>
      </p:sp>
      <p:sp>
        <p:nvSpPr>
          <p:cNvPr id="6" name="Slide Number Placeholder 5"/>
          <p:cNvSpPr>
            <a:spLocks noGrp="1"/>
          </p:cNvSpPr>
          <p:nvPr>
            <p:ph type="sldNum" sz="quarter" idx="12"/>
          </p:nvPr>
        </p:nvSpPr>
        <p:spPr/>
        <p:txBody>
          <a:bodyPr/>
          <a:lstStyle/>
          <a:p>
            <a:pPr fontAlgn="base">
              <a:spcBef>
                <a:spcPct val="0"/>
              </a:spcBef>
              <a:spcAft>
                <a:spcPct val="0"/>
              </a:spcAft>
              <a:defRPr/>
            </a:pPr>
            <a:fld id="{1BF73EC5-EDF2-4E74-BF6C-6E215FBCE645}" type="slidenum">
              <a:rPr lang="ja-JP" altLang="en-US" smtClean="0">
                <a:solidFill>
                  <a:srgbClr val="DBF5F9">
                    <a:shade val="90000"/>
                  </a:srgbClr>
                </a:solidFill>
                <a:latin typeface="Calibri" pitchFamily="34" charset="0"/>
                <a:ea typeface="ＭＳ Ｐゴシック" pitchFamily="50" charset="-128"/>
              </a:rPr>
              <a:pPr fontAlgn="base">
                <a:spcBef>
                  <a:spcPct val="0"/>
                </a:spcBef>
                <a:spcAft>
                  <a:spcPct val="0"/>
                </a:spcAft>
                <a:defRPr/>
              </a:pPr>
              <a:t>‹#›</a:t>
            </a:fld>
            <a:endParaRPr lang="ja-JP" altLang="en-US">
              <a:solidFill>
                <a:srgbClr val="DBF5F9">
                  <a:shade val="90000"/>
                </a:srgbClr>
              </a:solidFill>
              <a:latin typeface="Calibri" pitchFamily="34" charset="0"/>
              <a:ea typeface="ＭＳ Ｐゴシック" pitchFamily="50" charset="-128"/>
            </a:endParaRPr>
          </a:p>
        </p:txBody>
      </p:sp>
    </p:spTree>
    <p:extLst>
      <p:ext uri="{BB962C8B-B14F-4D97-AF65-F5344CB8AC3E}">
        <p14:creationId xmlns:p14="http://schemas.microsoft.com/office/powerpoint/2010/main" val="1885854566"/>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grpSp>
        <p:nvGrpSpPr>
          <p:cNvPr id="4" name="Group 11"/>
          <p:cNvGrpSpPr>
            <a:grpSpLocks/>
          </p:cNvGrpSpPr>
          <p:nvPr/>
        </p:nvGrpSpPr>
        <p:grpSpPr bwMode="auto">
          <a:xfrm>
            <a:off x="1564218" y="1392240"/>
            <a:ext cx="9038167" cy="923330"/>
            <a:chOff x="1172584" y="1381459"/>
            <a:chExt cx="6779110" cy="922735"/>
          </a:xfrm>
        </p:grpSpPr>
        <p:sp>
          <p:nvSpPr>
            <p:cNvPr id="5" name="TextBox 12"/>
            <p:cNvSpPr txBox="1">
              <a:spLocks noChangeArrowheads="1"/>
            </p:cNvSpPr>
            <p:nvPr/>
          </p:nvSpPr>
          <p:spPr bwMode="auto">
            <a:xfrm>
              <a:off x="4147772" y="1381459"/>
              <a:ext cx="657919" cy="922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5400" b="0" i="0" u="none" strike="noStrike" kern="1200" cap="none" spc="0" normalizeH="0" baseline="0" noProof="0" dirty="0">
                  <a:ln>
                    <a:noFill/>
                  </a:ln>
                  <a:solidFill>
                    <a:srgbClr val="DBA455"/>
                  </a:solidFill>
                  <a:effectLst/>
                  <a:uLnTx/>
                  <a:uFillTx/>
                  <a:latin typeface="Wingdings" pitchFamily="2" charset="2"/>
                  <a:ea typeface="ＭＳ Ｐゴシック" pitchFamily="50" charset="-128"/>
                  <a:cs typeface="+mn-cs"/>
                </a:rPr>
                <a:t></a:t>
              </a:r>
            </a:p>
          </p:txBody>
        </p:sp>
        <p:cxnSp>
          <p:nvCxnSpPr>
            <p:cNvPr id="6" name="Straight Connector 13"/>
            <p:cNvCxnSpPr/>
            <p:nvPr/>
          </p:nvCxnSpPr>
          <p:spPr>
            <a:xfrm rot="10800000">
              <a:off x="1172584" y="1925620"/>
              <a:ext cx="3119660" cy="1587"/>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7" name="Straight Connector 14"/>
            <p:cNvCxnSpPr/>
            <p:nvPr/>
          </p:nvCxnSpPr>
          <p:spPr>
            <a:xfrm rot="10800000">
              <a:off x="4832033" y="1922447"/>
              <a:ext cx="3119661" cy="1587"/>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11" name="Title 10"/>
          <p:cNvSpPr>
            <a:spLocks noGrp="1"/>
          </p:cNvSpPr>
          <p:nvPr>
            <p:ph type="title"/>
          </p:nvPr>
        </p:nvSpPr>
        <p:spPr/>
        <p:txBody>
          <a:bodyPr/>
          <a:lstStyle/>
          <a:p>
            <a:r>
              <a:rPr lang="ja-JP" altLang="en-US"/>
              <a:t>マスター タイトルの書式設定</a:t>
            </a:r>
            <a:endParaRPr lang="en-US"/>
          </a:p>
        </p:txBody>
      </p:sp>
      <p:sp>
        <p:nvSpPr>
          <p:cNvPr id="8" name="Date Placeholder 3"/>
          <p:cNvSpPr>
            <a:spLocks noGrp="1"/>
          </p:cNvSpPr>
          <p:nvPr>
            <p:ph type="dt" sz="half" idx="10"/>
          </p:nvPr>
        </p:nvSpPr>
        <p:spPr/>
        <p:txBody>
          <a:bodyPr/>
          <a:lstStyle>
            <a:lvl1pPr>
              <a:defRPr/>
            </a:lvl1pPr>
          </a:lstStyle>
          <a:p>
            <a:pPr fontAlgn="base">
              <a:spcBef>
                <a:spcPct val="0"/>
              </a:spcBef>
              <a:spcAft>
                <a:spcPct val="0"/>
              </a:spcAft>
              <a:defRPr/>
            </a:pPr>
            <a:fld id="{B48B4457-9E42-4DB7-A6B3-5ECBE973FDF8}" type="datetime1">
              <a:rPr lang="ja-JP" altLang="en-US" smtClean="0">
                <a:solidFill>
                  <a:srgbClr val="895D1D"/>
                </a:solidFill>
                <a:latin typeface="Calibri" pitchFamily="34" charset="0"/>
                <a:ea typeface="ＭＳ Ｐゴシック" pitchFamily="50" charset="-128"/>
              </a:rPr>
              <a:pPr fontAlgn="base">
                <a:spcBef>
                  <a:spcPct val="0"/>
                </a:spcBef>
                <a:spcAft>
                  <a:spcPct val="0"/>
                </a:spcAft>
                <a:defRPr/>
              </a:pPr>
              <a:t>2026/4/6</a:t>
            </a:fld>
            <a:endParaRPr lang="ja-JP" altLang="en-US">
              <a:solidFill>
                <a:srgbClr val="895D1D"/>
              </a:solidFill>
              <a:latin typeface="Calibri" pitchFamily="34" charset="0"/>
              <a:ea typeface="ＭＳ Ｐゴシック" pitchFamily="50" charset="-128"/>
            </a:endParaRPr>
          </a:p>
        </p:txBody>
      </p:sp>
      <p:sp>
        <p:nvSpPr>
          <p:cNvPr id="9"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dirty="0">
              <a:solidFill>
                <a:srgbClr val="895D1D"/>
              </a:solidFill>
              <a:latin typeface="Calibri" pitchFamily="34" charset="0"/>
              <a:ea typeface="ＭＳ Ｐゴシック" pitchFamily="50" charset="-128"/>
            </a:endParaRPr>
          </a:p>
        </p:txBody>
      </p:sp>
      <p:sp>
        <p:nvSpPr>
          <p:cNvPr id="10" name="Slide Number Placeholder 5"/>
          <p:cNvSpPr>
            <a:spLocks noGrp="1"/>
          </p:cNvSpPr>
          <p:nvPr>
            <p:ph type="sldNum" sz="quarter" idx="12"/>
          </p:nvPr>
        </p:nvSpPr>
        <p:spPr/>
        <p:txBody>
          <a:bodyPr/>
          <a:lstStyle>
            <a:lvl1pPr>
              <a:defRPr/>
            </a:lvl1pPr>
          </a:lstStyle>
          <a:p>
            <a:pPr fontAlgn="base">
              <a:spcBef>
                <a:spcPct val="0"/>
              </a:spcBef>
              <a:spcAft>
                <a:spcPct val="0"/>
              </a:spcAft>
              <a:defRPr/>
            </a:pPr>
            <a:fld id="{E45BA4EA-5EFA-460C-8880-04B9C92D5A26}" type="slidenum">
              <a:rPr lang="ja-JP" altLang="en-US" smtClean="0">
                <a:solidFill>
                  <a:srgbClr val="895D1D"/>
                </a:solidFill>
                <a:latin typeface="Calibri" pitchFamily="34" charset="0"/>
                <a:ea typeface="ＭＳ Ｐゴシック" pitchFamily="50" charset="-128"/>
              </a:rPr>
              <a:pPr fontAlgn="base">
                <a:spcBef>
                  <a:spcPct val="0"/>
                </a:spcBef>
                <a:spcAft>
                  <a:spcPct val="0"/>
                </a:spcAft>
                <a:defRPr/>
              </a:pPr>
              <a:t>‹#›</a:t>
            </a:fld>
            <a:endParaRPr lang="ja-JP" altLang="en-US">
              <a:solidFill>
                <a:srgbClr val="895D1D"/>
              </a:solidFill>
              <a:latin typeface="Calibri" pitchFamily="34" charset="0"/>
              <a:ea typeface="ＭＳ Ｐゴシック" pitchFamily="50" charset="-128"/>
            </a:endParaRPr>
          </a:p>
        </p:txBody>
      </p:sp>
    </p:spTree>
    <p:extLst>
      <p:ext uri="{BB962C8B-B14F-4D97-AF65-F5344CB8AC3E}">
        <p14:creationId xmlns:p14="http://schemas.microsoft.com/office/powerpoint/2010/main" val="1626729615"/>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cSld name="タイトル スライド">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4" name="Picture 6" descr="CoverOverlay.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7"/>
          <p:cNvGrpSpPr/>
          <p:nvPr/>
        </p:nvGrpSpPr>
        <p:grpSpPr>
          <a:xfrm>
            <a:off x="1592135" y="2887530"/>
            <a:ext cx="9038813" cy="923330"/>
            <a:chOff x="1172584" y="1381459"/>
            <a:chExt cx="6779110" cy="923330"/>
          </a:xfrm>
          <a:effectLst>
            <a:outerShdw blurRad="38100" dist="12700" dir="16200000" rotWithShape="0">
              <a:prstClr val="black">
                <a:alpha val="30000"/>
              </a:prstClr>
            </a:outerShdw>
          </a:effectLst>
        </p:grpSpPr>
        <p:sp>
          <p:nvSpPr>
            <p:cNvPr id="6" name="TextBox 8"/>
            <p:cNvSpPr txBox="1"/>
            <p:nvPr/>
          </p:nvSpPr>
          <p:spPr>
            <a:xfrm>
              <a:off x="4147073" y="1381459"/>
              <a:ext cx="657872" cy="923330"/>
            </a:xfrm>
            <a:prstGeom prst="rect">
              <a:avLst/>
            </a:prstGeom>
            <a:noFill/>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sz="5400" b="0" i="0" u="none" strike="noStrike" kern="1200" cap="none" spc="0" normalizeH="0" baseline="0" noProof="0" dirty="0">
                  <a:ln w="3175">
                    <a:solidFill>
                      <a:srgbClr val="ECE9C6">
                        <a:alpha val="60000"/>
                      </a:srgbClr>
                    </a:solidFill>
                  </a:ln>
                  <a:solidFill>
                    <a:srgbClr val="ECE9C6">
                      <a:lumMod val="90000"/>
                    </a:srgbClr>
                  </a:solidFill>
                  <a:effectLst>
                    <a:outerShdw blurRad="34925" dist="12700" dir="14400000" algn="ctr" rotWithShape="0">
                      <a:srgbClr val="000000">
                        <a:alpha val="21000"/>
                      </a:srgbClr>
                    </a:outerShdw>
                  </a:effectLst>
                  <a:uLnTx/>
                  <a:uFillTx/>
                  <a:latin typeface="Wingdings" pitchFamily="2" charset="2"/>
                  <a:ea typeface="ＭＳ Ｐゴシック" pitchFamily="50" charset="-128"/>
                  <a:cs typeface="+mn-cs"/>
                </a:rPr>
                <a:t></a:t>
              </a:r>
            </a:p>
          </p:txBody>
        </p:sp>
        <p:cxnSp>
          <p:nvCxnSpPr>
            <p:cNvPr id="7"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8"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77788" y="1387737"/>
            <a:ext cx="9036424"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1828800" y="3767862"/>
            <a:ext cx="85344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9" name="Date Placeholder 3"/>
          <p:cNvSpPr>
            <a:spLocks noGrp="1"/>
          </p:cNvSpPr>
          <p:nvPr>
            <p:ph type="dt" sz="half" idx="10"/>
          </p:nvPr>
        </p:nvSpPr>
        <p:spPr/>
        <p:txBody>
          <a:bodyPr/>
          <a:lstStyle>
            <a:lvl1pPr>
              <a:defRPr>
                <a:solidFill>
                  <a:schemeClr val="tx2"/>
                </a:solidFill>
              </a:defRPr>
            </a:lvl1pPr>
          </a:lstStyle>
          <a:p>
            <a:pPr fontAlgn="base">
              <a:spcBef>
                <a:spcPct val="0"/>
              </a:spcBef>
              <a:spcAft>
                <a:spcPct val="0"/>
              </a:spcAft>
              <a:defRPr/>
            </a:pPr>
            <a:fld id="{E220EDE0-91A8-4E29-882A-A5ADDDD538FD}" type="datetime1">
              <a:rPr lang="ja-JP" altLang="en-US" smtClean="0">
                <a:solidFill>
                  <a:srgbClr val="ECE9C6"/>
                </a:solidFill>
                <a:latin typeface="Calibri" pitchFamily="34" charset="0"/>
                <a:ea typeface="ＭＳ Ｐゴシック" pitchFamily="50" charset="-128"/>
              </a:rPr>
              <a:pPr fontAlgn="base">
                <a:spcBef>
                  <a:spcPct val="0"/>
                </a:spcBef>
                <a:spcAft>
                  <a:spcPct val="0"/>
                </a:spcAft>
                <a:defRPr/>
              </a:pPr>
              <a:t>2026/4/6</a:t>
            </a:fld>
            <a:endParaRPr lang="ja-JP" altLang="en-US">
              <a:solidFill>
                <a:srgbClr val="ECE9C6"/>
              </a:solidFill>
              <a:latin typeface="Calibri" pitchFamily="34" charset="0"/>
              <a:ea typeface="ＭＳ Ｐゴシック" pitchFamily="50" charset="-128"/>
            </a:endParaRPr>
          </a:p>
        </p:txBody>
      </p:sp>
      <p:sp>
        <p:nvSpPr>
          <p:cNvPr id="10" name="Footer Placeholder 4"/>
          <p:cNvSpPr>
            <a:spLocks noGrp="1"/>
          </p:cNvSpPr>
          <p:nvPr>
            <p:ph type="ftr" sz="quarter" idx="11"/>
          </p:nvPr>
        </p:nvSpPr>
        <p:spPr/>
        <p:txBody>
          <a:bodyPr/>
          <a:lstStyle>
            <a:lvl1pPr>
              <a:defRPr>
                <a:solidFill>
                  <a:schemeClr val="tx2"/>
                </a:solidFill>
              </a:defRPr>
            </a:lvl1pPr>
          </a:lstStyle>
          <a:p>
            <a:pPr fontAlgn="base">
              <a:spcBef>
                <a:spcPct val="0"/>
              </a:spcBef>
              <a:spcAft>
                <a:spcPct val="0"/>
              </a:spcAft>
              <a:defRPr/>
            </a:pPr>
            <a:endParaRPr lang="en-US" dirty="0">
              <a:solidFill>
                <a:srgbClr val="ECE9C6"/>
              </a:solidFill>
              <a:latin typeface="Calibri" pitchFamily="34" charset="0"/>
              <a:ea typeface="ＭＳ Ｐゴシック" pitchFamily="50" charset="-128"/>
            </a:endParaRPr>
          </a:p>
        </p:txBody>
      </p:sp>
      <p:sp>
        <p:nvSpPr>
          <p:cNvPr id="11" name="Slide Number Placeholder 5"/>
          <p:cNvSpPr>
            <a:spLocks noGrp="1"/>
          </p:cNvSpPr>
          <p:nvPr>
            <p:ph type="sldNum" sz="quarter" idx="12"/>
          </p:nvPr>
        </p:nvSpPr>
        <p:spPr/>
        <p:txBody>
          <a:bodyPr/>
          <a:lstStyle>
            <a:lvl1pPr>
              <a:defRPr>
                <a:solidFill>
                  <a:schemeClr val="tx2"/>
                </a:solidFill>
              </a:defRPr>
            </a:lvl1pPr>
          </a:lstStyle>
          <a:p>
            <a:pPr fontAlgn="base">
              <a:spcBef>
                <a:spcPct val="0"/>
              </a:spcBef>
              <a:spcAft>
                <a:spcPct val="0"/>
              </a:spcAft>
              <a:defRPr/>
            </a:pPr>
            <a:fld id="{FFF04AA5-E91C-41C4-851B-8D59C9791F63}" type="slidenum">
              <a:rPr lang="ja-JP" altLang="en-US" smtClean="0">
                <a:solidFill>
                  <a:srgbClr val="ECE9C6"/>
                </a:solidFill>
                <a:latin typeface="Calibri" pitchFamily="34" charset="0"/>
                <a:ea typeface="ＭＳ Ｐゴシック" pitchFamily="50" charset="-128"/>
              </a:rPr>
              <a:pPr fontAlgn="base">
                <a:spcBef>
                  <a:spcPct val="0"/>
                </a:spcBef>
                <a:spcAft>
                  <a:spcPct val="0"/>
                </a:spcAft>
                <a:defRPr/>
              </a:pPr>
              <a:t>‹#›</a:t>
            </a:fld>
            <a:endParaRPr lang="ja-JP" altLang="en-US" dirty="0">
              <a:solidFill>
                <a:srgbClr val="ECE9C6"/>
              </a:solidFill>
              <a:latin typeface="Calibri" pitchFamily="34" charset="0"/>
              <a:ea typeface="ＭＳ Ｐゴシック" pitchFamily="50" charset="-128"/>
            </a:endParaRPr>
          </a:p>
        </p:txBody>
      </p:sp>
    </p:spTree>
    <p:extLst>
      <p:ext uri="{BB962C8B-B14F-4D97-AF65-F5344CB8AC3E}">
        <p14:creationId xmlns:p14="http://schemas.microsoft.com/office/powerpoint/2010/main" val="4114911427"/>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dirty="0">
              <a:solidFill>
                <a:schemeClr val="tx1"/>
              </a:solidFill>
              <a:latin typeface="+mn-lt"/>
              <a:ea typeface="+mn-ea"/>
              <a:cs typeface="+mn-cs"/>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dirty="0">
              <a:solidFill>
                <a:schemeClr val="tx1"/>
              </a:solidFill>
              <a:latin typeface="+mn-lt"/>
              <a:ea typeface="+mn-e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ja-JP" altLang="en-US"/>
              <a:t>マスター タイトルの書式設定</a:t>
            </a:r>
            <a:endParaRPr kumimoji="0" lang="en-US"/>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ja-JP" altLang="en-US"/>
              <a:t>マスター テキストの書式設定</a:t>
            </a:r>
          </a:p>
          <a:p>
            <a:pPr lvl="1" eaLnBrk="1" latinLnBrk="0" hangingPunct="1"/>
            <a:r>
              <a:rPr kumimoji="0" lang="ja-JP" altLang="en-US"/>
              <a:t>第 </a:t>
            </a:r>
            <a:r>
              <a:rPr kumimoji="0" lang="en-US" altLang="ja-JP"/>
              <a:t>2 </a:t>
            </a:r>
            <a:r>
              <a:rPr kumimoji="0" lang="ja-JP" altLang="en-US"/>
              <a:t>レベル</a:t>
            </a:r>
          </a:p>
          <a:p>
            <a:pPr lvl="2" eaLnBrk="1" latinLnBrk="0" hangingPunct="1"/>
            <a:r>
              <a:rPr kumimoji="0" lang="ja-JP" altLang="en-US"/>
              <a:t>第 </a:t>
            </a:r>
            <a:r>
              <a:rPr kumimoji="0" lang="en-US" altLang="ja-JP"/>
              <a:t>3 </a:t>
            </a:r>
            <a:r>
              <a:rPr kumimoji="0" lang="ja-JP" altLang="en-US"/>
              <a:t>レベル</a:t>
            </a:r>
          </a:p>
          <a:p>
            <a:pPr lvl="3" eaLnBrk="1" latinLnBrk="0" hangingPunct="1"/>
            <a:r>
              <a:rPr kumimoji="0" lang="ja-JP" altLang="en-US"/>
              <a:t>第 </a:t>
            </a:r>
            <a:r>
              <a:rPr kumimoji="0" lang="en-US" altLang="ja-JP"/>
              <a:t>4 </a:t>
            </a:r>
            <a:r>
              <a:rPr kumimoji="0" lang="ja-JP" altLang="en-US"/>
              <a:t>レベル</a:t>
            </a:r>
          </a:p>
          <a:p>
            <a:pPr lvl="4" eaLnBrk="1" latinLnBrk="0" hangingPunct="1"/>
            <a:r>
              <a:rPr kumimoji="0" lang="ja-JP" altLang="en-US"/>
              <a:t>第 </a:t>
            </a:r>
            <a:r>
              <a:rPr kumimoji="0" lang="en-US" altLang="ja-JP"/>
              <a:t>5 </a:t>
            </a:r>
            <a:r>
              <a:rPr kumimoji="0" lang="ja-JP" altLang="en-US"/>
              <a:t>レベル</a:t>
            </a:r>
            <a:endParaRPr kumimoji="0" lang="en-US"/>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fld id="{1469ADE0-5187-4B0B-A36D-1FC9A2C34AD1}" type="datetime1">
              <a:rPr lang="ja-JP" altLang="en-US" smtClean="0"/>
              <a:pPr>
                <a:defRPr/>
              </a:pPr>
              <a:t>2026/4/6</a:t>
            </a:fld>
            <a:endParaRPr lang="ja-JP" altLang="en-US"/>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n-US" dirty="0"/>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6E96F4AC-8C3E-4593-8136-B907550E2A85}" type="slidenum">
              <a:rPr lang="ja-JP" altLang="en-US" smtClean="0"/>
              <a:pPr>
                <a:defRPr/>
              </a:pPr>
              <a:t>‹#›</a:t>
            </a:fld>
            <a:endParaRPr lang="ja-JP" altLang="en-US"/>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grpSp>
    </p:spTree>
    <p:extLst>
      <p:ext uri="{BB962C8B-B14F-4D97-AF65-F5344CB8AC3E}">
        <p14:creationId xmlns:p14="http://schemas.microsoft.com/office/powerpoint/2010/main" val="3002173634"/>
      </p:ext>
    </p:extLst>
  </p:cSld>
  <p:clrMap bg1="lt1" tx1="dk1" bg2="lt2" tx2="dk2" accent1="accent1" accent2="accent2" accent3="accent3" accent4="accent4" accent5="accent5" accent6="accent6" hlink="hlink" folHlink="folHlink"/>
  <p:sldLayoutIdLst>
    <p:sldLayoutId id="2147483661" r:id="rId1"/>
  </p:sldLayoutIdLst>
  <p:hf hdr="0" ftr="0" dt="0"/>
  <p:txStyles>
    <p:titleStyle>
      <a:lvl1pPr algn="l" rtl="0" eaLnBrk="1" latinLnBrk="0" hangingPunct="1">
        <a:spcBef>
          <a:spcPct val="0"/>
        </a:spcBef>
        <a:buNone/>
        <a:defRPr kumimoji="1"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1"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1"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1"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1"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1"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1"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1"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1"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1" sz="1400" kern="1200" baseline="0">
          <a:solidFill>
            <a:schemeClr val="tx1"/>
          </a:solidFill>
          <a:latin typeface="+mn-lt"/>
          <a:ea typeface="+mn-ea"/>
          <a:cs typeface="+mn-cs"/>
        </a:defRPr>
      </a:lvl9pPr>
    </p:bodyStyle>
    <p:otherStyle>
      <a:lvl1pPr marL="0" algn="l" rtl="0" eaLnBrk="1" latinLnBrk="0" hangingPunct="1">
        <a:defRPr kumimoji="1" kern="1200">
          <a:solidFill>
            <a:schemeClr val="tx1"/>
          </a:solidFill>
          <a:latin typeface="+mn-lt"/>
          <a:ea typeface="+mn-ea"/>
          <a:cs typeface="+mn-cs"/>
        </a:defRPr>
      </a:lvl1pPr>
      <a:lvl2pPr marL="457200" algn="l" rtl="0" eaLnBrk="1" latinLnBrk="0" hangingPunct="1">
        <a:defRPr kumimoji="1" kern="1200">
          <a:solidFill>
            <a:schemeClr val="tx1"/>
          </a:solidFill>
          <a:latin typeface="+mn-lt"/>
          <a:ea typeface="+mn-ea"/>
          <a:cs typeface="+mn-cs"/>
        </a:defRPr>
      </a:lvl2pPr>
      <a:lvl3pPr marL="914400" algn="l" rtl="0" eaLnBrk="1" latinLnBrk="0" hangingPunct="1">
        <a:defRPr kumimoji="1" kern="1200">
          <a:solidFill>
            <a:schemeClr val="tx1"/>
          </a:solidFill>
          <a:latin typeface="+mn-lt"/>
          <a:ea typeface="+mn-ea"/>
          <a:cs typeface="+mn-cs"/>
        </a:defRPr>
      </a:lvl3pPr>
      <a:lvl4pPr marL="1371600" algn="l" rtl="0" eaLnBrk="1" latinLnBrk="0" hangingPunct="1">
        <a:defRPr kumimoji="1" kern="1200">
          <a:solidFill>
            <a:schemeClr val="tx1"/>
          </a:solidFill>
          <a:latin typeface="+mn-lt"/>
          <a:ea typeface="+mn-ea"/>
          <a:cs typeface="+mn-cs"/>
        </a:defRPr>
      </a:lvl4pPr>
      <a:lvl5pPr marL="1828800" algn="l" rtl="0" eaLnBrk="1" latinLnBrk="0" hangingPunct="1">
        <a:defRPr kumimoji="1" kern="1200">
          <a:solidFill>
            <a:schemeClr val="tx1"/>
          </a:solidFill>
          <a:latin typeface="+mn-lt"/>
          <a:ea typeface="+mn-ea"/>
          <a:cs typeface="+mn-cs"/>
        </a:defRPr>
      </a:lvl5pPr>
      <a:lvl6pPr marL="2286000" algn="l" rtl="0" eaLnBrk="1" latinLnBrk="0" hangingPunct="1">
        <a:defRPr kumimoji="1" kern="1200">
          <a:solidFill>
            <a:schemeClr val="tx1"/>
          </a:solidFill>
          <a:latin typeface="+mn-lt"/>
          <a:ea typeface="+mn-ea"/>
          <a:cs typeface="+mn-cs"/>
        </a:defRPr>
      </a:lvl6pPr>
      <a:lvl7pPr marL="2743200" algn="l" rtl="0" eaLnBrk="1" latinLnBrk="0" hangingPunct="1">
        <a:defRPr kumimoji="1" kern="1200">
          <a:solidFill>
            <a:schemeClr val="tx1"/>
          </a:solidFill>
          <a:latin typeface="+mn-lt"/>
          <a:ea typeface="+mn-ea"/>
          <a:cs typeface="+mn-cs"/>
        </a:defRPr>
      </a:lvl7pPr>
      <a:lvl8pPr marL="3200400" algn="l" rtl="0" eaLnBrk="1" latinLnBrk="0" hangingPunct="1">
        <a:defRPr kumimoji="1" kern="1200">
          <a:solidFill>
            <a:schemeClr val="tx1"/>
          </a:solidFill>
          <a:latin typeface="+mn-lt"/>
          <a:ea typeface="+mn-ea"/>
          <a:cs typeface="+mn-cs"/>
        </a:defRPr>
      </a:lvl8pPr>
      <a:lvl9pPr marL="3657600" algn="l" rtl="0" eaLnBrk="1" latinLnBrk="0" hangingPunct="1">
        <a:defRPr kumimoji="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0" y="0"/>
            <a:ext cx="12192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p>
        </p:txBody>
      </p:sp>
      <p:sp>
        <p:nvSpPr>
          <p:cNvPr id="2053" name="Title Placeholder 1"/>
          <p:cNvSpPr>
            <a:spLocks noGrp="1"/>
          </p:cNvSpPr>
          <p:nvPr>
            <p:ph type="title"/>
          </p:nvPr>
        </p:nvSpPr>
        <p:spPr bwMode="auto">
          <a:xfrm>
            <a:off x="918634" y="569913"/>
            <a:ext cx="10342033"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endParaRPr lang="en-US" altLang="ja-JP"/>
          </a:p>
        </p:txBody>
      </p:sp>
      <p:sp>
        <p:nvSpPr>
          <p:cNvPr id="2054" name="Text Placeholder 2"/>
          <p:cNvSpPr>
            <a:spLocks noGrp="1"/>
          </p:cNvSpPr>
          <p:nvPr>
            <p:ph type="body" idx="1"/>
          </p:nvPr>
        </p:nvSpPr>
        <p:spPr bwMode="auto">
          <a:xfrm>
            <a:off x="931334" y="2247901"/>
            <a:ext cx="10329333" cy="387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ltLang="ja-JP"/>
          </a:p>
        </p:txBody>
      </p:sp>
      <p:sp>
        <p:nvSpPr>
          <p:cNvPr id="4" name="Date Placeholder 3"/>
          <p:cNvSpPr>
            <a:spLocks noGrp="1"/>
          </p:cNvSpPr>
          <p:nvPr>
            <p:ph type="dt" sz="half" idx="2"/>
          </p:nvPr>
        </p:nvSpPr>
        <p:spPr>
          <a:xfrm>
            <a:off x="480484" y="6161089"/>
            <a:ext cx="2844800" cy="365125"/>
          </a:xfrm>
          <a:prstGeom prst="rect">
            <a:avLst/>
          </a:prstGeom>
        </p:spPr>
        <p:txBody>
          <a:bodyPr vert="horz" lIns="91440" tIns="45720" rIns="91440" bIns="45720" rtlCol="0" anchor="ctr"/>
          <a:lstStyle>
            <a:lvl1pPr algn="l">
              <a:defRPr sz="1200">
                <a:solidFill>
                  <a:schemeClr val="tx2"/>
                </a:solidFill>
              </a:defRPr>
            </a:lvl1pPr>
          </a:lstStyle>
          <a:p>
            <a:pPr>
              <a:defRPr/>
            </a:pPr>
            <a:fld id="{1469ADE0-5187-4B0B-A36D-1FC9A2C34AD1}" type="datetime1">
              <a:rPr lang="ja-JP" altLang="en-US"/>
              <a:pPr>
                <a:defRPr/>
              </a:pPr>
              <a:t>2026/4/6</a:t>
            </a:fld>
            <a:endParaRPr lang="ja-JP" altLang="en-US"/>
          </a:p>
        </p:txBody>
      </p:sp>
      <p:sp>
        <p:nvSpPr>
          <p:cNvPr id="5" name="Footer Placeholder 4"/>
          <p:cNvSpPr>
            <a:spLocks noGrp="1"/>
          </p:cNvSpPr>
          <p:nvPr>
            <p:ph type="ftr" sz="quarter" idx="3"/>
          </p:nvPr>
        </p:nvSpPr>
        <p:spPr>
          <a:xfrm>
            <a:off x="4165600" y="6161089"/>
            <a:ext cx="3860800" cy="365125"/>
          </a:xfrm>
          <a:prstGeom prst="rect">
            <a:avLst/>
          </a:prstGeom>
        </p:spPr>
        <p:txBody>
          <a:bodyPr vert="horz" lIns="91440" tIns="45720" rIns="91440" bIns="45720" rtlCol="0" anchor="ctr"/>
          <a:lstStyle>
            <a:lvl1pPr algn="ctr">
              <a:defRPr sz="1200">
                <a:solidFill>
                  <a:schemeClr val="tx2"/>
                </a:solidFill>
              </a:defRPr>
            </a:lvl1pPr>
          </a:lstStyle>
          <a:p>
            <a:pPr>
              <a:defRPr/>
            </a:pPr>
            <a:endParaRPr lang="en-US" dirty="0"/>
          </a:p>
        </p:txBody>
      </p:sp>
      <p:sp>
        <p:nvSpPr>
          <p:cNvPr id="6" name="Slide Number Placeholder 5"/>
          <p:cNvSpPr>
            <a:spLocks noGrp="1"/>
          </p:cNvSpPr>
          <p:nvPr>
            <p:ph type="sldNum" sz="quarter" idx="4"/>
          </p:nvPr>
        </p:nvSpPr>
        <p:spPr>
          <a:xfrm>
            <a:off x="8851900" y="6161089"/>
            <a:ext cx="2844800" cy="365125"/>
          </a:xfrm>
          <a:prstGeom prst="rect">
            <a:avLst/>
          </a:prstGeom>
        </p:spPr>
        <p:txBody>
          <a:bodyPr vert="horz" lIns="91440" tIns="45720" rIns="91440" bIns="45720" rtlCol="0" anchor="ctr"/>
          <a:lstStyle>
            <a:lvl1pPr algn="r">
              <a:defRPr sz="1200">
                <a:solidFill>
                  <a:schemeClr val="tx2"/>
                </a:solidFill>
              </a:defRPr>
            </a:lvl1pPr>
          </a:lstStyle>
          <a:p>
            <a:pPr>
              <a:defRPr/>
            </a:pPr>
            <a:fld id="{6E96F4AC-8C3E-4593-8136-B907550E2A85}" type="slidenum">
              <a:rPr lang="ja-JP" altLang="en-US"/>
              <a:pPr>
                <a:defRPr/>
              </a:pPr>
              <a:t>‹#›</a:t>
            </a:fld>
            <a:endParaRPr lang="ja-JP" altLang="en-US"/>
          </a:p>
        </p:txBody>
      </p:sp>
    </p:spTree>
    <p:extLst>
      <p:ext uri="{BB962C8B-B14F-4D97-AF65-F5344CB8AC3E}">
        <p14:creationId xmlns:p14="http://schemas.microsoft.com/office/powerpoint/2010/main" val="4251235255"/>
      </p:ext>
    </p:extLst>
  </p:cSld>
  <p:clrMap bg1="lt1" tx1="dk1" bg2="lt2" tx2="dk2" accent1="accent1" accent2="accent2" accent3="accent3" accent4="accent4" accent5="accent5" accent6="accent6" hlink="hlink" folHlink="folHlink"/>
  <p:sldLayoutIdLst>
    <p:sldLayoutId id="2147483663" r:id="rId1"/>
    <p:sldLayoutId id="2147483664" r:id="rId2"/>
  </p:sldLayoutIdLst>
  <p:hf hdr="0" ftr="0" dt="0"/>
  <p:txStyles>
    <p:titleStyle>
      <a:lvl1pPr algn="ctr" rtl="0" eaLnBrk="0" fontAlgn="base" hangingPunct="0">
        <a:spcBef>
          <a:spcPct val="0"/>
        </a:spcBef>
        <a:spcAft>
          <a:spcPct val="0"/>
        </a:spcAft>
        <a:defRPr kumimoji="1" sz="5400" kern="1200">
          <a:solidFill>
            <a:schemeClr val="tx2"/>
          </a:solidFill>
          <a:latin typeface="+mj-lt"/>
          <a:ea typeface="+mj-ea"/>
          <a:cs typeface="+mj-cs"/>
        </a:defRPr>
      </a:lvl1pPr>
      <a:lvl2pPr algn="ctr" rtl="0" eaLnBrk="0" fontAlgn="base" hangingPunct="0">
        <a:spcBef>
          <a:spcPct val="0"/>
        </a:spcBef>
        <a:spcAft>
          <a:spcPct val="0"/>
        </a:spcAft>
        <a:defRPr kumimoji="1" sz="5400">
          <a:solidFill>
            <a:schemeClr val="tx2"/>
          </a:solidFill>
          <a:latin typeface="Book Antiqua" pitchFamily="18" charset="0"/>
          <a:ea typeface="HGS明朝E" pitchFamily="18" charset="-128"/>
        </a:defRPr>
      </a:lvl2pPr>
      <a:lvl3pPr algn="ctr" rtl="0" eaLnBrk="0" fontAlgn="base" hangingPunct="0">
        <a:spcBef>
          <a:spcPct val="0"/>
        </a:spcBef>
        <a:spcAft>
          <a:spcPct val="0"/>
        </a:spcAft>
        <a:defRPr kumimoji="1" sz="5400">
          <a:solidFill>
            <a:schemeClr val="tx2"/>
          </a:solidFill>
          <a:latin typeface="Book Antiqua" pitchFamily="18" charset="0"/>
          <a:ea typeface="HGS明朝E" pitchFamily="18" charset="-128"/>
        </a:defRPr>
      </a:lvl3pPr>
      <a:lvl4pPr algn="ctr" rtl="0" eaLnBrk="0" fontAlgn="base" hangingPunct="0">
        <a:spcBef>
          <a:spcPct val="0"/>
        </a:spcBef>
        <a:spcAft>
          <a:spcPct val="0"/>
        </a:spcAft>
        <a:defRPr kumimoji="1" sz="5400">
          <a:solidFill>
            <a:schemeClr val="tx2"/>
          </a:solidFill>
          <a:latin typeface="Book Antiqua" pitchFamily="18" charset="0"/>
          <a:ea typeface="HGS明朝E" pitchFamily="18" charset="-128"/>
        </a:defRPr>
      </a:lvl4pPr>
      <a:lvl5pPr algn="ctr" rtl="0" eaLnBrk="0" fontAlgn="base" hangingPunct="0">
        <a:spcBef>
          <a:spcPct val="0"/>
        </a:spcBef>
        <a:spcAft>
          <a:spcPct val="0"/>
        </a:spcAft>
        <a:defRPr kumimoji="1" sz="5400">
          <a:solidFill>
            <a:schemeClr val="tx2"/>
          </a:solidFill>
          <a:latin typeface="Book Antiqua" pitchFamily="18" charset="0"/>
          <a:ea typeface="HGS明朝E" pitchFamily="18" charset="-128"/>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65125" indent="-365125" algn="l" rtl="0" eaLnBrk="0" fontAlgn="base" hangingPunct="0">
        <a:spcBef>
          <a:spcPct val="20000"/>
        </a:spcBef>
        <a:spcAft>
          <a:spcPct val="0"/>
        </a:spcAft>
        <a:buClr>
          <a:schemeClr val="accent1"/>
        </a:buClr>
        <a:buFont typeface="Wingdings" pitchFamily="2" charset="2"/>
        <a:buChar char=""/>
        <a:defRPr kumimoji="1" sz="2400" kern="1200">
          <a:solidFill>
            <a:srgbClr val="262626"/>
          </a:solidFill>
          <a:latin typeface="+mn-lt"/>
          <a:ea typeface="+mn-ea"/>
          <a:cs typeface="+mn-cs"/>
        </a:defRPr>
      </a:lvl1pPr>
      <a:lvl2pPr marL="776288" indent="-365125" algn="l" rtl="0" eaLnBrk="0" fontAlgn="base" hangingPunct="0">
        <a:spcBef>
          <a:spcPct val="20000"/>
        </a:spcBef>
        <a:spcAft>
          <a:spcPct val="0"/>
        </a:spcAft>
        <a:buClr>
          <a:schemeClr val="accent1"/>
        </a:buClr>
        <a:buFont typeface="Wingdings" pitchFamily="2" charset="2"/>
        <a:buChar char=""/>
        <a:defRPr kumimoji="1" sz="2200" kern="1200">
          <a:solidFill>
            <a:srgbClr val="262626"/>
          </a:solidFill>
          <a:latin typeface="+mn-lt"/>
          <a:ea typeface="+mn-ea"/>
          <a:cs typeface="+mn-cs"/>
        </a:defRPr>
      </a:lvl2pPr>
      <a:lvl3pPr marL="1143000" indent="-365125" algn="l" rtl="0" eaLnBrk="0" fontAlgn="base" hangingPunct="0">
        <a:spcBef>
          <a:spcPct val="20000"/>
        </a:spcBef>
        <a:spcAft>
          <a:spcPct val="0"/>
        </a:spcAft>
        <a:buClr>
          <a:schemeClr val="accent1"/>
        </a:buClr>
        <a:buFont typeface="Wingdings" pitchFamily="2" charset="2"/>
        <a:buChar char=""/>
        <a:defRPr kumimoji="1" sz="2000" kern="1200">
          <a:solidFill>
            <a:srgbClr val="262626"/>
          </a:solidFill>
          <a:latin typeface="+mn-lt"/>
          <a:ea typeface="+mn-ea"/>
          <a:cs typeface="+mn-cs"/>
        </a:defRPr>
      </a:lvl3pPr>
      <a:lvl4pPr marL="1508125" indent="-319088" algn="l" rtl="0" eaLnBrk="0" fontAlgn="base" hangingPunct="0">
        <a:spcBef>
          <a:spcPct val="20000"/>
        </a:spcBef>
        <a:spcAft>
          <a:spcPct val="0"/>
        </a:spcAft>
        <a:buClr>
          <a:schemeClr val="accent1"/>
        </a:buClr>
        <a:buFont typeface="Wingdings" pitchFamily="2" charset="2"/>
        <a:buChar char=""/>
        <a:defRPr kumimoji="1" kern="1200">
          <a:solidFill>
            <a:srgbClr val="262626"/>
          </a:solidFill>
          <a:latin typeface="+mn-lt"/>
          <a:ea typeface="+mn-ea"/>
          <a:cs typeface="+mn-cs"/>
        </a:defRPr>
      </a:lvl4pPr>
      <a:lvl5pPr marL="1828800" indent="-319088" algn="l" rtl="0" eaLnBrk="0" fontAlgn="base" hangingPunct="0">
        <a:spcBef>
          <a:spcPct val="20000"/>
        </a:spcBef>
        <a:spcAft>
          <a:spcPct val="0"/>
        </a:spcAft>
        <a:buClr>
          <a:schemeClr val="accent1"/>
        </a:buClr>
        <a:buFont typeface="Wingdings" pitchFamily="2" charset="2"/>
        <a:buChar char=""/>
        <a:defRPr kumimoji="1" sz="1600" kern="1200">
          <a:solidFill>
            <a:srgbClr val="262626"/>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kumimoji="1"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kumimoji="1"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kumimoji="1"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kumimoji="1" sz="14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タイトル 1"/>
          <p:cNvSpPr>
            <a:spLocks noGrp="1"/>
          </p:cNvSpPr>
          <p:nvPr>
            <p:ph type="ctrTitle"/>
          </p:nvPr>
        </p:nvSpPr>
        <p:spPr>
          <a:xfrm>
            <a:off x="2567608" y="1628800"/>
            <a:ext cx="7200800" cy="1440160"/>
          </a:xfrm>
        </p:spPr>
        <p:txBody>
          <a:bodyPr rtlCol="0">
            <a:noAutofit/>
          </a:bodyPr>
          <a:lstStyle/>
          <a:p>
            <a:pPr eaLnBrk="1" fontAlgn="auto" hangingPunct="1">
              <a:spcAft>
                <a:spcPts val="0"/>
              </a:spcAft>
              <a:defRPr/>
            </a:pPr>
            <a:r>
              <a:rPr lang="ja-JP" altLang="en-US" sz="4000" dirty="0"/>
              <a:t>農地法の基礎と許可申請</a:t>
            </a:r>
            <a:br>
              <a:rPr lang="en-US" altLang="ja-JP" sz="2000" dirty="0"/>
            </a:br>
            <a:br>
              <a:rPr lang="en-US" altLang="ja-JP" sz="2000" dirty="0"/>
            </a:br>
            <a:r>
              <a:rPr lang="ja-JP" altLang="en-US" sz="2400" dirty="0"/>
              <a:t>－その</a:t>
            </a:r>
            <a:r>
              <a:rPr lang="en-US" altLang="ja-JP" sz="2400" dirty="0"/>
              <a:t>1</a:t>
            </a:r>
            <a:r>
              <a:rPr lang="ja-JP" altLang="en-US" sz="2400" dirty="0"/>
              <a:t>・・法の意味と３条許可申請</a:t>
            </a:r>
            <a:r>
              <a:rPr lang="en-US" altLang="ja-JP" sz="2800" dirty="0"/>
              <a:t>―</a:t>
            </a:r>
            <a:endParaRPr lang="ja-JP" altLang="en-US" sz="2800" dirty="0"/>
          </a:p>
        </p:txBody>
      </p:sp>
      <p:sp>
        <p:nvSpPr>
          <p:cNvPr id="3075" name="サブタイトル 2"/>
          <p:cNvSpPr>
            <a:spLocks noGrp="1"/>
          </p:cNvSpPr>
          <p:nvPr>
            <p:ph type="subTitle" idx="1"/>
          </p:nvPr>
        </p:nvSpPr>
        <p:spPr>
          <a:xfrm>
            <a:off x="2895600" y="5013177"/>
            <a:ext cx="6400800" cy="936625"/>
          </a:xfrm>
        </p:spPr>
        <p:txBody>
          <a:bodyPr rtlCol="0">
            <a:normAutofit/>
          </a:bodyPr>
          <a:lstStyle/>
          <a:p>
            <a:pPr eaLnBrk="1" fontAlgn="auto" hangingPunct="1">
              <a:spcAft>
                <a:spcPts val="0"/>
              </a:spcAft>
              <a:defRPr/>
            </a:pPr>
            <a:r>
              <a:rPr lang="ja-JP" altLang="ja-JP" sz="2500" dirty="0"/>
              <a:t>愛</a:t>
            </a:r>
            <a:r>
              <a:rPr lang="ja-JP" altLang="en-US" sz="2500" dirty="0"/>
              <a:t> </a:t>
            </a:r>
            <a:r>
              <a:rPr lang="ja-JP" altLang="ja-JP" sz="2500" dirty="0"/>
              <a:t>知</a:t>
            </a:r>
            <a:r>
              <a:rPr lang="ja-JP" altLang="en-US" sz="2500" dirty="0"/>
              <a:t> </a:t>
            </a:r>
            <a:r>
              <a:rPr lang="ja-JP" altLang="ja-JP" sz="2500" dirty="0"/>
              <a:t>県</a:t>
            </a:r>
            <a:r>
              <a:rPr lang="ja-JP" altLang="en-US" sz="2500" dirty="0"/>
              <a:t> </a:t>
            </a:r>
            <a:r>
              <a:rPr lang="ja-JP" altLang="ja-JP" sz="2500" dirty="0"/>
              <a:t>行</a:t>
            </a:r>
            <a:r>
              <a:rPr lang="ja-JP" altLang="en-US" sz="2500" dirty="0"/>
              <a:t> </a:t>
            </a:r>
            <a:r>
              <a:rPr lang="ja-JP" altLang="ja-JP" sz="2500" dirty="0"/>
              <a:t>政</a:t>
            </a:r>
            <a:r>
              <a:rPr lang="ja-JP" altLang="en-US" sz="2500" dirty="0"/>
              <a:t> </a:t>
            </a:r>
            <a:r>
              <a:rPr lang="ja-JP" altLang="ja-JP" sz="2500" dirty="0"/>
              <a:t>書</a:t>
            </a:r>
            <a:r>
              <a:rPr lang="ja-JP" altLang="en-US" sz="2500" dirty="0"/>
              <a:t> </a:t>
            </a:r>
            <a:r>
              <a:rPr lang="ja-JP" altLang="ja-JP" sz="2500" dirty="0"/>
              <a:t>士</a:t>
            </a:r>
            <a:r>
              <a:rPr lang="ja-JP" altLang="en-US" sz="2500" dirty="0"/>
              <a:t> </a:t>
            </a:r>
            <a:r>
              <a:rPr lang="ja-JP" altLang="ja-JP" sz="2500" dirty="0"/>
              <a:t>会</a:t>
            </a:r>
          </a:p>
          <a:p>
            <a:pPr eaLnBrk="1" fontAlgn="auto" hangingPunct="1">
              <a:spcAft>
                <a:spcPts val="0"/>
              </a:spcAft>
              <a:defRPr/>
            </a:pPr>
            <a:r>
              <a:rPr lang="ja-JP" altLang="en-US" sz="2500" dirty="0"/>
              <a:t>岡崎支部</a:t>
            </a:r>
            <a:r>
              <a:rPr lang="ja-JP" altLang="ja-JP" sz="2500" dirty="0"/>
              <a:t>　鍋 田 建 治</a:t>
            </a:r>
            <a:endParaRPr lang="ja-JP" altLang="en-US" sz="2500" dirty="0"/>
          </a:p>
        </p:txBody>
      </p:sp>
      <p:sp>
        <p:nvSpPr>
          <p:cNvPr id="12292" name="テキスト ボックス 3"/>
          <p:cNvSpPr txBox="1">
            <a:spLocks noChangeArrowheads="1"/>
          </p:cNvSpPr>
          <p:nvPr/>
        </p:nvSpPr>
        <p:spPr bwMode="auto">
          <a:xfrm>
            <a:off x="2351088" y="842964"/>
            <a:ext cx="460851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Font typeface="Wingdings" pitchFamily="2" charset="2"/>
              <a:buChar char=""/>
              <a:defRPr kumimoji="1" sz="2400">
                <a:solidFill>
                  <a:srgbClr val="262626"/>
                </a:solidFill>
                <a:latin typeface="Book Antiqua" pitchFamily="18" charset="0"/>
                <a:ea typeface="HGS明朝E" pitchFamily="18" charset="-128"/>
              </a:defRPr>
            </a:lvl1pPr>
            <a:lvl2pPr marL="742950" indent="-285750" eaLnBrk="0" hangingPunct="0">
              <a:spcBef>
                <a:spcPct val="20000"/>
              </a:spcBef>
              <a:buClr>
                <a:schemeClr val="accent1"/>
              </a:buClr>
              <a:buFont typeface="Wingdings" pitchFamily="2" charset="2"/>
              <a:buChar char=""/>
              <a:defRPr kumimoji="1" sz="2200">
                <a:solidFill>
                  <a:srgbClr val="262626"/>
                </a:solidFill>
                <a:latin typeface="Book Antiqua" pitchFamily="18" charset="0"/>
                <a:ea typeface="HGS明朝E" pitchFamily="18" charset="-128"/>
              </a:defRPr>
            </a:lvl2pPr>
            <a:lvl3pPr marL="1143000" indent="-228600" eaLnBrk="0" hangingPunct="0">
              <a:spcBef>
                <a:spcPct val="20000"/>
              </a:spcBef>
              <a:buClr>
                <a:schemeClr val="accent1"/>
              </a:buClr>
              <a:buFont typeface="Wingdings" pitchFamily="2" charset="2"/>
              <a:buChar char=""/>
              <a:defRPr kumimoji="1" sz="2000">
                <a:solidFill>
                  <a:srgbClr val="262626"/>
                </a:solidFill>
                <a:latin typeface="Book Antiqua" pitchFamily="18" charset="0"/>
                <a:ea typeface="HGS明朝E" pitchFamily="18" charset="-128"/>
              </a:defRPr>
            </a:lvl3pPr>
            <a:lvl4pPr marL="1600200" indent="-228600" eaLnBrk="0" hangingPunct="0">
              <a:spcBef>
                <a:spcPct val="20000"/>
              </a:spcBef>
              <a:buClr>
                <a:schemeClr val="accent1"/>
              </a:buClr>
              <a:buFont typeface="Wingdings" pitchFamily="2" charset="2"/>
              <a:buChar char=""/>
              <a:defRPr kumimoji="1">
                <a:solidFill>
                  <a:srgbClr val="262626"/>
                </a:solidFill>
                <a:latin typeface="Book Antiqua" pitchFamily="18" charset="0"/>
                <a:ea typeface="HGS明朝E" pitchFamily="18" charset="-128"/>
              </a:defRPr>
            </a:lvl4pPr>
            <a:lvl5pPr marL="2057400" indent="-228600" eaLnBrk="0" hangingPunct="0">
              <a:spcBef>
                <a:spcPct val="20000"/>
              </a:spcBef>
              <a:buClr>
                <a:schemeClr val="accent1"/>
              </a:buClr>
              <a:buFont typeface="Wingdings" pitchFamily="2" charset="2"/>
              <a:buChar char=""/>
              <a:defRPr kumimoji="1" sz="1600">
                <a:solidFill>
                  <a:srgbClr val="262626"/>
                </a:solidFill>
                <a:latin typeface="Book Antiqua" pitchFamily="18" charset="0"/>
                <a:ea typeface="HGS明朝E" pitchFamily="18" charset="-128"/>
              </a:defRPr>
            </a:lvl5pPr>
            <a:lvl6pPr marL="2514600" indent="-228600" eaLnBrk="0" fontAlgn="base" hangingPunct="0">
              <a:spcBef>
                <a:spcPct val="20000"/>
              </a:spcBef>
              <a:spcAft>
                <a:spcPct val="0"/>
              </a:spcAft>
              <a:buClr>
                <a:schemeClr val="accent1"/>
              </a:buClr>
              <a:buFont typeface="Wingdings" pitchFamily="2" charset="2"/>
              <a:buChar char=""/>
              <a:defRPr kumimoji="1" sz="1600">
                <a:solidFill>
                  <a:srgbClr val="262626"/>
                </a:solidFill>
                <a:latin typeface="Book Antiqua" pitchFamily="18" charset="0"/>
                <a:ea typeface="HGS明朝E" pitchFamily="18" charset="-128"/>
              </a:defRPr>
            </a:lvl6pPr>
            <a:lvl7pPr marL="2971800" indent="-228600" eaLnBrk="0" fontAlgn="base" hangingPunct="0">
              <a:spcBef>
                <a:spcPct val="20000"/>
              </a:spcBef>
              <a:spcAft>
                <a:spcPct val="0"/>
              </a:spcAft>
              <a:buClr>
                <a:schemeClr val="accent1"/>
              </a:buClr>
              <a:buFont typeface="Wingdings" pitchFamily="2" charset="2"/>
              <a:buChar char=""/>
              <a:defRPr kumimoji="1" sz="1600">
                <a:solidFill>
                  <a:srgbClr val="262626"/>
                </a:solidFill>
                <a:latin typeface="Book Antiqua" pitchFamily="18" charset="0"/>
                <a:ea typeface="HGS明朝E" pitchFamily="18" charset="-128"/>
              </a:defRPr>
            </a:lvl7pPr>
            <a:lvl8pPr marL="3429000" indent="-228600" eaLnBrk="0" fontAlgn="base" hangingPunct="0">
              <a:spcBef>
                <a:spcPct val="20000"/>
              </a:spcBef>
              <a:spcAft>
                <a:spcPct val="0"/>
              </a:spcAft>
              <a:buClr>
                <a:schemeClr val="accent1"/>
              </a:buClr>
              <a:buFont typeface="Wingdings" pitchFamily="2" charset="2"/>
              <a:buChar char=""/>
              <a:defRPr kumimoji="1" sz="1600">
                <a:solidFill>
                  <a:srgbClr val="262626"/>
                </a:solidFill>
                <a:latin typeface="Book Antiqua" pitchFamily="18" charset="0"/>
                <a:ea typeface="HGS明朝E" pitchFamily="18" charset="-128"/>
              </a:defRPr>
            </a:lvl8pPr>
            <a:lvl9pPr marL="3886200" indent="-228600" eaLnBrk="0" fontAlgn="base" hangingPunct="0">
              <a:spcBef>
                <a:spcPct val="20000"/>
              </a:spcBef>
              <a:spcAft>
                <a:spcPct val="0"/>
              </a:spcAft>
              <a:buClr>
                <a:schemeClr val="accent1"/>
              </a:buClr>
              <a:buFont typeface="Wingdings" pitchFamily="2" charset="2"/>
              <a:buChar char=""/>
              <a:defRPr kumimoji="1" sz="1600">
                <a:solidFill>
                  <a:srgbClr val="262626"/>
                </a:solidFill>
                <a:latin typeface="Book Antiqua" pitchFamily="18" charset="0"/>
                <a:ea typeface="HGS明朝E" pitchFamily="18" charset="-128"/>
              </a:defRPr>
            </a:lvl9pPr>
          </a:lstStyle>
          <a:p>
            <a:pPr eaLnBrk="1" fontAlgn="base" hangingPunct="1">
              <a:spcBef>
                <a:spcPct val="0"/>
              </a:spcBef>
              <a:spcAft>
                <a:spcPct val="0"/>
              </a:spcAft>
              <a:buClrTx/>
              <a:buNone/>
            </a:pPr>
            <a:r>
              <a:rPr lang="ja-JP" altLang="en-US" dirty="0">
                <a:solidFill>
                  <a:prstClr val="white"/>
                </a:solidFill>
                <a:latin typeface="Calibri" pitchFamily="34" charset="0"/>
                <a:ea typeface="ＭＳ Ｐゴシック" pitchFamily="50" charset="-128"/>
              </a:rPr>
              <a:t>令和５</a:t>
            </a:r>
            <a:r>
              <a:rPr lang="ja-JP" altLang="ja-JP" dirty="0">
                <a:solidFill>
                  <a:prstClr val="white"/>
                </a:solidFill>
                <a:latin typeface="Calibri" pitchFamily="34" charset="0"/>
                <a:ea typeface="ＭＳ Ｐゴシック" pitchFamily="50" charset="-128"/>
              </a:rPr>
              <a:t>年度 </a:t>
            </a:r>
            <a:r>
              <a:rPr lang="ja-JP" altLang="en-US" dirty="0">
                <a:solidFill>
                  <a:prstClr val="white"/>
                </a:solidFill>
                <a:latin typeface="Calibri" pitchFamily="34" charset="0"/>
                <a:ea typeface="ＭＳ Ｐゴシック" pitchFamily="50" charset="-128"/>
              </a:rPr>
              <a:t>岡崎</a:t>
            </a:r>
            <a:r>
              <a:rPr lang="ja-JP" altLang="en-US">
                <a:solidFill>
                  <a:prstClr val="white"/>
                </a:solidFill>
                <a:latin typeface="Calibri" pitchFamily="34" charset="0"/>
                <a:ea typeface="ＭＳ Ｐゴシック" pitchFamily="50" charset="-128"/>
              </a:rPr>
              <a:t>支部</a:t>
            </a:r>
            <a:r>
              <a:rPr lang="ja-JP" altLang="ja-JP">
                <a:solidFill>
                  <a:prstClr val="white"/>
                </a:solidFill>
                <a:latin typeface="Calibri" pitchFamily="34" charset="0"/>
                <a:ea typeface="ＭＳ Ｐゴシック" pitchFamily="50" charset="-128"/>
              </a:rPr>
              <a:t>研修会</a:t>
            </a:r>
            <a:r>
              <a:rPr lang="ja-JP" altLang="en-US">
                <a:solidFill>
                  <a:prstClr val="white"/>
                </a:solidFill>
                <a:latin typeface="Calibri" pitchFamily="34" charset="0"/>
                <a:ea typeface="ＭＳ Ｐゴシック" pitchFamily="50" charset="-128"/>
              </a:rPr>
              <a:t>（ホームページ用）</a:t>
            </a:r>
            <a:endParaRPr lang="ja-JP" altLang="en-US" dirty="0">
              <a:solidFill>
                <a:prstClr val="white"/>
              </a:solidFill>
              <a:latin typeface="Calibri" pitchFamily="34" charset="0"/>
              <a:ea typeface="ＭＳ Ｐゴシック" pitchFamily="50" charset="-128"/>
            </a:endParaRPr>
          </a:p>
        </p:txBody>
      </p:sp>
    </p:spTree>
    <p:extLst>
      <p:ext uri="{BB962C8B-B14F-4D97-AF65-F5344CB8AC3E}">
        <p14:creationId xmlns:p14="http://schemas.microsoft.com/office/powerpoint/2010/main" val="25296227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6" name="テキスト プレースホルダー 5">
            <a:extLst>
              <a:ext uri="{FF2B5EF4-FFF2-40B4-BE49-F238E27FC236}">
                <a16:creationId xmlns:a16="http://schemas.microsoft.com/office/drawing/2014/main" id="{8FC6B10C-8320-46D2-8699-82B82C3E2DB0}"/>
              </a:ext>
            </a:extLst>
          </p:cNvPr>
          <p:cNvSpPr>
            <a:spLocks noGrp="1"/>
          </p:cNvSpPr>
          <p:nvPr>
            <p:ph type="body" idx="1"/>
          </p:nvPr>
        </p:nvSpPr>
        <p:spPr>
          <a:xfrm>
            <a:off x="101689" y="885944"/>
            <a:ext cx="11988621" cy="5840224"/>
          </a:xfrm>
        </p:spPr>
        <p:txBody>
          <a:bodyPr>
            <a:normAutofit fontScale="25000" lnSpcReduction="20000"/>
          </a:bodyPr>
          <a:lstStyle/>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ja-JP" altLang="en-US" sz="8000" dirty="0">
                <a:solidFill>
                  <a:prstClr val="black"/>
                </a:solidFill>
                <a:latin typeface="Constantia"/>
                <a:ea typeface="HGP明朝E" panose="02020900000000000000" pitchFamily="18" charset="-128"/>
              </a:rPr>
              <a:t>   ◎債権とは、債権者が債務者に対し一定の行為（給付）を請求することができる権利。</a:t>
            </a: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ja-JP" altLang="en-US" sz="8000" dirty="0">
                <a:solidFill>
                  <a:prstClr val="black"/>
                </a:solidFill>
                <a:latin typeface="Constantia"/>
                <a:ea typeface="HGP明朝E" panose="02020900000000000000" pitchFamily="18" charset="-128"/>
              </a:rPr>
              <a:t>　　  発生原因は、契約、事務管理（民６９７条）、不当利得（同７０３条）、不法行為（同７０９条）の４つ。</a:t>
            </a:r>
            <a:endParaRPr lang="en-US" altLang="ja-JP" sz="8000" dirty="0">
              <a:solidFill>
                <a:prstClr val="black"/>
              </a:solidFill>
              <a:latin typeface="Constantia"/>
              <a:ea typeface="HGP明朝E" panose="02020900000000000000" pitchFamily="18" charset="-128"/>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ja-JP" altLang="en-US" sz="8000" dirty="0">
                <a:solidFill>
                  <a:prstClr val="black"/>
                </a:solidFill>
                <a:latin typeface="Constantia"/>
                <a:ea typeface="HGP明朝E" panose="02020900000000000000" pitchFamily="18" charset="-128"/>
              </a:rPr>
              <a:t>　　　（契約が多い）</a:t>
            </a: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ja-JP" altLang="en-US" sz="8000" dirty="0">
                <a:solidFill>
                  <a:prstClr val="black"/>
                </a:solidFill>
                <a:latin typeface="Constantia"/>
                <a:ea typeface="HGP明朝E" panose="02020900000000000000" pitchFamily="18" charset="-128"/>
              </a:rPr>
              <a:t>        農地法の許可までは、契約は請求権にとどまる。</a:t>
            </a: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ja-JP" altLang="en-US" sz="8800" dirty="0">
                <a:solidFill>
                  <a:prstClr val="black"/>
                </a:solidFill>
                <a:latin typeface="Constantia"/>
                <a:ea typeface="HGP明朝E" panose="02020900000000000000" pitchFamily="18" charset="-128"/>
              </a:rPr>
              <a:t>２ 物権と債権</a:t>
            </a: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ja-JP" altLang="en-US" sz="8800" dirty="0">
                <a:solidFill>
                  <a:prstClr val="black"/>
                </a:solidFill>
                <a:latin typeface="Constantia"/>
                <a:ea typeface="HGP明朝E" panose="02020900000000000000" pitchFamily="18" charset="-128"/>
              </a:rPr>
              <a:t> （１）物権について</a:t>
            </a: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ja-JP" altLang="en-US" sz="8000" dirty="0">
                <a:solidFill>
                  <a:prstClr val="black"/>
                </a:solidFill>
                <a:latin typeface="Constantia"/>
                <a:ea typeface="HGP明朝E" panose="02020900000000000000" pitchFamily="18" charset="-128"/>
              </a:rPr>
              <a:t>    ◎土地の所有権はその土地の上下に及ぶ制限あり。（民２０６条）</a:t>
            </a: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ja-JP" altLang="en-US" sz="8000" dirty="0">
                <a:solidFill>
                  <a:prstClr val="black"/>
                </a:solidFill>
                <a:latin typeface="Constantia"/>
                <a:ea typeface="HGP明朝E" panose="02020900000000000000" pitchFamily="18" charset="-128"/>
              </a:rPr>
              <a:t>    ◎地上権とはその土地を使用する権利。（工作物・竹木を所有するため）</a:t>
            </a: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ja-JP" altLang="en-US" sz="8000" dirty="0">
                <a:solidFill>
                  <a:prstClr val="black"/>
                </a:solidFill>
                <a:latin typeface="Constantia"/>
                <a:ea typeface="HGP明朝E" panose="02020900000000000000" pitchFamily="18" charset="-128"/>
              </a:rPr>
              <a:t>      ・工作物とは人工的な構造物、竹木に耕作するものは通常入らず、その場合は永小作権を設定</a:t>
            </a:r>
            <a:r>
              <a:rPr kumimoji="1" lang="ja-JP" altLang="en-US" sz="8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すべきとして</a:t>
            </a:r>
            <a:endParaRPr lang="en-US" altLang="ja-JP" sz="8000" dirty="0">
              <a:solidFill>
                <a:prstClr val="black"/>
              </a:solidFill>
              <a:latin typeface="Constantia"/>
              <a:ea typeface="HGP明朝E" panose="02020900000000000000" pitchFamily="18" charset="-128"/>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ja-JP" altLang="en-US" sz="8000" dirty="0">
                <a:solidFill>
                  <a:prstClr val="black"/>
                </a:solidFill>
                <a:latin typeface="Constantia"/>
                <a:ea typeface="HGP明朝E" panose="02020900000000000000" pitchFamily="18" charset="-128"/>
              </a:rPr>
              <a:t>        いる。ただし他人の農地を使用する手段としては、使用貸借権又は賃借権の設定が普通。</a:t>
            </a: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ja-JP" altLang="en-US" sz="8000" dirty="0">
                <a:solidFill>
                  <a:prstClr val="black"/>
                </a:solidFill>
                <a:latin typeface="Constantia"/>
                <a:ea typeface="HGP明朝E" panose="02020900000000000000" pitchFamily="18" charset="-128"/>
              </a:rPr>
              <a:t>    ◎永小作権とは他人の土地において耕作又は牧畜をする権利。（民２７０条）</a:t>
            </a: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ja-JP" altLang="en-US" sz="8000" dirty="0">
                <a:solidFill>
                  <a:prstClr val="black"/>
                </a:solidFill>
                <a:latin typeface="Constantia"/>
                <a:ea typeface="HGP明朝E" panose="02020900000000000000" pitchFamily="18" charset="-128"/>
              </a:rPr>
              <a:t>        設定する場合は２０年以上５０年以下としなければならない。土地所有者にとって有利な点がなく、</a:t>
            </a:r>
            <a:r>
              <a:rPr kumimoji="1" lang="ja-JP" altLang="en-US" sz="8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議論の</a:t>
            </a:r>
            <a:endParaRPr kumimoji="1" lang="en-US" altLang="ja-JP" sz="8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en-US" altLang="ja-JP" sz="8000" dirty="0">
                <a:solidFill>
                  <a:prstClr val="black"/>
                </a:solidFill>
                <a:latin typeface="Constantia"/>
                <a:ea typeface="HGP明朝E" panose="02020900000000000000" pitchFamily="18" charset="-128"/>
              </a:rPr>
              <a:t>        </a:t>
            </a:r>
            <a:r>
              <a:rPr kumimoji="1" lang="ja-JP" altLang="en-US" sz="8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実益</a:t>
            </a:r>
            <a:r>
              <a:rPr lang="ja-JP" altLang="en-US" sz="8000" dirty="0">
                <a:solidFill>
                  <a:prstClr val="black"/>
                </a:solidFill>
                <a:latin typeface="Constantia"/>
                <a:ea typeface="HGP明朝E" panose="02020900000000000000" pitchFamily="18" charset="-128"/>
              </a:rPr>
              <a:t>はない。</a:t>
            </a: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ja-JP" altLang="en-US" sz="8000" dirty="0">
                <a:solidFill>
                  <a:prstClr val="black"/>
                </a:solidFill>
                <a:latin typeface="Constantia"/>
                <a:ea typeface="HGP明朝E" panose="02020900000000000000" pitchFamily="18" charset="-128"/>
              </a:rPr>
              <a:t>　 ◎質権とは、債権の担保として、債権者又は第三者が提供した農地等を債権者が占有して、債権の</a:t>
            </a:r>
            <a:r>
              <a:rPr kumimoji="1" lang="ja-JP" altLang="en-US" sz="8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優先弁済</a:t>
            </a:r>
            <a:endParaRPr lang="en-US" altLang="ja-JP" sz="8000" dirty="0">
              <a:solidFill>
                <a:prstClr val="black"/>
              </a:solidFill>
              <a:latin typeface="Constantia"/>
              <a:ea typeface="HGP明朝E" panose="02020900000000000000" pitchFamily="18" charset="-128"/>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ja-JP" altLang="en-US" sz="8000" dirty="0">
                <a:solidFill>
                  <a:prstClr val="black"/>
                </a:solidFill>
                <a:latin typeface="Constantia"/>
                <a:ea typeface="HGP明朝E" panose="02020900000000000000" pitchFamily="18" charset="-128"/>
              </a:rPr>
              <a:t>　　  を図る担保物権です。（民３４２条、３４７条）</a:t>
            </a: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ja-JP" altLang="en-US" sz="8000" dirty="0">
                <a:solidFill>
                  <a:prstClr val="black"/>
                </a:solidFill>
                <a:latin typeface="Constantia"/>
                <a:ea typeface="HGP明朝E" panose="02020900000000000000" pitchFamily="18" charset="-128"/>
              </a:rPr>
              <a:t>       農地等を質権の目的物とする場合は、不動産質権となる。（民３５６条）</a:t>
            </a: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ja-JP" altLang="en-US" sz="8000" dirty="0">
                <a:solidFill>
                  <a:prstClr val="black"/>
                </a:solidFill>
                <a:latin typeface="Constantia"/>
                <a:ea typeface="HGP明朝E" panose="02020900000000000000" pitchFamily="18" charset="-128"/>
              </a:rPr>
              <a:t>　    つまり、地上権、永小作権、質権については適用実例がない。</a:t>
            </a: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endParaRPr lang="ja-JP" altLang="ja-JP" sz="3600" kern="100" dirty="0">
              <a:solidFill>
                <a:schemeClr val="bg1"/>
              </a:solidFill>
              <a:effectLst/>
              <a:latin typeface="HGP明朝E" panose="02020900000000000000" pitchFamily="18" charset="-128"/>
              <a:ea typeface="HGP明朝E" panose="020209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endParaRPr kumimoji="1" lang="ja-JP" altLang="en-US" sz="2400" b="0" i="0" u="none" strike="noStrike" kern="1200" cap="none" spc="0" normalizeH="0" baseline="0" noProof="0" dirty="0">
              <a:ln>
                <a:noFill/>
              </a:ln>
              <a:solidFill>
                <a:schemeClr val="bg1"/>
              </a:solidFill>
              <a:effectLst/>
              <a:uLnTx/>
              <a:uFillTx/>
              <a:latin typeface="Constantia"/>
              <a:ea typeface="HGP明朝E" panose="02020900000000000000" pitchFamily="18" charset="-128"/>
              <a:cs typeface="+mn-cs"/>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endParaRPr lang="ja-JP" altLang="en-US" sz="2000" dirty="0">
              <a:solidFill>
                <a:prstClr val="black"/>
              </a:solidFill>
              <a:latin typeface="Constantia"/>
              <a:ea typeface="HGP明朝E" panose="02020900000000000000" pitchFamily="18" charset="-128"/>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endParaRPr lang="ja-JP" altLang="en-US" sz="2600" dirty="0">
              <a:solidFill>
                <a:prstClr val="black"/>
              </a:solidFill>
              <a:latin typeface="Constantia"/>
              <a:ea typeface="HGP明朝E" panose="02020900000000000000" pitchFamily="18" charset="-128"/>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ja-JP" altLang="en-US" sz="8000" dirty="0">
                <a:solidFill>
                  <a:prstClr val="black"/>
                </a:solidFill>
                <a:latin typeface="Constantia"/>
                <a:ea typeface="HGP明朝E" panose="02020900000000000000" pitchFamily="18" charset="-128"/>
              </a:rPr>
              <a:t>　</a:t>
            </a:r>
            <a:endParaRPr lang="en-US" altLang="ja-JP" sz="4000" dirty="0">
              <a:solidFill>
                <a:prstClr val="black"/>
              </a:solidFill>
              <a:latin typeface="Constantia"/>
              <a:ea typeface="HGP明朝E" panose="02020900000000000000" pitchFamily="18" charset="-128"/>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endParaRPr lang="en-US" altLang="ja-JP" sz="4000" dirty="0">
              <a:solidFill>
                <a:prstClr val="black"/>
              </a:solidFill>
              <a:latin typeface="Constantia"/>
              <a:ea typeface="HGP明朝E" panose="02020900000000000000" pitchFamily="18" charset="-128"/>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ja-JP" altLang="en-US" sz="8000" dirty="0">
                <a:solidFill>
                  <a:prstClr val="black"/>
                </a:solidFill>
                <a:latin typeface="Constantia"/>
                <a:ea typeface="HGP明朝E" panose="02020900000000000000" pitchFamily="18" charset="-128"/>
              </a:rPr>
              <a:t>　　</a:t>
            </a:r>
            <a:endParaRPr lang="en-US" altLang="ja-JP" sz="1800" dirty="0"/>
          </a:p>
        </p:txBody>
      </p:sp>
      <p:sp>
        <p:nvSpPr>
          <p:cNvPr id="4" name="スライド番号プレースホルダー 3">
            <a:extLst>
              <a:ext uri="{FF2B5EF4-FFF2-40B4-BE49-F238E27FC236}">
                <a16:creationId xmlns:a16="http://schemas.microsoft.com/office/drawing/2014/main" id="{C6C06E6B-DCED-41FE-ABE1-7E771819159B}"/>
              </a:ext>
            </a:extLst>
          </p:cNvPr>
          <p:cNvSpPr>
            <a:spLocks noGrp="1"/>
          </p:cNvSpPr>
          <p:nvPr>
            <p:ph type="sldNum" sz="quarter" idx="12"/>
          </p:nvPr>
        </p:nvSpPr>
        <p:spPr>
          <a:xfrm>
            <a:off x="11328310" y="6492875"/>
            <a:ext cx="762000" cy="365125"/>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45BA4EA-5EFA-460C-8880-04B9C92D5A26}" type="slidenum">
              <a:rPr kumimoji="0" lang="ja-JP" altLang="en-US" sz="1600" b="0" i="0" u="none" strike="noStrike" kern="1200" cap="none" spc="0" normalizeH="0" baseline="0" noProof="0">
                <a:ln>
                  <a:noFill/>
                </a:ln>
                <a:solidFill>
                  <a:prstClr val="black"/>
                </a:solidFill>
                <a:effectLst/>
                <a:uLnTx/>
                <a:uFillTx/>
                <a:latin typeface="Calibri" pitchFamily="34"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ja-JP" altLang="en-US" sz="1600" b="0" i="0" u="none" strike="noStrike" kern="1200" cap="none" spc="0" normalizeH="0" baseline="0" noProof="0" dirty="0">
              <a:ln>
                <a:noFill/>
              </a:ln>
              <a:solidFill>
                <a:prstClr val="black"/>
              </a:solidFill>
              <a:effectLst/>
              <a:uLnTx/>
              <a:uFillTx/>
              <a:latin typeface="Calibri" pitchFamily="34" charset="0"/>
              <a:ea typeface="ＭＳ Ｐゴシック" pitchFamily="50" charset="-128"/>
              <a:cs typeface="+mn-cs"/>
            </a:endParaRPr>
          </a:p>
        </p:txBody>
      </p:sp>
      <p:sp>
        <p:nvSpPr>
          <p:cNvPr id="13" name="テキスト ボックス 12">
            <a:extLst>
              <a:ext uri="{FF2B5EF4-FFF2-40B4-BE49-F238E27FC236}">
                <a16:creationId xmlns:a16="http://schemas.microsoft.com/office/drawing/2014/main" id="{ABEB3D99-B49C-41D8-83C9-72DF7F516350}"/>
              </a:ext>
            </a:extLst>
          </p:cNvPr>
          <p:cNvSpPr txBox="1"/>
          <p:nvPr/>
        </p:nvSpPr>
        <p:spPr>
          <a:xfrm>
            <a:off x="11391557" y="1321405"/>
            <a:ext cx="184731"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itchFamily="34" charset="0"/>
              <a:ea typeface="ＭＳ Ｐゴシック" pitchFamily="50" charset="-128"/>
              <a:cs typeface="+mn-cs"/>
            </a:endParaRPr>
          </a:p>
        </p:txBody>
      </p:sp>
    </p:spTree>
    <p:extLst>
      <p:ext uri="{BB962C8B-B14F-4D97-AF65-F5344CB8AC3E}">
        <p14:creationId xmlns:p14="http://schemas.microsoft.com/office/powerpoint/2010/main" val="14250118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6" name="テキスト プレースホルダー 5">
            <a:extLst>
              <a:ext uri="{FF2B5EF4-FFF2-40B4-BE49-F238E27FC236}">
                <a16:creationId xmlns:a16="http://schemas.microsoft.com/office/drawing/2014/main" id="{8FC6B10C-8320-46D2-8699-82B82C3E2DB0}"/>
              </a:ext>
            </a:extLst>
          </p:cNvPr>
          <p:cNvSpPr>
            <a:spLocks noGrp="1"/>
          </p:cNvSpPr>
          <p:nvPr>
            <p:ph type="body" idx="1"/>
          </p:nvPr>
        </p:nvSpPr>
        <p:spPr>
          <a:xfrm>
            <a:off x="101689" y="885944"/>
            <a:ext cx="11988621" cy="5840224"/>
          </a:xfrm>
        </p:spPr>
        <p:txBody>
          <a:bodyPr>
            <a:normAutofit fontScale="25000" lnSpcReduction="20000"/>
          </a:bodyPr>
          <a:lstStyle/>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ja-JP" altLang="en-US" sz="8800" dirty="0">
                <a:solidFill>
                  <a:prstClr val="black"/>
                </a:solidFill>
                <a:latin typeface="Constantia"/>
                <a:ea typeface="HGP明朝E" panose="02020900000000000000" pitchFamily="18" charset="-128"/>
              </a:rPr>
              <a:t> （２）使用貸借と賃貸借（３条許可は移転と並びこの設定が多い）</a:t>
            </a: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ja-JP" altLang="en-US" sz="8000" dirty="0">
                <a:solidFill>
                  <a:prstClr val="black"/>
                </a:solidFill>
                <a:latin typeface="Constantia"/>
                <a:ea typeface="HGP明朝E" panose="02020900000000000000" pitchFamily="18" charset="-128"/>
              </a:rPr>
              <a:t>　　ア 使用貸借による権利</a:t>
            </a: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ja-JP" altLang="en-US" sz="8000" dirty="0">
                <a:solidFill>
                  <a:prstClr val="black"/>
                </a:solidFill>
                <a:latin typeface="Constantia"/>
                <a:ea typeface="HGP明朝E" panose="02020900000000000000" pitchFamily="18" charset="-128"/>
              </a:rPr>
              <a:t>　　　　民法５９３条「当事者の一方がある物を引き渡すことを約し、相手方がその受け取った物について</a:t>
            </a:r>
            <a:r>
              <a:rPr lang="ja-JP" altLang="en-US" sz="8000" u="sng" dirty="0">
                <a:solidFill>
                  <a:prstClr val="black"/>
                </a:solidFill>
                <a:latin typeface="Constantia"/>
                <a:ea typeface="HGP明朝E" panose="02020900000000000000" pitchFamily="18" charset="-128"/>
              </a:rPr>
              <a:t>無償</a:t>
            </a:r>
            <a:r>
              <a:rPr lang="ja-JP" altLang="en-US" sz="8000" dirty="0">
                <a:solidFill>
                  <a:prstClr val="black"/>
                </a:solidFill>
                <a:latin typeface="Constantia"/>
                <a:ea typeface="HGP明朝E" panose="02020900000000000000" pitchFamily="18" charset="-128"/>
              </a:rPr>
              <a:t>で</a:t>
            </a:r>
            <a:endParaRPr lang="en-US" altLang="ja-JP" sz="8000" dirty="0">
              <a:solidFill>
                <a:prstClr val="black"/>
              </a:solidFill>
              <a:latin typeface="Constantia"/>
              <a:ea typeface="HGP明朝E" panose="02020900000000000000" pitchFamily="18" charset="-128"/>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ja-JP" altLang="en-US" sz="8000" dirty="0">
                <a:solidFill>
                  <a:prstClr val="black"/>
                </a:solidFill>
                <a:latin typeface="Constantia"/>
                <a:ea typeface="HGP明朝E" panose="02020900000000000000" pitchFamily="18" charset="-128"/>
              </a:rPr>
              <a:t>　　　　使用及び収益をして契約が終了したときに返還をすることを約することによって、その効果を生ずる」（諾成</a:t>
            </a:r>
            <a:endParaRPr lang="en-US" altLang="ja-JP" sz="8000" dirty="0">
              <a:solidFill>
                <a:prstClr val="black"/>
              </a:solidFill>
              <a:latin typeface="Constantia"/>
              <a:ea typeface="HGP明朝E" panose="02020900000000000000" pitchFamily="18" charset="-128"/>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ja-JP" altLang="en-US" sz="8000" dirty="0">
                <a:solidFill>
                  <a:prstClr val="black"/>
                </a:solidFill>
                <a:latin typeface="Constantia"/>
                <a:ea typeface="HGP明朝E" panose="02020900000000000000" pitchFamily="18" charset="-128"/>
              </a:rPr>
              <a:t>　　　　契約）。</a:t>
            </a:r>
            <a:r>
              <a:rPr lang="ja-JP" altLang="en-US" sz="8000" u="sng" dirty="0">
                <a:solidFill>
                  <a:prstClr val="black"/>
                </a:solidFill>
                <a:latin typeface="Constantia"/>
                <a:ea typeface="HGP明朝E" panose="02020900000000000000" pitchFamily="18" charset="-128"/>
              </a:rPr>
              <a:t>借主</a:t>
            </a:r>
            <a:r>
              <a:rPr lang="ja-JP" altLang="en-US" sz="8000" dirty="0">
                <a:solidFill>
                  <a:prstClr val="black"/>
                </a:solidFill>
                <a:latin typeface="Constantia"/>
                <a:ea typeface="HGP明朝E" panose="02020900000000000000" pitchFamily="18" charset="-128"/>
              </a:rPr>
              <a:t>に発生する権利。</a:t>
            </a: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ja-JP" altLang="en-US" sz="8000" dirty="0">
                <a:solidFill>
                  <a:prstClr val="black"/>
                </a:solidFill>
                <a:latin typeface="Constantia"/>
                <a:ea typeface="HGP明朝E" panose="02020900000000000000" pitchFamily="18" charset="-128"/>
              </a:rPr>
              <a:t>　　イ 賃貸借による権利</a:t>
            </a: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ja-JP" altLang="en-US" sz="8000" dirty="0">
                <a:solidFill>
                  <a:prstClr val="black"/>
                </a:solidFill>
                <a:latin typeface="Constantia"/>
                <a:ea typeface="HGP明朝E" panose="02020900000000000000" pitchFamily="18" charset="-128"/>
              </a:rPr>
              <a:t>         賃貸借契約によって賃借人に発生する権利。</a:t>
            </a: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ja-JP" altLang="en-US" sz="8000" dirty="0">
                <a:solidFill>
                  <a:prstClr val="black"/>
                </a:solidFill>
                <a:latin typeface="Constantia"/>
                <a:ea typeface="HGP明朝E" panose="02020900000000000000" pitchFamily="18" charset="-128"/>
              </a:rPr>
              <a:t>         対抗力がある（法１６条）のはこちらで、権利は相続人に相続される。又登記（不登３条）もできる。</a:t>
            </a: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ja-JP" altLang="en-US" sz="8000" dirty="0">
                <a:solidFill>
                  <a:prstClr val="black"/>
                </a:solidFill>
                <a:latin typeface="Constantia"/>
                <a:ea typeface="HGP明朝E" panose="02020900000000000000" pitchFamily="18" charset="-128"/>
              </a:rPr>
              <a:t> </a:t>
            </a:r>
            <a:r>
              <a:rPr lang="ja-JP" altLang="en-US" sz="8800" dirty="0">
                <a:solidFill>
                  <a:prstClr val="black"/>
                </a:solidFill>
                <a:latin typeface="Constantia"/>
                <a:ea typeface="HGP明朝E" panose="02020900000000000000" pitchFamily="18" charset="-128"/>
              </a:rPr>
              <a:t>（３）使用貸借</a:t>
            </a: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ja-JP" altLang="en-US" sz="8000" dirty="0">
                <a:solidFill>
                  <a:prstClr val="black"/>
                </a:solidFill>
                <a:latin typeface="Constantia"/>
                <a:ea typeface="HGP明朝E" panose="02020900000000000000" pitchFamily="18" charset="-128"/>
              </a:rPr>
              <a:t>　  契約後、３条許可で効力発生。（貸主の引渡義務が発生する）</a:t>
            </a:r>
            <a:endParaRPr lang="en-US" altLang="ja-JP" sz="8000" dirty="0">
              <a:solidFill>
                <a:prstClr val="black"/>
              </a:solidFill>
              <a:latin typeface="Constantia"/>
              <a:ea typeface="HGP明朝E" panose="02020900000000000000" pitchFamily="18" charset="-128"/>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ja-JP" altLang="en-US" sz="8000" dirty="0">
                <a:solidFill>
                  <a:prstClr val="black"/>
                </a:solidFill>
                <a:latin typeface="Constantia"/>
                <a:ea typeface="HGP明朝E" panose="02020900000000000000" pitchFamily="18" charset="-128"/>
              </a:rPr>
              <a:t>　  通常の必要費</a:t>
            </a:r>
            <a:r>
              <a:rPr lang="ja-JP" altLang="en-US" sz="8000" u="sng" dirty="0">
                <a:solidFill>
                  <a:prstClr val="black"/>
                </a:solidFill>
                <a:latin typeface="Constantia"/>
                <a:ea typeface="HGP明朝E" panose="02020900000000000000" pitchFamily="18" charset="-128"/>
              </a:rPr>
              <a:t>（固定資産税</a:t>
            </a:r>
            <a:r>
              <a:rPr lang="ja-JP" altLang="en-US" sz="8000" dirty="0">
                <a:solidFill>
                  <a:prstClr val="black"/>
                </a:solidFill>
                <a:latin typeface="Constantia"/>
                <a:ea typeface="HGP明朝E" panose="02020900000000000000" pitchFamily="18" charset="-128"/>
              </a:rPr>
              <a:t>と</a:t>
            </a:r>
            <a:r>
              <a:rPr lang="ja-JP" altLang="en-US" sz="8000" u="sng" dirty="0">
                <a:solidFill>
                  <a:prstClr val="black"/>
                </a:solidFill>
                <a:latin typeface="Constantia"/>
                <a:ea typeface="HGP明朝E" panose="02020900000000000000" pitchFamily="18" charset="-128"/>
              </a:rPr>
              <a:t>現状維持のための費用</a:t>
            </a:r>
            <a:r>
              <a:rPr lang="ja-JP" altLang="en-US" sz="8000" dirty="0">
                <a:solidFill>
                  <a:prstClr val="black"/>
                </a:solidFill>
                <a:latin typeface="Constantia"/>
                <a:ea typeface="HGP明朝E" panose="02020900000000000000" pitchFamily="18" charset="-128"/>
              </a:rPr>
              <a:t>）を借主は負担する（民５９５条１項）。特別の必要費又は</a:t>
            </a:r>
            <a:endParaRPr lang="en-US" altLang="ja-JP" sz="8000" dirty="0">
              <a:solidFill>
                <a:prstClr val="black"/>
              </a:solidFill>
              <a:latin typeface="Constantia"/>
              <a:ea typeface="HGP明朝E" panose="02020900000000000000" pitchFamily="18" charset="-128"/>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ja-JP" altLang="en-US" sz="8000" dirty="0">
                <a:solidFill>
                  <a:prstClr val="black"/>
                </a:solidFill>
                <a:latin typeface="Constantia"/>
                <a:ea typeface="HGP明朝E" panose="02020900000000000000" pitchFamily="18" charset="-128"/>
              </a:rPr>
              <a:t>     有益費については貸主に費用償還請求権の行使が可能（民５９５条２項、５８３条２項、１９６条）。雑草の刈り取り</a:t>
            </a:r>
            <a:endParaRPr lang="en-US" altLang="ja-JP" sz="8000" dirty="0">
              <a:solidFill>
                <a:prstClr val="black"/>
              </a:solidFill>
              <a:latin typeface="Constantia"/>
              <a:ea typeface="HGP明朝E" panose="02020900000000000000" pitchFamily="18" charset="-128"/>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ja-JP" altLang="en-US" sz="8000" dirty="0">
                <a:solidFill>
                  <a:prstClr val="black"/>
                </a:solidFill>
                <a:latin typeface="Constantia"/>
                <a:ea typeface="HGP明朝E" panose="02020900000000000000" pitchFamily="18" charset="-128"/>
              </a:rPr>
              <a:t>     は、通常の必要費。自然災害は特別の必要費。ただし、あらかじめ特別の合意（約束）があれば、それに従う。</a:t>
            </a:r>
            <a:endParaRPr lang="en-US" altLang="ja-JP" sz="8000" dirty="0">
              <a:solidFill>
                <a:prstClr val="black"/>
              </a:solidFill>
              <a:latin typeface="Constantia"/>
              <a:ea typeface="HGP明朝E" panose="02020900000000000000" pitchFamily="18" charset="-128"/>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ja-JP" altLang="en-US" sz="8000" dirty="0">
                <a:solidFill>
                  <a:prstClr val="black"/>
                </a:solidFill>
                <a:latin typeface="Constantia"/>
                <a:ea typeface="HGP明朝E" panose="02020900000000000000" pitchFamily="18" charset="-128"/>
              </a:rPr>
              <a:t>     １７条の法定更新の適用はない。両者とも解除の意思表示により終了できる。終了するときの借主の２つの義務</a:t>
            </a:r>
            <a:endParaRPr lang="en-US" altLang="ja-JP" sz="8000" dirty="0">
              <a:solidFill>
                <a:prstClr val="black"/>
              </a:solidFill>
              <a:latin typeface="Constantia"/>
              <a:ea typeface="HGP明朝E" panose="02020900000000000000" pitchFamily="18" charset="-128"/>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ja-JP" altLang="en-US" sz="8000" dirty="0">
                <a:solidFill>
                  <a:prstClr val="black"/>
                </a:solidFill>
                <a:latin typeface="Constantia"/>
                <a:ea typeface="HGP明朝E" panose="02020900000000000000" pitchFamily="18" charset="-128"/>
              </a:rPr>
              <a:t>　　は附属物の収去義務と原状回復義務。</a:t>
            </a:r>
            <a:endParaRPr lang="en-US" altLang="ja-JP" sz="8000" dirty="0">
              <a:solidFill>
                <a:prstClr val="black"/>
              </a:solidFill>
              <a:latin typeface="Constantia"/>
              <a:ea typeface="HGP明朝E" panose="02020900000000000000" pitchFamily="18" charset="-128"/>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ja-JP" altLang="en-US" sz="8000" dirty="0">
                <a:solidFill>
                  <a:prstClr val="black"/>
                </a:solidFill>
                <a:latin typeface="Constantia"/>
                <a:ea typeface="HGP明朝E" panose="02020900000000000000" pitchFamily="18" charset="-128"/>
              </a:rPr>
              <a:t> </a:t>
            </a:r>
            <a:r>
              <a:rPr lang="ja-JP" altLang="en-US" sz="8800" dirty="0">
                <a:solidFill>
                  <a:prstClr val="black"/>
                </a:solidFill>
                <a:latin typeface="Constantia"/>
                <a:ea typeface="HGP明朝E" panose="02020900000000000000" pitchFamily="18" charset="-128"/>
              </a:rPr>
              <a:t>（４）賃貸借</a:t>
            </a: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ja-JP" altLang="en-US" sz="8000" dirty="0">
                <a:solidFill>
                  <a:prstClr val="black"/>
                </a:solidFill>
                <a:latin typeface="Constantia"/>
                <a:ea typeface="HGP明朝E" panose="02020900000000000000" pitchFamily="18" charset="-128"/>
              </a:rPr>
              <a:t>     「賃貸借は賃貸人が賃借人に対し、ある物の使用及び収益をさせることを約束し、賃借人がその対価として</a:t>
            </a:r>
            <a:endParaRPr lang="en-US" altLang="ja-JP" sz="8000" dirty="0">
              <a:solidFill>
                <a:prstClr val="black"/>
              </a:solidFill>
              <a:latin typeface="Constantia"/>
              <a:ea typeface="HGP明朝E" panose="02020900000000000000" pitchFamily="18" charset="-128"/>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en-US" altLang="ja-JP" sz="8000" dirty="0">
                <a:solidFill>
                  <a:prstClr val="black"/>
                </a:solidFill>
                <a:latin typeface="Constantia"/>
                <a:ea typeface="HGP明朝E" panose="02020900000000000000" pitchFamily="18" charset="-128"/>
              </a:rPr>
              <a:t>     </a:t>
            </a:r>
            <a:r>
              <a:rPr lang="ja-JP" altLang="en-US" sz="8000" dirty="0">
                <a:solidFill>
                  <a:prstClr val="black"/>
                </a:solidFill>
                <a:latin typeface="Constantia"/>
                <a:ea typeface="HGP明朝E" panose="02020900000000000000" pitchFamily="18" charset="-128"/>
              </a:rPr>
              <a:t>賃料を支払うこと、及び引渡しを受けた物を契約終了時に返還することを約束することによって効力を生じます</a:t>
            </a:r>
            <a:endParaRPr lang="en-US" altLang="ja-JP" sz="8000" dirty="0">
              <a:solidFill>
                <a:prstClr val="black"/>
              </a:solidFill>
              <a:latin typeface="Constantia"/>
              <a:ea typeface="HGP明朝E" panose="02020900000000000000" pitchFamily="18" charset="-128"/>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ja-JP" altLang="en-US" sz="8000" dirty="0">
                <a:solidFill>
                  <a:prstClr val="black"/>
                </a:solidFill>
                <a:latin typeface="Constantia"/>
                <a:ea typeface="HGP明朝E" panose="02020900000000000000" pitchFamily="18" charset="-128"/>
              </a:rPr>
              <a:t>     （民６０１条）。」</a:t>
            </a: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ja-JP" altLang="en-US" sz="8000" dirty="0">
                <a:solidFill>
                  <a:prstClr val="black"/>
                </a:solidFill>
                <a:latin typeface="Constantia"/>
                <a:ea typeface="HGP明朝E" panose="02020900000000000000" pitchFamily="18" charset="-128"/>
              </a:rPr>
              <a:t>　</a:t>
            </a:r>
            <a:endParaRPr lang="en-US" altLang="ja-JP" sz="8000" dirty="0">
              <a:solidFill>
                <a:prstClr val="black"/>
              </a:solidFill>
              <a:latin typeface="Constantia"/>
              <a:ea typeface="HGP明朝E" panose="02020900000000000000" pitchFamily="18" charset="-128"/>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endParaRPr lang="en-US" altLang="ja-JP" sz="4000" dirty="0">
              <a:solidFill>
                <a:prstClr val="black"/>
              </a:solidFill>
              <a:latin typeface="Constantia"/>
              <a:ea typeface="HGP明朝E" panose="02020900000000000000" pitchFamily="18" charset="-128"/>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ja-JP" altLang="en-US" sz="8000" dirty="0">
                <a:solidFill>
                  <a:prstClr val="black"/>
                </a:solidFill>
                <a:latin typeface="Constantia"/>
                <a:ea typeface="HGP明朝E" panose="02020900000000000000" pitchFamily="18" charset="-128"/>
              </a:rPr>
              <a:t>　　</a:t>
            </a:r>
            <a:endParaRPr lang="en-US" altLang="ja-JP" sz="1800" dirty="0"/>
          </a:p>
        </p:txBody>
      </p:sp>
      <p:sp>
        <p:nvSpPr>
          <p:cNvPr id="4" name="スライド番号プレースホルダー 3">
            <a:extLst>
              <a:ext uri="{FF2B5EF4-FFF2-40B4-BE49-F238E27FC236}">
                <a16:creationId xmlns:a16="http://schemas.microsoft.com/office/drawing/2014/main" id="{C6C06E6B-DCED-41FE-ABE1-7E771819159B}"/>
              </a:ext>
            </a:extLst>
          </p:cNvPr>
          <p:cNvSpPr>
            <a:spLocks noGrp="1"/>
          </p:cNvSpPr>
          <p:nvPr>
            <p:ph type="sldNum" sz="quarter" idx="12"/>
          </p:nvPr>
        </p:nvSpPr>
        <p:spPr>
          <a:xfrm>
            <a:off x="11328310" y="6492875"/>
            <a:ext cx="762000" cy="365125"/>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45BA4EA-5EFA-460C-8880-04B9C92D5A26}" type="slidenum">
              <a:rPr kumimoji="0" lang="ja-JP" altLang="en-US" sz="1600" b="0" i="0" u="none" strike="noStrike" kern="1200" cap="none" spc="0" normalizeH="0" baseline="0" noProof="0">
                <a:ln>
                  <a:noFill/>
                </a:ln>
                <a:solidFill>
                  <a:prstClr val="black"/>
                </a:solidFill>
                <a:effectLst/>
                <a:uLnTx/>
                <a:uFillTx/>
                <a:latin typeface="Calibri" pitchFamily="34"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ja-JP" altLang="en-US" sz="1600" b="0" i="0" u="none" strike="noStrike" kern="1200" cap="none" spc="0" normalizeH="0" baseline="0" noProof="0" dirty="0">
              <a:ln>
                <a:noFill/>
              </a:ln>
              <a:solidFill>
                <a:prstClr val="black"/>
              </a:solidFill>
              <a:effectLst/>
              <a:uLnTx/>
              <a:uFillTx/>
              <a:latin typeface="Calibri" pitchFamily="34" charset="0"/>
              <a:ea typeface="ＭＳ Ｐゴシック" pitchFamily="50" charset="-128"/>
              <a:cs typeface="+mn-cs"/>
            </a:endParaRPr>
          </a:p>
        </p:txBody>
      </p:sp>
      <p:sp>
        <p:nvSpPr>
          <p:cNvPr id="13" name="テキスト ボックス 12">
            <a:extLst>
              <a:ext uri="{FF2B5EF4-FFF2-40B4-BE49-F238E27FC236}">
                <a16:creationId xmlns:a16="http://schemas.microsoft.com/office/drawing/2014/main" id="{ABEB3D99-B49C-41D8-83C9-72DF7F516350}"/>
              </a:ext>
            </a:extLst>
          </p:cNvPr>
          <p:cNvSpPr txBox="1"/>
          <p:nvPr/>
        </p:nvSpPr>
        <p:spPr>
          <a:xfrm>
            <a:off x="11391557" y="1321405"/>
            <a:ext cx="184731"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itchFamily="34" charset="0"/>
              <a:ea typeface="ＭＳ Ｐゴシック" pitchFamily="50" charset="-128"/>
              <a:cs typeface="+mn-cs"/>
            </a:endParaRPr>
          </a:p>
        </p:txBody>
      </p:sp>
    </p:spTree>
    <p:extLst>
      <p:ext uri="{BB962C8B-B14F-4D97-AF65-F5344CB8AC3E}">
        <p14:creationId xmlns:p14="http://schemas.microsoft.com/office/powerpoint/2010/main" val="36903270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6" name="テキスト プレースホルダー 5">
            <a:extLst>
              <a:ext uri="{FF2B5EF4-FFF2-40B4-BE49-F238E27FC236}">
                <a16:creationId xmlns:a16="http://schemas.microsoft.com/office/drawing/2014/main" id="{8FC6B10C-8320-46D2-8699-82B82C3E2DB0}"/>
              </a:ext>
            </a:extLst>
          </p:cNvPr>
          <p:cNvSpPr>
            <a:spLocks noGrp="1"/>
          </p:cNvSpPr>
          <p:nvPr>
            <p:ph type="body" idx="1"/>
          </p:nvPr>
        </p:nvSpPr>
        <p:spPr>
          <a:xfrm>
            <a:off x="101689" y="542147"/>
            <a:ext cx="12090311" cy="6315853"/>
          </a:xfrm>
        </p:spPr>
        <p:txBody>
          <a:bodyPr>
            <a:normAutofit fontScale="25000" lnSpcReduction="20000"/>
          </a:bodyPr>
          <a:lstStyle/>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ja-JP" altLang="en-US" sz="8000" dirty="0">
                <a:solidFill>
                  <a:prstClr val="black"/>
                </a:solidFill>
                <a:latin typeface="Constantia"/>
                <a:ea typeface="HGP明朝E" panose="02020900000000000000" pitchFamily="18" charset="-128"/>
              </a:rPr>
              <a:t>　　農地等の賃貸借については、一般法である民法のほか、特別法としての性格を持つ農地法が適用される。</a:t>
            </a:r>
            <a:endParaRPr lang="en-US" altLang="ja-JP" sz="8000" dirty="0">
              <a:solidFill>
                <a:prstClr val="black"/>
              </a:solidFill>
              <a:latin typeface="Constantia"/>
              <a:ea typeface="HGP明朝E" panose="02020900000000000000" pitchFamily="18" charset="-128"/>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ja-JP" altLang="en-US" sz="8000" dirty="0">
                <a:solidFill>
                  <a:prstClr val="black"/>
                </a:solidFill>
                <a:latin typeface="Constantia"/>
                <a:ea typeface="HGP明朝E" panose="02020900000000000000" pitchFamily="18" charset="-128"/>
              </a:rPr>
              <a:t>　　例えば引渡しに</a:t>
            </a:r>
            <a:r>
              <a:rPr lang="ja-JP" altLang="en-US" sz="8000" u="sng" dirty="0">
                <a:solidFill>
                  <a:prstClr val="black"/>
                </a:solidFill>
                <a:latin typeface="Constantia"/>
                <a:ea typeface="HGP明朝E" panose="02020900000000000000" pitchFamily="18" charset="-128"/>
              </a:rPr>
              <a:t>対抗力</a:t>
            </a:r>
            <a:r>
              <a:rPr lang="ja-JP" altLang="en-US" sz="8000" dirty="0">
                <a:solidFill>
                  <a:prstClr val="black"/>
                </a:solidFill>
                <a:latin typeface="Constantia"/>
                <a:ea typeface="HGP明朝E" panose="02020900000000000000" pitchFamily="18" charset="-128"/>
              </a:rPr>
              <a:t>（法１６条１項）、適法に更新拒絶の通知を行わないと、更新とみなす（</a:t>
            </a:r>
            <a:r>
              <a:rPr lang="ja-JP" altLang="en-US" sz="8000" u="sng" dirty="0">
                <a:solidFill>
                  <a:prstClr val="black"/>
                </a:solidFill>
                <a:latin typeface="Constantia"/>
                <a:ea typeface="HGP明朝E" panose="02020900000000000000" pitchFamily="18" charset="-128"/>
              </a:rPr>
              <a:t>法定更新</a:t>
            </a:r>
            <a:r>
              <a:rPr lang="ja-JP" altLang="en-US" sz="8000" dirty="0">
                <a:solidFill>
                  <a:prstClr val="black"/>
                </a:solidFill>
                <a:latin typeface="Constantia"/>
                <a:ea typeface="HGP明朝E" panose="02020900000000000000" pitchFamily="18" charset="-128"/>
              </a:rPr>
              <a:t>、法１７</a:t>
            </a:r>
            <a:endParaRPr lang="en-US" altLang="ja-JP" sz="8000" dirty="0">
              <a:solidFill>
                <a:prstClr val="black"/>
              </a:solidFill>
              <a:latin typeface="Constantia"/>
              <a:ea typeface="HGP明朝E" panose="02020900000000000000" pitchFamily="18" charset="-128"/>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ja-JP" altLang="en-US" sz="8000" dirty="0">
                <a:solidFill>
                  <a:prstClr val="black"/>
                </a:solidFill>
                <a:latin typeface="Constantia"/>
                <a:ea typeface="HGP明朝E" panose="02020900000000000000" pitchFamily="18" charset="-128"/>
              </a:rPr>
              <a:t>　　条）がある。期間については、５０年を超えることができない（民６０４条１項）。５０年の期間で契約し満了時に、</a:t>
            </a:r>
            <a:endParaRPr lang="en-US" altLang="ja-JP" sz="8000" dirty="0">
              <a:solidFill>
                <a:prstClr val="black"/>
              </a:solidFill>
              <a:latin typeface="Constantia"/>
              <a:ea typeface="HGP明朝E" panose="02020900000000000000" pitchFamily="18" charset="-128"/>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ja-JP" altLang="en-US" sz="8000" dirty="0">
                <a:solidFill>
                  <a:prstClr val="black"/>
                </a:solidFill>
                <a:latin typeface="Constantia"/>
                <a:ea typeface="HGP明朝E" panose="02020900000000000000" pitchFamily="18" charset="-128"/>
              </a:rPr>
              <a:t>　　拒絶の通知をしないと法定更新され、以後は期間の定めのない賃貸借契約となる。 </a:t>
            </a:r>
            <a:endParaRPr lang="en-US" altLang="ja-JP" sz="8000" dirty="0">
              <a:solidFill>
                <a:prstClr val="black"/>
              </a:solidFill>
              <a:latin typeface="Constantia"/>
              <a:ea typeface="HGP明朝E" panose="02020900000000000000" pitchFamily="18" charset="-128"/>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ja-JP" altLang="en-US" sz="9600" dirty="0">
                <a:solidFill>
                  <a:prstClr val="black"/>
                </a:solidFill>
                <a:latin typeface="Constantia"/>
                <a:ea typeface="HGP明朝E" panose="02020900000000000000" pitchFamily="18" charset="-128"/>
              </a:rPr>
              <a:t>（２）３条許可申請の手続</a:t>
            </a: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ja-JP" altLang="en-US" sz="8000" dirty="0">
                <a:solidFill>
                  <a:prstClr val="black"/>
                </a:solidFill>
                <a:latin typeface="Constantia"/>
                <a:ea typeface="HGP明朝E" panose="02020900000000000000" pitchFamily="18" charset="-128"/>
              </a:rPr>
              <a:t>　  </a:t>
            </a:r>
            <a:r>
              <a:rPr lang="ja-JP" altLang="en-US" sz="8800" dirty="0">
                <a:solidFill>
                  <a:prstClr val="black"/>
                </a:solidFill>
                <a:latin typeface="Constantia"/>
                <a:ea typeface="HGP明朝E" panose="02020900000000000000" pitchFamily="18" charset="-128"/>
              </a:rPr>
              <a:t>１  許可申請の基本原則</a:t>
            </a: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ja-JP" altLang="en-US" sz="8000" dirty="0">
                <a:solidFill>
                  <a:prstClr val="black"/>
                </a:solidFill>
                <a:latin typeface="Constantia"/>
                <a:ea typeface="HGP明朝E" panose="02020900000000000000" pitchFamily="18" charset="-128"/>
              </a:rPr>
              <a:t>　    </a:t>
            </a:r>
            <a:r>
              <a:rPr lang="ja-JP" altLang="en-US" sz="8800" dirty="0">
                <a:solidFill>
                  <a:prstClr val="black"/>
                </a:solidFill>
                <a:latin typeface="Constantia"/>
                <a:ea typeface="HGP明朝E" panose="02020900000000000000" pitchFamily="18" charset="-128"/>
              </a:rPr>
              <a:t>（１） 双方申請の原則</a:t>
            </a:r>
            <a:endParaRPr lang="en-US" altLang="ja-JP" sz="8800" dirty="0">
              <a:solidFill>
                <a:prstClr val="black"/>
              </a:solidFill>
              <a:latin typeface="Constantia"/>
              <a:ea typeface="HGP明朝E" panose="02020900000000000000" pitchFamily="18" charset="-128"/>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ja-JP" altLang="en-US" sz="8000" dirty="0">
                <a:solidFill>
                  <a:prstClr val="black"/>
                </a:solidFill>
                <a:latin typeface="Constantia"/>
                <a:ea typeface="HGP明朝E" panose="02020900000000000000" pitchFamily="18" charset="-128"/>
              </a:rPr>
              <a:t>　　　　 農地法３条１項の規定（政令で定めるところにより）を受けて農地法施行令１条は「第３条第１項の許可を受け</a:t>
            </a:r>
            <a:endParaRPr lang="en-US" altLang="ja-JP" sz="8000" dirty="0">
              <a:solidFill>
                <a:prstClr val="black"/>
              </a:solidFill>
              <a:latin typeface="Constantia"/>
              <a:ea typeface="HGP明朝E" panose="02020900000000000000" pitchFamily="18" charset="-128"/>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ja-JP" altLang="en-US" sz="8000" dirty="0">
                <a:solidFill>
                  <a:prstClr val="black"/>
                </a:solidFill>
                <a:latin typeface="Constantia"/>
                <a:ea typeface="HGP明朝E" panose="02020900000000000000" pitchFamily="18" charset="-128"/>
              </a:rPr>
              <a:t>　　　　 ようとする者は、農林水産省令で定めるところにより、農林水産省令で定める事項を記載した申請書を農業</a:t>
            </a:r>
            <a:endParaRPr lang="en-US" altLang="ja-JP" sz="8000" dirty="0">
              <a:solidFill>
                <a:prstClr val="black"/>
              </a:solidFill>
              <a:latin typeface="Constantia"/>
              <a:ea typeface="HGP明朝E" panose="02020900000000000000" pitchFamily="18" charset="-128"/>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en-US" altLang="ja-JP" sz="8000" dirty="0">
                <a:solidFill>
                  <a:prstClr val="black"/>
                </a:solidFill>
                <a:latin typeface="Constantia"/>
                <a:ea typeface="HGP明朝E" panose="02020900000000000000" pitchFamily="18" charset="-128"/>
              </a:rPr>
              <a:t>            </a:t>
            </a:r>
            <a:r>
              <a:rPr lang="ja-JP" altLang="en-US" sz="8000" dirty="0">
                <a:solidFill>
                  <a:prstClr val="black"/>
                </a:solidFill>
                <a:latin typeface="Constantia"/>
                <a:ea typeface="HGP明朝E" panose="02020900000000000000" pitchFamily="18" charset="-128"/>
              </a:rPr>
              <a:t>委員会に提出しなければならない。」と規定している。これを受けて農地法施行規則１０条１項は、</a:t>
            </a:r>
            <a:r>
              <a:rPr kumimoji="1" lang="ja-JP" altLang="en-US" sz="8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農地法</a:t>
            </a:r>
            <a:endParaRPr lang="en-US" altLang="ja-JP" sz="8000" dirty="0">
              <a:solidFill>
                <a:prstClr val="black"/>
              </a:solidFill>
              <a:latin typeface="Constantia"/>
              <a:ea typeface="HGP明朝E" panose="02020900000000000000" pitchFamily="18" charset="-128"/>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ja-JP" altLang="en-US" sz="8000" dirty="0">
                <a:solidFill>
                  <a:prstClr val="black"/>
                </a:solidFill>
                <a:latin typeface="Constantia"/>
                <a:ea typeface="HGP明朝E" panose="02020900000000000000" pitchFamily="18" charset="-128"/>
              </a:rPr>
              <a:t>　　　　 施行令「第１条の規定により申請書を提出する場合には、</a:t>
            </a:r>
            <a:r>
              <a:rPr lang="ja-JP" altLang="en-US" sz="8000" u="sng" dirty="0">
                <a:solidFill>
                  <a:prstClr val="black"/>
                </a:solidFill>
                <a:latin typeface="Constantia"/>
                <a:ea typeface="HGP明朝E" panose="02020900000000000000" pitchFamily="18" charset="-128"/>
              </a:rPr>
              <a:t>当事者が連署</a:t>
            </a:r>
            <a:r>
              <a:rPr lang="ja-JP" altLang="en-US" sz="8000" dirty="0">
                <a:solidFill>
                  <a:prstClr val="black"/>
                </a:solidFill>
                <a:latin typeface="Constantia"/>
                <a:ea typeface="HGP明朝E" panose="02020900000000000000" pitchFamily="18" charset="-128"/>
              </a:rPr>
              <a:t>するものとする。」としている。</a:t>
            </a: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ja-JP" altLang="en-US" sz="8000" dirty="0">
                <a:solidFill>
                  <a:prstClr val="black"/>
                </a:solidFill>
                <a:latin typeface="Constantia"/>
                <a:ea typeface="HGP明朝E" panose="02020900000000000000" pitchFamily="18" charset="-128"/>
              </a:rPr>
              <a:t>       </a:t>
            </a:r>
            <a:r>
              <a:rPr lang="ja-JP" altLang="en-US" sz="8800" dirty="0">
                <a:solidFill>
                  <a:prstClr val="black"/>
                </a:solidFill>
                <a:latin typeface="Constantia"/>
                <a:ea typeface="HGP明朝E" panose="02020900000000000000" pitchFamily="18" charset="-128"/>
              </a:rPr>
              <a:t>（２）双方申請の原則に違反した処分の効力</a:t>
            </a: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ja-JP" altLang="en-US" sz="8000" dirty="0">
                <a:solidFill>
                  <a:prstClr val="black"/>
                </a:solidFill>
                <a:latin typeface="Constantia"/>
                <a:ea typeface="HGP明朝E" panose="02020900000000000000" pitchFamily="18" charset="-128"/>
              </a:rPr>
              <a:t>　         静岡地裁Ｓ３２</a:t>
            </a:r>
            <a:r>
              <a:rPr lang="en-US" altLang="ja-JP" sz="8000" dirty="0">
                <a:solidFill>
                  <a:prstClr val="black"/>
                </a:solidFill>
                <a:latin typeface="Constantia"/>
                <a:ea typeface="HGP明朝E" panose="02020900000000000000" pitchFamily="18" charset="-128"/>
              </a:rPr>
              <a:t>.</a:t>
            </a:r>
            <a:r>
              <a:rPr lang="ja-JP" altLang="en-US" sz="8000" dirty="0">
                <a:solidFill>
                  <a:prstClr val="black"/>
                </a:solidFill>
                <a:latin typeface="Constantia"/>
                <a:ea typeface="HGP明朝E" panose="02020900000000000000" pitchFamily="18" charset="-128"/>
              </a:rPr>
              <a:t>９</a:t>
            </a:r>
            <a:r>
              <a:rPr lang="en-US" altLang="ja-JP" sz="8000" dirty="0">
                <a:solidFill>
                  <a:prstClr val="black"/>
                </a:solidFill>
                <a:latin typeface="Constantia"/>
                <a:ea typeface="HGP明朝E" panose="02020900000000000000" pitchFamily="18" charset="-128"/>
              </a:rPr>
              <a:t>.</a:t>
            </a:r>
            <a:r>
              <a:rPr lang="ja-JP" altLang="en-US" sz="8000" dirty="0">
                <a:solidFill>
                  <a:prstClr val="black"/>
                </a:solidFill>
                <a:latin typeface="Constantia"/>
                <a:ea typeface="HGP明朝E" panose="02020900000000000000" pitchFamily="18" charset="-128"/>
              </a:rPr>
              <a:t>６では無効とした。</a:t>
            </a:r>
            <a:endParaRPr lang="en-US" altLang="ja-JP" sz="8000" dirty="0">
              <a:solidFill>
                <a:prstClr val="black"/>
              </a:solidFill>
              <a:latin typeface="Constantia"/>
              <a:ea typeface="HGP明朝E" panose="02020900000000000000" pitchFamily="18" charset="-128"/>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kumimoji="1" lang="ja-JP" altLang="en-US" sz="8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　  </a:t>
            </a:r>
            <a:r>
              <a:rPr kumimoji="1" lang="ja-JP" altLang="en-US" sz="88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２  単独申請（例外、規１０条１項ただし書）</a:t>
            </a: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kumimoji="1" lang="ja-JP" altLang="en-US" sz="88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　    （１）競売、公売の場合（民事執行法に基づく）</a:t>
            </a:r>
            <a:endParaRPr kumimoji="1" lang="en-US" altLang="ja-JP" sz="88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kumimoji="1" lang="ja-JP" altLang="en-US" sz="8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            債権者は（返済しないときは）民事裁判を起こし、勝訴判決を得てから、債務者の財産に強制執行できる</a:t>
            </a:r>
            <a:r>
              <a:rPr lang="ja-JP" altLang="en-US" sz="8000" dirty="0">
                <a:solidFill>
                  <a:prstClr val="black"/>
                </a:solidFill>
                <a:latin typeface="Constantia"/>
                <a:ea typeface="HGP明朝E" panose="02020900000000000000" pitchFamily="18" charset="-128"/>
              </a:rPr>
              <a:t>。</a:t>
            </a:r>
            <a:endParaRPr kumimoji="1" lang="en-US" altLang="ja-JP" sz="8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ja-JP" altLang="en-US" sz="8000" dirty="0">
                <a:solidFill>
                  <a:prstClr val="black"/>
                </a:solidFill>
                <a:latin typeface="Constantia"/>
                <a:ea typeface="HGP明朝E" panose="02020900000000000000" pitchFamily="18" charset="-128"/>
              </a:rPr>
              <a:t>　　　　</a:t>
            </a:r>
            <a:r>
              <a:rPr kumimoji="1" lang="ja-JP" altLang="en-US" sz="8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（なお担保権の実行としての競売は、民事裁判を経ることなくできる。）ただし耕作目的でその農地を買い</a:t>
            </a:r>
            <a:endParaRPr kumimoji="1" lang="en-US" altLang="ja-JP" sz="8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ja-JP" altLang="en-US" sz="8000" dirty="0">
                <a:solidFill>
                  <a:prstClr val="black"/>
                </a:solidFill>
                <a:latin typeface="Constantia"/>
                <a:ea typeface="HGP明朝E" panose="02020900000000000000" pitchFamily="18" charset="-128"/>
              </a:rPr>
              <a:t>　　　　 </a:t>
            </a:r>
            <a:r>
              <a:rPr kumimoji="1" lang="ja-JP" altLang="en-US" sz="8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受けようとする者は、農業委員会の発行する</a:t>
            </a:r>
            <a:r>
              <a:rPr kumimoji="1" lang="ja-JP" altLang="en-US" sz="8000" b="0" i="0" u="sng"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買受適格証明書</a:t>
            </a:r>
            <a:r>
              <a:rPr kumimoji="1" lang="ja-JP" altLang="en-US" sz="8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の交付を受ける必要がある（入札に先立って）。</a:t>
            </a:r>
            <a:endParaRPr kumimoji="1" lang="en-US" altLang="ja-JP" sz="8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ja-JP" altLang="en-US" sz="8000" dirty="0">
                <a:solidFill>
                  <a:prstClr val="black"/>
                </a:solidFill>
                <a:latin typeface="Constantia"/>
                <a:ea typeface="HGP明朝E" panose="02020900000000000000" pitchFamily="18" charset="-128"/>
              </a:rPr>
              <a:t>　</a:t>
            </a:r>
            <a:r>
              <a:rPr kumimoji="1" lang="ja-JP" altLang="en-US" sz="8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　　　入札後正式に３条申請するが、その場合単独でよい。許可書（５条許可でも）を裁判所に提出して、</a:t>
            </a:r>
            <a:r>
              <a:rPr kumimoji="1" lang="ja-JP" altLang="en-US" sz="8000" b="0" i="0" u="sng"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売却許可</a:t>
            </a:r>
            <a:endParaRPr kumimoji="1" lang="en-US" altLang="ja-JP" sz="8000" b="0" i="0" u="sng" strike="noStrike" kern="1200" cap="none" spc="0" normalizeH="0" baseline="0" noProof="0" dirty="0">
              <a:ln>
                <a:noFill/>
              </a:ln>
              <a:solidFill>
                <a:prstClr val="black"/>
              </a:solidFill>
              <a:effectLst/>
              <a:uLnTx/>
              <a:uFillTx/>
              <a:latin typeface="Constantia"/>
              <a:ea typeface="HGP明朝E" panose="02020900000000000000" pitchFamily="18" charset="-128"/>
              <a:cs typeface="+mn-cs"/>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ja-JP" altLang="en-US" sz="8000" dirty="0">
                <a:solidFill>
                  <a:prstClr val="black"/>
                </a:solidFill>
                <a:latin typeface="Constantia"/>
                <a:ea typeface="HGP明朝E" panose="02020900000000000000" pitchFamily="18" charset="-128"/>
              </a:rPr>
              <a:t>　　　　</a:t>
            </a:r>
            <a:r>
              <a:rPr kumimoji="1" lang="ja-JP" altLang="en-US" sz="8000" b="0" i="0" u="sng"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決定</a:t>
            </a:r>
            <a:r>
              <a:rPr kumimoji="1" lang="ja-JP" altLang="en-US" sz="8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（民執６９条）を受ける。</a:t>
            </a:r>
            <a:endParaRPr kumimoji="1" lang="en-US" altLang="ja-JP" sz="8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endParaRPr lang="ja-JP" altLang="en-US" sz="8000" dirty="0">
              <a:solidFill>
                <a:prstClr val="black"/>
              </a:solidFill>
              <a:latin typeface="Constantia"/>
              <a:ea typeface="HGP明朝E" panose="02020900000000000000" pitchFamily="18" charset="-128"/>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endParaRPr lang="en-US" altLang="ja-JP" sz="4000" dirty="0">
              <a:solidFill>
                <a:prstClr val="black"/>
              </a:solidFill>
              <a:latin typeface="Constantia"/>
              <a:ea typeface="HGP明朝E" panose="02020900000000000000" pitchFamily="18" charset="-128"/>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ja-JP" altLang="en-US" sz="8000" dirty="0">
                <a:solidFill>
                  <a:prstClr val="black"/>
                </a:solidFill>
                <a:latin typeface="Constantia"/>
                <a:ea typeface="HGP明朝E" panose="02020900000000000000" pitchFamily="18" charset="-128"/>
              </a:rPr>
              <a:t>　　</a:t>
            </a:r>
            <a:endParaRPr lang="en-US" altLang="ja-JP" sz="1800" dirty="0"/>
          </a:p>
        </p:txBody>
      </p:sp>
      <p:sp>
        <p:nvSpPr>
          <p:cNvPr id="4" name="スライド番号プレースホルダー 3">
            <a:extLst>
              <a:ext uri="{FF2B5EF4-FFF2-40B4-BE49-F238E27FC236}">
                <a16:creationId xmlns:a16="http://schemas.microsoft.com/office/drawing/2014/main" id="{C6C06E6B-DCED-41FE-ABE1-7E771819159B}"/>
              </a:ext>
            </a:extLst>
          </p:cNvPr>
          <p:cNvSpPr>
            <a:spLocks noGrp="1"/>
          </p:cNvSpPr>
          <p:nvPr>
            <p:ph type="sldNum" sz="quarter" idx="12"/>
          </p:nvPr>
        </p:nvSpPr>
        <p:spPr>
          <a:xfrm>
            <a:off x="11328311" y="6492875"/>
            <a:ext cx="762000" cy="365125"/>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45BA4EA-5EFA-460C-8880-04B9C92D5A26}" type="slidenum">
              <a:rPr kumimoji="0" lang="ja-JP" altLang="en-US" sz="1600" b="0" i="0" u="none" strike="noStrike" kern="1200" cap="none" spc="0" normalizeH="0" baseline="0" noProof="0">
                <a:ln>
                  <a:noFill/>
                </a:ln>
                <a:solidFill>
                  <a:prstClr val="black"/>
                </a:solidFill>
                <a:effectLst/>
                <a:uLnTx/>
                <a:uFillTx/>
                <a:latin typeface="Calibri" pitchFamily="34"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ja-JP" altLang="en-US" sz="1600" b="0" i="0" u="none" strike="noStrike" kern="1200" cap="none" spc="0" normalizeH="0" baseline="0" noProof="0" dirty="0">
              <a:ln>
                <a:noFill/>
              </a:ln>
              <a:solidFill>
                <a:prstClr val="black"/>
              </a:solidFill>
              <a:effectLst/>
              <a:uLnTx/>
              <a:uFillTx/>
              <a:latin typeface="Calibri" pitchFamily="34" charset="0"/>
              <a:ea typeface="ＭＳ Ｐゴシック" pitchFamily="50" charset="-128"/>
              <a:cs typeface="+mn-cs"/>
            </a:endParaRPr>
          </a:p>
        </p:txBody>
      </p:sp>
      <p:sp>
        <p:nvSpPr>
          <p:cNvPr id="13" name="テキスト ボックス 12">
            <a:extLst>
              <a:ext uri="{FF2B5EF4-FFF2-40B4-BE49-F238E27FC236}">
                <a16:creationId xmlns:a16="http://schemas.microsoft.com/office/drawing/2014/main" id="{ABEB3D99-B49C-41D8-83C9-72DF7F516350}"/>
              </a:ext>
            </a:extLst>
          </p:cNvPr>
          <p:cNvSpPr txBox="1"/>
          <p:nvPr/>
        </p:nvSpPr>
        <p:spPr>
          <a:xfrm>
            <a:off x="11391557" y="1321405"/>
            <a:ext cx="184731"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itchFamily="34" charset="0"/>
              <a:ea typeface="ＭＳ Ｐゴシック" pitchFamily="50" charset="-128"/>
              <a:cs typeface="+mn-cs"/>
            </a:endParaRPr>
          </a:p>
        </p:txBody>
      </p:sp>
    </p:spTree>
    <p:extLst>
      <p:ext uri="{BB962C8B-B14F-4D97-AF65-F5344CB8AC3E}">
        <p14:creationId xmlns:p14="http://schemas.microsoft.com/office/powerpoint/2010/main" val="6538765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6" name="テキスト プレースホルダー 5">
            <a:extLst>
              <a:ext uri="{FF2B5EF4-FFF2-40B4-BE49-F238E27FC236}">
                <a16:creationId xmlns:a16="http://schemas.microsoft.com/office/drawing/2014/main" id="{8FC6B10C-8320-46D2-8699-82B82C3E2DB0}"/>
              </a:ext>
            </a:extLst>
          </p:cNvPr>
          <p:cNvSpPr>
            <a:spLocks noGrp="1"/>
          </p:cNvSpPr>
          <p:nvPr>
            <p:ph type="body" idx="1"/>
          </p:nvPr>
        </p:nvSpPr>
        <p:spPr>
          <a:xfrm>
            <a:off x="101689" y="446353"/>
            <a:ext cx="12090311" cy="6411647"/>
          </a:xfrm>
        </p:spPr>
        <p:txBody>
          <a:bodyPr>
            <a:normAutofit fontScale="25000" lnSpcReduction="20000"/>
          </a:bodyPr>
          <a:lstStyle/>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ja-JP" altLang="en-US" sz="8000" dirty="0">
                <a:solidFill>
                  <a:prstClr val="black"/>
                </a:solidFill>
                <a:latin typeface="Constantia"/>
                <a:ea typeface="HGP明朝E" panose="02020900000000000000" pitchFamily="18" charset="-128"/>
              </a:rPr>
              <a:t>　   </a:t>
            </a:r>
            <a:r>
              <a:rPr lang="ja-JP" altLang="en-US" sz="8800" dirty="0">
                <a:solidFill>
                  <a:prstClr val="black"/>
                </a:solidFill>
                <a:latin typeface="Constantia"/>
                <a:ea typeface="HGP明朝E" panose="02020900000000000000" pitchFamily="18" charset="-128"/>
              </a:rPr>
              <a:t>（２）遺贈その他の単独行為の場合</a:t>
            </a:r>
            <a:endParaRPr lang="en-US" altLang="ja-JP" sz="8800" dirty="0">
              <a:solidFill>
                <a:prstClr val="black"/>
              </a:solidFill>
              <a:latin typeface="Constantia"/>
              <a:ea typeface="HGP明朝E" panose="02020900000000000000" pitchFamily="18" charset="-128"/>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ja-JP" altLang="en-US" sz="8000" dirty="0">
                <a:solidFill>
                  <a:prstClr val="black"/>
                </a:solidFill>
                <a:latin typeface="Constantia"/>
                <a:ea typeface="HGP明朝E" panose="02020900000000000000" pitchFamily="18" charset="-128"/>
              </a:rPr>
              <a:t>　　　　親族でない人も法人も受遺者になれる。</a:t>
            </a: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ja-JP" altLang="en-US" sz="8000" dirty="0">
                <a:solidFill>
                  <a:prstClr val="black"/>
                </a:solidFill>
                <a:latin typeface="Constantia"/>
                <a:ea typeface="HGP明朝E" panose="02020900000000000000" pitchFamily="18" charset="-128"/>
              </a:rPr>
              <a:t>　　 　・特定遺贈･･･遺言により特定の財産を与えること。</a:t>
            </a: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ja-JP" altLang="en-US" sz="8000" dirty="0">
                <a:solidFill>
                  <a:prstClr val="black"/>
                </a:solidFill>
                <a:latin typeface="Constantia"/>
                <a:ea typeface="HGP明朝E" panose="02020900000000000000" pitchFamily="18" charset="-128"/>
              </a:rPr>
              <a:t>      　・包括遺贈･･･財産全部を一定割合で（１００％もあり）与えること。</a:t>
            </a: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ja-JP" altLang="en-US" sz="8000" dirty="0">
                <a:solidFill>
                  <a:prstClr val="black"/>
                </a:solidFill>
                <a:latin typeface="Constantia"/>
                <a:ea typeface="HGP明朝E" panose="02020900000000000000" pitchFamily="18" charset="-128"/>
              </a:rPr>
              <a:t>　　     特定遺贈と異なる点は、債務もこの割合で取得しなければならないこと。遺言者が死亡して遺贈の効力が</a:t>
            </a:r>
            <a:endParaRPr lang="en-US" altLang="ja-JP" sz="8000" dirty="0">
              <a:solidFill>
                <a:prstClr val="black"/>
              </a:solidFill>
              <a:latin typeface="Constantia"/>
              <a:ea typeface="HGP明朝E" panose="02020900000000000000" pitchFamily="18" charset="-128"/>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en-US" altLang="ja-JP" sz="8000" dirty="0">
                <a:solidFill>
                  <a:prstClr val="black"/>
                </a:solidFill>
                <a:latin typeface="Constantia"/>
                <a:ea typeface="HGP明朝E" panose="02020900000000000000" pitchFamily="18" charset="-128"/>
              </a:rPr>
              <a:t>          </a:t>
            </a:r>
            <a:r>
              <a:rPr lang="ja-JP" altLang="en-US" sz="8000" dirty="0">
                <a:solidFill>
                  <a:prstClr val="black"/>
                </a:solidFill>
                <a:latin typeface="Constantia"/>
                <a:ea typeface="HGP明朝E" panose="02020900000000000000" pitchFamily="18" charset="-128"/>
              </a:rPr>
              <a:t>発生すると、受遺者は遺言執行人又は相続人に対し、その引渡しを請求できる。農地の場合、登記も請求</a:t>
            </a:r>
            <a:endParaRPr lang="en-US" altLang="ja-JP" sz="8000" dirty="0">
              <a:solidFill>
                <a:prstClr val="black"/>
              </a:solidFill>
              <a:latin typeface="Constantia"/>
              <a:ea typeface="HGP明朝E" panose="02020900000000000000" pitchFamily="18" charset="-128"/>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en-US" altLang="ja-JP" sz="8000" dirty="0">
                <a:solidFill>
                  <a:prstClr val="black"/>
                </a:solidFill>
                <a:latin typeface="Constantia"/>
                <a:ea typeface="HGP明朝E" panose="02020900000000000000" pitchFamily="18" charset="-128"/>
              </a:rPr>
              <a:t>          </a:t>
            </a:r>
            <a:r>
              <a:rPr lang="ja-JP" altLang="en-US" sz="8000" dirty="0">
                <a:solidFill>
                  <a:prstClr val="black"/>
                </a:solidFill>
                <a:latin typeface="Constantia"/>
                <a:ea typeface="HGP明朝E" panose="02020900000000000000" pitchFamily="18" charset="-128"/>
              </a:rPr>
              <a:t>でき（登記権利者）、登記義務者は遺言執行人又は相続人となる。包括遺贈又は相続人に対する特定遺贈</a:t>
            </a:r>
            <a:endParaRPr lang="en-US" altLang="ja-JP" sz="8000" dirty="0">
              <a:solidFill>
                <a:prstClr val="black"/>
              </a:solidFill>
              <a:latin typeface="Constantia"/>
              <a:ea typeface="HGP明朝E" panose="02020900000000000000" pitchFamily="18" charset="-128"/>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ja-JP" altLang="en-US" sz="8000" dirty="0">
                <a:solidFill>
                  <a:prstClr val="black"/>
                </a:solidFill>
                <a:latin typeface="Constantia"/>
                <a:ea typeface="HGP明朝E" panose="02020900000000000000" pitchFamily="18" charset="-128"/>
              </a:rPr>
              <a:t>　　　　については、３条許可を受ける必要はない（法３条１項１６号、規１５条５号）。</a:t>
            </a: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ja-JP" altLang="en-US" sz="8000" dirty="0">
                <a:solidFill>
                  <a:prstClr val="black"/>
                </a:solidFill>
                <a:latin typeface="Constantia"/>
                <a:ea typeface="HGP明朝E" panose="02020900000000000000" pitchFamily="18" charset="-128"/>
              </a:rPr>
              <a:t>　      ・死因贈与･･･生前に結ばれた死因贈与契約によって成立。（民５５４条）</a:t>
            </a: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ja-JP" altLang="en-US" sz="8000" dirty="0">
                <a:solidFill>
                  <a:prstClr val="black"/>
                </a:solidFill>
                <a:latin typeface="Constantia"/>
                <a:ea typeface="HGP明朝E" panose="02020900000000000000" pitchFamily="18" charset="-128"/>
              </a:rPr>
              <a:t>　　     相続人に受贈者による３条許可申請となる。</a:t>
            </a: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ja-JP" altLang="en-US" sz="8000" dirty="0">
                <a:solidFill>
                  <a:prstClr val="black"/>
                </a:solidFill>
                <a:latin typeface="Constantia"/>
                <a:ea typeface="HGP明朝E" panose="02020900000000000000" pitchFamily="18" charset="-128"/>
              </a:rPr>
              <a:t>     </a:t>
            </a:r>
            <a:r>
              <a:rPr lang="ja-JP" altLang="en-US" sz="8800" dirty="0">
                <a:solidFill>
                  <a:prstClr val="black"/>
                </a:solidFill>
                <a:latin typeface="Constantia"/>
                <a:ea typeface="HGP明朝E" panose="02020900000000000000" pitchFamily="18" charset="-128"/>
              </a:rPr>
              <a:t>（３）判決・調停などの場合</a:t>
            </a: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ja-JP" altLang="en-US" sz="8000" dirty="0">
                <a:solidFill>
                  <a:prstClr val="black"/>
                </a:solidFill>
                <a:latin typeface="Constantia"/>
                <a:ea typeface="HGP明朝E" panose="02020900000000000000" pitchFamily="18" charset="-128"/>
              </a:rPr>
              <a:t>　       単独申請となる。</a:t>
            </a:r>
            <a:endParaRPr lang="en-US" altLang="ja-JP" sz="8000" dirty="0">
              <a:solidFill>
                <a:prstClr val="black"/>
              </a:solidFill>
              <a:latin typeface="Constantia"/>
              <a:ea typeface="HGP明朝E" panose="02020900000000000000" pitchFamily="18" charset="-128"/>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ja-JP" altLang="en-US" sz="8000" noProof="0" dirty="0">
                <a:solidFill>
                  <a:prstClr val="black"/>
                </a:solidFill>
                <a:latin typeface="Constantia"/>
                <a:ea typeface="HGP明朝E" panose="02020900000000000000" pitchFamily="18" charset="-128"/>
              </a:rPr>
              <a:t>   </a:t>
            </a:r>
            <a:r>
              <a:rPr kumimoji="1" lang="ja-JP" altLang="en-US" sz="88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３  許可申請書の提出</a:t>
            </a: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kumimoji="1" lang="ja-JP" altLang="en-US" sz="88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　  </a:t>
            </a:r>
            <a:r>
              <a:rPr kumimoji="1" lang="ja-JP" altLang="en-US" sz="8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農地のある農業委員会に提出</a:t>
            </a:r>
            <a:endParaRPr kumimoji="1" lang="en-US" altLang="ja-JP" sz="8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kumimoji="1" lang="ja-JP" altLang="en-US" sz="96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（３）許可申請の処理に関する問題点</a:t>
            </a: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kumimoji="1" lang="ja-JP" altLang="en-US" sz="8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　 </a:t>
            </a:r>
            <a:r>
              <a:rPr kumimoji="1" lang="ja-JP" altLang="en-US" sz="88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１ 許可権限庁における事務処理</a:t>
            </a: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kumimoji="1" lang="ja-JP" altLang="en-US" sz="88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　  （１）審査のポイント･･･処理基準に規定する許可基準に該当するか。</a:t>
            </a: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kumimoji="1" lang="ja-JP" altLang="en-US" sz="8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　   </a:t>
            </a:r>
            <a:r>
              <a:rPr kumimoji="1" lang="ja-JP" altLang="en-US" sz="88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（２）許否の判断</a:t>
            </a: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kumimoji="1" lang="ja-JP" altLang="en-US" sz="8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　         事務処理期間は４週間（事務処理要領第１・３）</a:t>
            </a: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kumimoji="1" lang="ja-JP" altLang="en-US" sz="8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　　　    形式的要件を欠くもの、許可要件を満たしていないものは却下、又は不許可処分。</a:t>
            </a: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kumimoji="1" lang="ja-JP" altLang="en-US" sz="8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　　</a:t>
            </a:r>
            <a:endParaRPr lang="en-US" altLang="ja-JP" sz="1800" dirty="0"/>
          </a:p>
        </p:txBody>
      </p:sp>
      <p:sp>
        <p:nvSpPr>
          <p:cNvPr id="4" name="スライド番号プレースホルダー 3">
            <a:extLst>
              <a:ext uri="{FF2B5EF4-FFF2-40B4-BE49-F238E27FC236}">
                <a16:creationId xmlns:a16="http://schemas.microsoft.com/office/drawing/2014/main" id="{C6C06E6B-DCED-41FE-ABE1-7E771819159B}"/>
              </a:ext>
            </a:extLst>
          </p:cNvPr>
          <p:cNvSpPr>
            <a:spLocks noGrp="1"/>
          </p:cNvSpPr>
          <p:nvPr>
            <p:ph type="sldNum" sz="quarter" idx="12"/>
          </p:nvPr>
        </p:nvSpPr>
        <p:spPr>
          <a:xfrm>
            <a:off x="11328311" y="6492875"/>
            <a:ext cx="762000" cy="365125"/>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45BA4EA-5EFA-460C-8880-04B9C92D5A26}" type="slidenum">
              <a:rPr kumimoji="0" lang="ja-JP" altLang="en-US" sz="1600" b="0" i="0" u="none" strike="noStrike" kern="1200" cap="none" spc="0" normalizeH="0" baseline="0" noProof="0">
                <a:ln>
                  <a:noFill/>
                </a:ln>
                <a:solidFill>
                  <a:prstClr val="black"/>
                </a:solidFill>
                <a:effectLst/>
                <a:uLnTx/>
                <a:uFillTx/>
                <a:latin typeface="Calibri" pitchFamily="34"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ja-JP" altLang="en-US" sz="1600" b="0" i="0" u="none" strike="noStrike" kern="1200" cap="none" spc="0" normalizeH="0" baseline="0" noProof="0" dirty="0">
              <a:ln>
                <a:noFill/>
              </a:ln>
              <a:solidFill>
                <a:prstClr val="black"/>
              </a:solidFill>
              <a:effectLst/>
              <a:uLnTx/>
              <a:uFillTx/>
              <a:latin typeface="Calibri" pitchFamily="34" charset="0"/>
              <a:ea typeface="ＭＳ Ｐゴシック" pitchFamily="50" charset="-128"/>
              <a:cs typeface="+mn-cs"/>
            </a:endParaRPr>
          </a:p>
        </p:txBody>
      </p:sp>
      <p:sp>
        <p:nvSpPr>
          <p:cNvPr id="13" name="テキスト ボックス 12">
            <a:extLst>
              <a:ext uri="{FF2B5EF4-FFF2-40B4-BE49-F238E27FC236}">
                <a16:creationId xmlns:a16="http://schemas.microsoft.com/office/drawing/2014/main" id="{ABEB3D99-B49C-41D8-83C9-72DF7F516350}"/>
              </a:ext>
            </a:extLst>
          </p:cNvPr>
          <p:cNvSpPr txBox="1"/>
          <p:nvPr/>
        </p:nvSpPr>
        <p:spPr>
          <a:xfrm>
            <a:off x="11391557" y="1321405"/>
            <a:ext cx="184731"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itchFamily="34" charset="0"/>
              <a:ea typeface="ＭＳ Ｐゴシック" pitchFamily="50" charset="-128"/>
              <a:cs typeface="+mn-cs"/>
            </a:endParaRPr>
          </a:p>
        </p:txBody>
      </p:sp>
    </p:spTree>
    <p:extLst>
      <p:ext uri="{BB962C8B-B14F-4D97-AF65-F5344CB8AC3E}">
        <p14:creationId xmlns:p14="http://schemas.microsoft.com/office/powerpoint/2010/main" val="9901407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6" name="テキスト プレースホルダー 5">
            <a:extLst>
              <a:ext uri="{FF2B5EF4-FFF2-40B4-BE49-F238E27FC236}">
                <a16:creationId xmlns:a16="http://schemas.microsoft.com/office/drawing/2014/main" id="{8FC6B10C-8320-46D2-8699-82B82C3E2DB0}"/>
              </a:ext>
            </a:extLst>
          </p:cNvPr>
          <p:cNvSpPr>
            <a:spLocks noGrp="1"/>
          </p:cNvSpPr>
          <p:nvPr>
            <p:ph type="body" idx="1"/>
          </p:nvPr>
        </p:nvSpPr>
        <p:spPr>
          <a:xfrm>
            <a:off x="50844" y="818606"/>
            <a:ext cx="12090311" cy="5926500"/>
          </a:xfrm>
        </p:spPr>
        <p:txBody>
          <a:bodyPr>
            <a:normAutofit fontScale="77500" lnSpcReduction="20000"/>
          </a:bodyPr>
          <a:lstStyle/>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ja-JP" altLang="en-US" sz="2000" dirty="0">
                <a:solidFill>
                  <a:prstClr val="black"/>
                </a:solidFill>
                <a:latin typeface="Constantia"/>
                <a:ea typeface="HGP明朝E" panose="02020900000000000000" pitchFamily="18" charset="-128"/>
              </a:rPr>
              <a:t>　　</a:t>
            </a:r>
            <a:r>
              <a:rPr lang="ja-JP" altLang="en-US" dirty="0">
                <a:solidFill>
                  <a:prstClr val="black"/>
                </a:solidFill>
                <a:latin typeface="Constantia"/>
                <a:ea typeface="HGP明朝E" panose="02020900000000000000" pitchFamily="18" charset="-128"/>
              </a:rPr>
              <a:t>　　</a:t>
            </a:r>
            <a:r>
              <a:rPr lang="ja-JP" altLang="en-US" sz="2600" dirty="0">
                <a:solidFill>
                  <a:prstClr val="black"/>
                </a:solidFill>
                <a:latin typeface="Constantia"/>
                <a:ea typeface="HGP明朝E" panose="02020900000000000000" pitchFamily="18" charset="-128"/>
              </a:rPr>
              <a:t>満たしているものは許可処分とし、指令書を交付する。　</a:t>
            </a:r>
            <a:endParaRPr lang="en-US" altLang="ja-JP" sz="2600" dirty="0">
              <a:solidFill>
                <a:prstClr val="black"/>
              </a:solidFill>
              <a:latin typeface="Constantia"/>
              <a:ea typeface="HGP明朝E" panose="02020900000000000000" pitchFamily="18" charset="-128"/>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ja-JP" altLang="en-US" dirty="0">
                <a:solidFill>
                  <a:prstClr val="black"/>
                </a:solidFill>
                <a:latin typeface="Constantia"/>
                <a:ea typeface="HGP明朝E" panose="02020900000000000000" pitchFamily="18" charset="-128"/>
              </a:rPr>
              <a:t>　　</a:t>
            </a:r>
            <a:r>
              <a:rPr lang="ja-JP" altLang="en-US" sz="2800" dirty="0">
                <a:solidFill>
                  <a:prstClr val="black"/>
                </a:solidFill>
                <a:latin typeface="Constantia"/>
                <a:ea typeface="HGP明朝E" panose="02020900000000000000" pitchFamily="18" charset="-128"/>
              </a:rPr>
              <a:t>（３）行政行為の意義</a:t>
            </a:r>
            <a:endParaRPr lang="en-US" altLang="ja-JP" sz="2800" dirty="0">
              <a:solidFill>
                <a:prstClr val="black"/>
              </a:solidFill>
              <a:latin typeface="Constantia"/>
              <a:ea typeface="HGP明朝E" panose="02020900000000000000" pitchFamily="18" charset="-128"/>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ja-JP" altLang="en-US" dirty="0">
                <a:solidFill>
                  <a:prstClr val="black"/>
                </a:solidFill>
                <a:latin typeface="Constantia"/>
                <a:ea typeface="HGP明朝E" panose="02020900000000000000" pitchFamily="18" charset="-128"/>
              </a:rPr>
              <a:t>　　　　 </a:t>
            </a:r>
            <a:r>
              <a:rPr lang="ja-JP" altLang="en-US" sz="2600" dirty="0">
                <a:solidFill>
                  <a:prstClr val="black"/>
                </a:solidFill>
                <a:latin typeface="Constantia"/>
                <a:ea typeface="HGP明朝E" panose="02020900000000000000" pitchFamily="18" charset="-128"/>
              </a:rPr>
              <a:t>申請に対する応答（許可、不許可）を行政行為又は行政処分という。</a:t>
            </a: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ja-JP" altLang="en-US" sz="2600" dirty="0">
                <a:solidFill>
                  <a:prstClr val="black"/>
                </a:solidFill>
                <a:latin typeface="Constantia"/>
                <a:ea typeface="HGP明朝E" panose="02020900000000000000" pitchFamily="18" charset="-128"/>
              </a:rPr>
              <a:t>　　　　行政処分とは行政庁の行為のうち、国民の権利義務を形式又はその範囲を確定することが法律上認めら</a:t>
            </a:r>
            <a:endParaRPr lang="en-US" altLang="ja-JP" sz="2600" dirty="0">
              <a:solidFill>
                <a:prstClr val="black"/>
              </a:solidFill>
              <a:latin typeface="Constantia"/>
              <a:ea typeface="HGP明朝E" panose="02020900000000000000" pitchFamily="18" charset="-128"/>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ja-JP" altLang="en-US" sz="2600" dirty="0">
                <a:solidFill>
                  <a:prstClr val="black"/>
                </a:solidFill>
                <a:latin typeface="Constantia"/>
                <a:ea typeface="HGP明朝E" panose="02020900000000000000" pitchFamily="18" charset="-128"/>
              </a:rPr>
              <a:t>　　　　れているもの。</a:t>
            </a: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ja-JP" altLang="en-US" sz="2600" dirty="0">
                <a:solidFill>
                  <a:prstClr val="black"/>
                </a:solidFill>
                <a:latin typeface="Constantia"/>
                <a:ea typeface="HGP明朝E" panose="02020900000000000000" pitchFamily="18" charset="-128"/>
              </a:rPr>
              <a:t>　　　 ・命令的行為･･･下命（作為命令）、免除（作為命令の解除）、禁止（不作為命令）、許可（不作為命令の解除）。</a:t>
            </a: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ja-JP" altLang="en-US" sz="2600" dirty="0">
                <a:solidFill>
                  <a:prstClr val="black"/>
                </a:solidFill>
                <a:latin typeface="Constantia"/>
                <a:ea typeface="HGP明朝E" panose="02020900000000000000" pitchFamily="18" charset="-128"/>
              </a:rPr>
              <a:t>         ・形式的行為（私人間の契約行為を補充するもの）･･･特許（特定の権利・地位の付与）、剥権（特定の権利・</a:t>
            </a:r>
            <a:endParaRPr lang="en-US" altLang="ja-JP" sz="2600" dirty="0">
              <a:solidFill>
                <a:prstClr val="black"/>
              </a:solidFill>
              <a:latin typeface="Constantia"/>
              <a:ea typeface="HGP明朝E" panose="02020900000000000000" pitchFamily="18" charset="-128"/>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en-US" altLang="ja-JP" sz="2600" dirty="0">
                <a:solidFill>
                  <a:prstClr val="black"/>
                </a:solidFill>
                <a:latin typeface="Constantia"/>
                <a:ea typeface="HGP明朝E" panose="02020900000000000000" pitchFamily="18" charset="-128"/>
              </a:rPr>
              <a:t>          </a:t>
            </a:r>
            <a:r>
              <a:rPr lang="ja-JP" altLang="en-US" sz="2600" dirty="0">
                <a:solidFill>
                  <a:prstClr val="black"/>
                </a:solidFill>
                <a:latin typeface="Constantia"/>
                <a:ea typeface="HGP明朝E" panose="02020900000000000000" pitchFamily="18" charset="-128"/>
              </a:rPr>
              <a:t> 地位の剥奪）、認可（補充行為。私人間の契約行為の有効化）。３条許可は認可の効力が認められる許可。</a:t>
            </a:r>
            <a:endParaRPr lang="en-US" altLang="ja-JP" sz="2600" dirty="0">
              <a:solidFill>
                <a:prstClr val="black"/>
              </a:solidFill>
              <a:latin typeface="Constantia"/>
              <a:ea typeface="HGP明朝E" panose="02020900000000000000" pitchFamily="18" charset="-128"/>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ja-JP" altLang="en-US" sz="2600" dirty="0">
                <a:solidFill>
                  <a:prstClr val="black"/>
                </a:solidFill>
                <a:latin typeface="Constantia"/>
                <a:ea typeface="HGP明朝E" panose="02020900000000000000" pitchFamily="18" charset="-128"/>
              </a:rPr>
              <a:t>　　      生活保護決定、年金の支給決定、各種補助金の交付決定など。</a:t>
            </a:r>
            <a:endParaRPr lang="en-US" altLang="ja-JP" sz="2600" dirty="0">
              <a:solidFill>
                <a:prstClr val="black"/>
              </a:solidFill>
              <a:latin typeface="Constantia"/>
              <a:ea typeface="HGP明朝E" panose="02020900000000000000" pitchFamily="18" charset="-128"/>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ja-JP" altLang="en-US" dirty="0">
                <a:solidFill>
                  <a:prstClr val="black"/>
                </a:solidFill>
                <a:latin typeface="Constantia"/>
                <a:ea typeface="HGP明朝E" panose="02020900000000000000" pitchFamily="18" charset="-128"/>
              </a:rPr>
              <a:t>　　</a:t>
            </a:r>
            <a:r>
              <a:rPr lang="ja-JP" altLang="en-US" sz="2800" dirty="0">
                <a:solidFill>
                  <a:prstClr val="black"/>
                </a:solidFill>
                <a:latin typeface="Constantia"/>
                <a:ea typeface="HGP明朝E" panose="02020900000000000000" pitchFamily="18" charset="-128"/>
              </a:rPr>
              <a:t>（４）事実誤認に基づく処分</a:t>
            </a: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ja-JP" altLang="en-US" dirty="0">
                <a:solidFill>
                  <a:prstClr val="black"/>
                </a:solidFill>
                <a:latin typeface="Constantia"/>
                <a:ea typeface="HGP明朝E" panose="02020900000000000000" pitchFamily="18" charset="-128"/>
              </a:rPr>
              <a:t>　  　　  </a:t>
            </a:r>
            <a:r>
              <a:rPr lang="ja-JP" altLang="en-US" sz="2600" dirty="0">
                <a:solidFill>
                  <a:prstClr val="black"/>
                </a:solidFill>
                <a:latin typeface="Constantia"/>
                <a:ea typeface="HGP明朝E" panose="02020900000000000000" pitchFamily="18" charset="-128"/>
              </a:rPr>
              <a:t>賃貸人は、賃借人が農地を適正に利用していないため契約を解除しようとするとき、あらかじめ農業委員会</a:t>
            </a:r>
            <a:endParaRPr lang="en-US" altLang="ja-JP" sz="2600" dirty="0">
              <a:solidFill>
                <a:prstClr val="black"/>
              </a:solidFill>
              <a:latin typeface="Constantia"/>
              <a:ea typeface="HGP明朝E" panose="02020900000000000000" pitchFamily="18" charset="-128"/>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ja-JP" altLang="en-US" sz="2600" dirty="0">
                <a:solidFill>
                  <a:prstClr val="black"/>
                </a:solidFill>
                <a:latin typeface="Constantia"/>
                <a:ea typeface="HGP明朝E" panose="02020900000000000000" pitchFamily="18" charset="-128"/>
              </a:rPr>
              <a:t>　　      に届出をしないといけない（法１８条１項４号）。</a:t>
            </a: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ja-JP" altLang="en-US" sz="2600" dirty="0">
                <a:solidFill>
                  <a:prstClr val="black"/>
                </a:solidFill>
                <a:latin typeface="Constantia"/>
                <a:ea typeface="HGP明朝E" panose="02020900000000000000" pitchFamily="18" charset="-128"/>
              </a:rPr>
              <a:t>           農業委員会は事実が認められれば受理処分、そうでなければ不受理処分をする。事実判断を誤ったときは、</a:t>
            </a:r>
            <a:endParaRPr lang="en-US" altLang="ja-JP" sz="2600" dirty="0">
              <a:solidFill>
                <a:prstClr val="black"/>
              </a:solidFill>
              <a:latin typeface="Constantia"/>
              <a:ea typeface="HGP明朝E" panose="02020900000000000000" pitchFamily="18" charset="-128"/>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ja-JP" altLang="en-US" sz="2600" dirty="0">
                <a:solidFill>
                  <a:prstClr val="black"/>
                </a:solidFill>
                <a:latin typeface="Constantia"/>
                <a:ea typeface="HGP明朝E" panose="02020900000000000000" pitchFamily="18" charset="-128"/>
              </a:rPr>
              <a:t>　　      裁量権の逸脱又は濫用で、処分は違法となる。</a:t>
            </a: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ja-JP" altLang="en-US" sz="2600" dirty="0">
                <a:solidFill>
                  <a:prstClr val="black"/>
                </a:solidFill>
                <a:latin typeface="Constantia"/>
                <a:ea typeface="HGP明朝E" panose="02020900000000000000" pitchFamily="18" charset="-128"/>
              </a:rPr>
              <a:t>           処分庁に裁量権（要件裁量・効果裁量）の行使が認められている場合を裁量処分という。</a:t>
            </a: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ja-JP" altLang="en-US" sz="2600" dirty="0">
                <a:solidFill>
                  <a:prstClr val="black"/>
                </a:solidFill>
                <a:latin typeface="Constantia"/>
                <a:ea typeface="HGP明朝E" panose="02020900000000000000" pitchFamily="18" charset="-128"/>
              </a:rPr>
              <a:t>         ・裁量処分が違法とされる場合･･･①事実誤認 ②目的違反・動機違反（法律の趣旨・目的に反して処分権限</a:t>
            </a:r>
            <a:endParaRPr lang="en-US" altLang="ja-JP" sz="2600" dirty="0">
              <a:solidFill>
                <a:prstClr val="black"/>
              </a:solidFill>
              <a:latin typeface="Constantia"/>
              <a:ea typeface="HGP明朝E" panose="02020900000000000000" pitchFamily="18" charset="-128"/>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ja-JP" altLang="en-US" sz="2600" dirty="0">
                <a:solidFill>
                  <a:prstClr val="black"/>
                </a:solidFill>
                <a:latin typeface="Constantia"/>
                <a:ea typeface="HGP明朝E" panose="02020900000000000000" pitchFamily="18" charset="-128"/>
              </a:rPr>
              <a:t>　　　　の行使）③平等原則違反（合理的理由がないのに特定の個人を差別的に取り扱う場合）④比例原則違反</a:t>
            </a:r>
            <a:endParaRPr lang="en-US" altLang="ja-JP" sz="2600" dirty="0">
              <a:solidFill>
                <a:prstClr val="black"/>
              </a:solidFill>
              <a:latin typeface="Constantia"/>
              <a:ea typeface="HGP明朝E" panose="02020900000000000000" pitchFamily="18" charset="-128"/>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ja-JP" altLang="en-US" sz="2600" dirty="0">
                <a:solidFill>
                  <a:prstClr val="black"/>
                </a:solidFill>
                <a:latin typeface="Constantia"/>
                <a:ea typeface="HGP明朝E" panose="02020900000000000000" pitchFamily="18" charset="-128"/>
              </a:rPr>
              <a:t>　　　 （ある行政目的達成のため、必要最少限度を超えた不利益を課す）</a:t>
            </a: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kumimoji="1" lang="ja-JP" altLang="en-US"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　　</a:t>
            </a:r>
            <a:endParaRPr lang="en-US" altLang="ja-JP" dirty="0"/>
          </a:p>
        </p:txBody>
      </p:sp>
      <p:sp>
        <p:nvSpPr>
          <p:cNvPr id="4" name="スライド番号プレースホルダー 3">
            <a:extLst>
              <a:ext uri="{FF2B5EF4-FFF2-40B4-BE49-F238E27FC236}">
                <a16:creationId xmlns:a16="http://schemas.microsoft.com/office/drawing/2014/main" id="{C6C06E6B-DCED-41FE-ABE1-7E771819159B}"/>
              </a:ext>
            </a:extLst>
          </p:cNvPr>
          <p:cNvSpPr>
            <a:spLocks noGrp="1"/>
          </p:cNvSpPr>
          <p:nvPr>
            <p:ph type="sldNum" sz="quarter" idx="12"/>
          </p:nvPr>
        </p:nvSpPr>
        <p:spPr>
          <a:xfrm>
            <a:off x="11299964" y="6492875"/>
            <a:ext cx="762000" cy="365125"/>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45BA4EA-5EFA-460C-8880-04B9C92D5A26}" type="slidenum">
              <a:rPr kumimoji="0" lang="ja-JP" altLang="en-US" sz="1600" b="0" i="0" u="none" strike="noStrike" kern="1200" cap="none" spc="0" normalizeH="0" baseline="0" noProof="0">
                <a:ln>
                  <a:noFill/>
                </a:ln>
                <a:solidFill>
                  <a:prstClr val="black"/>
                </a:solidFill>
                <a:effectLst/>
                <a:uLnTx/>
                <a:uFillTx/>
                <a:latin typeface="Calibri" pitchFamily="34"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ja-JP" altLang="en-US" sz="1600" b="0" i="0" u="none" strike="noStrike" kern="1200" cap="none" spc="0" normalizeH="0" baseline="0" noProof="0" dirty="0">
              <a:ln>
                <a:noFill/>
              </a:ln>
              <a:solidFill>
                <a:prstClr val="black"/>
              </a:solidFill>
              <a:effectLst/>
              <a:uLnTx/>
              <a:uFillTx/>
              <a:latin typeface="Calibri" pitchFamily="34" charset="0"/>
              <a:ea typeface="ＭＳ Ｐゴシック" pitchFamily="50" charset="-128"/>
              <a:cs typeface="+mn-cs"/>
            </a:endParaRPr>
          </a:p>
        </p:txBody>
      </p:sp>
      <p:sp>
        <p:nvSpPr>
          <p:cNvPr id="13" name="テキスト ボックス 12">
            <a:extLst>
              <a:ext uri="{FF2B5EF4-FFF2-40B4-BE49-F238E27FC236}">
                <a16:creationId xmlns:a16="http://schemas.microsoft.com/office/drawing/2014/main" id="{ABEB3D99-B49C-41D8-83C9-72DF7F516350}"/>
              </a:ext>
            </a:extLst>
          </p:cNvPr>
          <p:cNvSpPr txBox="1"/>
          <p:nvPr/>
        </p:nvSpPr>
        <p:spPr>
          <a:xfrm>
            <a:off x="11391557" y="1321405"/>
            <a:ext cx="184731"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itchFamily="34" charset="0"/>
              <a:ea typeface="ＭＳ Ｐゴシック" pitchFamily="50" charset="-128"/>
              <a:cs typeface="+mn-cs"/>
            </a:endParaRPr>
          </a:p>
        </p:txBody>
      </p:sp>
    </p:spTree>
    <p:extLst>
      <p:ext uri="{BB962C8B-B14F-4D97-AF65-F5344CB8AC3E}">
        <p14:creationId xmlns:p14="http://schemas.microsoft.com/office/powerpoint/2010/main" val="12136393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6" name="テキスト プレースホルダー 5">
            <a:extLst>
              <a:ext uri="{FF2B5EF4-FFF2-40B4-BE49-F238E27FC236}">
                <a16:creationId xmlns:a16="http://schemas.microsoft.com/office/drawing/2014/main" id="{8FC6B10C-8320-46D2-8699-82B82C3E2DB0}"/>
              </a:ext>
            </a:extLst>
          </p:cNvPr>
          <p:cNvSpPr>
            <a:spLocks noGrp="1"/>
          </p:cNvSpPr>
          <p:nvPr>
            <p:ph type="body" idx="1"/>
          </p:nvPr>
        </p:nvSpPr>
        <p:spPr>
          <a:xfrm>
            <a:off x="50844" y="1026976"/>
            <a:ext cx="12090311" cy="5564777"/>
          </a:xfrm>
        </p:spPr>
        <p:txBody>
          <a:bodyPr>
            <a:normAutofit fontScale="25000" lnSpcReduction="20000"/>
          </a:bodyPr>
          <a:lstStyle/>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kumimoji="1" lang="ja-JP" altLang="en-US" sz="88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　 ２  許可申請の処理と行政指導</a:t>
            </a: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kumimoji="1" lang="ja-JP" altLang="en-US" sz="88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　  （１）行政指導とは（欠落書類の添付の指導など）</a:t>
            </a: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kumimoji="1" lang="ja-JP" altLang="en-US" sz="8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　　　</a:t>
            </a:r>
            <a:r>
              <a:rPr lang="ja-JP" altLang="en-US" sz="8000" dirty="0">
                <a:solidFill>
                  <a:prstClr val="black"/>
                </a:solidFill>
                <a:latin typeface="Constantia"/>
                <a:ea typeface="HGP明朝E" panose="02020900000000000000" pitchFamily="18" charset="-128"/>
              </a:rPr>
              <a:t> </a:t>
            </a:r>
            <a:r>
              <a:rPr kumimoji="1" lang="ja-JP" altLang="en-US" sz="8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 定義「行政機関がその任務又は所掌事務の範囲内において一定の行政目的を実現するため</a:t>
            </a:r>
            <a:r>
              <a:rPr lang="ja-JP" altLang="en-US" sz="8000" dirty="0">
                <a:solidFill>
                  <a:prstClr val="black"/>
                </a:solidFill>
                <a:latin typeface="Constantia"/>
                <a:ea typeface="HGP明朝E" panose="02020900000000000000" pitchFamily="18" charset="-128"/>
              </a:rPr>
              <a:t>特定</a:t>
            </a:r>
            <a:r>
              <a:rPr kumimoji="1" lang="ja-JP" altLang="en-US" sz="8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の者に</a:t>
            </a:r>
            <a:endParaRPr kumimoji="1" lang="en-US" altLang="ja-JP" sz="8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ja-JP" altLang="en-US" sz="8000" dirty="0">
                <a:solidFill>
                  <a:prstClr val="black"/>
                </a:solidFill>
                <a:latin typeface="Constantia"/>
                <a:ea typeface="HGP明朝E" panose="02020900000000000000" pitchFamily="18" charset="-128"/>
              </a:rPr>
              <a:t>　　　  </a:t>
            </a:r>
            <a:r>
              <a:rPr kumimoji="1" lang="ja-JP" altLang="en-US" sz="8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一定の作為又は不作為を求める指導、勧告、助言その他の行為であって処分に該当しな</a:t>
            </a:r>
            <a:r>
              <a:rPr lang="ja-JP" altLang="en-US" sz="8000" dirty="0">
                <a:solidFill>
                  <a:prstClr val="black"/>
                </a:solidFill>
                <a:latin typeface="Constantia"/>
                <a:ea typeface="HGP明朝E" panose="02020900000000000000" pitchFamily="18" charset="-128"/>
              </a:rPr>
              <a:t>い</a:t>
            </a:r>
            <a:r>
              <a:rPr kumimoji="1" lang="ja-JP" altLang="en-US" sz="8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ものをいう。」</a:t>
            </a:r>
            <a:endParaRPr kumimoji="1" lang="en-US" altLang="ja-JP" sz="8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ja-JP" altLang="en-US" sz="8000" dirty="0">
                <a:solidFill>
                  <a:prstClr val="black"/>
                </a:solidFill>
                <a:latin typeface="Constantia"/>
                <a:ea typeface="HGP明朝E" panose="02020900000000000000" pitchFamily="18" charset="-128"/>
              </a:rPr>
              <a:t>　　　  </a:t>
            </a:r>
            <a:r>
              <a:rPr kumimoji="1" lang="ja-JP" altLang="en-US" sz="8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（行手２条６号）。</a:t>
            </a: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kumimoji="1" lang="ja-JP" altLang="en-US" sz="8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　　 　 特定の者を対象とした事実行為（法的根拠を必要としないもの）なので、法的強制力はない。</a:t>
            </a: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kumimoji="1" lang="ja-JP" altLang="en-US" sz="88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　  （２）行政指導の一般原則</a:t>
            </a: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kumimoji="1" lang="ja-JP" altLang="en-US" sz="8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  　　  「･･･携わる者は、･･･任務又は所掌事務の範囲を逸脱してはならないこと、･･･任意の協力によってのみ実現</a:t>
            </a:r>
            <a:endParaRPr kumimoji="1" lang="en-US" altLang="ja-JP" sz="8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ja-JP" altLang="en-US" sz="8000" dirty="0">
                <a:solidFill>
                  <a:prstClr val="black"/>
                </a:solidFill>
                <a:latin typeface="Constantia"/>
                <a:ea typeface="HGP明朝E" panose="02020900000000000000" pitchFamily="18" charset="-128"/>
              </a:rPr>
              <a:t>           </a:t>
            </a:r>
            <a:r>
              <a:rPr kumimoji="1" lang="ja-JP" altLang="en-US" sz="8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されるもの」（行手法３２条１項）。</a:t>
            </a: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kumimoji="1" lang="ja-JP" altLang="en-US" sz="8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          「･･･携わる者は、･･･従わなかったことを理由として、不利益な取扱いをしてはならない」（行手法３２条２項）。</a:t>
            </a: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kumimoji="1" lang="ja-JP" altLang="en-US" sz="8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          本人の意思表示があったのに行政指導を継続することは違法（行手３３条）。</a:t>
            </a: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kumimoji="1" lang="ja-JP" altLang="en-US" sz="8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          ただしその表明は真摯かつ明確にされたものであることが必要。</a:t>
            </a:r>
            <a:endParaRPr kumimoji="1" lang="en-US" altLang="ja-JP" sz="8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kumimoji="1" lang="ja-JP" altLang="en-US" sz="8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          意思に反する行政指導を続けることは、国家賠償法１条の「公権力の行使」にあたり権利の侵害となる。</a:t>
            </a:r>
            <a:endParaRPr kumimoji="1" lang="en-US" altLang="ja-JP" sz="8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en-US" altLang="ja-JP" sz="8000" dirty="0">
                <a:solidFill>
                  <a:prstClr val="black"/>
                </a:solidFill>
                <a:latin typeface="Constantia"/>
                <a:ea typeface="HGP明朝E" panose="02020900000000000000" pitchFamily="18" charset="-128"/>
              </a:rPr>
              <a:t>          </a:t>
            </a:r>
            <a:r>
              <a:rPr kumimoji="1" lang="ja-JP" altLang="en-US" sz="8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（ただし、私経済作用、国家賠償法２条の対象となるものを除く）</a:t>
            </a: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kumimoji="1" lang="ja-JP" altLang="en-US" sz="8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　　</a:t>
            </a:r>
            <a:r>
              <a:rPr kumimoji="1" lang="ja-JP" altLang="en-US" sz="88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（３）行政指導の中止の求め</a:t>
            </a: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kumimoji="1" lang="ja-JP" altLang="en-US" sz="8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　  　　 法令に違反する行為の是正を求める行政指導の相手方は、その行政指導が法律の規定する要件に適合</a:t>
            </a:r>
            <a:endParaRPr kumimoji="1" lang="en-US" altLang="ja-JP" sz="8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ja-JP" altLang="en-US" sz="8000" dirty="0">
                <a:solidFill>
                  <a:prstClr val="black"/>
                </a:solidFill>
                <a:latin typeface="Constantia"/>
                <a:ea typeface="HGP明朝E" panose="02020900000000000000" pitchFamily="18" charset="-128"/>
              </a:rPr>
              <a:t>　　　   </a:t>
            </a:r>
            <a:r>
              <a:rPr kumimoji="1" lang="ja-JP" altLang="en-US" sz="8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しないと考えるときは、その中止を求めることができる。</a:t>
            </a:r>
          </a:p>
        </p:txBody>
      </p:sp>
      <p:sp>
        <p:nvSpPr>
          <p:cNvPr id="4" name="スライド番号プレースホルダー 3">
            <a:extLst>
              <a:ext uri="{FF2B5EF4-FFF2-40B4-BE49-F238E27FC236}">
                <a16:creationId xmlns:a16="http://schemas.microsoft.com/office/drawing/2014/main" id="{C6C06E6B-DCED-41FE-ABE1-7E771819159B}"/>
              </a:ext>
            </a:extLst>
          </p:cNvPr>
          <p:cNvSpPr>
            <a:spLocks noGrp="1"/>
          </p:cNvSpPr>
          <p:nvPr>
            <p:ph type="sldNum" sz="quarter" idx="12"/>
          </p:nvPr>
        </p:nvSpPr>
        <p:spPr>
          <a:xfrm>
            <a:off x="11299964" y="6492875"/>
            <a:ext cx="762000" cy="365125"/>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45BA4EA-5EFA-460C-8880-04B9C92D5A26}" type="slidenum">
              <a:rPr kumimoji="0" lang="ja-JP" altLang="en-US" sz="1600" b="0" i="0" u="none" strike="noStrike" kern="1200" cap="none" spc="0" normalizeH="0" baseline="0" noProof="0">
                <a:ln>
                  <a:noFill/>
                </a:ln>
                <a:solidFill>
                  <a:prstClr val="black"/>
                </a:solidFill>
                <a:effectLst/>
                <a:uLnTx/>
                <a:uFillTx/>
                <a:latin typeface="Calibri" pitchFamily="34"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ja-JP" altLang="en-US" sz="1600" b="0" i="0" u="none" strike="noStrike" kern="1200" cap="none" spc="0" normalizeH="0" baseline="0" noProof="0" dirty="0">
              <a:ln>
                <a:noFill/>
              </a:ln>
              <a:solidFill>
                <a:prstClr val="black"/>
              </a:solidFill>
              <a:effectLst/>
              <a:uLnTx/>
              <a:uFillTx/>
              <a:latin typeface="Calibri" pitchFamily="34" charset="0"/>
              <a:ea typeface="ＭＳ Ｐゴシック" pitchFamily="50" charset="-128"/>
              <a:cs typeface="+mn-cs"/>
            </a:endParaRPr>
          </a:p>
        </p:txBody>
      </p:sp>
      <p:sp>
        <p:nvSpPr>
          <p:cNvPr id="13" name="テキスト ボックス 12">
            <a:extLst>
              <a:ext uri="{FF2B5EF4-FFF2-40B4-BE49-F238E27FC236}">
                <a16:creationId xmlns:a16="http://schemas.microsoft.com/office/drawing/2014/main" id="{ABEB3D99-B49C-41D8-83C9-72DF7F516350}"/>
              </a:ext>
            </a:extLst>
          </p:cNvPr>
          <p:cNvSpPr txBox="1"/>
          <p:nvPr/>
        </p:nvSpPr>
        <p:spPr>
          <a:xfrm>
            <a:off x="11391557" y="1321405"/>
            <a:ext cx="184731"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itchFamily="34" charset="0"/>
              <a:ea typeface="ＭＳ Ｐゴシック" pitchFamily="50" charset="-128"/>
              <a:cs typeface="+mn-cs"/>
            </a:endParaRPr>
          </a:p>
        </p:txBody>
      </p:sp>
    </p:spTree>
    <p:extLst>
      <p:ext uri="{BB962C8B-B14F-4D97-AF65-F5344CB8AC3E}">
        <p14:creationId xmlns:p14="http://schemas.microsoft.com/office/powerpoint/2010/main" val="20004679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6" name="テキスト プレースホルダー 5">
            <a:extLst>
              <a:ext uri="{FF2B5EF4-FFF2-40B4-BE49-F238E27FC236}">
                <a16:creationId xmlns:a16="http://schemas.microsoft.com/office/drawing/2014/main" id="{8FC6B10C-8320-46D2-8699-82B82C3E2DB0}"/>
              </a:ext>
            </a:extLst>
          </p:cNvPr>
          <p:cNvSpPr>
            <a:spLocks noGrp="1"/>
          </p:cNvSpPr>
          <p:nvPr>
            <p:ph type="body" idx="1"/>
          </p:nvPr>
        </p:nvSpPr>
        <p:spPr>
          <a:xfrm>
            <a:off x="101689" y="970370"/>
            <a:ext cx="12090311" cy="5983424"/>
          </a:xfrm>
        </p:spPr>
        <p:txBody>
          <a:bodyPr>
            <a:normAutofit fontScale="92500" lnSpcReduction="20000"/>
          </a:bodyPr>
          <a:lstStyle/>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kumimoji="1" lang="ja-JP" altLang="en-US" sz="24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   ３ 審査基準</a:t>
            </a: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kumimoji="1" lang="ja-JP" altLang="en-US" sz="24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　 （１）行政規則</a:t>
            </a: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kumimoji="1" lang="ja-JP" altLang="en-US" sz="2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　　　  </a:t>
            </a:r>
            <a:r>
              <a:rPr kumimoji="1" lang="ja-JP" altLang="en-US"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これは法律ではないので法律の授権を要しません。通知、通達、要綱、ガイドラインといった形式で、国民の</a:t>
            </a:r>
            <a:endParaRPr kumimoji="1" lang="en-US" altLang="ja-JP"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ja-JP" altLang="en-US" dirty="0">
                <a:solidFill>
                  <a:prstClr val="black"/>
                </a:solidFill>
                <a:latin typeface="Constantia"/>
                <a:ea typeface="HGP明朝E" panose="02020900000000000000" pitchFamily="18" charset="-128"/>
              </a:rPr>
              <a:t>　       </a:t>
            </a:r>
            <a:r>
              <a:rPr kumimoji="1" lang="ja-JP" altLang="en-US"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権利・義務に直接関係しないが、公務員を拘束するので、間接的には関係します。機能面から分類すると、</a:t>
            </a:r>
            <a:endParaRPr kumimoji="1" lang="en-US" altLang="ja-JP"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ja-JP" altLang="en-US" dirty="0">
                <a:solidFill>
                  <a:prstClr val="black"/>
                </a:solidFill>
                <a:latin typeface="Constantia"/>
                <a:ea typeface="HGP明朝E" panose="02020900000000000000" pitchFamily="18" charset="-128"/>
              </a:rPr>
              <a:t>　　　  </a:t>
            </a:r>
            <a:r>
              <a:rPr kumimoji="1" lang="ja-JP" altLang="en-US"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解釈基準、裁量基準、指導要綱、給付規則になる。</a:t>
            </a: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kumimoji="1" lang="ja-JP" altLang="en-US"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        ・解釈基準･･･</a:t>
            </a:r>
            <a:r>
              <a:rPr kumimoji="1" lang="ja-JP" altLang="en-US" b="0" i="0" u="sng"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法令解釈の統一性</a:t>
            </a:r>
            <a:r>
              <a:rPr kumimoji="1" lang="ja-JP" altLang="en-US"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を保つため、上級行政庁が下級行政庁に対して発するもの。職員は通知に</a:t>
            </a:r>
            <a:endParaRPr kumimoji="1" lang="en-US" altLang="ja-JP"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ja-JP" altLang="en-US" dirty="0">
                <a:solidFill>
                  <a:prstClr val="black"/>
                </a:solidFill>
                <a:latin typeface="Constantia"/>
                <a:ea typeface="HGP明朝E" panose="02020900000000000000" pitchFamily="18" charset="-128"/>
              </a:rPr>
              <a:t>　　     </a:t>
            </a:r>
            <a:r>
              <a:rPr kumimoji="1" lang="ja-JP" altLang="en-US"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従う義務がある。</a:t>
            </a:r>
            <a:r>
              <a:rPr kumimoji="1" lang="ja-JP" altLang="en-US" b="0" i="0"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知事、市長、農業委員会などは国との関係で下級行政庁にはならない</a:t>
            </a:r>
            <a:r>
              <a:rPr kumimoji="1" lang="ja-JP" altLang="en-US"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ので、法令の自主</a:t>
            </a:r>
            <a:endParaRPr kumimoji="1" lang="en-US" altLang="ja-JP"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en-US" altLang="ja-JP" dirty="0">
                <a:solidFill>
                  <a:prstClr val="black"/>
                </a:solidFill>
                <a:latin typeface="Constantia"/>
                <a:ea typeface="HGP明朝E" panose="02020900000000000000" pitchFamily="18" charset="-128"/>
              </a:rPr>
              <a:t>          </a:t>
            </a:r>
            <a:r>
              <a:rPr kumimoji="1" lang="ja-JP" altLang="en-US"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解釈権を有している。</a:t>
            </a: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kumimoji="1" lang="ja-JP" altLang="en-US"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        ・裁量基準（以下の２つに）</a:t>
            </a: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kumimoji="1" lang="ja-JP" altLang="en-US"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　        ・審査基準･･･処分を行う際の基準（行手２条８号ロ）</a:t>
            </a: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kumimoji="1" lang="ja-JP" altLang="en-US"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　        ・処分基準･･･不利益処分を行う際の基準（同条同号ハ）</a:t>
            </a: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kumimoji="1" lang="ja-JP" altLang="en-US"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　       行政庁の内部基準で国民や裁判所を拘束するものではない。</a:t>
            </a:r>
            <a:endParaRPr kumimoji="1" lang="en-US" altLang="ja-JP"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kumimoji="1" lang="ja-JP" altLang="en-US" sz="24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　 （２）審査基準の設定</a:t>
            </a: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kumimoji="1" lang="ja-JP" altLang="en-US"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          「行政庁は、審査基準を定めるものとする」（行手５条１項、設定義務がある）</a:t>
            </a: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kumimoji="1" lang="ja-JP" altLang="en-US"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　       公平迅速に審査する必要があり、具体化・公開の義務がある。</a:t>
            </a: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kumimoji="1" lang="ja-JP" altLang="en-US"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　          ・設定義務（行手５条１項）</a:t>
            </a: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kumimoji="1" lang="ja-JP" altLang="en-US"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　      　 ・具体化義務（同条２項）</a:t>
            </a: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kumimoji="1" lang="ja-JP" altLang="en-US"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　　       ・公開義務（同条３項）</a:t>
            </a: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endParaRPr kumimoji="1" lang="ja-JP" altLang="en-US" sz="2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endParaRPr>
          </a:p>
        </p:txBody>
      </p:sp>
      <p:sp>
        <p:nvSpPr>
          <p:cNvPr id="4" name="スライド番号プレースホルダー 3">
            <a:extLst>
              <a:ext uri="{FF2B5EF4-FFF2-40B4-BE49-F238E27FC236}">
                <a16:creationId xmlns:a16="http://schemas.microsoft.com/office/drawing/2014/main" id="{C6C06E6B-DCED-41FE-ABE1-7E771819159B}"/>
              </a:ext>
            </a:extLst>
          </p:cNvPr>
          <p:cNvSpPr>
            <a:spLocks noGrp="1"/>
          </p:cNvSpPr>
          <p:nvPr>
            <p:ph type="sldNum" sz="quarter" idx="12"/>
          </p:nvPr>
        </p:nvSpPr>
        <p:spPr>
          <a:xfrm>
            <a:off x="11328311" y="6492875"/>
            <a:ext cx="762000" cy="365125"/>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45BA4EA-5EFA-460C-8880-04B9C92D5A26}" type="slidenum">
              <a:rPr kumimoji="0" lang="ja-JP" altLang="en-US" sz="1600" b="0" i="0" u="none" strike="noStrike" kern="1200" cap="none" spc="0" normalizeH="0" baseline="0" noProof="0">
                <a:ln>
                  <a:noFill/>
                </a:ln>
                <a:solidFill>
                  <a:prstClr val="black"/>
                </a:solidFill>
                <a:effectLst/>
                <a:uLnTx/>
                <a:uFillTx/>
                <a:latin typeface="Calibri" pitchFamily="34"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ja-JP" altLang="en-US" sz="1600" b="0" i="0" u="none" strike="noStrike" kern="1200" cap="none" spc="0" normalizeH="0" baseline="0" noProof="0" dirty="0">
              <a:ln>
                <a:noFill/>
              </a:ln>
              <a:solidFill>
                <a:prstClr val="black"/>
              </a:solidFill>
              <a:effectLst/>
              <a:uLnTx/>
              <a:uFillTx/>
              <a:latin typeface="Calibri" pitchFamily="34" charset="0"/>
              <a:ea typeface="ＭＳ Ｐゴシック" pitchFamily="50" charset="-128"/>
              <a:cs typeface="+mn-cs"/>
            </a:endParaRPr>
          </a:p>
        </p:txBody>
      </p:sp>
      <p:sp>
        <p:nvSpPr>
          <p:cNvPr id="13" name="テキスト ボックス 12">
            <a:extLst>
              <a:ext uri="{FF2B5EF4-FFF2-40B4-BE49-F238E27FC236}">
                <a16:creationId xmlns:a16="http://schemas.microsoft.com/office/drawing/2014/main" id="{ABEB3D99-B49C-41D8-83C9-72DF7F516350}"/>
              </a:ext>
            </a:extLst>
          </p:cNvPr>
          <p:cNvSpPr txBox="1"/>
          <p:nvPr/>
        </p:nvSpPr>
        <p:spPr>
          <a:xfrm>
            <a:off x="11391557" y="1321405"/>
            <a:ext cx="184731"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itchFamily="34" charset="0"/>
              <a:ea typeface="ＭＳ Ｐゴシック" pitchFamily="50" charset="-128"/>
              <a:cs typeface="+mn-cs"/>
            </a:endParaRPr>
          </a:p>
        </p:txBody>
      </p:sp>
      <p:sp>
        <p:nvSpPr>
          <p:cNvPr id="2" name="左中かっこ 1">
            <a:extLst>
              <a:ext uri="{FF2B5EF4-FFF2-40B4-BE49-F238E27FC236}">
                <a16:creationId xmlns:a16="http://schemas.microsoft.com/office/drawing/2014/main" id="{0A9E4A2C-615B-AFE3-2128-004AC40849D7}"/>
              </a:ext>
            </a:extLst>
          </p:cNvPr>
          <p:cNvSpPr/>
          <p:nvPr/>
        </p:nvSpPr>
        <p:spPr>
          <a:xfrm>
            <a:off x="722812" y="5747658"/>
            <a:ext cx="174171" cy="653143"/>
          </a:xfrm>
          <a:prstGeom prst="leftBrace">
            <a:avLst>
              <a:gd name="adj1" fmla="val 27688"/>
              <a:gd name="adj2" fmla="val 50000"/>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3107684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6" name="テキスト プレースホルダー 5">
            <a:extLst>
              <a:ext uri="{FF2B5EF4-FFF2-40B4-BE49-F238E27FC236}">
                <a16:creationId xmlns:a16="http://schemas.microsoft.com/office/drawing/2014/main" id="{8FC6B10C-8320-46D2-8699-82B82C3E2DB0}"/>
              </a:ext>
            </a:extLst>
          </p:cNvPr>
          <p:cNvSpPr>
            <a:spLocks noGrp="1"/>
          </p:cNvSpPr>
          <p:nvPr>
            <p:ph type="body" idx="1"/>
          </p:nvPr>
        </p:nvSpPr>
        <p:spPr>
          <a:xfrm>
            <a:off x="0" y="635726"/>
            <a:ext cx="12090311" cy="6113417"/>
          </a:xfrm>
        </p:spPr>
        <p:txBody>
          <a:bodyPr>
            <a:normAutofit fontScale="77500" lnSpcReduction="20000"/>
          </a:bodyPr>
          <a:lstStyle/>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kumimoji="1" lang="ja-JP" altLang="en-US"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    </a:t>
            </a:r>
            <a:r>
              <a:rPr kumimoji="1" lang="ja-JP" altLang="en-US" sz="24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     </a:t>
            </a:r>
            <a:r>
              <a:rPr kumimoji="1" lang="ja-JP" altLang="en-US" sz="26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法令の定めのみによって許否の判断が十分可能なら定める必要はない。</a:t>
            </a: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kumimoji="1" lang="ja-JP" altLang="en-US" sz="26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　　   この場合の行政庁とは処分庁のこと。農業委員会は自ら基準を作成する義務を負うが、国の通知を参照して</a:t>
            </a:r>
            <a:endParaRPr kumimoji="1" lang="en-US" altLang="ja-JP" sz="26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en-US" altLang="ja-JP" sz="2600" dirty="0">
                <a:solidFill>
                  <a:prstClr val="black"/>
                </a:solidFill>
                <a:latin typeface="Constantia"/>
                <a:ea typeface="HGP明朝E" panose="02020900000000000000" pitchFamily="18" charset="-128"/>
              </a:rPr>
              <a:t>        </a:t>
            </a:r>
            <a:r>
              <a:rPr kumimoji="1" lang="ja-JP" altLang="en-US" sz="26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作成していい。</a:t>
            </a: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kumimoji="1" lang="ja-JP" altLang="en-US" sz="26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   　  「同一の行政目的を実現するため一定の条件に該当する複数の者に対し行政指導をしようとするときは、行政</a:t>
            </a:r>
            <a:endParaRPr kumimoji="1" lang="en-US" altLang="ja-JP" sz="26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ja-JP" altLang="en-US" sz="2600" dirty="0">
                <a:solidFill>
                  <a:prstClr val="black"/>
                </a:solidFill>
                <a:latin typeface="Constantia"/>
                <a:ea typeface="HGP明朝E" panose="02020900000000000000" pitchFamily="18" charset="-128"/>
              </a:rPr>
              <a:t>        </a:t>
            </a:r>
            <a:r>
              <a:rPr kumimoji="1" lang="ja-JP" altLang="en-US" sz="26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機関は、あらかじめ、事案に応じ、行政指導指針を定め、かつ行政上特別の支障がない限り、これを公表しな</a:t>
            </a:r>
            <a:endParaRPr kumimoji="1" lang="en-US" altLang="ja-JP" sz="26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ja-JP" altLang="en-US" sz="2600" dirty="0">
                <a:solidFill>
                  <a:prstClr val="black"/>
                </a:solidFill>
                <a:latin typeface="Constantia"/>
                <a:ea typeface="HGP明朝E" panose="02020900000000000000" pitchFamily="18" charset="-128"/>
              </a:rPr>
              <a:t>　　   </a:t>
            </a:r>
            <a:r>
              <a:rPr kumimoji="1" lang="ja-JP" altLang="en-US" sz="26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ければならない」（行手法３６条）。指導要綱などとして制定されている。この趣旨は、行政指導の透明性、明確</a:t>
            </a:r>
            <a:endParaRPr kumimoji="1" lang="en-US" altLang="ja-JP" sz="26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ja-JP" altLang="en-US" sz="2600" dirty="0">
                <a:solidFill>
                  <a:prstClr val="black"/>
                </a:solidFill>
                <a:latin typeface="Constantia"/>
                <a:ea typeface="HGP明朝E" panose="02020900000000000000" pitchFamily="18" charset="-128"/>
              </a:rPr>
              <a:t>        </a:t>
            </a:r>
            <a:r>
              <a:rPr kumimoji="1" lang="ja-JP" altLang="en-US" sz="26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性、公平性などの点を確保することを目的としたもの。３条１項の許可の処分庁は農業委員会で、当該処分は、</a:t>
            </a:r>
            <a:endParaRPr kumimoji="1" lang="en-US" altLang="ja-JP" sz="26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ja-JP" altLang="en-US" sz="2600" dirty="0">
                <a:solidFill>
                  <a:prstClr val="black"/>
                </a:solidFill>
                <a:latin typeface="Constantia"/>
                <a:ea typeface="HGP明朝E" panose="02020900000000000000" pitchFamily="18" charset="-128"/>
              </a:rPr>
              <a:t>　     </a:t>
            </a:r>
            <a:r>
              <a:rPr kumimoji="1" lang="ja-JP" altLang="en-US" sz="26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第</a:t>
            </a:r>
            <a:r>
              <a:rPr lang="ja-JP" altLang="en-US" sz="2600" dirty="0">
                <a:solidFill>
                  <a:prstClr val="black"/>
                </a:solidFill>
                <a:latin typeface="Constantia"/>
                <a:ea typeface="HGP明朝E" panose="02020900000000000000" pitchFamily="18" charset="-128"/>
              </a:rPr>
              <a:t>１</a:t>
            </a:r>
            <a:r>
              <a:rPr kumimoji="1" lang="ja-JP" altLang="en-US" sz="26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号法定受託事務に該当する（農地６３条１項柱書）。仮に大臣の処理基準に沿った形であっても、委員会は</a:t>
            </a:r>
            <a:endParaRPr kumimoji="1" lang="en-US" altLang="ja-JP" sz="26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ja-JP" altLang="en-US" sz="2600" dirty="0">
                <a:solidFill>
                  <a:prstClr val="black"/>
                </a:solidFill>
                <a:latin typeface="Constantia"/>
                <a:ea typeface="HGP明朝E" panose="02020900000000000000" pitchFamily="18" charset="-128"/>
              </a:rPr>
              <a:t>       </a:t>
            </a:r>
            <a:r>
              <a:rPr kumimoji="1" lang="ja-JP" altLang="en-US" sz="26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自らの基準として決定しておくべき。</a:t>
            </a: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kumimoji="1" lang="ja-JP" altLang="en-US" sz="26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　</a:t>
            </a:r>
            <a:r>
              <a:rPr kumimoji="1" lang="ja-JP" altLang="en-US" sz="28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（３）審査基準の具体化義務</a:t>
            </a: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kumimoji="1" lang="ja-JP" altLang="en-US" sz="26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　     ３条２項柱書は「前項の許可は、次の各号のいずれかに該当する場合には、することができない」と定め、同項</a:t>
            </a:r>
            <a:endParaRPr kumimoji="1" lang="en-US" altLang="ja-JP" sz="26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ja-JP" altLang="en-US" sz="2600" dirty="0">
                <a:solidFill>
                  <a:prstClr val="black"/>
                </a:solidFill>
                <a:latin typeface="Constantia"/>
                <a:ea typeface="HGP明朝E" panose="02020900000000000000" pitchFamily="18" charset="-128"/>
              </a:rPr>
              <a:t>       </a:t>
            </a:r>
            <a:r>
              <a:rPr kumimoji="1" lang="ja-JP" altLang="en-US" sz="26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各号には不許可とされる場合の要件（不許可要件）が列挙されている。他方同項ただし書にはその例外が明文</a:t>
            </a:r>
            <a:endParaRPr kumimoji="1" lang="en-US" altLang="ja-JP" sz="26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kumimoji="1" lang="ja-JP" altLang="en-US" sz="26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       で示されている。</a:t>
            </a: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kumimoji="1" lang="ja-JP" altLang="en-US" sz="26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   </a:t>
            </a:r>
            <a:r>
              <a:rPr kumimoji="1" lang="ja-JP" altLang="en-US" sz="28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（４）審査基準の公開義務</a:t>
            </a: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kumimoji="1" lang="ja-JP" altLang="en-US" sz="26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       「法令により申請の提出先とされている機関の事務所における備付けその他の適当な方法により審査基準を</a:t>
            </a:r>
            <a:endParaRPr kumimoji="1" lang="en-US" altLang="ja-JP" sz="26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en-US" altLang="ja-JP" sz="2600" dirty="0">
                <a:solidFill>
                  <a:prstClr val="black"/>
                </a:solidFill>
                <a:latin typeface="Constantia"/>
                <a:ea typeface="HGP明朝E" panose="02020900000000000000" pitchFamily="18" charset="-128"/>
              </a:rPr>
              <a:t>       </a:t>
            </a:r>
            <a:r>
              <a:rPr kumimoji="1" lang="ja-JP" altLang="en-US" sz="26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公にしておかなければならない」（行手５条３項）</a:t>
            </a:r>
            <a:endParaRPr kumimoji="1" lang="en-US" altLang="ja-JP" sz="26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kumimoji="1" lang="ja-JP" altLang="en-US" sz="26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       基準の公開（</a:t>
            </a:r>
            <a:r>
              <a:rPr kumimoji="1" lang="ja-JP" altLang="en-US" sz="2600" b="0" i="0" u="sng"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秘密にしない</a:t>
            </a:r>
            <a:r>
              <a:rPr kumimoji="1" lang="ja-JP" altLang="en-US" sz="26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）義務の主な理由は ①行政庁の判断の公正性・合理性を担保すること ②処分後に</a:t>
            </a:r>
            <a:endParaRPr kumimoji="1" lang="en-US" altLang="ja-JP" sz="26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en-US" altLang="ja-JP" sz="2600" dirty="0">
                <a:solidFill>
                  <a:prstClr val="black"/>
                </a:solidFill>
                <a:latin typeface="Constantia"/>
                <a:ea typeface="HGP明朝E" panose="02020900000000000000" pitchFamily="18" charset="-128"/>
              </a:rPr>
              <a:t>       </a:t>
            </a:r>
            <a:r>
              <a:rPr kumimoji="1" lang="ja-JP" altLang="en-US" sz="26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当該処分に対する不服申立て又は裁判所への出訴に当たって便宜を図ること。</a:t>
            </a: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kumimoji="1" lang="ja-JP" altLang="en-US" sz="26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　    なお、許可の見込みの予測にもなる。</a:t>
            </a: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endParaRPr kumimoji="1" lang="ja-JP" altLang="en-US" sz="26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endParaRPr kumimoji="1" lang="ja-JP" altLang="en-US" sz="2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endParaRPr>
          </a:p>
        </p:txBody>
      </p:sp>
      <p:sp>
        <p:nvSpPr>
          <p:cNvPr id="4" name="スライド番号プレースホルダー 3">
            <a:extLst>
              <a:ext uri="{FF2B5EF4-FFF2-40B4-BE49-F238E27FC236}">
                <a16:creationId xmlns:a16="http://schemas.microsoft.com/office/drawing/2014/main" id="{C6C06E6B-DCED-41FE-ABE1-7E771819159B}"/>
              </a:ext>
            </a:extLst>
          </p:cNvPr>
          <p:cNvSpPr>
            <a:spLocks noGrp="1"/>
          </p:cNvSpPr>
          <p:nvPr>
            <p:ph type="sldNum" sz="quarter" idx="12"/>
          </p:nvPr>
        </p:nvSpPr>
        <p:spPr>
          <a:xfrm>
            <a:off x="11328311" y="6492875"/>
            <a:ext cx="762000" cy="365125"/>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45BA4EA-5EFA-460C-8880-04B9C92D5A26}" type="slidenum">
              <a:rPr kumimoji="0" lang="ja-JP" altLang="en-US" sz="1600" b="0" i="0" u="none" strike="noStrike" kern="1200" cap="none" spc="0" normalizeH="0" baseline="0" noProof="0">
                <a:ln>
                  <a:noFill/>
                </a:ln>
                <a:solidFill>
                  <a:prstClr val="black"/>
                </a:solidFill>
                <a:effectLst/>
                <a:uLnTx/>
                <a:uFillTx/>
                <a:latin typeface="Calibri" pitchFamily="34"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ja-JP" altLang="en-US" sz="1600" b="0" i="0" u="none" strike="noStrike" kern="1200" cap="none" spc="0" normalizeH="0" baseline="0" noProof="0" dirty="0">
              <a:ln>
                <a:noFill/>
              </a:ln>
              <a:solidFill>
                <a:prstClr val="black"/>
              </a:solidFill>
              <a:effectLst/>
              <a:uLnTx/>
              <a:uFillTx/>
              <a:latin typeface="Calibri" pitchFamily="34" charset="0"/>
              <a:ea typeface="ＭＳ Ｐゴシック" pitchFamily="50" charset="-128"/>
              <a:cs typeface="+mn-cs"/>
            </a:endParaRPr>
          </a:p>
        </p:txBody>
      </p:sp>
      <p:sp>
        <p:nvSpPr>
          <p:cNvPr id="13" name="テキスト ボックス 12">
            <a:extLst>
              <a:ext uri="{FF2B5EF4-FFF2-40B4-BE49-F238E27FC236}">
                <a16:creationId xmlns:a16="http://schemas.microsoft.com/office/drawing/2014/main" id="{ABEB3D99-B49C-41D8-83C9-72DF7F516350}"/>
              </a:ext>
            </a:extLst>
          </p:cNvPr>
          <p:cNvSpPr txBox="1"/>
          <p:nvPr/>
        </p:nvSpPr>
        <p:spPr>
          <a:xfrm>
            <a:off x="11391557" y="1321405"/>
            <a:ext cx="184731"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itchFamily="34" charset="0"/>
              <a:ea typeface="ＭＳ Ｐゴシック" pitchFamily="50" charset="-128"/>
              <a:cs typeface="+mn-cs"/>
            </a:endParaRPr>
          </a:p>
        </p:txBody>
      </p:sp>
    </p:spTree>
    <p:extLst>
      <p:ext uri="{BB962C8B-B14F-4D97-AF65-F5344CB8AC3E}">
        <p14:creationId xmlns:p14="http://schemas.microsoft.com/office/powerpoint/2010/main" val="35996118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6" name="テキスト プレースホルダー 5">
            <a:extLst>
              <a:ext uri="{FF2B5EF4-FFF2-40B4-BE49-F238E27FC236}">
                <a16:creationId xmlns:a16="http://schemas.microsoft.com/office/drawing/2014/main" id="{8FC6B10C-8320-46D2-8699-82B82C3E2DB0}"/>
              </a:ext>
            </a:extLst>
          </p:cNvPr>
          <p:cNvSpPr>
            <a:spLocks noGrp="1"/>
          </p:cNvSpPr>
          <p:nvPr>
            <p:ph type="body" idx="1"/>
          </p:nvPr>
        </p:nvSpPr>
        <p:spPr>
          <a:xfrm>
            <a:off x="101689" y="417375"/>
            <a:ext cx="12090311" cy="6244682"/>
          </a:xfrm>
        </p:spPr>
        <p:txBody>
          <a:bodyPr>
            <a:normAutofit fontScale="25000" lnSpcReduction="20000"/>
          </a:bodyPr>
          <a:lstStyle/>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kumimoji="1" lang="ja-JP" altLang="en-US" sz="88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　 ４ 申請に対する審査・応答</a:t>
            </a: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kumimoji="1" lang="ja-JP" altLang="en-US" sz="88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　  （１）審査開始・応答義務の発生</a:t>
            </a:r>
            <a:r>
              <a:rPr kumimoji="1" lang="ja-JP" altLang="en-US" sz="8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　　　</a:t>
            </a:r>
            <a:r>
              <a:rPr lang="ja-JP" altLang="en-US" sz="8000" dirty="0">
                <a:solidFill>
                  <a:prstClr val="black"/>
                </a:solidFill>
                <a:latin typeface="Constantia"/>
                <a:ea typeface="HGP明朝E" panose="02020900000000000000" pitchFamily="18" charset="-128"/>
              </a:rPr>
              <a:t> </a:t>
            </a:r>
            <a:r>
              <a:rPr kumimoji="1" lang="ja-JP" altLang="en-US" sz="8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 </a:t>
            </a:r>
            <a:endParaRPr kumimoji="1" lang="en-US" altLang="ja-JP" sz="8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ja-JP" altLang="en-US" sz="8000" dirty="0">
                <a:solidFill>
                  <a:prstClr val="black"/>
                </a:solidFill>
                <a:latin typeface="Constantia"/>
                <a:ea typeface="HGP明朝E" panose="02020900000000000000" pitchFamily="18" charset="-128"/>
              </a:rPr>
              <a:t>　　　  </a:t>
            </a:r>
            <a:r>
              <a:rPr kumimoji="1" lang="ja-JP" altLang="en-US" sz="8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農業委員会は、申請があれば（不備があっても）受け取らねばならない。</a:t>
            </a: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kumimoji="1" lang="ja-JP" altLang="en-US" sz="8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          「行政庁は、･･･遅滞なく･･･審査を開始し、･･･形式上の要件を欠いていれば･･･補正又は拒否しなければ</a:t>
            </a:r>
            <a:endParaRPr kumimoji="1" lang="en-US" altLang="ja-JP" sz="8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en-US" altLang="ja-JP" sz="8000" dirty="0">
                <a:solidFill>
                  <a:prstClr val="black"/>
                </a:solidFill>
                <a:latin typeface="Constantia"/>
                <a:ea typeface="HGP明朝E" panose="02020900000000000000" pitchFamily="18" charset="-128"/>
              </a:rPr>
              <a:t>          </a:t>
            </a:r>
            <a:r>
              <a:rPr kumimoji="1" lang="ja-JP" altLang="en-US" sz="8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ならない」（行手法７条）。</a:t>
            </a: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kumimoji="1" lang="ja-JP" altLang="en-US" sz="8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          申請書の受取を留保、返戻、受理しないは申請権の侵害に当たり、行手法上は違法となる。</a:t>
            </a: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kumimoji="1" lang="ja-JP" altLang="en-US" sz="88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　  （２）理由の提出</a:t>
            </a: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kumimoji="1" lang="ja-JP" altLang="en-US" sz="88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　  　  </a:t>
            </a:r>
            <a:r>
              <a:rPr kumimoji="1" lang="ja-JP" altLang="en-US" sz="8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拒否処分には、理由を示す必要がある（行手８条１項）。ただし数量的指標等により明確であれば、これを示</a:t>
            </a:r>
            <a:endParaRPr kumimoji="1" lang="en-US" altLang="ja-JP" sz="8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ja-JP" altLang="en-US" sz="8000" dirty="0">
                <a:solidFill>
                  <a:prstClr val="black"/>
                </a:solidFill>
                <a:latin typeface="Constantia"/>
                <a:ea typeface="HGP明朝E" panose="02020900000000000000" pitchFamily="18" charset="-128"/>
              </a:rPr>
              <a:t>          </a:t>
            </a:r>
            <a:r>
              <a:rPr kumimoji="1" lang="ja-JP" altLang="en-US" sz="8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せば足りる。</a:t>
            </a: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kumimoji="1" lang="ja-JP" altLang="en-US" sz="88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     （３）裁量基準から逸脱した処分の効力</a:t>
            </a: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kumimoji="1" lang="ja-JP" altLang="en-US" sz="88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　      </a:t>
            </a:r>
            <a:r>
              <a:rPr kumimoji="1" lang="ja-JP" altLang="en-US" sz="8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行政庁が裁量権行使の準則を定め、それに違背したとしても当不当の問題にとどまり、当然に違法とはなら</a:t>
            </a:r>
            <a:endParaRPr kumimoji="1" lang="en-US" altLang="ja-JP" sz="8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en-US" altLang="ja-JP" sz="8000" dirty="0">
                <a:solidFill>
                  <a:prstClr val="black"/>
                </a:solidFill>
                <a:latin typeface="Constantia"/>
                <a:ea typeface="HGP明朝E" panose="02020900000000000000" pitchFamily="18" charset="-128"/>
              </a:rPr>
              <a:t>          </a:t>
            </a:r>
            <a:r>
              <a:rPr kumimoji="1" lang="ja-JP" altLang="en-US" sz="8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ない（最判Ｓ５３</a:t>
            </a:r>
            <a:r>
              <a:rPr kumimoji="1" lang="en-US" altLang="ja-JP" sz="8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a:t>
            </a:r>
            <a:r>
              <a:rPr kumimoji="1" lang="ja-JP" altLang="en-US" sz="8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１０</a:t>
            </a:r>
            <a:r>
              <a:rPr kumimoji="1" lang="en-US" altLang="ja-JP" sz="8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a:t>
            </a:r>
            <a:r>
              <a:rPr kumimoji="1" lang="ja-JP" altLang="en-US" sz="8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４）。</a:t>
            </a: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kumimoji="1" lang="ja-JP" altLang="en-US" sz="8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　　 　 行政規則は法規命令と違い、合理的な理由があれば、不適用も許される。</a:t>
            </a:r>
            <a:endParaRPr kumimoji="1" lang="en-US" altLang="ja-JP" sz="8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kumimoji="1" lang="ja-JP" altLang="en-US" sz="96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（４） ３条許可の法的性質</a:t>
            </a: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kumimoji="1" lang="ja-JP" altLang="en-US" sz="8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　 </a:t>
            </a:r>
            <a:r>
              <a:rPr kumimoji="1" lang="ja-JP" altLang="en-US" sz="88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１  ３条許可の性質</a:t>
            </a: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kumimoji="1" lang="ja-JP" altLang="en-US" sz="88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　  （１）効力の発生要件</a:t>
            </a:r>
            <a:endParaRPr kumimoji="1" lang="en-US" altLang="ja-JP" sz="88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kumimoji="1" lang="ja-JP" altLang="en-US" sz="8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          「第１項の許可を受けないでした行為は、その効力を生じない」（法３条７項）。</a:t>
            </a: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kumimoji="1" lang="ja-JP" altLang="en-US" sz="8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　       行為とは、所有権の移転、賃借権・使用貸借権の設定などの行為（契約）のこと。</a:t>
            </a: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kumimoji="1" lang="ja-JP" altLang="en-US" sz="8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          当事者の法律行為を完成させる補充的性質（最判Ｓ３８</a:t>
            </a:r>
            <a:r>
              <a:rPr kumimoji="1" lang="en-US" altLang="ja-JP" sz="8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a:t>
            </a:r>
            <a:r>
              <a:rPr kumimoji="1" lang="ja-JP" altLang="en-US" sz="8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１１</a:t>
            </a:r>
            <a:r>
              <a:rPr kumimoji="1" lang="en-US" altLang="ja-JP" sz="8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a:t>
            </a:r>
            <a:r>
              <a:rPr kumimoji="1" lang="ja-JP" altLang="en-US" sz="8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１２）。</a:t>
            </a: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endParaRPr kumimoji="1" lang="ja-JP" altLang="en-US" sz="88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endParaRPr kumimoji="1" lang="ja-JP" altLang="en-US" sz="8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endParaRPr>
          </a:p>
        </p:txBody>
      </p:sp>
      <p:sp>
        <p:nvSpPr>
          <p:cNvPr id="4" name="スライド番号プレースホルダー 3">
            <a:extLst>
              <a:ext uri="{FF2B5EF4-FFF2-40B4-BE49-F238E27FC236}">
                <a16:creationId xmlns:a16="http://schemas.microsoft.com/office/drawing/2014/main" id="{C6C06E6B-DCED-41FE-ABE1-7E771819159B}"/>
              </a:ext>
            </a:extLst>
          </p:cNvPr>
          <p:cNvSpPr>
            <a:spLocks noGrp="1"/>
          </p:cNvSpPr>
          <p:nvPr>
            <p:ph type="sldNum" sz="quarter" idx="12"/>
          </p:nvPr>
        </p:nvSpPr>
        <p:spPr>
          <a:xfrm>
            <a:off x="11328311" y="6492875"/>
            <a:ext cx="762000" cy="365125"/>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45BA4EA-5EFA-460C-8880-04B9C92D5A26}" type="slidenum">
              <a:rPr kumimoji="0" lang="ja-JP" altLang="en-US" sz="1600" b="0" i="0" u="none" strike="noStrike" kern="1200" cap="none" spc="0" normalizeH="0" baseline="0" noProof="0">
                <a:ln>
                  <a:noFill/>
                </a:ln>
                <a:solidFill>
                  <a:prstClr val="black"/>
                </a:solidFill>
                <a:effectLst/>
                <a:uLnTx/>
                <a:uFillTx/>
                <a:latin typeface="Calibri" pitchFamily="34"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ja-JP" altLang="en-US" sz="1600" b="0" i="0" u="none" strike="noStrike" kern="1200" cap="none" spc="0" normalizeH="0" baseline="0" noProof="0" dirty="0">
              <a:ln>
                <a:noFill/>
              </a:ln>
              <a:solidFill>
                <a:prstClr val="black"/>
              </a:solidFill>
              <a:effectLst/>
              <a:uLnTx/>
              <a:uFillTx/>
              <a:latin typeface="Calibri" pitchFamily="34" charset="0"/>
              <a:ea typeface="ＭＳ Ｐゴシック" pitchFamily="50" charset="-128"/>
              <a:cs typeface="+mn-cs"/>
            </a:endParaRPr>
          </a:p>
        </p:txBody>
      </p:sp>
      <p:sp>
        <p:nvSpPr>
          <p:cNvPr id="13" name="テキスト ボックス 12">
            <a:extLst>
              <a:ext uri="{FF2B5EF4-FFF2-40B4-BE49-F238E27FC236}">
                <a16:creationId xmlns:a16="http://schemas.microsoft.com/office/drawing/2014/main" id="{ABEB3D99-B49C-41D8-83C9-72DF7F516350}"/>
              </a:ext>
            </a:extLst>
          </p:cNvPr>
          <p:cNvSpPr txBox="1"/>
          <p:nvPr/>
        </p:nvSpPr>
        <p:spPr>
          <a:xfrm>
            <a:off x="11391557" y="1321405"/>
            <a:ext cx="184731"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itchFamily="34" charset="0"/>
              <a:ea typeface="ＭＳ Ｐゴシック" pitchFamily="50" charset="-128"/>
              <a:cs typeface="+mn-cs"/>
            </a:endParaRPr>
          </a:p>
        </p:txBody>
      </p:sp>
    </p:spTree>
    <p:extLst>
      <p:ext uri="{BB962C8B-B14F-4D97-AF65-F5344CB8AC3E}">
        <p14:creationId xmlns:p14="http://schemas.microsoft.com/office/powerpoint/2010/main" val="34161512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6" name="テキスト プレースホルダー 5">
            <a:extLst>
              <a:ext uri="{FF2B5EF4-FFF2-40B4-BE49-F238E27FC236}">
                <a16:creationId xmlns:a16="http://schemas.microsoft.com/office/drawing/2014/main" id="{8FC6B10C-8320-46D2-8699-82B82C3E2DB0}"/>
              </a:ext>
            </a:extLst>
          </p:cNvPr>
          <p:cNvSpPr>
            <a:spLocks noGrp="1"/>
          </p:cNvSpPr>
          <p:nvPr>
            <p:ph type="body" idx="1"/>
          </p:nvPr>
        </p:nvSpPr>
        <p:spPr>
          <a:xfrm>
            <a:off x="0" y="209001"/>
            <a:ext cx="12090311" cy="6574975"/>
          </a:xfrm>
        </p:spPr>
        <p:txBody>
          <a:bodyPr>
            <a:normAutofit fontScale="25000" lnSpcReduction="20000"/>
          </a:bodyPr>
          <a:lstStyle/>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kumimoji="1" lang="ja-JP" altLang="en-US" sz="88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　 　</a:t>
            </a:r>
            <a:r>
              <a:rPr kumimoji="1" lang="ja-JP" altLang="en-US" sz="8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つまり認可と同様の意味。法６４条に罰則規定があり講学上の許可（一般的禁止の解除）の性質を持つ。もし３</a:t>
            </a:r>
            <a:endParaRPr kumimoji="1" lang="en-US" altLang="ja-JP" sz="8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ja-JP" altLang="en-US" sz="8000" dirty="0">
                <a:solidFill>
                  <a:prstClr val="black"/>
                </a:solidFill>
                <a:latin typeface="Constantia"/>
                <a:ea typeface="HGP明朝E" panose="02020900000000000000" pitchFamily="18" charset="-128"/>
              </a:rPr>
              <a:t>　　 </a:t>
            </a:r>
            <a:r>
              <a:rPr kumimoji="1" lang="ja-JP" altLang="en-US" sz="8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条許可により移転しても、その処分に瑕疵がありその許可が取り消されれば、処分時に遡及して効力は消滅し、</a:t>
            </a:r>
            <a:endParaRPr kumimoji="1" lang="en-US" altLang="ja-JP" sz="8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ja-JP" altLang="en-US" sz="8000" dirty="0">
                <a:solidFill>
                  <a:prstClr val="black"/>
                </a:solidFill>
                <a:latin typeface="Constantia"/>
                <a:ea typeface="HGP明朝E" panose="02020900000000000000" pitchFamily="18" charset="-128"/>
              </a:rPr>
              <a:t>　　 </a:t>
            </a:r>
            <a:r>
              <a:rPr kumimoji="1" lang="ja-JP" altLang="en-US" sz="8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移転はなかったことになる。</a:t>
            </a: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kumimoji="1" lang="ja-JP" altLang="en-US" sz="8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　</a:t>
            </a:r>
            <a:r>
              <a:rPr kumimoji="1" lang="ja-JP" altLang="en-US" sz="88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（２）行政処分の成立と効力の発生</a:t>
            </a: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kumimoji="1" lang="ja-JP" altLang="en-US" sz="8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　    行政処分の成立･･･許可書が作成され、交付の準備が整った時。</a:t>
            </a: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kumimoji="1" lang="ja-JP" altLang="en-US" sz="8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       効力の発生･･･許可書を交付した時。告知され、到達した時又は了知し得るべき状態に置かれた時（最判</a:t>
            </a:r>
            <a:r>
              <a:rPr lang="ja-JP" altLang="en-US" sz="8000" dirty="0">
                <a:solidFill>
                  <a:prstClr val="black"/>
                </a:solidFill>
                <a:latin typeface="Constantia"/>
                <a:ea typeface="HGP明朝E" panose="02020900000000000000" pitchFamily="18" charset="-128"/>
              </a:rPr>
              <a:t>Ｓ</a:t>
            </a:r>
            <a:endParaRPr kumimoji="1" lang="en-US" altLang="ja-JP" sz="8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ja-JP" altLang="en-US" sz="8000" dirty="0">
                <a:solidFill>
                  <a:prstClr val="black"/>
                </a:solidFill>
                <a:latin typeface="Constantia"/>
                <a:ea typeface="HGP明朝E" panose="02020900000000000000" pitchFamily="18" charset="-128"/>
              </a:rPr>
              <a:t>       ５７</a:t>
            </a:r>
            <a:r>
              <a:rPr kumimoji="1" lang="en-US" altLang="ja-JP" sz="8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a:t>
            </a:r>
            <a:r>
              <a:rPr kumimoji="1" lang="ja-JP" altLang="en-US" sz="8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７</a:t>
            </a:r>
            <a:r>
              <a:rPr kumimoji="1" lang="en-US" altLang="ja-JP" sz="8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a:t>
            </a:r>
            <a:r>
              <a:rPr kumimoji="1" lang="ja-JP" altLang="en-US" sz="8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１５）</a:t>
            </a: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kumimoji="1" lang="ja-JP" altLang="en-US" sz="8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       「意思表示は相手方に到達した時から効力を生ずる」（民９７条１項）</a:t>
            </a: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kumimoji="1" lang="ja-JP" altLang="en-US" sz="8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       民法は到達主義をとっている。到達とは了知し得る支配範囲内に置かれること。</a:t>
            </a: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kumimoji="1" lang="ja-JP" altLang="en-US" sz="8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   </a:t>
            </a:r>
            <a:r>
              <a:rPr kumimoji="1" lang="ja-JP" altLang="en-US" sz="88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（３）法定条件</a:t>
            </a: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kumimoji="1" lang="ja-JP" altLang="en-US" sz="8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　     ３条許可は法定条件（契約書面にあるかないかで変わるものではない）なので停止条件（解除条件）とは異なり、</a:t>
            </a:r>
            <a:endParaRPr kumimoji="1" lang="en-US" altLang="ja-JP" sz="8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ja-JP" altLang="en-US" sz="8000" dirty="0">
                <a:solidFill>
                  <a:prstClr val="black"/>
                </a:solidFill>
                <a:latin typeface="Constantia"/>
                <a:ea typeface="HGP明朝E" panose="02020900000000000000" pitchFamily="18" charset="-128"/>
              </a:rPr>
              <a:t>　     </a:t>
            </a:r>
            <a:r>
              <a:rPr kumimoji="1" lang="ja-JP" altLang="en-US" sz="8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故意に許可を妨害しても、民１３０条の適用を主張し、成就とみなすことは認められない（最判Ｓ３６</a:t>
            </a:r>
            <a:r>
              <a:rPr kumimoji="1" lang="en-US" altLang="ja-JP" sz="8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a:t>
            </a:r>
            <a:r>
              <a:rPr kumimoji="1" lang="ja-JP" altLang="en-US" sz="8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５</a:t>
            </a:r>
            <a:r>
              <a:rPr kumimoji="1" lang="en-US" altLang="ja-JP" sz="8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a:t>
            </a:r>
            <a:r>
              <a:rPr kumimoji="1" lang="ja-JP" altLang="en-US" sz="8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２６）。</a:t>
            </a: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en-US" altLang="ja-JP" sz="8000" dirty="0">
                <a:solidFill>
                  <a:prstClr val="black"/>
                </a:solidFill>
                <a:latin typeface="Constantia"/>
                <a:ea typeface="HGP明朝E" panose="02020900000000000000" pitchFamily="18" charset="-128"/>
              </a:rPr>
              <a:t>  </a:t>
            </a:r>
            <a:r>
              <a:rPr kumimoji="1" lang="ja-JP" altLang="en-US" sz="8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 </a:t>
            </a:r>
            <a:r>
              <a:rPr kumimoji="1" lang="ja-JP" altLang="en-US" sz="88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２  許可の条件</a:t>
            </a: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ja-JP" altLang="en-US" sz="8800" dirty="0">
                <a:solidFill>
                  <a:prstClr val="black"/>
                </a:solidFill>
                <a:latin typeface="Constantia"/>
                <a:ea typeface="HGP明朝E" panose="02020900000000000000" pitchFamily="18" charset="-128"/>
              </a:rPr>
              <a:t>  </a:t>
            </a:r>
            <a:r>
              <a:rPr kumimoji="1" lang="ja-JP" altLang="en-US" sz="88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 （１）許可の条件とは</a:t>
            </a:r>
            <a:endParaRPr kumimoji="1" lang="en-US" altLang="ja-JP" sz="88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kumimoji="1" lang="ja-JP" altLang="en-US" sz="8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        「第１項の許可は、条件を付けてすることができる」（法３条５項）。</a:t>
            </a: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kumimoji="1" lang="ja-JP" altLang="en-US" sz="8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　     条件とは付款（附款）と呼ばれるもので、処分の内容に発生、消滅等の効果を持たせるもの。</a:t>
            </a: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kumimoji="1" lang="ja-JP" altLang="en-US" sz="8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        「第１項の許可をする場合には、毎年その農地又は採草放牧地の利用の状況について、農業委員会に報告</a:t>
            </a:r>
            <a:endParaRPr kumimoji="1" lang="en-US" altLang="ja-JP" sz="8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en-US" altLang="ja-JP" sz="8000" dirty="0">
                <a:solidFill>
                  <a:prstClr val="black"/>
                </a:solidFill>
                <a:latin typeface="Constantia"/>
                <a:ea typeface="HGP明朝E" panose="02020900000000000000" pitchFamily="18" charset="-128"/>
              </a:rPr>
              <a:t>        </a:t>
            </a:r>
            <a:r>
              <a:rPr kumimoji="1" lang="ja-JP" altLang="en-US" sz="8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しなければならない旨の条件を付けるものとする」（法３条６項）･･･法定付款</a:t>
            </a:r>
            <a:endParaRPr kumimoji="1" lang="en-US" altLang="ja-JP" sz="8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kumimoji="1" lang="ja-JP" altLang="en-US" sz="88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　（２）付款の種類</a:t>
            </a: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kumimoji="1" lang="ja-JP" altLang="en-US" sz="8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　     民法によれば、「条件とは将来発生するかどうか不確実な事実に、法理行為の効力の発生又は消滅をかける</a:t>
            </a:r>
            <a:endParaRPr kumimoji="1" lang="en-US" altLang="ja-JP" sz="8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kumimoji="1" lang="ja-JP" altLang="en-US" sz="8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　　　ことをいう」（効力が発生するものを</a:t>
            </a:r>
            <a:r>
              <a:rPr kumimoji="1" lang="ja-JP" altLang="en-US" sz="8000" b="0" i="0" u="sng"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停止条件</a:t>
            </a:r>
            <a:r>
              <a:rPr kumimoji="1" lang="ja-JP" altLang="en-US" sz="8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といい、効力が消滅するものを</a:t>
            </a:r>
            <a:r>
              <a:rPr kumimoji="1" lang="ja-JP" altLang="en-US" sz="8000" b="0" i="0" u="sng"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解除条件</a:t>
            </a:r>
            <a:r>
              <a:rPr kumimoji="1" lang="ja-JP" altLang="en-US" sz="8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という。</a:t>
            </a: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endParaRPr kumimoji="1" lang="ja-JP" altLang="en-US" sz="8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endParaRPr kumimoji="1" lang="ja-JP" altLang="en-US" sz="8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endParaRPr kumimoji="1" lang="ja-JP" altLang="en-US" sz="88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endParaRPr kumimoji="1" lang="ja-JP" altLang="en-US" sz="8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endParaRPr>
          </a:p>
        </p:txBody>
      </p:sp>
      <p:sp>
        <p:nvSpPr>
          <p:cNvPr id="4" name="スライド番号プレースホルダー 3">
            <a:extLst>
              <a:ext uri="{FF2B5EF4-FFF2-40B4-BE49-F238E27FC236}">
                <a16:creationId xmlns:a16="http://schemas.microsoft.com/office/drawing/2014/main" id="{C6C06E6B-DCED-41FE-ABE1-7E771819159B}"/>
              </a:ext>
            </a:extLst>
          </p:cNvPr>
          <p:cNvSpPr>
            <a:spLocks noGrp="1"/>
          </p:cNvSpPr>
          <p:nvPr>
            <p:ph type="sldNum" sz="quarter" idx="12"/>
          </p:nvPr>
        </p:nvSpPr>
        <p:spPr>
          <a:xfrm>
            <a:off x="11328311" y="6492875"/>
            <a:ext cx="762000" cy="365125"/>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45BA4EA-5EFA-460C-8880-04B9C92D5A26}" type="slidenum">
              <a:rPr kumimoji="0" lang="ja-JP" altLang="en-US" sz="1600" b="0" i="0" u="none" strike="noStrike" kern="1200" cap="none" spc="0" normalizeH="0" baseline="0" noProof="0">
                <a:ln>
                  <a:noFill/>
                </a:ln>
                <a:solidFill>
                  <a:prstClr val="black"/>
                </a:solidFill>
                <a:effectLst/>
                <a:uLnTx/>
                <a:uFillTx/>
                <a:latin typeface="Calibri" pitchFamily="34"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ja-JP" altLang="en-US" sz="1600" b="0" i="0" u="none" strike="noStrike" kern="1200" cap="none" spc="0" normalizeH="0" baseline="0" noProof="0" dirty="0">
              <a:ln>
                <a:noFill/>
              </a:ln>
              <a:solidFill>
                <a:prstClr val="black"/>
              </a:solidFill>
              <a:effectLst/>
              <a:uLnTx/>
              <a:uFillTx/>
              <a:latin typeface="Calibri" pitchFamily="34" charset="0"/>
              <a:ea typeface="ＭＳ Ｐゴシック" pitchFamily="50" charset="-128"/>
              <a:cs typeface="+mn-cs"/>
            </a:endParaRPr>
          </a:p>
        </p:txBody>
      </p:sp>
      <p:sp>
        <p:nvSpPr>
          <p:cNvPr id="13" name="テキスト ボックス 12">
            <a:extLst>
              <a:ext uri="{FF2B5EF4-FFF2-40B4-BE49-F238E27FC236}">
                <a16:creationId xmlns:a16="http://schemas.microsoft.com/office/drawing/2014/main" id="{ABEB3D99-B49C-41D8-83C9-72DF7F516350}"/>
              </a:ext>
            </a:extLst>
          </p:cNvPr>
          <p:cNvSpPr txBox="1"/>
          <p:nvPr/>
        </p:nvSpPr>
        <p:spPr>
          <a:xfrm>
            <a:off x="11391557" y="1321405"/>
            <a:ext cx="184731"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itchFamily="34" charset="0"/>
              <a:ea typeface="ＭＳ Ｐゴシック" pitchFamily="50" charset="-128"/>
              <a:cs typeface="+mn-cs"/>
            </a:endParaRPr>
          </a:p>
        </p:txBody>
      </p:sp>
    </p:spTree>
    <p:extLst>
      <p:ext uri="{BB962C8B-B14F-4D97-AF65-F5344CB8AC3E}">
        <p14:creationId xmlns:p14="http://schemas.microsoft.com/office/powerpoint/2010/main" val="41692313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3F9BDFC3-F9B5-424D-A079-9450D96AE188}"/>
              </a:ext>
            </a:extLst>
          </p:cNvPr>
          <p:cNvSpPr>
            <a:spLocks noGrp="1"/>
          </p:cNvSpPr>
          <p:nvPr>
            <p:ph type="title"/>
          </p:nvPr>
        </p:nvSpPr>
        <p:spPr>
          <a:xfrm>
            <a:off x="1859599" y="278147"/>
            <a:ext cx="7772400" cy="608286"/>
          </a:xfrm>
        </p:spPr>
        <p:txBody>
          <a:bodyPr/>
          <a:lstStyle/>
          <a:p>
            <a:r>
              <a:rPr lang="ja-JP" altLang="en-US" sz="3200" dirty="0"/>
              <a:t>第１部　農地法総論</a:t>
            </a:r>
          </a:p>
        </p:txBody>
      </p:sp>
      <p:sp>
        <p:nvSpPr>
          <p:cNvPr id="6" name="テキスト プレースホルダー 5">
            <a:extLst>
              <a:ext uri="{FF2B5EF4-FFF2-40B4-BE49-F238E27FC236}">
                <a16:creationId xmlns:a16="http://schemas.microsoft.com/office/drawing/2014/main" id="{8FC6B10C-8320-46D2-8699-82B82C3E2DB0}"/>
              </a:ext>
            </a:extLst>
          </p:cNvPr>
          <p:cNvSpPr>
            <a:spLocks noGrp="1"/>
          </p:cNvSpPr>
          <p:nvPr>
            <p:ph type="body" idx="1"/>
          </p:nvPr>
        </p:nvSpPr>
        <p:spPr>
          <a:xfrm>
            <a:off x="474689" y="968628"/>
            <a:ext cx="11558800" cy="5889372"/>
          </a:xfrm>
        </p:spPr>
        <p:txBody>
          <a:bodyPr>
            <a:normAutofit fontScale="25000" lnSpcReduction="20000"/>
          </a:bodyPr>
          <a:lstStyle/>
          <a:p>
            <a:r>
              <a:rPr kumimoji="1" lang="ja-JP" altLang="en-US" sz="9600" dirty="0">
                <a:solidFill>
                  <a:schemeClr val="bg1"/>
                </a:solidFill>
              </a:rPr>
              <a:t>１  はじめに（法の種類と意味）</a:t>
            </a:r>
            <a:endParaRPr kumimoji="1" lang="en-US" altLang="ja-JP" sz="9600" dirty="0">
              <a:solidFill>
                <a:schemeClr val="bg1"/>
              </a:solidFill>
            </a:endParaRPr>
          </a:p>
          <a:p>
            <a:r>
              <a:rPr lang="ja-JP" altLang="en-US" sz="6200" dirty="0">
                <a:solidFill>
                  <a:schemeClr val="bg1"/>
                </a:solidFill>
              </a:rPr>
              <a:t>　</a:t>
            </a:r>
            <a:r>
              <a:rPr lang="ja-JP" altLang="en-US" sz="8000" dirty="0">
                <a:solidFill>
                  <a:schemeClr val="bg1"/>
                </a:solidFill>
              </a:rPr>
              <a:t>・法律の優位の原則（法律に違反した行政活動は違法）</a:t>
            </a:r>
            <a:endParaRPr lang="en-US" altLang="ja-JP" sz="8000" dirty="0">
              <a:solidFill>
                <a:schemeClr val="bg1"/>
              </a:solidFill>
            </a:endParaRPr>
          </a:p>
          <a:p>
            <a:r>
              <a:rPr lang="ja-JP" altLang="en-US" sz="8000" dirty="0">
                <a:solidFill>
                  <a:schemeClr val="bg1"/>
                </a:solidFill>
              </a:rPr>
              <a:t>   ・</a:t>
            </a:r>
            <a:r>
              <a:rPr lang="ja-JP" altLang="en-US" sz="8000" u="sng" dirty="0">
                <a:solidFill>
                  <a:schemeClr val="bg1"/>
                </a:solidFill>
              </a:rPr>
              <a:t>法律の留保の原則</a:t>
            </a:r>
            <a:r>
              <a:rPr lang="ja-JP" altLang="en-US" sz="8000" dirty="0">
                <a:solidFill>
                  <a:schemeClr val="bg1"/>
                </a:solidFill>
              </a:rPr>
              <a:t>（行政活動にはその根拠となる法律が必要）</a:t>
            </a:r>
          </a:p>
          <a:p>
            <a:r>
              <a:rPr lang="ja-JP" altLang="en-US" sz="8000" dirty="0">
                <a:solidFill>
                  <a:schemeClr val="bg1"/>
                </a:solidFill>
              </a:rPr>
              <a:t>   ・行政基準には</a:t>
            </a:r>
            <a:r>
              <a:rPr lang="ja-JP" altLang="en-US" sz="8000" u="sng" dirty="0">
                <a:solidFill>
                  <a:schemeClr val="bg1"/>
                </a:solidFill>
              </a:rPr>
              <a:t>法規命令</a:t>
            </a:r>
            <a:r>
              <a:rPr lang="ja-JP" altLang="en-US" sz="8000" dirty="0">
                <a:solidFill>
                  <a:schemeClr val="bg1"/>
                </a:solidFill>
              </a:rPr>
              <a:t>（外部的効果･･･行政主体と国民との間の権利・義務関係を規律）と</a:t>
            </a:r>
            <a:r>
              <a:rPr lang="ja-JP" altLang="en-US" sz="8000" u="sng" dirty="0">
                <a:solidFill>
                  <a:schemeClr val="bg1"/>
                </a:solidFill>
              </a:rPr>
              <a:t>行政規則</a:t>
            </a:r>
            <a:endParaRPr lang="en-US" altLang="ja-JP" sz="8000" u="sng" dirty="0">
              <a:solidFill>
                <a:schemeClr val="bg1"/>
              </a:solidFill>
            </a:endParaRPr>
          </a:p>
          <a:p>
            <a:r>
              <a:rPr lang="ja-JP" altLang="en-US" sz="8000" dirty="0">
                <a:solidFill>
                  <a:schemeClr val="bg1"/>
                </a:solidFill>
              </a:rPr>
              <a:t>　  （行政機関内部での拘束力）がある。</a:t>
            </a:r>
          </a:p>
          <a:p>
            <a:r>
              <a:rPr lang="ja-JP" altLang="en-US" sz="8000" dirty="0">
                <a:solidFill>
                  <a:schemeClr val="bg1"/>
                </a:solidFill>
              </a:rPr>
              <a:t>     法規命令･･･施行令、府令、省令（施行規則）</a:t>
            </a:r>
          </a:p>
          <a:p>
            <a:r>
              <a:rPr lang="ja-JP" altLang="en-US" sz="8000" dirty="0">
                <a:solidFill>
                  <a:schemeClr val="bg1"/>
                </a:solidFill>
              </a:rPr>
              <a:t>     行政規則･･･通知、ガイドライン･･･これを根拠に権利・義務に関する判断は原則としてできない。</a:t>
            </a:r>
            <a:endParaRPr lang="en-US" altLang="ja-JP" sz="8000" dirty="0">
              <a:solidFill>
                <a:schemeClr val="bg1"/>
              </a:solidFill>
            </a:endParaRPr>
          </a:p>
          <a:p>
            <a:r>
              <a:rPr lang="ja-JP" altLang="en-US" sz="8000" dirty="0">
                <a:solidFill>
                  <a:schemeClr val="bg1"/>
                </a:solidFill>
              </a:rPr>
              <a:t>   ・農地法と民法</a:t>
            </a:r>
            <a:endParaRPr lang="en-US" altLang="ja-JP" sz="8000" dirty="0">
              <a:solidFill>
                <a:schemeClr val="bg1"/>
              </a:solidFill>
            </a:endParaRPr>
          </a:p>
          <a:p>
            <a:r>
              <a:rPr lang="ja-JP" altLang="en-US" sz="8000" dirty="0">
                <a:solidFill>
                  <a:schemeClr val="bg1"/>
                </a:solidFill>
              </a:rPr>
              <a:t>     許可処分に先行して民法上の法律行為（契約行為）はできるが、許可にならないと私法上の権利義務</a:t>
            </a:r>
            <a:endParaRPr lang="en-US" altLang="ja-JP" sz="8000" dirty="0">
              <a:solidFill>
                <a:schemeClr val="bg1"/>
              </a:solidFill>
            </a:endParaRPr>
          </a:p>
          <a:p>
            <a:r>
              <a:rPr lang="en-US" altLang="ja-JP" sz="8000" dirty="0">
                <a:solidFill>
                  <a:schemeClr val="bg1"/>
                </a:solidFill>
              </a:rPr>
              <a:t>     </a:t>
            </a:r>
            <a:r>
              <a:rPr lang="ja-JP" altLang="en-US" sz="8000" dirty="0">
                <a:solidFill>
                  <a:schemeClr val="bg1"/>
                </a:solidFill>
              </a:rPr>
              <a:t>関係は発生しない。</a:t>
            </a:r>
          </a:p>
          <a:p>
            <a:r>
              <a:rPr lang="ja-JP" altLang="en-US" sz="8000" dirty="0">
                <a:solidFill>
                  <a:schemeClr val="bg1"/>
                </a:solidFill>
              </a:rPr>
              <a:t>   ・農地法と行政法</a:t>
            </a:r>
            <a:endParaRPr lang="en-US" altLang="ja-JP" sz="8000" dirty="0">
              <a:solidFill>
                <a:schemeClr val="bg1"/>
              </a:solidFill>
            </a:endParaRPr>
          </a:p>
          <a:p>
            <a:r>
              <a:rPr lang="ja-JP" altLang="en-US" sz="8000" dirty="0">
                <a:solidFill>
                  <a:schemeClr val="bg1"/>
                </a:solidFill>
              </a:rPr>
              <a:t>     行政庁（許可権限庁）･･･行政主体のために行政処分などを決定して外部に表示する権限を持つ</a:t>
            </a:r>
            <a:endParaRPr lang="en-US" altLang="ja-JP" sz="8000" dirty="0">
              <a:solidFill>
                <a:schemeClr val="bg1"/>
              </a:solidFill>
            </a:endParaRPr>
          </a:p>
          <a:p>
            <a:r>
              <a:rPr lang="en-US" altLang="ja-JP" sz="8000" dirty="0">
                <a:solidFill>
                  <a:schemeClr val="bg1"/>
                </a:solidFill>
              </a:rPr>
              <a:t>     </a:t>
            </a:r>
            <a:r>
              <a:rPr lang="ja-JP" altLang="en-US" sz="8000" dirty="0">
                <a:solidFill>
                  <a:schemeClr val="bg1"/>
                </a:solidFill>
              </a:rPr>
              <a:t>行政機関。</a:t>
            </a:r>
            <a:endParaRPr lang="en-US" altLang="ja-JP" sz="8000" dirty="0">
              <a:solidFill>
                <a:schemeClr val="bg1"/>
              </a:solidFill>
            </a:endParaRPr>
          </a:p>
          <a:p>
            <a:endParaRPr lang="en-US" altLang="ja-JP" dirty="0">
              <a:solidFill>
                <a:schemeClr val="bg1"/>
              </a:solidFill>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kumimoji="1" lang="ja-JP" altLang="en-US" sz="96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２  目的と定義　</a:t>
            </a:r>
            <a:endParaRPr kumimoji="1" lang="en-US" altLang="ja-JP" sz="96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kumimoji="1" lang="ja-JP" altLang="en-US" sz="62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   </a:t>
            </a:r>
            <a:r>
              <a:rPr kumimoji="1" lang="ja-JP" altLang="en-US" sz="88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（１）第１条（目的）</a:t>
            </a:r>
            <a:endParaRPr kumimoji="1" lang="en-US" altLang="ja-JP" sz="88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kumimoji="1" lang="ja-JP" altLang="en-US" sz="62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　　   </a:t>
            </a:r>
            <a:r>
              <a:rPr kumimoji="1" lang="ja-JP" altLang="en-US" sz="8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・･･･農地が･･･国民のための限られた資源であり、･･･農地以外のものにすることを規制するとともに、</a:t>
            </a:r>
            <a:endParaRPr kumimoji="1" lang="en-US" altLang="ja-JP" sz="8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kumimoji="1" lang="en-US" altLang="ja-JP" sz="8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         </a:t>
            </a:r>
            <a:r>
              <a:rPr kumimoji="1" lang="ja-JP" altLang="en-US" sz="8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a:t>
            </a:r>
            <a:r>
              <a:rPr kumimoji="1" lang="ja-JP" altLang="en-US" sz="8000" b="0" i="0" u="sng"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農業上の利用を確保</a:t>
            </a:r>
            <a:r>
              <a:rPr kumimoji="1" lang="ja-JP" altLang="en-US" sz="8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するための措置を講ずることにより、</a:t>
            </a:r>
            <a:r>
              <a:rPr kumimoji="1" lang="ja-JP" altLang="en-US" sz="8000" b="0" i="0" u="sng"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耕作者の地位の安定</a:t>
            </a:r>
            <a:r>
              <a:rPr kumimoji="1" lang="ja-JP" altLang="en-US" sz="8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と国内の</a:t>
            </a:r>
            <a:r>
              <a:rPr kumimoji="1" lang="ja-JP" altLang="en-US" sz="8000" b="0" i="0" u="sng"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農業生産の</a:t>
            </a:r>
            <a:endParaRPr kumimoji="1" lang="en-US" altLang="ja-JP" sz="8000" b="0" i="0" u="sng" strike="noStrike" kern="1200" cap="none" spc="0" normalizeH="0" baseline="0" noProof="0" dirty="0">
              <a:ln>
                <a:noFill/>
              </a:ln>
              <a:solidFill>
                <a:prstClr val="black"/>
              </a:solidFill>
              <a:effectLst/>
              <a:uLnTx/>
              <a:uFillTx/>
              <a:latin typeface="Constantia"/>
              <a:ea typeface="HGP明朝E" panose="02020900000000000000" pitchFamily="18" charset="-128"/>
              <a:cs typeface="+mn-cs"/>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kumimoji="1" lang="en-US" altLang="ja-JP" sz="8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       </a:t>
            </a:r>
            <a:r>
              <a:rPr kumimoji="1" lang="ja-JP" altLang="en-US" sz="8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  </a:t>
            </a:r>
            <a:r>
              <a:rPr kumimoji="1" lang="ja-JP" altLang="en-US" sz="8000" b="0" i="0" u="sng"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増大</a:t>
            </a:r>
            <a:r>
              <a:rPr kumimoji="1" lang="ja-JP" altLang="en-US" sz="8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を図り、もって</a:t>
            </a:r>
            <a:r>
              <a:rPr kumimoji="1" lang="ja-JP" altLang="en-US" sz="8000" b="0" i="0" u="sng"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国民に対する食料の安定供給の確保</a:t>
            </a:r>
            <a:r>
              <a:rPr kumimoji="1" lang="ja-JP" altLang="en-US" sz="8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に資することを目的とする。</a:t>
            </a:r>
            <a:endParaRPr lang="en-US" altLang="ja-JP" sz="6200" dirty="0"/>
          </a:p>
        </p:txBody>
      </p:sp>
      <p:sp>
        <p:nvSpPr>
          <p:cNvPr id="4" name="スライド番号プレースホルダー 3">
            <a:extLst>
              <a:ext uri="{FF2B5EF4-FFF2-40B4-BE49-F238E27FC236}">
                <a16:creationId xmlns:a16="http://schemas.microsoft.com/office/drawing/2014/main" id="{C6C06E6B-DCED-41FE-ABE1-7E771819159B}"/>
              </a:ext>
            </a:extLst>
          </p:cNvPr>
          <p:cNvSpPr>
            <a:spLocks noGrp="1"/>
          </p:cNvSpPr>
          <p:nvPr>
            <p:ph type="sldNum" sz="quarter" idx="12"/>
          </p:nvPr>
        </p:nvSpPr>
        <p:spPr>
          <a:xfrm>
            <a:off x="11271489" y="6492875"/>
            <a:ext cx="762000" cy="365125"/>
          </a:xfrm>
        </p:spPr>
        <p:txBody>
          <a:bodyPr/>
          <a:lstStyle/>
          <a:p>
            <a:pPr fontAlgn="base">
              <a:spcBef>
                <a:spcPct val="0"/>
              </a:spcBef>
              <a:spcAft>
                <a:spcPct val="0"/>
              </a:spcAft>
              <a:defRPr/>
            </a:pPr>
            <a:fld id="{E45BA4EA-5EFA-460C-8880-04B9C92D5A26}" type="slidenum">
              <a:rPr lang="ja-JP" altLang="en-US" sz="1600">
                <a:solidFill>
                  <a:prstClr val="black"/>
                </a:solidFill>
                <a:latin typeface="Calibri" pitchFamily="34" charset="0"/>
                <a:ea typeface="ＭＳ Ｐゴシック" pitchFamily="50" charset="-128"/>
              </a:rPr>
              <a:pPr fontAlgn="base">
                <a:spcBef>
                  <a:spcPct val="0"/>
                </a:spcBef>
                <a:spcAft>
                  <a:spcPct val="0"/>
                </a:spcAft>
                <a:defRPr/>
              </a:pPr>
              <a:t>2</a:t>
            </a:fld>
            <a:endParaRPr lang="ja-JP" altLang="en-US" sz="1600" dirty="0">
              <a:solidFill>
                <a:prstClr val="black"/>
              </a:solidFill>
              <a:latin typeface="Calibri" pitchFamily="34" charset="0"/>
              <a:ea typeface="ＭＳ Ｐゴシック" pitchFamily="50" charset="-128"/>
            </a:endParaRPr>
          </a:p>
        </p:txBody>
      </p:sp>
      <p:sp>
        <p:nvSpPr>
          <p:cNvPr id="13" name="テキスト ボックス 12">
            <a:extLst>
              <a:ext uri="{FF2B5EF4-FFF2-40B4-BE49-F238E27FC236}">
                <a16:creationId xmlns:a16="http://schemas.microsoft.com/office/drawing/2014/main" id="{ABEB3D99-B49C-41D8-83C9-72DF7F516350}"/>
              </a:ext>
            </a:extLst>
          </p:cNvPr>
          <p:cNvSpPr txBox="1"/>
          <p:nvPr/>
        </p:nvSpPr>
        <p:spPr>
          <a:xfrm>
            <a:off x="11391557" y="1321405"/>
            <a:ext cx="184731" cy="369332"/>
          </a:xfrm>
          <a:prstGeom prst="rect">
            <a:avLst/>
          </a:prstGeom>
          <a:noFill/>
        </p:spPr>
        <p:txBody>
          <a:bodyPr wrap="none" rtlCol="0">
            <a:spAutoFit/>
          </a:bodyPr>
          <a:lstStyle/>
          <a:p>
            <a:pPr fontAlgn="base">
              <a:spcBef>
                <a:spcPct val="0"/>
              </a:spcBef>
              <a:spcAft>
                <a:spcPct val="0"/>
              </a:spcAft>
            </a:pPr>
            <a:endParaRPr lang="ja-JP" altLang="en-US" dirty="0">
              <a:solidFill>
                <a:prstClr val="white"/>
              </a:solidFill>
              <a:latin typeface="Calibri" pitchFamily="34" charset="0"/>
              <a:ea typeface="ＭＳ Ｐゴシック" pitchFamily="50" charset="-128"/>
            </a:endParaRPr>
          </a:p>
        </p:txBody>
      </p:sp>
    </p:spTree>
    <p:extLst>
      <p:ext uri="{BB962C8B-B14F-4D97-AF65-F5344CB8AC3E}">
        <p14:creationId xmlns:p14="http://schemas.microsoft.com/office/powerpoint/2010/main" val="3248616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6" name="テキスト プレースホルダー 5">
            <a:extLst>
              <a:ext uri="{FF2B5EF4-FFF2-40B4-BE49-F238E27FC236}">
                <a16:creationId xmlns:a16="http://schemas.microsoft.com/office/drawing/2014/main" id="{8FC6B10C-8320-46D2-8699-82B82C3E2DB0}"/>
              </a:ext>
            </a:extLst>
          </p:cNvPr>
          <p:cNvSpPr>
            <a:spLocks noGrp="1"/>
          </p:cNvSpPr>
          <p:nvPr>
            <p:ph type="body" idx="1"/>
          </p:nvPr>
        </p:nvSpPr>
        <p:spPr>
          <a:xfrm>
            <a:off x="0" y="892940"/>
            <a:ext cx="12192000" cy="5899746"/>
          </a:xfrm>
        </p:spPr>
        <p:txBody>
          <a:bodyPr>
            <a:normAutofit fontScale="25000" lnSpcReduction="20000"/>
          </a:bodyPr>
          <a:lstStyle/>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kumimoji="1" lang="ja-JP" altLang="en-US" sz="88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　    </a:t>
            </a:r>
            <a:r>
              <a:rPr kumimoji="1" lang="ja-JP" altLang="en-US" sz="8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a:t>
            </a:r>
            <a:r>
              <a:rPr kumimoji="1" lang="ja-JP" altLang="en-US" sz="8000" b="0" i="0" u="sng"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期限</a:t>
            </a:r>
            <a:r>
              <a:rPr kumimoji="1" lang="ja-JP" altLang="en-US" sz="8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には</a:t>
            </a:r>
            <a:r>
              <a:rPr kumimoji="1" lang="ja-JP" altLang="en-US" sz="8000" b="0" i="0" u="sng"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始期</a:t>
            </a:r>
            <a:r>
              <a:rPr kumimoji="1" lang="ja-JP" altLang="en-US" sz="8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（効力が発生する場合）と</a:t>
            </a:r>
            <a:r>
              <a:rPr kumimoji="1" lang="ja-JP" altLang="en-US" sz="8000" b="0" i="0" u="sng"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終期</a:t>
            </a:r>
            <a:r>
              <a:rPr kumimoji="1" lang="ja-JP" altLang="en-US" sz="8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（効力が消滅する場合）がある（民１３５条）。期間の更新が当初</a:t>
            </a:r>
            <a:endParaRPr kumimoji="1" lang="en-US" altLang="ja-JP" sz="8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en-US" altLang="ja-JP" sz="8000" dirty="0">
                <a:solidFill>
                  <a:prstClr val="black"/>
                </a:solidFill>
                <a:latin typeface="Constantia"/>
                <a:ea typeface="HGP明朝E" panose="02020900000000000000" pitchFamily="18" charset="-128"/>
              </a:rPr>
              <a:t>         </a:t>
            </a:r>
            <a:r>
              <a:rPr lang="ja-JP" altLang="en-US" sz="8000" dirty="0">
                <a:solidFill>
                  <a:prstClr val="black"/>
                </a:solidFill>
                <a:latin typeface="Constantia"/>
                <a:ea typeface="HGP明朝E" panose="02020900000000000000" pitchFamily="18" charset="-128"/>
              </a:rPr>
              <a:t>から</a:t>
            </a:r>
            <a:r>
              <a:rPr kumimoji="1" lang="ja-JP" altLang="en-US" sz="8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予定されているものもある。</a:t>
            </a:r>
            <a:endParaRPr kumimoji="1" lang="en-US" altLang="ja-JP" sz="8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kumimoji="1" lang="ja-JP" altLang="en-US" sz="8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　    ・</a:t>
            </a:r>
            <a:r>
              <a:rPr kumimoji="1" lang="ja-JP" altLang="en-US" sz="8000" b="0" i="0" u="sng"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負担</a:t>
            </a:r>
            <a:r>
              <a:rPr kumimoji="1" lang="ja-JP" altLang="en-US" sz="8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とは行政行為の本体に</a:t>
            </a:r>
            <a:r>
              <a:rPr kumimoji="1" lang="ja-JP" altLang="en-US" sz="8000" b="0" i="0" u="sng"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付加される特別の義務</a:t>
            </a:r>
            <a:r>
              <a:rPr kumimoji="1" lang="ja-JP" altLang="en-US" sz="8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をいう。</a:t>
            </a: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kumimoji="1" lang="en-US" altLang="ja-JP" sz="8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         ex</a:t>
            </a:r>
            <a:r>
              <a:rPr kumimoji="1" lang="ja-JP" altLang="en-US" sz="8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．転用許可処分を行うに際し、許可書に「申請書に記載された</a:t>
            </a:r>
            <a:r>
              <a:rPr kumimoji="1" lang="ja-JP" altLang="en-US" sz="8000" b="0" i="0" u="sng"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事業計画に従って</a:t>
            </a:r>
            <a:r>
              <a:rPr kumimoji="1" lang="ja-JP" altLang="en-US" sz="8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事業の用に供すること」と</a:t>
            </a:r>
            <a:endParaRPr kumimoji="1" lang="en-US" altLang="ja-JP" sz="8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en-US" altLang="ja-JP" sz="8000" dirty="0">
                <a:solidFill>
                  <a:prstClr val="black"/>
                </a:solidFill>
                <a:latin typeface="Constantia"/>
                <a:ea typeface="HGP明朝E" panose="02020900000000000000" pitchFamily="18" charset="-128"/>
              </a:rPr>
              <a:t>               </a:t>
            </a:r>
            <a:r>
              <a:rPr kumimoji="1" lang="ja-JP" altLang="en-US" sz="8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記載する場合。</a:t>
            </a: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kumimoji="1" lang="ja-JP" altLang="en-US" sz="8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         負担の不履行があっても、許可処分の効力に影響は生じないが、行政庁としては、処分の撤回も可能。</a:t>
            </a:r>
            <a:endParaRPr kumimoji="1" lang="en-US" altLang="ja-JP" sz="8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ja-JP" altLang="en-US" sz="8000" dirty="0">
                <a:solidFill>
                  <a:prstClr val="black"/>
                </a:solidFill>
                <a:latin typeface="Constantia"/>
                <a:ea typeface="HGP明朝E" panose="02020900000000000000" pitchFamily="18" charset="-128"/>
              </a:rPr>
              <a:t>　　   </a:t>
            </a:r>
            <a:r>
              <a:rPr kumimoji="1" lang="ja-JP" altLang="en-US" sz="8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（法</a:t>
            </a:r>
            <a:r>
              <a:rPr lang="ja-JP" altLang="en-US" sz="8000" dirty="0">
                <a:solidFill>
                  <a:prstClr val="black"/>
                </a:solidFill>
                <a:latin typeface="Constantia"/>
                <a:ea typeface="HGP明朝E" panose="02020900000000000000" pitchFamily="18" charset="-128"/>
              </a:rPr>
              <a:t>５１</a:t>
            </a:r>
            <a:r>
              <a:rPr kumimoji="1" lang="ja-JP" altLang="en-US" sz="8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条）</a:t>
            </a: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kumimoji="1" lang="ja-JP" altLang="en-US" sz="8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　    ・</a:t>
            </a:r>
            <a:r>
              <a:rPr kumimoji="1" lang="ja-JP" altLang="en-US" sz="8000" b="0" i="0" u="sng"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撤回権の留保</a:t>
            </a:r>
            <a:r>
              <a:rPr kumimoji="1" lang="ja-JP" altLang="en-US" sz="8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とは、処分に際し、将来これを撤回することがあることを宣言することをいう。（意味がないとする</a:t>
            </a:r>
            <a:endParaRPr kumimoji="1" lang="en-US" altLang="ja-JP" sz="8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ja-JP" altLang="en-US" sz="8000" dirty="0">
                <a:solidFill>
                  <a:prstClr val="black"/>
                </a:solidFill>
                <a:latin typeface="Constantia"/>
                <a:ea typeface="HGP明朝E" panose="02020900000000000000" pitchFamily="18" charset="-128"/>
              </a:rPr>
              <a:t>　 　  </a:t>
            </a:r>
            <a:r>
              <a:rPr kumimoji="1" lang="ja-JP" altLang="en-US" sz="8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見解もある）</a:t>
            </a: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ja-JP" altLang="en-US" sz="8800" noProof="0" dirty="0">
                <a:solidFill>
                  <a:prstClr val="black"/>
                </a:solidFill>
                <a:latin typeface="Constantia"/>
                <a:ea typeface="HGP明朝E" panose="02020900000000000000" pitchFamily="18" charset="-128"/>
              </a:rPr>
              <a:t>   </a:t>
            </a:r>
            <a:r>
              <a:rPr kumimoji="1" lang="ja-JP" altLang="en-US" sz="88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 （３） ３条許可審査権の範囲</a:t>
            </a:r>
            <a:endParaRPr kumimoji="1" lang="en-US" altLang="ja-JP" sz="88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kumimoji="1" lang="ja-JP" altLang="en-US" sz="8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         許可権限庁には、私法上の権利の有無についてまで審査する義務はない。ＡからＢへとＡからＣへの２つの</a:t>
            </a:r>
            <a:endParaRPr kumimoji="1" lang="en-US" altLang="ja-JP" sz="8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ja-JP" altLang="en-US" sz="8000" dirty="0">
                <a:solidFill>
                  <a:prstClr val="black"/>
                </a:solidFill>
                <a:latin typeface="Constantia"/>
                <a:ea typeface="HGP明朝E" panose="02020900000000000000" pitchFamily="18" charset="-128"/>
              </a:rPr>
              <a:t>　　 　</a:t>
            </a:r>
            <a:r>
              <a:rPr kumimoji="1" lang="ja-JP" altLang="en-US" sz="8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申請書が出たら、それぞれ公平に審査することになる。先願主義はとっていない。２つの許可処分が出たら、</a:t>
            </a:r>
            <a:endParaRPr kumimoji="1" lang="en-US" altLang="ja-JP" sz="8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ja-JP" altLang="en-US" sz="8000" dirty="0">
                <a:solidFill>
                  <a:prstClr val="black"/>
                </a:solidFill>
                <a:latin typeface="Constantia"/>
                <a:ea typeface="HGP明朝E" panose="02020900000000000000" pitchFamily="18" charset="-128"/>
              </a:rPr>
              <a:t>　　　 </a:t>
            </a:r>
            <a:r>
              <a:rPr kumimoji="1" lang="ja-JP" altLang="en-US" sz="8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どちらの登記が先かで決まる。</a:t>
            </a:r>
            <a:endParaRPr kumimoji="1" lang="en-US" altLang="ja-JP" sz="8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kumimoji="1" lang="ja-JP" altLang="en-US" sz="96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（５） ３条許可と民法上の問題</a:t>
            </a: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kumimoji="1" lang="ja-JP" altLang="en-US" sz="8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　 </a:t>
            </a:r>
            <a:r>
              <a:rPr kumimoji="1" lang="ja-JP" altLang="en-US" sz="88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１  許可申請協力請求権（契約当事者の義務に対して）</a:t>
            </a: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kumimoji="1" lang="ja-JP" altLang="en-US" sz="88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　  （１）許可申請協力請求権と時効</a:t>
            </a: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kumimoji="1" lang="ja-JP" altLang="en-US" sz="8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         売買契約に基づく債権的請求権で契約成立の日から１０年の経過により時効によって消滅する</a:t>
            </a:r>
            <a:endParaRPr kumimoji="1" lang="en-US" altLang="ja-JP" sz="8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ja-JP" altLang="en-US" sz="8000" dirty="0">
                <a:solidFill>
                  <a:prstClr val="black"/>
                </a:solidFill>
                <a:latin typeface="Constantia"/>
                <a:ea typeface="HGP明朝E" panose="02020900000000000000" pitchFamily="18" charset="-128"/>
              </a:rPr>
              <a:t>　　　 </a:t>
            </a:r>
            <a:r>
              <a:rPr kumimoji="1" lang="ja-JP" altLang="en-US" sz="8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（最判Ｓ５０</a:t>
            </a:r>
            <a:r>
              <a:rPr kumimoji="1" lang="en-US" altLang="ja-JP" sz="8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a:t>
            </a:r>
            <a:r>
              <a:rPr kumimoji="1" lang="ja-JP" altLang="en-US" sz="8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４</a:t>
            </a:r>
            <a:r>
              <a:rPr kumimoji="1" lang="en-US" altLang="ja-JP" sz="8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a:t>
            </a:r>
            <a:r>
              <a:rPr kumimoji="1" lang="ja-JP" altLang="en-US" sz="8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１１）。</a:t>
            </a:r>
            <a:endParaRPr kumimoji="1" lang="ja-JP" altLang="en-US" sz="88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endParaRPr kumimoji="1" lang="ja-JP" altLang="en-US" sz="8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endParaRPr>
          </a:p>
        </p:txBody>
      </p:sp>
      <p:sp>
        <p:nvSpPr>
          <p:cNvPr id="4" name="スライド番号プレースホルダー 3">
            <a:extLst>
              <a:ext uri="{FF2B5EF4-FFF2-40B4-BE49-F238E27FC236}">
                <a16:creationId xmlns:a16="http://schemas.microsoft.com/office/drawing/2014/main" id="{C6C06E6B-DCED-41FE-ABE1-7E771819159B}"/>
              </a:ext>
            </a:extLst>
          </p:cNvPr>
          <p:cNvSpPr>
            <a:spLocks noGrp="1"/>
          </p:cNvSpPr>
          <p:nvPr>
            <p:ph type="sldNum" sz="quarter" idx="12"/>
          </p:nvPr>
        </p:nvSpPr>
        <p:spPr>
          <a:xfrm>
            <a:off x="11319278" y="6492875"/>
            <a:ext cx="762000" cy="365125"/>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45BA4EA-5EFA-460C-8880-04B9C92D5A26}" type="slidenum">
              <a:rPr kumimoji="0" lang="ja-JP" altLang="en-US" sz="1600" b="0" i="0" u="none" strike="noStrike" kern="1200" cap="none" spc="0" normalizeH="0" baseline="0" noProof="0">
                <a:ln>
                  <a:noFill/>
                </a:ln>
                <a:solidFill>
                  <a:prstClr val="black"/>
                </a:solidFill>
                <a:effectLst/>
                <a:uLnTx/>
                <a:uFillTx/>
                <a:latin typeface="Calibri" pitchFamily="34"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ja-JP" altLang="en-US" sz="1600" b="0" i="0" u="none" strike="noStrike" kern="1200" cap="none" spc="0" normalizeH="0" baseline="0" noProof="0" dirty="0">
              <a:ln>
                <a:noFill/>
              </a:ln>
              <a:solidFill>
                <a:prstClr val="black"/>
              </a:solidFill>
              <a:effectLst/>
              <a:uLnTx/>
              <a:uFillTx/>
              <a:latin typeface="Calibri" pitchFamily="34" charset="0"/>
              <a:ea typeface="ＭＳ Ｐゴシック" pitchFamily="50" charset="-128"/>
              <a:cs typeface="+mn-cs"/>
            </a:endParaRPr>
          </a:p>
        </p:txBody>
      </p:sp>
      <p:sp>
        <p:nvSpPr>
          <p:cNvPr id="13" name="テキスト ボックス 12">
            <a:extLst>
              <a:ext uri="{FF2B5EF4-FFF2-40B4-BE49-F238E27FC236}">
                <a16:creationId xmlns:a16="http://schemas.microsoft.com/office/drawing/2014/main" id="{ABEB3D99-B49C-41D8-83C9-72DF7F516350}"/>
              </a:ext>
            </a:extLst>
          </p:cNvPr>
          <p:cNvSpPr txBox="1"/>
          <p:nvPr/>
        </p:nvSpPr>
        <p:spPr>
          <a:xfrm>
            <a:off x="11391557" y="1321405"/>
            <a:ext cx="184731"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itchFamily="34" charset="0"/>
              <a:ea typeface="ＭＳ Ｐゴシック" pitchFamily="50" charset="-128"/>
              <a:cs typeface="+mn-cs"/>
            </a:endParaRPr>
          </a:p>
        </p:txBody>
      </p:sp>
    </p:spTree>
    <p:extLst>
      <p:ext uri="{BB962C8B-B14F-4D97-AF65-F5344CB8AC3E}">
        <p14:creationId xmlns:p14="http://schemas.microsoft.com/office/powerpoint/2010/main" val="19168580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6" name="テキスト プレースホルダー 5">
            <a:extLst>
              <a:ext uri="{FF2B5EF4-FFF2-40B4-BE49-F238E27FC236}">
                <a16:creationId xmlns:a16="http://schemas.microsoft.com/office/drawing/2014/main" id="{8FC6B10C-8320-46D2-8699-82B82C3E2DB0}"/>
              </a:ext>
            </a:extLst>
          </p:cNvPr>
          <p:cNvSpPr>
            <a:spLocks noGrp="1"/>
          </p:cNvSpPr>
          <p:nvPr>
            <p:ph type="body" idx="1"/>
          </p:nvPr>
        </p:nvSpPr>
        <p:spPr>
          <a:xfrm>
            <a:off x="0" y="357997"/>
            <a:ext cx="12192000" cy="6425980"/>
          </a:xfrm>
        </p:spPr>
        <p:txBody>
          <a:bodyPr>
            <a:normAutofit fontScale="25000" lnSpcReduction="20000"/>
          </a:bodyPr>
          <a:lstStyle/>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kumimoji="1" lang="ja-JP" altLang="en-US" sz="88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　   </a:t>
            </a:r>
            <a:r>
              <a:rPr kumimoji="1" lang="ja-JP" altLang="en-US" sz="8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a:t>
            </a:r>
            <a:r>
              <a:rPr kumimoji="1" lang="ja-JP" altLang="en-US" sz="8000" b="0" i="0"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時効制度･･･一定の期間が経過することによって、権利を取得し（</a:t>
            </a:r>
            <a:r>
              <a:rPr kumimoji="1" lang="ja-JP" altLang="en-US" sz="8000" b="0" i="0" u="sng"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取得時効</a:t>
            </a:r>
            <a:r>
              <a:rPr kumimoji="1" lang="ja-JP" altLang="en-US" sz="8000" b="0" i="0"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）、又はその逆に権利を消滅させる</a:t>
            </a:r>
            <a:endParaRPr kumimoji="1" lang="en-US" altLang="ja-JP" sz="8000" b="0" i="0" strike="noStrike" kern="1200" cap="none" spc="0" normalizeH="0" baseline="0" noProof="0" dirty="0">
              <a:ln>
                <a:noFill/>
              </a:ln>
              <a:solidFill>
                <a:prstClr val="black"/>
              </a:solidFill>
              <a:effectLst/>
              <a:uLnTx/>
              <a:uFillTx/>
              <a:latin typeface="Constantia"/>
              <a:ea typeface="HGP明朝E" panose="02020900000000000000" pitchFamily="18" charset="-128"/>
              <a:cs typeface="+mn-cs"/>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kumimoji="1" lang="ja-JP" altLang="en-US" sz="8000" b="0" i="0"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         （消滅時効）制度。　   </a:t>
            </a:r>
            <a:endParaRPr kumimoji="1" lang="en-US" altLang="ja-JP" sz="8000" b="0" i="0" strike="noStrike" kern="1200" cap="none" spc="0" normalizeH="0" baseline="0" noProof="0" dirty="0">
              <a:ln>
                <a:noFill/>
              </a:ln>
              <a:solidFill>
                <a:prstClr val="black"/>
              </a:solidFill>
              <a:effectLst/>
              <a:uLnTx/>
              <a:uFillTx/>
              <a:latin typeface="Constantia"/>
              <a:ea typeface="HGP明朝E" panose="02020900000000000000" pitchFamily="18" charset="-128"/>
              <a:cs typeface="+mn-cs"/>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kumimoji="1" lang="ja-JP" altLang="en-US" sz="8000" b="0" i="0"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       </a:t>
            </a:r>
            <a:r>
              <a:rPr kumimoji="1" lang="ja-JP" altLang="en-US" sz="8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a:t>
            </a:r>
            <a:r>
              <a:rPr kumimoji="1" lang="ja-JP" altLang="en-US" sz="8000" b="0" i="0"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消滅時効「債権者が権利を行使することができることを知った時から５年間行使し ないとき」（民１６６条１項</a:t>
            </a:r>
            <a:endParaRPr kumimoji="1" lang="en-US" altLang="ja-JP" sz="8000" b="0" i="0" strike="noStrike" kern="1200" cap="none" spc="0" normalizeH="0" baseline="0" noProof="0" dirty="0">
              <a:ln>
                <a:noFill/>
              </a:ln>
              <a:solidFill>
                <a:prstClr val="black"/>
              </a:solidFill>
              <a:effectLst/>
              <a:uLnTx/>
              <a:uFillTx/>
              <a:latin typeface="Constantia"/>
              <a:ea typeface="HGP明朝E" panose="02020900000000000000" pitchFamily="18" charset="-128"/>
              <a:cs typeface="+mn-cs"/>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ja-JP" altLang="en-US" sz="8000" dirty="0">
                <a:solidFill>
                  <a:prstClr val="black"/>
                </a:solidFill>
                <a:latin typeface="Constantia"/>
                <a:ea typeface="HGP明朝E" panose="02020900000000000000" pitchFamily="18" charset="-128"/>
              </a:rPr>
              <a:t>　　　</a:t>
            </a:r>
            <a:r>
              <a:rPr kumimoji="1" lang="ja-JP" altLang="en-US" sz="8000" b="0" i="0"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１号）また、同項２号で「権利を行使することができる時から１０年間行使しないとき」と定め、前者は主観的起算</a:t>
            </a:r>
            <a:endParaRPr kumimoji="1" lang="en-US" altLang="ja-JP" sz="8000" b="0" i="0" strike="noStrike" kern="1200" cap="none" spc="0" normalizeH="0" baseline="0" noProof="0" dirty="0">
              <a:ln>
                <a:noFill/>
              </a:ln>
              <a:solidFill>
                <a:prstClr val="black"/>
              </a:solidFill>
              <a:effectLst/>
              <a:uLnTx/>
              <a:uFillTx/>
              <a:latin typeface="Constantia"/>
              <a:ea typeface="HGP明朝E" panose="02020900000000000000" pitchFamily="18" charset="-128"/>
              <a:cs typeface="+mn-cs"/>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ja-JP" altLang="en-US" sz="8000" dirty="0">
                <a:solidFill>
                  <a:prstClr val="black"/>
                </a:solidFill>
                <a:latin typeface="Constantia"/>
                <a:ea typeface="HGP明朝E" panose="02020900000000000000" pitchFamily="18" charset="-128"/>
              </a:rPr>
              <a:t>　　   </a:t>
            </a:r>
            <a:r>
              <a:rPr kumimoji="1" lang="ja-JP" altLang="en-US" sz="8000" b="0" i="0"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点から、後者を客観的起算点から。</a:t>
            </a:r>
            <a:endParaRPr kumimoji="1" lang="en-US" altLang="ja-JP" sz="8000" b="0" i="0" strike="noStrike" kern="1200" cap="none" spc="0" normalizeH="0" baseline="0" noProof="0" dirty="0">
              <a:ln>
                <a:noFill/>
              </a:ln>
              <a:solidFill>
                <a:prstClr val="black"/>
              </a:solidFill>
              <a:effectLst/>
              <a:uLnTx/>
              <a:uFillTx/>
              <a:latin typeface="Constantia"/>
              <a:ea typeface="HGP明朝E" panose="02020900000000000000" pitchFamily="18" charset="-128"/>
              <a:cs typeface="+mn-cs"/>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en-US" altLang="ja-JP" sz="8000" dirty="0">
                <a:solidFill>
                  <a:prstClr val="black"/>
                </a:solidFill>
                <a:latin typeface="Constantia"/>
                <a:ea typeface="HGP明朝E" panose="02020900000000000000" pitchFamily="18" charset="-128"/>
              </a:rPr>
              <a:t>    </a:t>
            </a:r>
            <a:r>
              <a:rPr lang="ja-JP" altLang="en-US" sz="8000" dirty="0">
                <a:solidFill>
                  <a:prstClr val="black"/>
                </a:solidFill>
                <a:latin typeface="Constantia"/>
                <a:ea typeface="HGP明朝E" panose="02020900000000000000" pitchFamily="18" charset="-128"/>
              </a:rPr>
              <a:t> </a:t>
            </a:r>
            <a:r>
              <a:rPr kumimoji="1" lang="ja-JP" altLang="en-US" sz="88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（２）時効の完成猶予及び時効の更新</a:t>
            </a:r>
            <a:endParaRPr kumimoji="1" lang="en-US" altLang="ja-JP" sz="88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kumimoji="1" lang="ja-JP" altLang="en-US" sz="8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         完成猶予とは、時効の</a:t>
            </a:r>
            <a:r>
              <a:rPr kumimoji="1" lang="ja-JP" altLang="en-US" sz="8000" b="0" i="0" u="sng"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進行自体は停止しない</a:t>
            </a:r>
            <a:r>
              <a:rPr kumimoji="1" lang="ja-JP" altLang="en-US" sz="8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（？）が、民法の定める事由が終了するまでの間完成を止める</a:t>
            </a:r>
            <a:endParaRPr kumimoji="1" lang="en-US" altLang="ja-JP" sz="8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ja-JP" altLang="en-US" sz="8000" dirty="0">
                <a:solidFill>
                  <a:prstClr val="black"/>
                </a:solidFill>
                <a:latin typeface="Constantia"/>
                <a:ea typeface="HGP明朝E" panose="02020900000000000000" pitchFamily="18" charset="-128"/>
              </a:rPr>
              <a:t>　      </a:t>
            </a:r>
            <a:r>
              <a:rPr kumimoji="1" lang="ja-JP" altLang="en-US" sz="8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というもの。その事由は、裁判上の請求（民１４７条１項１号）、支払督促（同２号）、裁判上の和解・調停（同項３</a:t>
            </a:r>
            <a:endParaRPr kumimoji="1" lang="en-US" altLang="ja-JP" sz="8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ja-JP" altLang="en-US" sz="8000" dirty="0">
                <a:solidFill>
                  <a:prstClr val="black"/>
                </a:solidFill>
                <a:latin typeface="Constantia"/>
                <a:ea typeface="HGP明朝E" panose="02020900000000000000" pitchFamily="18" charset="-128"/>
              </a:rPr>
              <a:t>　　   </a:t>
            </a:r>
            <a:r>
              <a:rPr kumimoji="1" lang="ja-JP" altLang="en-US" sz="8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号）、及び破産手続・再生手続・更生手続参加（同項４号）。</a:t>
            </a: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kumimoji="1" lang="ja-JP" altLang="en-US" sz="8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         時効の更新とは、更新事由の発生によって、それまでの時効期間の経過が無意味となり、新たに時効が進行</a:t>
            </a:r>
            <a:endParaRPr kumimoji="1" lang="en-US" altLang="ja-JP" sz="8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ja-JP" altLang="en-US" sz="8000" dirty="0">
                <a:solidFill>
                  <a:prstClr val="black"/>
                </a:solidFill>
                <a:latin typeface="Constantia"/>
                <a:ea typeface="HGP明朝E" panose="02020900000000000000" pitchFamily="18" charset="-128"/>
              </a:rPr>
              <a:t>　　　 </a:t>
            </a:r>
            <a:r>
              <a:rPr kumimoji="1" lang="ja-JP" altLang="en-US" sz="8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すること。その事由としては、確定判決又は確定判決と同一の効力を有するものによる権利の確定が定められ</a:t>
            </a:r>
            <a:endParaRPr kumimoji="1" lang="en-US" altLang="ja-JP" sz="8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ja-JP" altLang="en-US" sz="8000" dirty="0">
                <a:solidFill>
                  <a:prstClr val="black"/>
                </a:solidFill>
                <a:latin typeface="Constantia"/>
                <a:ea typeface="HGP明朝E" panose="02020900000000000000" pitchFamily="18" charset="-128"/>
              </a:rPr>
              <a:t>         </a:t>
            </a:r>
            <a:r>
              <a:rPr kumimoji="1" lang="ja-JP" altLang="en-US" sz="8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ている（同条２項）。</a:t>
            </a:r>
            <a:endParaRPr kumimoji="1" lang="en-US" altLang="ja-JP" sz="8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kumimoji="1" lang="ja-JP" altLang="en-US" sz="8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         なお時効の完成猶予（中断では？）事由として強制執行（民</a:t>
            </a:r>
            <a:r>
              <a:rPr lang="ja-JP" altLang="en-US" sz="8000" dirty="0">
                <a:solidFill>
                  <a:prstClr val="black"/>
                </a:solidFill>
                <a:latin typeface="Constantia"/>
                <a:ea typeface="HGP明朝E" panose="02020900000000000000" pitchFamily="18" charset="-128"/>
              </a:rPr>
              <a:t>１４８</a:t>
            </a:r>
            <a:r>
              <a:rPr kumimoji="1" lang="ja-JP" altLang="en-US" sz="8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条１項）、仮差押え等（同１４９条）、催告</a:t>
            </a:r>
            <a:endParaRPr kumimoji="1" lang="en-US" altLang="ja-JP" sz="8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ja-JP" altLang="en-US" sz="8000" dirty="0">
                <a:solidFill>
                  <a:prstClr val="black"/>
                </a:solidFill>
                <a:latin typeface="Constantia"/>
                <a:ea typeface="HGP明朝E" panose="02020900000000000000" pitchFamily="18" charset="-128"/>
              </a:rPr>
              <a:t>　　　 </a:t>
            </a:r>
            <a:r>
              <a:rPr kumimoji="1" lang="ja-JP" altLang="en-US" sz="8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（１５０条）、協議を行う旨の合意（同１５１条）及び天災等（同１６１条）がある。</a:t>
            </a: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kumimoji="1" lang="ja-JP" altLang="en-US" sz="8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         </a:t>
            </a:r>
            <a:r>
              <a:rPr kumimoji="1" lang="ja-JP" altLang="en-US" sz="8000" b="0" i="0" u="sng"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催告</a:t>
            </a:r>
            <a:r>
              <a:rPr kumimoji="1" lang="ja-JP" altLang="en-US" sz="8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とは権利者が裁判外で権利を主張すること。（催告から６か月の間は時効が完成しない（民１５０条１項））。</a:t>
            </a: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kumimoji="1" lang="ja-JP" altLang="en-US" sz="8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　　    時効の更新事由として承認（権利の承認）という手段もある。</a:t>
            </a: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kumimoji="1" lang="ja-JP" altLang="en-US" sz="88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     （３）時効の援用と時効利益の放棄</a:t>
            </a: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kumimoji="1" lang="ja-JP" altLang="en-US" sz="8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　       時効の援用･･･時効の完成を主張する者はその旨を相手方（債権者）に主張する必要があり、それをすること。</a:t>
            </a:r>
            <a:endParaRPr kumimoji="1" lang="en-US" altLang="ja-JP" sz="8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en-US" altLang="ja-JP" sz="8000" dirty="0">
                <a:solidFill>
                  <a:prstClr val="black"/>
                </a:solidFill>
                <a:latin typeface="Constantia"/>
                <a:ea typeface="HGP明朝E" panose="02020900000000000000" pitchFamily="18" charset="-128"/>
              </a:rPr>
              <a:t>     </a:t>
            </a:r>
            <a:r>
              <a:rPr kumimoji="1" lang="ja-JP" altLang="en-US" sz="8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    援用しなければ裁判はできない。（民１４５条）</a:t>
            </a: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kumimoji="1" lang="ja-JP" altLang="en-US" sz="8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　　　 時効の利益の放棄･･･時効の利益は、あらかじめ放棄することができない。（民１４６条）。完成を知ってから</a:t>
            </a:r>
            <a:endParaRPr kumimoji="1" lang="en-US" altLang="ja-JP" sz="8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en-US" altLang="ja-JP" sz="8000" dirty="0">
                <a:solidFill>
                  <a:prstClr val="black"/>
                </a:solidFill>
                <a:latin typeface="Constantia"/>
                <a:ea typeface="HGP明朝E" panose="02020900000000000000" pitchFamily="18" charset="-128"/>
              </a:rPr>
              <a:t>         </a:t>
            </a:r>
            <a:r>
              <a:rPr kumimoji="1" lang="ja-JP" altLang="en-US" sz="8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できる。</a:t>
            </a: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endParaRPr kumimoji="1" lang="ja-JP" altLang="en-US" sz="8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endParaRPr>
          </a:p>
        </p:txBody>
      </p:sp>
      <p:sp>
        <p:nvSpPr>
          <p:cNvPr id="4" name="スライド番号プレースホルダー 3">
            <a:extLst>
              <a:ext uri="{FF2B5EF4-FFF2-40B4-BE49-F238E27FC236}">
                <a16:creationId xmlns:a16="http://schemas.microsoft.com/office/drawing/2014/main" id="{C6C06E6B-DCED-41FE-ABE1-7E771819159B}"/>
              </a:ext>
            </a:extLst>
          </p:cNvPr>
          <p:cNvSpPr>
            <a:spLocks noGrp="1"/>
          </p:cNvSpPr>
          <p:nvPr>
            <p:ph type="sldNum" sz="quarter" idx="12"/>
          </p:nvPr>
        </p:nvSpPr>
        <p:spPr>
          <a:xfrm>
            <a:off x="11319278" y="6500003"/>
            <a:ext cx="762000" cy="365125"/>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45BA4EA-5EFA-460C-8880-04B9C92D5A26}" type="slidenum">
              <a:rPr kumimoji="0" lang="ja-JP" altLang="en-US" sz="1600" b="0" i="0" u="none" strike="noStrike" kern="1200" cap="none" spc="0" normalizeH="0" baseline="0" noProof="0">
                <a:ln>
                  <a:noFill/>
                </a:ln>
                <a:solidFill>
                  <a:prstClr val="black"/>
                </a:solidFill>
                <a:effectLst/>
                <a:uLnTx/>
                <a:uFillTx/>
                <a:latin typeface="Calibri" pitchFamily="34"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ja-JP" altLang="en-US" sz="1600" b="0" i="0" u="none" strike="noStrike" kern="1200" cap="none" spc="0" normalizeH="0" baseline="0" noProof="0" dirty="0">
              <a:ln>
                <a:noFill/>
              </a:ln>
              <a:solidFill>
                <a:prstClr val="black"/>
              </a:solidFill>
              <a:effectLst/>
              <a:uLnTx/>
              <a:uFillTx/>
              <a:latin typeface="Calibri" pitchFamily="34" charset="0"/>
              <a:ea typeface="ＭＳ Ｐゴシック" pitchFamily="50" charset="-128"/>
              <a:cs typeface="+mn-cs"/>
            </a:endParaRPr>
          </a:p>
        </p:txBody>
      </p:sp>
      <p:sp>
        <p:nvSpPr>
          <p:cNvPr id="13" name="テキスト ボックス 12">
            <a:extLst>
              <a:ext uri="{FF2B5EF4-FFF2-40B4-BE49-F238E27FC236}">
                <a16:creationId xmlns:a16="http://schemas.microsoft.com/office/drawing/2014/main" id="{ABEB3D99-B49C-41D8-83C9-72DF7F516350}"/>
              </a:ext>
            </a:extLst>
          </p:cNvPr>
          <p:cNvSpPr txBox="1"/>
          <p:nvPr/>
        </p:nvSpPr>
        <p:spPr>
          <a:xfrm>
            <a:off x="11391557" y="1321405"/>
            <a:ext cx="184731"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itchFamily="34" charset="0"/>
              <a:ea typeface="ＭＳ Ｐゴシック" pitchFamily="50" charset="-128"/>
              <a:cs typeface="+mn-cs"/>
            </a:endParaRPr>
          </a:p>
        </p:txBody>
      </p:sp>
    </p:spTree>
    <p:extLst>
      <p:ext uri="{BB962C8B-B14F-4D97-AF65-F5344CB8AC3E}">
        <p14:creationId xmlns:p14="http://schemas.microsoft.com/office/powerpoint/2010/main" val="21063627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6" name="テキスト プレースホルダー 5">
            <a:extLst>
              <a:ext uri="{FF2B5EF4-FFF2-40B4-BE49-F238E27FC236}">
                <a16:creationId xmlns:a16="http://schemas.microsoft.com/office/drawing/2014/main" id="{8FC6B10C-8320-46D2-8699-82B82C3E2DB0}"/>
              </a:ext>
            </a:extLst>
          </p:cNvPr>
          <p:cNvSpPr>
            <a:spLocks noGrp="1"/>
          </p:cNvSpPr>
          <p:nvPr>
            <p:ph type="body" idx="1"/>
          </p:nvPr>
        </p:nvSpPr>
        <p:spPr>
          <a:xfrm>
            <a:off x="0" y="268260"/>
            <a:ext cx="12192000" cy="6463466"/>
          </a:xfrm>
        </p:spPr>
        <p:txBody>
          <a:bodyPr>
            <a:normAutofit fontScale="70000" lnSpcReduction="20000"/>
          </a:bodyPr>
          <a:lstStyle/>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kumimoji="1" lang="ja-JP" altLang="en-US" sz="2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　      </a:t>
            </a:r>
            <a:r>
              <a:rPr kumimoji="1" lang="ja-JP" altLang="en-US" sz="29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時効援用権の喪失･･･完成後、支払う約束をした場合で信義則上、援用は認められない（最判４１</a:t>
            </a:r>
            <a:r>
              <a:rPr kumimoji="1" lang="en-US" altLang="ja-JP" sz="29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a:t>
            </a:r>
            <a:r>
              <a:rPr kumimoji="1" lang="ja-JP" altLang="en-US" sz="29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４</a:t>
            </a:r>
            <a:r>
              <a:rPr kumimoji="1" lang="en-US" altLang="ja-JP" sz="29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a:t>
            </a:r>
            <a:r>
              <a:rPr kumimoji="1" lang="ja-JP" altLang="en-US" sz="29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２０）。</a:t>
            </a:r>
            <a:r>
              <a:rPr kumimoji="1" lang="ja-JP" altLang="en-US" sz="2900" b="0" i="0"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   </a:t>
            </a:r>
            <a:endParaRPr kumimoji="1" lang="en-US" altLang="ja-JP" sz="2900" b="0" i="0" strike="noStrike" kern="1200" cap="none" spc="0" normalizeH="0" baseline="0" noProof="0" dirty="0">
              <a:ln>
                <a:noFill/>
              </a:ln>
              <a:solidFill>
                <a:prstClr val="black"/>
              </a:solidFill>
              <a:effectLst/>
              <a:uLnTx/>
              <a:uFillTx/>
              <a:latin typeface="Constantia"/>
              <a:ea typeface="HGP明朝E" panose="02020900000000000000" pitchFamily="18" charset="-128"/>
              <a:cs typeface="+mn-cs"/>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kumimoji="1" lang="ja-JP" altLang="en-US" sz="3100" b="0" i="0"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   </a:t>
            </a:r>
            <a:r>
              <a:rPr lang="ja-JP" altLang="en-US" sz="3100" dirty="0">
                <a:solidFill>
                  <a:prstClr val="black"/>
                </a:solidFill>
                <a:latin typeface="Constantia"/>
                <a:ea typeface="HGP明朝E" panose="02020900000000000000" pitchFamily="18" charset="-128"/>
              </a:rPr>
              <a:t>２　</a:t>
            </a:r>
            <a:r>
              <a:rPr kumimoji="1" lang="ja-JP" altLang="en-US" sz="3100" b="0" i="0"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農地の転売と買主たる地位の譲渡</a:t>
            </a:r>
            <a:endParaRPr kumimoji="1" lang="en-US" altLang="ja-JP" sz="3100" b="0" i="0" strike="noStrike" kern="1200" cap="none" spc="0" normalizeH="0" baseline="0" noProof="0" dirty="0">
              <a:ln>
                <a:noFill/>
              </a:ln>
              <a:solidFill>
                <a:prstClr val="black"/>
              </a:solidFill>
              <a:effectLst/>
              <a:uLnTx/>
              <a:uFillTx/>
              <a:latin typeface="Constantia"/>
              <a:ea typeface="HGP明朝E" panose="02020900000000000000" pitchFamily="18" charset="-128"/>
              <a:cs typeface="+mn-cs"/>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kumimoji="1" lang="ja-JP" altLang="en-US" sz="31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　  （１）農地の転売</a:t>
            </a:r>
            <a:endParaRPr kumimoji="1" lang="en-US" altLang="ja-JP" sz="31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kumimoji="1" lang="ja-JP" altLang="en-US" sz="2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　　        </a:t>
            </a:r>
            <a:r>
              <a:rPr kumimoji="1" lang="ja-JP" altLang="en-US" sz="29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ＡからＢへ売買契約後、３条許可がないまま、ＢからＣへ移転契約後、ＣはＡに許可申請手続きの協力を求める</a:t>
            </a:r>
            <a:endParaRPr kumimoji="1" lang="en-US" altLang="ja-JP" sz="29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ja-JP" altLang="en-US" sz="2900" dirty="0">
                <a:solidFill>
                  <a:prstClr val="black"/>
                </a:solidFill>
                <a:latin typeface="Constantia"/>
                <a:ea typeface="HGP明朝E" panose="02020900000000000000" pitchFamily="18" charset="-128"/>
              </a:rPr>
              <a:t>　　　  </a:t>
            </a:r>
            <a:r>
              <a:rPr kumimoji="1" lang="ja-JP" altLang="en-US" sz="29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ことができるか？（できない）。</a:t>
            </a: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kumimoji="1" lang="ja-JP" altLang="en-US" sz="29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　　　  なぜならＡＣ間の合意がないから。又、仮に３条許可がおりても、合意のないものの移転は無効となる。（最判</a:t>
            </a:r>
            <a:endParaRPr kumimoji="1" lang="en-US" altLang="ja-JP" sz="29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ja-JP" altLang="en-US" sz="2900" dirty="0">
                <a:solidFill>
                  <a:prstClr val="black"/>
                </a:solidFill>
                <a:latin typeface="Constantia"/>
                <a:ea typeface="HGP明朝E" panose="02020900000000000000" pitchFamily="18" charset="-128"/>
              </a:rPr>
              <a:t>　　　  </a:t>
            </a:r>
            <a:r>
              <a:rPr kumimoji="1" lang="ja-JP" altLang="en-US" sz="29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Ｓ</a:t>
            </a:r>
            <a:r>
              <a:rPr lang="ja-JP" altLang="en-US" sz="2900" dirty="0">
                <a:solidFill>
                  <a:prstClr val="black"/>
                </a:solidFill>
                <a:latin typeface="Constantia"/>
                <a:ea typeface="HGP明朝E" panose="02020900000000000000" pitchFamily="18" charset="-128"/>
              </a:rPr>
              <a:t>３８</a:t>
            </a:r>
            <a:r>
              <a:rPr kumimoji="1" lang="en-US" altLang="ja-JP" sz="29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a:t>
            </a:r>
            <a:r>
              <a:rPr kumimoji="1" lang="ja-JP" altLang="en-US" sz="29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１１</a:t>
            </a:r>
            <a:r>
              <a:rPr kumimoji="1" lang="en-US" altLang="ja-JP" sz="29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a:t>
            </a:r>
            <a:r>
              <a:rPr kumimoji="1" lang="ja-JP" altLang="en-US" sz="29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１２）</a:t>
            </a: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kumimoji="1" lang="ja-JP" altLang="en-US" sz="24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　  </a:t>
            </a:r>
            <a:r>
              <a:rPr kumimoji="1" lang="ja-JP" altLang="en-US" sz="31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（２）買主たる地位の譲渡</a:t>
            </a: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kumimoji="1" lang="ja-JP" altLang="en-US" sz="24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　         </a:t>
            </a:r>
            <a:r>
              <a:rPr kumimoji="1" lang="ja-JP" altLang="en-US" sz="29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買主の契約上の地位を転買人がそのまま承継するという考え方。</a:t>
            </a: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kumimoji="1" lang="ja-JP" altLang="en-US" sz="29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          当初の売主と買主の当事者の同意があれば可能（最判Ｓ４６</a:t>
            </a:r>
            <a:r>
              <a:rPr kumimoji="1" lang="en-US" altLang="ja-JP" sz="29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a:t>
            </a:r>
            <a:r>
              <a:rPr kumimoji="1" lang="ja-JP" altLang="en-US" sz="29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４</a:t>
            </a:r>
            <a:r>
              <a:rPr kumimoji="1" lang="en-US" altLang="ja-JP" sz="29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a:t>
            </a:r>
            <a:r>
              <a:rPr kumimoji="1" lang="ja-JP" altLang="en-US" sz="29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６）。</a:t>
            </a: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kumimoji="1" lang="ja-JP" altLang="en-US" sz="24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     </a:t>
            </a:r>
            <a:r>
              <a:rPr kumimoji="1" lang="ja-JP" altLang="en-US" sz="31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（３）契約上の地位の移転</a:t>
            </a: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kumimoji="1" lang="ja-JP" altLang="en-US" sz="24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　        </a:t>
            </a:r>
            <a:r>
              <a:rPr kumimoji="1" lang="ja-JP" altLang="en-US" sz="29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上記の判例から「</a:t>
            </a:r>
            <a:r>
              <a:rPr kumimoji="1" lang="ja-JP" altLang="en-US" sz="2900" b="0" i="0" u="sng"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契約</a:t>
            </a:r>
            <a:r>
              <a:rPr kumimoji="1" lang="ja-JP" altLang="en-US" sz="29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の当事者の一方が第三者との間で契約上の地位を譲渡する旨の</a:t>
            </a:r>
            <a:r>
              <a:rPr kumimoji="1" lang="ja-JP" altLang="en-US" sz="2900" b="0" i="0" u="sng"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合意</a:t>
            </a:r>
            <a:r>
              <a:rPr kumimoji="1" lang="ja-JP" altLang="en-US" sz="29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をした場合に</a:t>
            </a:r>
            <a:endParaRPr kumimoji="1" lang="en-US" altLang="ja-JP" sz="29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en-US" altLang="ja-JP" sz="2900" dirty="0">
                <a:solidFill>
                  <a:prstClr val="black"/>
                </a:solidFill>
                <a:latin typeface="Constantia"/>
                <a:ea typeface="HGP明朝E" panose="02020900000000000000" pitchFamily="18" charset="-128"/>
              </a:rPr>
              <a:t>          </a:t>
            </a:r>
            <a:r>
              <a:rPr kumimoji="1" lang="ja-JP" altLang="en-US" sz="29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おいて、その契約の相手方がその譲渡を承諾したときは、契約上の地位は、その第三者に移転する」</a:t>
            </a:r>
            <a:endParaRPr kumimoji="1" lang="en-US" altLang="ja-JP" sz="29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en-US" altLang="ja-JP" sz="2900" dirty="0">
                <a:solidFill>
                  <a:prstClr val="black"/>
                </a:solidFill>
                <a:latin typeface="Constantia"/>
                <a:ea typeface="HGP明朝E" panose="02020900000000000000" pitchFamily="18" charset="-128"/>
              </a:rPr>
              <a:t>          </a:t>
            </a:r>
            <a:r>
              <a:rPr kumimoji="1" lang="ja-JP" altLang="en-US" sz="29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（民５３９条の２）。</a:t>
            </a:r>
            <a:endParaRPr kumimoji="1" lang="en-US" altLang="ja-JP" sz="29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kumimoji="1" lang="ja-JP" altLang="en-US" sz="34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（６） ３条許可を要する場合</a:t>
            </a: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kumimoji="1" lang="ja-JP" altLang="en-US" sz="2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     </a:t>
            </a:r>
            <a:r>
              <a:rPr kumimoji="1" lang="ja-JP" altLang="en-US" sz="31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１  はじめに</a:t>
            </a:r>
            <a:endParaRPr kumimoji="1" lang="en-US" altLang="ja-JP" sz="31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kumimoji="1" lang="ja-JP" altLang="en-US" sz="31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   ２ 共有物の分割</a:t>
            </a: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kumimoji="1" lang="ja-JP" altLang="en-US" sz="15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　  　     </a:t>
            </a:r>
            <a:r>
              <a:rPr kumimoji="1" lang="ja-JP" altLang="en-US" sz="29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各共有者はいつでも、共有関係を解消することができる（民２５６条１項）。（つまり</a:t>
            </a:r>
            <a:r>
              <a:rPr kumimoji="1" lang="ja-JP" altLang="en-US" sz="2900" b="0" i="0" u="sng"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分割</a:t>
            </a:r>
            <a:r>
              <a:rPr kumimoji="1" lang="ja-JP" altLang="en-US" sz="29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できる。各人の単独所有</a:t>
            </a:r>
            <a:endParaRPr kumimoji="1" lang="en-US" altLang="ja-JP" sz="29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kumimoji="1" lang="en-US" altLang="ja-JP" sz="29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     </a:t>
            </a:r>
            <a:r>
              <a:rPr kumimoji="1" lang="ja-JP" altLang="en-US" sz="29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  ずつにできる。）</a:t>
            </a: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kumimoji="1" lang="ja-JP" altLang="en-US" sz="29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　     この場合、共有者相互間における持分交換（売買）と考えられるので、３条の許可が必要です。</a:t>
            </a: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endParaRPr kumimoji="1" lang="ja-JP" altLang="en-US" sz="2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endParaRPr kumimoji="1" lang="ja-JP" altLang="en-US" sz="8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endParaRPr>
          </a:p>
        </p:txBody>
      </p:sp>
      <p:sp>
        <p:nvSpPr>
          <p:cNvPr id="4" name="スライド番号プレースホルダー 3">
            <a:extLst>
              <a:ext uri="{FF2B5EF4-FFF2-40B4-BE49-F238E27FC236}">
                <a16:creationId xmlns:a16="http://schemas.microsoft.com/office/drawing/2014/main" id="{C6C06E6B-DCED-41FE-ABE1-7E771819159B}"/>
              </a:ext>
            </a:extLst>
          </p:cNvPr>
          <p:cNvSpPr>
            <a:spLocks noGrp="1"/>
          </p:cNvSpPr>
          <p:nvPr>
            <p:ph type="sldNum" sz="quarter" idx="12"/>
          </p:nvPr>
        </p:nvSpPr>
        <p:spPr>
          <a:xfrm>
            <a:off x="11319278" y="6492875"/>
            <a:ext cx="762000" cy="365125"/>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45BA4EA-5EFA-460C-8880-04B9C92D5A26}" type="slidenum">
              <a:rPr kumimoji="0" lang="ja-JP" altLang="en-US" sz="1600" b="0" i="0" u="none" strike="noStrike" kern="1200" cap="none" spc="0" normalizeH="0" baseline="0" noProof="0">
                <a:ln>
                  <a:noFill/>
                </a:ln>
                <a:solidFill>
                  <a:prstClr val="black"/>
                </a:solidFill>
                <a:effectLst/>
                <a:uLnTx/>
                <a:uFillTx/>
                <a:latin typeface="Calibri" pitchFamily="34"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ja-JP" altLang="en-US" sz="1600" b="0" i="0" u="none" strike="noStrike" kern="1200" cap="none" spc="0" normalizeH="0" baseline="0" noProof="0" dirty="0">
              <a:ln>
                <a:noFill/>
              </a:ln>
              <a:solidFill>
                <a:prstClr val="black"/>
              </a:solidFill>
              <a:effectLst/>
              <a:uLnTx/>
              <a:uFillTx/>
              <a:latin typeface="Calibri" pitchFamily="34" charset="0"/>
              <a:ea typeface="ＭＳ Ｐゴシック" pitchFamily="50" charset="-128"/>
              <a:cs typeface="+mn-cs"/>
            </a:endParaRPr>
          </a:p>
        </p:txBody>
      </p:sp>
      <p:sp>
        <p:nvSpPr>
          <p:cNvPr id="13" name="テキスト ボックス 12">
            <a:extLst>
              <a:ext uri="{FF2B5EF4-FFF2-40B4-BE49-F238E27FC236}">
                <a16:creationId xmlns:a16="http://schemas.microsoft.com/office/drawing/2014/main" id="{ABEB3D99-B49C-41D8-83C9-72DF7F516350}"/>
              </a:ext>
            </a:extLst>
          </p:cNvPr>
          <p:cNvSpPr txBox="1"/>
          <p:nvPr/>
        </p:nvSpPr>
        <p:spPr>
          <a:xfrm>
            <a:off x="11391557" y="1321405"/>
            <a:ext cx="184731"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itchFamily="34" charset="0"/>
              <a:ea typeface="ＭＳ Ｐゴシック" pitchFamily="50" charset="-128"/>
              <a:cs typeface="+mn-cs"/>
            </a:endParaRPr>
          </a:p>
        </p:txBody>
      </p:sp>
    </p:spTree>
    <p:extLst>
      <p:ext uri="{BB962C8B-B14F-4D97-AF65-F5344CB8AC3E}">
        <p14:creationId xmlns:p14="http://schemas.microsoft.com/office/powerpoint/2010/main" val="27253843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6" name="テキスト プレースホルダー 5">
            <a:extLst>
              <a:ext uri="{FF2B5EF4-FFF2-40B4-BE49-F238E27FC236}">
                <a16:creationId xmlns:a16="http://schemas.microsoft.com/office/drawing/2014/main" id="{8FC6B10C-8320-46D2-8699-82B82C3E2DB0}"/>
              </a:ext>
            </a:extLst>
          </p:cNvPr>
          <p:cNvSpPr>
            <a:spLocks noGrp="1"/>
          </p:cNvSpPr>
          <p:nvPr>
            <p:ph type="body" idx="1"/>
          </p:nvPr>
        </p:nvSpPr>
        <p:spPr>
          <a:xfrm>
            <a:off x="101689" y="169657"/>
            <a:ext cx="12090311" cy="6605612"/>
          </a:xfrm>
        </p:spPr>
        <p:txBody>
          <a:bodyPr>
            <a:normAutofit fontScale="25000" lnSpcReduction="20000"/>
          </a:bodyPr>
          <a:lstStyle/>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ja-JP" altLang="en-US" sz="8800" dirty="0">
                <a:solidFill>
                  <a:prstClr val="black"/>
                </a:solidFill>
              </a:rPr>
              <a:t>   ３ 譲渡担保と買戻し</a:t>
            </a:r>
          </a:p>
          <a:p>
            <a:pPr lvl="0">
              <a:buClr>
                <a:srgbClr val="0BD0D9"/>
              </a:buClr>
              <a:defRPr/>
            </a:pPr>
            <a:r>
              <a:rPr lang="ja-JP" altLang="en-US" sz="8800" dirty="0">
                <a:solidFill>
                  <a:prstClr val="black"/>
                </a:solidFill>
              </a:rPr>
              <a:t>    （１）譲渡担保</a:t>
            </a: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ja-JP" altLang="en-US" sz="3600" dirty="0">
                <a:solidFill>
                  <a:prstClr val="black"/>
                </a:solidFill>
                <a:latin typeface="Constantia"/>
                <a:ea typeface="HGP明朝E" panose="02020900000000000000" pitchFamily="18" charset="-128"/>
              </a:rPr>
              <a:t>　　   　　　　</a:t>
            </a:r>
            <a:r>
              <a:rPr lang="ja-JP" altLang="en-US" sz="8000" dirty="0">
                <a:solidFill>
                  <a:prstClr val="black"/>
                </a:solidFill>
                <a:latin typeface="Constantia"/>
                <a:ea typeface="HGP明朝E" panose="02020900000000000000" pitchFamily="18" charset="-128"/>
              </a:rPr>
              <a:t>財産権（動産、不動産、有価証券など）を売買契約を締結することを通じていったん債権者に譲渡し、後日</a:t>
            </a:r>
            <a:endParaRPr lang="en-US" altLang="ja-JP" sz="8000" dirty="0">
              <a:solidFill>
                <a:prstClr val="black"/>
              </a:solidFill>
              <a:latin typeface="Constantia"/>
              <a:ea typeface="HGP明朝E" panose="02020900000000000000" pitchFamily="18" charset="-128"/>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en-US" altLang="ja-JP" sz="8000" dirty="0">
                <a:solidFill>
                  <a:prstClr val="black"/>
                </a:solidFill>
                <a:latin typeface="Constantia"/>
                <a:ea typeface="HGP明朝E" panose="02020900000000000000" pitchFamily="18" charset="-128"/>
              </a:rPr>
              <a:t>        </a:t>
            </a:r>
            <a:r>
              <a:rPr lang="ja-JP" altLang="en-US" sz="8000" dirty="0">
                <a:solidFill>
                  <a:prstClr val="black"/>
                </a:solidFill>
                <a:latin typeface="Constantia"/>
                <a:ea typeface="HGP明朝E" panose="02020900000000000000" pitchFamily="18" charset="-128"/>
              </a:rPr>
              <a:t>債務者が、借金（売買代金）を返済することによって所有権を自分（債務者）の下に戻すというもの。農地も</a:t>
            </a:r>
            <a:endParaRPr lang="en-US" altLang="ja-JP" sz="8000" dirty="0">
              <a:solidFill>
                <a:prstClr val="black"/>
              </a:solidFill>
              <a:latin typeface="Constantia"/>
              <a:ea typeface="HGP明朝E" panose="02020900000000000000" pitchFamily="18" charset="-128"/>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en-US" altLang="ja-JP" sz="8000" dirty="0">
                <a:solidFill>
                  <a:prstClr val="black"/>
                </a:solidFill>
                <a:latin typeface="Constantia"/>
                <a:ea typeface="HGP明朝E" panose="02020900000000000000" pitchFamily="18" charset="-128"/>
              </a:rPr>
              <a:t>        </a:t>
            </a:r>
            <a:r>
              <a:rPr lang="ja-JP" altLang="en-US" sz="8000" dirty="0">
                <a:solidFill>
                  <a:prstClr val="black"/>
                </a:solidFill>
                <a:latin typeface="Constantia"/>
                <a:ea typeface="HGP明朝E" panose="02020900000000000000" pitchFamily="18" charset="-128"/>
              </a:rPr>
              <a:t>その目的物にできるが、３条許可が必要で、取り戻す際にも３条許可を要する。（東京高判Ｓ５５</a:t>
            </a:r>
            <a:r>
              <a:rPr lang="en-US" altLang="ja-JP" sz="8000" dirty="0">
                <a:solidFill>
                  <a:prstClr val="black"/>
                </a:solidFill>
                <a:latin typeface="Constantia"/>
                <a:ea typeface="HGP明朝E" panose="02020900000000000000" pitchFamily="18" charset="-128"/>
              </a:rPr>
              <a:t>.</a:t>
            </a:r>
            <a:r>
              <a:rPr lang="ja-JP" altLang="en-US" sz="8000" dirty="0">
                <a:solidFill>
                  <a:prstClr val="black"/>
                </a:solidFill>
                <a:latin typeface="Constantia"/>
                <a:ea typeface="HGP明朝E" panose="02020900000000000000" pitchFamily="18" charset="-128"/>
              </a:rPr>
              <a:t>７</a:t>
            </a:r>
            <a:r>
              <a:rPr lang="en-US" altLang="ja-JP" sz="8000" dirty="0">
                <a:solidFill>
                  <a:prstClr val="black"/>
                </a:solidFill>
                <a:latin typeface="Constantia"/>
                <a:ea typeface="HGP明朝E" panose="02020900000000000000" pitchFamily="18" charset="-128"/>
              </a:rPr>
              <a:t>.</a:t>
            </a:r>
            <a:r>
              <a:rPr lang="ja-JP" altLang="en-US" sz="8000" dirty="0">
                <a:solidFill>
                  <a:prstClr val="black"/>
                </a:solidFill>
                <a:latin typeface="Constantia"/>
                <a:ea typeface="HGP明朝E" panose="02020900000000000000" pitchFamily="18" charset="-128"/>
              </a:rPr>
              <a:t>１０）</a:t>
            </a: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ja-JP" altLang="en-US" sz="8000" dirty="0">
                <a:solidFill>
                  <a:prstClr val="black"/>
                </a:solidFill>
                <a:latin typeface="Constantia"/>
                <a:ea typeface="HGP明朝E" panose="02020900000000000000" pitchFamily="18" charset="-128"/>
              </a:rPr>
              <a:t>     </a:t>
            </a:r>
            <a:r>
              <a:rPr lang="ja-JP" altLang="en-US" sz="8800" dirty="0">
                <a:solidFill>
                  <a:prstClr val="black"/>
                </a:solidFill>
                <a:latin typeface="Constantia"/>
                <a:ea typeface="HGP明朝E" panose="02020900000000000000" pitchFamily="18" charset="-128"/>
              </a:rPr>
              <a:t>（２）買戻し</a:t>
            </a:r>
            <a:endParaRPr lang="en-US" altLang="ja-JP" sz="8800" dirty="0">
              <a:solidFill>
                <a:prstClr val="black"/>
              </a:solidFill>
              <a:latin typeface="Constantia"/>
              <a:ea typeface="HGP明朝E" panose="02020900000000000000" pitchFamily="18" charset="-128"/>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ja-JP" altLang="en-US" sz="8000" dirty="0">
                <a:solidFill>
                  <a:prstClr val="black"/>
                </a:solidFill>
                <a:latin typeface="Constantia"/>
                <a:ea typeface="HGP明朝E" panose="02020900000000000000" pitchFamily="18" charset="-128"/>
              </a:rPr>
              <a:t>        </a:t>
            </a:r>
            <a:r>
              <a:rPr lang="ja-JP" altLang="en-US" sz="8000" u="sng" dirty="0">
                <a:solidFill>
                  <a:prstClr val="black"/>
                </a:solidFill>
                <a:latin typeface="Constantia"/>
                <a:ea typeface="HGP明朝E" panose="02020900000000000000" pitchFamily="18" charset="-128"/>
              </a:rPr>
              <a:t>不動産</a:t>
            </a:r>
            <a:r>
              <a:rPr lang="ja-JP" altLang="en-US" sz="8000" dirty="0">
                <a:solidFill>
                  <a:prstClr val="black"/>
                </a:solidFill>
                <a:latin typeface="Constantia"/>
                <a:ea typeface="HGP明朝E" panose="02020900000000000000" pitchFamily="18" charset="-128"/>
              </a:rPr>
              <a:t>の売買契約時に買戻し特約を結び、買主が支払った代金（融資額）と契約の費用を返還して、契約を</a:t>
            </a:r>
            <a:endParaRPr lang="en-US" altLang="ja-JP" sz="8000" dirty="0">
              <a:solidFill>
                <a:prstClr val="black"/>
              </a:solidFill>
              <a:latin typeface="Constantia"/>
              <a:ea typeface="HGP明朝E" panose="02020900000000000000" pitchFamily="18" charset="-128"/>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ja-JP" altLang="en-US" sz="8000" dirty="0">
                <a:solidFill>
                  <a:prstClr val="black"/>
                </a:solidFill>
                <a:latin typeface="Constantia"/>
                <a:ea typeface="HGP明朝E" panose="02020900000000000000" pitchFamily="18" charset="-128"/>
              </a:rPr>
              <a:t>　      解除すること。（民５７９条）</a:t>
            </a: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ja-JP" altLang="en-US" sz="8000" dirty="0">
                <a:solidFill>
                  <a:prstClr val="black"/>
                </a:solidFill>
                <a:latin typeface="Constantia"/>
                <a:ea typeface="HGP明朝E" panose="02020900000000000000" pitchFamily="18" charset="-128"/>
              </a:rPr>
              <a:t>         これも契約の時と解除の時に、３条許可必要。（最判Ｓ４２</a:t>
            </a:r>
            <a:r>
              <a:rPr lang="en-US" altLang="ja-JP" sz="8000" dirty="0">
                <a:solidFill>
                  <a:prstClr val="black"/>
                </a:solidFill>
                <a:latin typeface="Constantia"/>
                <a:ea typeface="HGP明朝E" panose="02020900000000000000" pitchFamily="18" charset="-128"/>
              </a:rPr>
              <a:t>.</a:t>
            </a:r>
            <a:r>
              <a:rPr lang="ja-JP" altLang="en-US" sz="8000" dirty="0">
                <a:solidFill>
                  <a:prstClr val="black"/>
                </a:solidFill>
                <a:latin typeface="Constantia"/>
                <a:ea typeface="HGP明朝E" panose="02020900000000000000" pitchFamily="18" charset="-128"/>
              </a:rPr>
              <a:t>１</a:t>
            </a:r>
            <a:r>
              <a:rPr lang="en-US" altLang="ja-JP" sz="8000" dirty="0">
                <a:solidFill>
                  <a:prstClr val="black"/>
                </a:solidFill>
                <a:latin typeface="Constantia"/>
                <a:ea typeface="HGP明朝E" panose="02020900000000000000" pitchFamily="18" charset="-128"/>
              </a:rPr>
              <a:t>.</a:t>
            </a:r>
            <a:r>
              <a:rPr lang="ja-JP" altLang="en-US" sz="8000" dirty="0">
                <a:solidFill>
                  <a:prstClr val="black"/>
                </a:solidFill>
                <a:latin typeface="Constantia"/>
                <a:ea typeface="HGP明朝E" panose="02020900000000000000" pitchFamily="18" charset="-128"/>
              </a:rPr>
              <a:t>２０）</a:t>
            </a:r>
            <a:endParaRPr lang="en-US" altLang="ja-JP" sz="8000" dirty="0">
              <a:solidFill>
                <a:prstClr val="black"/>
              </a:solidFill>
              <a:latin typeface="Constantia"/>
              <a:ea typeface="HGP明朝E" panose="02020900000000000000" pitchFamily="18" charset="-128"/>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ja-JP" altLang="en-US" sz="8000" dirty="0">
                <a:solidFill>
                  <a:prstClr val="black"/>
                </a:solidFill>
                <a:latin typeface="Constantia"/>
                <a:ea typeface="HGP明朝E" panose="02020900000000000000" pitchFamily="18" charset="-128"/>
              </a:rPr>
              <a:t>   </a:t>
            </a:r>
            <a:r>
              <a:rPr lang="ja-JP" altLang="en-US" sz="8800" dirty="0">
                <a:solidFill>
                  <a:prstClr val="black"/>
                </a:solidFill>
                <a:latin typeface="Constantia"/>
                <a:ea typeface="HGP明朝E" panose="02020900000000000000" pitchFamily="18" charset="-128"/>
              </a:rPr>
              <a:t>４ 遺贈その他の行為</a:t>
            </a: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ja-JP" altLang="en-US" sz="8000" dirty="0">
                <a:solidFill>
                  <a:prstClr val="black"/>
                </a:solidFill>
                <a:latin typeface="Constantia"/>
                <a:ea typeface="HGP明朝E" panose="02020900000000000000" pitchFamily="18" charset="-128"/>
              </a:rPr>
              <a:t>　   相続人に対する包括遺贈については許可不要（法３条１項１６条、規１５条５号）。</a:t>
            </a: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ja-JP" altLang="en-US" sz="8000" dirty="0">
                <a:solidFill>
                  <a:prstClr val="black"/>
                </a:solidFill>
                <a:latin typeface="Constantia"/>
                <a:ea typeface="HGP明朝E" panose="02020900000000000000" pitchFamily="18" charset="-128"/>
              </a:rPr>
              <a:t>　   特定遺贈についても許可除外（同）。非相続人に対する特定遺贈には許可を要し、当然単独申請となる（規１０</a:t>
            </a:r>
            <a:endParaRPr lang="en-US" altLang="ja-JP" sz="8000" dirty="0">
              <a:solidFill>
                <a:prstClr val="black"/>
              </a:solidFill>
              <a:latin typeface="Constantia"/>
              <a:ea typeface="HGP明朝E" panose="02020900000000000000" pitchFamily="18" charset="-128"/>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ja-JP" altLang="en-US" sz="8000" dirty="0">
                <a:solidFill>
                  <a:prstClr val="black"/>
                </a:solidFill>
                <a:latin typeface="Constantia"/>
                <a:ea typeface="HGP明朝E" panose="02020900000000000000" pitchFamily="18" charset="-128"/>
              </a:rPr>
              <a:t>　   条１項１号）。</a:t>
            </a:r>
            <a:endParaRPr lang="en-US" altLang="ja-JP" sz="8000" dirty="0">
              <a:solidFill>
                <a:prstClr val="black"/>
              </a:solidFill>
              <a:latin typeface="Constantia"/>
              <a:ea typeface="HGP明朝E" panose="02020900000000000000" pitchFamily="18" charset="-128"/>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ja-JP" altLang="en-US" sz="8000" dirty="0">
                <a:solidFill>
                  <a:prstClr val="black"/>
                </a:solidFill>
                <a:latin typeface="Constantia"/>
                <a:ea typeface="HGP明朝E" panose="02020900000000000000" pitchFamily="18" charset="-128"/>
              </a:rPr>
              <a:t>　 ・競売も３条許可は必要（最判Ｓ５０</a:t>
            </a:r>
            <a:r>
              <a:rPr lang="en-US" altLang="ja-JP" sz="8000" dirty="0">
                <a:solidFill>
                  <a:prstClr val="black"/>
                </a:solidFill>
                <a:latin typeface="Constantia"/>
                <a:ea typeface="HGP明朝E" panose="02020900000000000000" pitchFamily="18" charset="-128"/>
              </a:rPr>
              <a:t>.</a:t>
            </a:r>
            <a:r>
              <a:rPr lang="ja-JP" altLang="en-US" sz="8000" dirty="0">
                <a:solidFill>
                  <a:prstClr val="black"/>
                </a:solidFill>
                <a:latin typeface="Constantia"/>
                <a:ea typeface="HGP明朝E" panose="02020900000000000000" pitchFamily="18" charset="-128"/>
              </a:rPr>
              <a:t>３</a:t>
            </a:r>
            <a:r>
              <a:rPr lang="en-US" altLang="ja-JP" sz="8000" dirty="0">
                <a:solidFill>
                  <a:prstClr val="black"/>
                </a:solidFill>
                <a:latin typeface="Constantia"/>
                <a:ea typeface="HGP明朝E" panose="02020900000000000000" pitchFamily="18" charset="-128"/>
              </a:rPr>
              <a:t>.</a:t>
            </a:r>
            <a:r>
              <a:rPr lang="ja-JP" altLang="en-US" sz="8000" dirty="0">
                <a:solidFill>
                  <a:prstClr val="black"/>
                </a:solidFill>
                <a:latin typeface="Constantia"/>
                <a:ea typeface="HGP明朝E" panose="02020900000000000000" pitchFamily="18" charset="-128"/>
              </a:rPr>
              <a:t>１７）。単独申請（東京高判Ｓ４３</a:t>
            </a:r>
            <a:r>
              <a:rPr lang="en-US" altLang="ja-JP" sz="8000" dirty="0">
                <a:solidFill>
                  <a:prstClr val="black"/>
                </a:solidFill>
                <a:latin typeface="Constantia"/>
                <a:ea typeface="HGP明朝E" panose="02020900000000000000" pitchFamily="18" charset="-128"/>
              </a:rPr>
              <a:t>.</a:t>
            </a:r>
            <a:r>
              <a:rPr lang="ja-JP" altLang="en-US" sz="8000" dirty="0">
                <a:solidFill>
                  <a:prstClr val="black"/>
                </a:solidFill>
                <a:latin typeface="Constantia"/>
                <a:ea typeface="HGP明朝E" panose="02020900000000000000" pitchFamily="18" charset="-128"/>
              </a:rPr>
              <a:t>１１</a:t>
            </a:r>
            <a:r>
              <a:rPr lang="en-US" altLang="ja-JP" sz="8000" dirty="0">
                <a:solidFill>
                  <a:prstClr val="black"/>
                </a:solidFill>
                <a:latin typeface="Constantia"/>
                <a:ea typeface="HGP明朝E" panose="02020900000000000000" pitchFamily="18" charset="-128"/>
              </a:rPr>
              <a:t>.</a:t>
            </a:r>
            <a:r>
              <a:rPr lang="ja-JP" altLang="en-US" sz="8000" dirty="0">
                <a:solidFill>
                  <a:prstClr val="black"/>
                </a:solidFill>
                <a:latin typeface="Constantia"/>
                <a:ea typeface="HGP明朝E" panose="02020900000000000000" pitchFamily="18" charset="-128"/>
              </a:rPr>
              <a:t>２９）。</a:t>
            </a: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ja-JP" altLang="en-US" sz="8000" dirty="0">
                <a:solidFill>
                  <a:prstClr val="black"/>
                </a:solidFill>
                <a:latin typeface="Constantia"/>
                <a:ea typeface="HGP明朝E" panose="02020900000000000000" pitchFamily="18" charset="-128"/>
              </a:rPr>
              <a:t>　 ・契約の合意解除とは既に契約した当事者間で、新たな契約を結んだとき、前の契約を解除すること。これも３条</a:t>
            </a:r>
            <a:endParaRPr lang="en-US" altLang="ja-JP" sz="8000" dirty="0">
              <a:solidFill>
                <a:prstClr val="black"/>
              </a:solidFill>
              <a:latin typeface="Constantia"/>
              <a:ea typeface="HGP明朝E" panose="02020900000000000000" pitchFamily="18" charset="-128"/>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en-US" altLang="ja-JP" sz="8000" dirty="0">
                <a:solidFill>
                  <a:prstClr val="black"/>
                </a:solidFill>
                <a:latin typeface="Constantia"/>
                <a:ea typeface="HGP明朝E" panose="02020900000000000000" pitchFamily="18" charset="-128"/>
              </a:rPr>
              <a:t>      </a:t>
            </a:r>
            <a:r>
              <a:rPr lang="ja-JP" altLang="en-US" sz="8000" dirty="0">
                <a:solidFill>
                  <a:prstClr val="black"/>
                </a:solidFill>
                <a:latin typeface="Constantia"/>
                <a:ea typeface="HGP明朝E" panose="02020900000000000000" pitchFamily="18" charset="-128"/>
              </a:rPr>
              <a:t>許可が必要。</a:t>
            </a: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kumimoji="1" lang="ja-JP" altLang="en-US" sz="96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（７） ３条許可を要しない場合（その１）</a:t>
            </a: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ja-JP" altLang="en-US" sz="5000" dirty="0">
                <a:solidFill>
                  <a:prstClr val="black"/>
                </a:solidFill>
                <a:latin typeface="Constantia"/>
                <a:ea typeface="HGP明朝E" panose="02020900000000000000" pitchFamily="18" charset="-128"/>
              </a:rPr>
              <a:t>　   </a:t>
            </a:r>
            <a:r>
              <a:rPr lang="ja-JP" altLang="en-US" sz="8800" dirty="0">
                <a:solidFill>
                  <a:prstClr val="black"/>
                </a:solidFill>
                <a:latin typeface="Constantia"/>
                <a:ea typeface="HGP明朝E" panose="02020900000000000000" pitchFamily="18" charset="-128"/>
              </a:rPr>
              <a:t>１ 相続</a:t>
            </a: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ja-JP" altLang="en-US" sz="8800" dirty="0">
                <a:solidFill>
                  <a:prstClr val="black"/>
                </a:solidFill>
                <a:latin typeface="Constantia"/>
                <a:ea typeface="HGP明朝E" panose="02020900000000000000" pitchFamily="18" charset="-128"/>
              </a:rPr>
              <a:t>    （１）相続とは</a:t>
            </a: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ja-JP" altLang="en-US" sz="5000" dirty="0">
                <a:solidFill>
                  <a:prstClr val="black"/>
                </a:solidFill>
                <a:latin typeface="Constantia"/>
                <a:ea typeface="HGP明朝E" panose="02020900000000000000" pitchFamily="18" charset="-128"/>
              </a:rPr>
              <a:t>　　 　　  </a:t>
            </a:r>
            <a:r>
              <a:rPr lang="ja-JP" altLang="en-US" sz="8000" dirty="0">
                <a:solidFill>
                  <a:prstClr val="black"/>
                </a:solidFill>
                <a:latin typeface="Constantia"/>
                <a:ea typeface="HGP明朝E" panose="02020900000000000000" pitchFamily="18" charset="-128"/>
              </a:rPr>
              <a:t>被相続人の一身に専属したもの以外（財産）はすべて相続人に受け継がれる。</a:t>
            </a: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ja-JP" altLang="en-US" sz="8000" dirty="0">
                <a:solidFill>
                  <a:prstClr val="black"/>
                </a:solidFill>
                <a:latin typeface="Constantia"/>
                <a:ea typeface="HGP明朝E" panose="02020900000000000000" pitchFamily="18" charset="-128"/>
              </a:rPr>
              <a:t>　　   それについて３条許可は不要だが、権利取得の届出が必要。</a:t>
            </a: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endParaRPr lang="ja-JP" altLang="en-US" sz="8000" dirty="0">
              <a:solidFill>
                <a:prstClr val="black"/>
              </a:solidFill>
              <a:latin typeface="Constantia"/>
              <a:ea typeface="HGP明朝E" panose="02020900000000000000" pitchFamily="18" charset="-128"/>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endParaRPr lang="ja-JP" altLang="en-US" sz="2400" dirty="0">
              <a:solidFill>
                <a:prstClr val="black"/>
              </a:solidFill>
              <a:latin typeface="Constantia"/>
              <a:ea typeface="HGP明朝E" panose="02020900000000000000" pitchFamily="18" charset="-128"/>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endParaRPr lang="ja-JP" altLang="en-US" sz="2400" dirty="0">
              <a:solidFill>
                <a:prstClr val="black"/>
              </a:solidFill>
              <a:latin typeface="Constantia"/>
              <a:ea typeface="HGP明朝E" panose="02020900000000000000" pitchFamily="18" charset="-128"/>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ja-JP" altLang="en-US" dirty="0">
                <a:solidFill>
                  <a:prstClr val="black"/>
                </a:solidFill>
                <a:latin typeface="Constantia"/>
                <a:ea typeface="HGP明朝E" panose="02020900000000000000" pitchFamily="18" charset="-128"/>
              </a:rPr>
              <a:t>　  </a:t>
            </a:r>
            <a:endParaRPr lang="en-US" altLang="ja-JP" sz="2900" dirty="0">
              <a:solidFill>
                <a:prstClr val="black"/>
              </a:solidFill>
              <a:latin typeface="Constantia"/>
              <a:ea typeface="HGP明朝E" panose="02020900000000000000" pitchFamily="18" charset="-128"/>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endParaRPr kumimoji="1" lang="ja-JP" altLang="en-US"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kumimoji="1" lang="ja-JP" altLang="en-US"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　</a:t>
            </a:r>
            <a:endParaRPr kumimoji="1" lang="ja-JP" altLang="en-US" sz="2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endParaRPr kumimoji="1" lang="ja-JP" altLang="en-US" sz="8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endParaRPr>
          </a:p>
        </p:txBody>
      </p:sp>
      <p:sp>
        <p:nvSpPr>
          <p:cNvPr id="4" name="スライド番号プレースホルダー 3">
            <a:extLst>
              <a:ext uri="{FF2B5EF4-FFF2-40B4-BE49-F238E27FC236}">
                <a16:creationId xmlns:a16="http://schemas.microsoft.com/office/drawing/2014/main" id="{C6C06E6B-DCED-41FE-ABE1-7E771819159B}"/>
              </a:ext>
            </a:extLst>
          </p:cNvPr>
          <p:cNvSpPr>
            <a:spLocks noGrp="1"/>
          </p:cNvSpPr>
          <p:nvPr>
            <p:ph type="sldNum" sz="quarter" idx="12"/>
          </p:nvPr>
        </p:nvSpPr>
        <p:spPr>
          <a:xfrm>
            <a:off x="11328311" y="6505780"/>
            <a:ext cx="762000" cy="365125"/>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45BA4EA-5EFA-460C-8880-04B9C92D5A26}" type="slidenum">
              <a:rPr kumimoji="0" lang="ja-JP" altLang="en-US" sz="1600" b="0" i="0" u="none" strike="noStrike" kern="1200" cap="none" spc="0" normalizeH="0" baseline="0" noProof="0">
                <a:ln>
                  <a:noFill/>
                </a:ln>
                <a:solidFill>
                  <a:prstClr val="black"/>
                </a:solidFill>
                <a:effectLst/>
                <a:uLnTx/>
                <a:uFillTx/>
                <a:latin typeface="Calibri" pitchFamily="34"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ja-JP" altLang="en-US" sz="1600" b="0" i="0" u="none" strike="noStrike" kern="1200" cap="none" spc="0" normalizeH="0" baseline="0" noProof="0" dirty="0">
              <a:ln>
                <a:noFill/>
              </a:ln>
              <a:solidFill>
                <a:prstClr val="black"/>
              </a:solidFill>
              <a:effectLst/>
              <a:uLnTx/>
              <a:uFillTx/>
              <a:latin typeface="Calibri" pitchFamily="34" charset="0"/>
              <a:ea typeface="ＭＳ Ｐゴシック" pitchFamily="50" charset="-128"/>
              <a:cs typeface="+mn-cs"/>
            </a:endParaRPr>
          </a:p>
        </p:txBody>
      </p:sp>
      <p:sp>
        <p:nvSpPr>
          <p:cNvPr id="13" name="テキスト ボックス 12">
            <a:extLst>
              <a:ext uri="{FF2B5EF4-FFF2-40B4-BE49-F238E27FC236}">
                <a16:creationId xmlns:a16="http://schemas.microsoft.com/office/drawing/2014/main" id="{ABEB3D99-B49C-41D8-83C9-72DF7F516350}"/>
              </a:ext>
            </a:extLst>
          </p:cNvPr>
          <p:cNvSpPr txBox="1"/>
          <p:nvPr/>
        </p:nvSpPr>
        <p:spPr>
          <a:xfrm>
            <a:off x="11391557" y="1321405"/>
            <a:ext cx="184731"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itchFamily="34" charset="0"/>
              <a:ea typeface="ＭＳ Ｐゴシック" pitchFamily="50" charset="-128"/>
              <a:cs typeface="+mn-cs"/>
            </a:endParaRPr>
          </a:p>
        </p:txBody>
      </p:sp>
    </p:spTree>
    <p:extLst>
      <p:ext uri="{BB962C8B-B14F-4D97-AF65-F5344CB8AC3E}">
        <p14:creationId xmlns:p14="http://schemas.microsoft.com/office/powerpoint/2010/main" val="11589286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6" name="テキスト プレースホルダー 5">
            <a:extLst>
              <a:ext uri="{FF2B5EF4-FFF2-40B4-BE49-F238E27FC236}">
                <a16:creationId xmlns:a16="http://schemas.microsoft.com/office/drawing/2014/main" id="{8FC6B10C-8320-46D2-8699-82B82C3E2DB0}"/>
              </a:ext>
            </a:extLst>
          </p:cNvPr>
          <p:cNvSpPr>
            <a:spLocks noGrp="1"/>
          </p:cNvSpPr>
          <p:nvPr>
            <p:ph type="body" idx="1"/>
          </p:nvPr>
        </p:nvSpPr>
        <p:spPr>
          <a:xfrm>
            <a:off x="258444" y="347708"/>
            <a:ext cx="12090311" cy="6492875"/>
          </a:xfrm>
        </p:spPr>
        <p:txBody>
          <a:bodyPr>
            <a:normAutofit fontScale="25000" lnSpcReduction="20000"/>
          </a:bodyPr>
          <a:lstStyle/>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ja-JP" altLang="en-US" sz="8800" dirty="0">
                <a:solidFill>
                  <a:prstClr val="black"/>
                </a:solidFill>
              </a:rPr>
              <a:t>   （２）相続させる旨の遺言</a:t>
            </a: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ja-JP" altLang="en-US" sz="8800" dirty="0">
                <a:solidFill>
                  <a:prstClr val="black"/>
                </a:solidFill>
              </a:rPr>
              <a:t>　　 </a:t>
            </a:r>
            <a:r>
              <a:rPr lang="ja-JP" altLang="en-US" sz="8000" dirty="0">
                <a:solidFill>
                  <a:prstClr val="black"/>
                </a:solidFill>
              </a:rPr>
              <a:t>遺産分割方法の指定と考えられる（最判Ｈ３</a:t>
            </a:r>
            <a:r>
              <a:rPr lang="en-US" altLang="ja-JP" sz="8000" dirty="0">
                <a:solidFill>
                  <a:prstClr val="black"/>
                </a:solidFill>
              </a:rPr>
              <a:t>.</a:t>
            </a:r>
            <a:r>
              <a:rPr lang="ja-JP" altLang="en-US" sz="8000" dirty="0">
                <a:solidFill>
                  <a:prstClr val="black"/>
                </a:solidFill>
              </a:rPr>
              <a:t>４</a:t>
            </a:r>
            <a:r>
              <a:rPr lang="en-US" altLang="ja-JP" sz="8000" dirty="0">
                <a:solidFill>
                  <a:prstClr val="black"/>
                </a:solidFill>
              </a:rPr>
              <a:t>.</a:t>
            </a:r>
            <a:r>
              <a:rPr lang="ja-JP" altLang="en-US" sz="8000" dirty="0">
                <a:solidFill>
                  <a:prstClr val="black"/>
                </a:solidFill>
              </a:rPr>
              <a:t>１９）（民９０８条）。</a:t>
            </a: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ja-JP" altLang="en-US" sz="8000" dirty="0">
                <a:solidFill>
                  <a:prstClr val="black"/>
                </a:solidFill>
              </a:rPr>
              <a:t>       受益相続人又は遺言執行者は単独で登記手続きができる（民１０１４条２項）。</a:t>
            </a: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ja-JP" altLang="en-US" sz="8000" dirty="0">
                <a:solidFill>
                  <a:prstClr val="black"/>
                </a:solidFill>
              </a:rPr>
              <a:t>       なお遺留分（法定相続分の半分）に対し、その侵害額請求ができるがこの権利は、侵害する贈与又は遺贈が</a:t>
            </a:r>
            <a:endParaRPr lang="en-US" altLang="ja-JP" sz="8000" dirty="0">
              <a:solidFill>
                <a:prstClr val="black"/>
              </a:solidFill>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ja-JP" altLang="en-US" sz="8000" dirty="0">
                <a:solidFill>
                  <a:prstClr val="black"/>
                </a:solidFill>
              </a:rPr>
              <a:t>　　  あったことを知った時から一年間行使しないと時効によって消滅する（民１０４８条）。当該権利を行使したこと</a:t>
            </a:r>
            <a:endParaRPr lang="en-US" altLang="ja-JP" sz="8000" dirty="0">
              <a:solidFill>
                <a:prstClr val="black"/>
              </a:solidFill>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en-US" altLang="ja-JP" sz="8000" dirty="0">
                <a:solidFill>
                  <a:prstClr val="black"/>
                </a:solidFill>
              </a:rPr>
              <a:t>       </a:t>
            </a:r>
            <a:r>
              <a:rPr lang="ja-JP" altLang="en-US" sz="8000" dirty="0">
                <a:solidFill>
                  <a:prstClr val="black"/>
                </a:solidFill>
              </a:rPr>
              <a:t>によって生じた金銭債権は、５年の消滅時効にかかる（民１６６条１項１号）。</a:t>
            </a: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ja-JP" altLang="en-US" sz="8000" dirty="0">
                <a:solidFill>
                  <a:prstClr val="black"/>
                </a:solidFill>
              </a:rPr>
              <a:t>       なお旧民法上は他の相続人による遺留分減殺請求権の行使は妨げられないと解されていた（最判Ｈ３</a:t>
            </a:r>
            <a:r>
              <a:rPr lang="en-US" altLang="ja-JP" sz="8000" dirty="0">
                <a:solidFill>
                  <a:prstClr val="black"/>
                </a:solidFill>
              </a:rPr>
              <a:t>.</a:t>
            </a:r>
            <a:r>
              <a:rPr lang="ja-JP" altLang="en-US" sz="8000" dirty="0">
                <a:solidFill>
                  <a:prstClr val="black"/>
                </a:solidFill>
              </a:rPr>
              <a:t>４</a:t>
            </a:r>
            <a:r>
              <a:rPr lang="en-US" altLang="ja-JP" sz="8000" dirty="0">
                <a:solidFill>
                  <a:prstClr val="black"/>
                </a:solidFill>
              </a:rPr>
              <a:t>.</a:t>
            </a:r>
            <a:r>
              <a:rPr lang="ja-JP" altLang="en-US" sz="8000" dirty="0">
                <a:solidFill>
                  <a:prstClr val="black"/>
                </a:solidFill>
              </a:rPr>
              <a:t>１９）。</a:t>
            </a:r>
            <a:endParaRPr lang="en-US" altLang="ja-JP" sz="8000" dirty="0">
              <a:solidFill>
                <a:prstClr val="black"/>
              </a:solidFill>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ja-JP" altLang="en-US" sz="8000" dirty="0">
                <a:solidFill>
                  <a:prstClr val="black"/>
                </a:solidFill>
              </a:rPr>
              <a:t>　　  また特定財産承継遺言により財産を承継した相続人も請求の相手方となる（民１０４６条１項）。なお、相続する</a:t>
            </a:r>
            <a:endParaRPr lang="en-US" altLang="ja-JP" sz="8000" dirty="0">
              <a:solidFill>
                <a:prstClr val="black"/>
              </a:solidFill>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en-US" altLang="ja-JP" sz="8000" dirty="0">
                <a:solidFill>
                  <a:prstClr val="black"/>
                </a:solidFill>
              </a:rPr>
              <a:t>       </a:t>
            </a:r>
            <a:r>
              <a:rPr lang="ja-JP" altLang="en-US" sz="8000" dirty="0">
                <a:solidFill>
                  <a:prstClr val="black"/>
                </a:solidFill>
              </a:rPr>
              <a:t>ものに代えて、給付することもある。これを代物弁済という（民４８２条）。</a:t>
            </a: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ja-JP" altLang="en-US" sz="8800" dirty="0">
                <a:solidFill>
                  <a:prstClr val="black"/>
                </a:solidFill>
              </a:rPr>
              <a:t>   （３）特定財産承継遺言</a:t>
            </a: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ja-JP" altLang="en-US" sz="8800" dirty="0">
                <a:solidFill>
                  <a:prstClr val="black"/>
                </a:solidFill>
              </a:rPr>
              <a:t>　　 </a:t>
            </a:r>
            <a:r>
              <a:rPr lang="ja-JP" altLang="en-US" sz="8000" dirty="0">
                <a:solidFill>
                  <a:prstClr val="black"/>
                </a:solidFill>
              </a:rPr>
              <a:t>法定相続分を超える部分については、登記、登録その他の対抗要件を備えなければ、第三者に対抗できない</a:t>
            </a:r>
            <a:endParaRPr lang="en-US" altLang="ja-JP" sz="8000" dirty="0">
              <a:solidFill>
                <a:prstClr val="black"/>
              </a:solidFill>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ja-JP" altLang="en-US" sz="8000" dirty="0">
                <a:solidFill>
                  <a:prstClr val="black"/>
                </a:solidFill>
              </a:rPr>
              <a:t>　　 （民８９９条の２第１項）。</a:t>
            </a: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ja-JP" altLang="en-US" sz="8800" dirty="0">
                <a:solidFill>
                  <a:prstClr val="black"/>
                </a:solidFill>
              </a:rPr>
              <a:t>   （４）遺言執行者</a:t>
            </a: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ja-JP" altLang="en-US" sz="8800" dirty="0">
                <a:solidFill>
                  <a:prstClr val="black"/>
                </a:solidFill>
              </a:rPr>
              <a:t>　　 </a:t>
            </a:r>
            <a:r>
              <a:rPr lang="ja-JP" altLang="en-US" sz="8000" dirty="0">
                <a:solidFill>
                  <a:prstClr val="black"/>
                </a:solidFill>
              </a:rPr>
              <a:t>相続人間で利害が対立することもあり、執行者による迅速かつ公正な相続の執行を期待する。遺言者によって</a:t>
            </a:r>
            <a:endParaRPr lang="en-US" altLang="ja-JP" sz="8000" dirty="0">
              <a:solidFill>
                <a:prstClr val="black"/>
              </a:solidFill>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ja-JP" altLang="en-US" sz="8000" dirty="0">
                <a:solidFill>
                  <a:prstClr val="black"/>
                </a:solidFill>
              </a:rPr>
              <a:t>　　  指定（民１００６条１項）されるが、承諾する義務はなく、辞退した時は、利害関係人の請求によって家庭裁判所</a:t>
            </a:r>
            <a:endParaRPr lang="en-US" altLang="ja-JP" sz="8000" dirty="0">
              <a:solidFill>
                <a:prstClr val="black"/>
              </a:solidFill>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ja-JP" altLang="en-US" sz="8000" dirty="0">
                <a:solidFill>
                  <a:prstClr val="black"/>
                </a:solidFill>
              </a:rPr>
              <a:t>       が選任する。又執行者は第三者にその任務を行わせることができる（復任権･･･民１０１６条１項）。</a:t>
            </a: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ja-JP" altLang="en-US" sz="8800" dirty="0">
                <a:solidFill>
                  <a:prstClr val="black"/>
                </a:solidFill>
                <a:latin typeface="Constantia"/>
                <a:ea typeface="HGP明朝E" panose="02020900000000000000" pitchFamily="18" charset="-128"/>
              </a:rPr>
              <a:t>  ２ 相続分の譲渡</a:t>
            </a: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ja-JP" altLang="en-US" sz="8800" dirty="0">
                <a:solidFill>
                  <a:prstClr val="black"/>
                </a:solidFill>
                <a:latin typeface="Constantia"/>
                <a:ea typeface="HGP明朝E" panose="02020900000000000000" pitchFamily="18" charset="-128"/>
              </a:rPr>
              <a:t>   （１）相続分の譲渡</a:t>
            </a: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ja-JP" altLang="en-US" sz="8000" dirty="0">
                <a:solidFill>
                  <a:prstClr val="black"/>
                </a:solidFill>
                <a:latin typeface="Constantia"/>
                <a:ea typeface="HGP明朝E" panose="02020900000000000000" pitchFamily="18" charset="-128"/>
              </a:rPr>
              <a:t>　　  積極財産も消極財産（債務）も含めた全体としての相続財産に対する包括的な持分（一定割合）を譲渡する</a:t>
            </a:r>
            <a:endParaRPr lang="en-US" altLang="ja-JP" sz="8000" dirty="0">
              <a:solidFill>
                <a:prstClr val="black"/>
              </a:solidFill>
              <a:latin typeface="Constantia"/>
              <a:ea typeface="HGP明朝E" panose="02020900000000000000" pitchFamily="18" charset="-128"/>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en-US" altLang="ja-JP" sz="8000" dirty="0">
                <a:solidFill>
                  <a:prstClr val="black"/>
                </a:solidFill>
                <a:latin typeface="Constantia"/>
                <a:ea typeface="HGP明朝E" panose="02020900000000000000" pitchFamily="18" charset="-128"/>
              </a:rPr>
              <a:t>       </a:t>
            </a:r>
            <a:r>
              <a:rPr lang="ja-JP" altLang="en-US" sz="8000" dirty="0">
                <a:solidFill>
                  <a:prstClr val="black"/>
                </a:solidFill>
                <a:latin typeface="Constantia"/>
                <a:ea typeface="HGP明朝E" panose="02020900000000000000" pitchFamily="18" charset="-128"/>
              </a:rPr>
              <a:t>ことを相続分の譲渡という。</a:t>
            </a: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endParaRPr lang="ja-JP" altLang="en-US" sz="8000" dirty="0">
              <a:solidFill>
                <a:prstClr val="black"/>
              </a:solidFill>
              <a:latin typeface="Constantia"/>
              <a:ea typeface="HGP明朝E" panose="02020900000000000000" pitchFamily="18" charset="-128"/>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endParaRPr lang="ja-JP" altLang="en-US" sz="2400" dirty="0">
              <a:solidFill>
                <a:prstClr val="black"/>
              </a:solidFill>
              <a:latin typeface="Constantia"/>
              <a:ea typeface="HGP明朝E" panose="02020900000000000000" pitchFamily="18" charset="-128"/>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endParaRPr lang="ja-JP" altLang="en-US" sz="2400" dirty="0">
              <a:solidFill>
                <a:prstClr val="black"/>
              </a:solidFill>
              <a:latin typeface="Constantia"/>
              <a:ea typeface="HGP明朝E" panose="02020900000000000000" pitchFamily="18" charset="-128"/>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ja-JP" altLang="en-US" dirty="0">
                <a:solidFill>
                  <a:prstClr val="black"/>
                </a:solidFill>
                <a:latin typeface="Constantia"/>
                <a:ea typeface="HGP明朝E" panose="02020900000000000000" pitchFamily="18" charset="-128"/>
              </a:rPr>
              <a:t>　  </a:t>
            </a:r>
            <a:endParaRPr lang="en-US" altLang="ja-JP" sz="2900" dirty="0">
              <a:solidFill>
                <a:prstClr val="black"/>
              </a:solidFill>
              <a:latin typeface="Constantia"/>
              <a:ea typeface="HGP明朝E" panose="02020900000000000000" pitchFamily="18" charset="-128"/>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endParaRPr kumimoji="1" lang="ja-JP" altLang="en-US"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kumimoji="1" lang="ja-JP" altLang="en-US"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　</a:t>
            </a:r>
            <a:endParaRPr kumimoji="1" lang="ja-JP" altLang="en-US" sz="2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endParaRPr kumimoji="1" lang="ja-JP" altLang="en-US" sz="8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endParaRPr>
          </a:p>
        </p:txBody>
      </p:sp>
      <p:sp>
        <p:nvSpPr>
          <p:cNvPr id="4" name="スライド番号プレースホルダー 3">
            <a:extLst>
              <a:ext uri="{FF2B5EF4-FFF2-40B4-BE49-F238E27FC236}">
                <a16:creationId xmlns:a16="http://schemas.microsoft.com/office/drawing/2014/main" id="{C6C06E6B-DCED-41FE-ABE1-7E771819159B}"/>
              </a:ext>
            </a:extLst>
          </p:cNvPr>
          <p:cNvSpPr>
            <a:spLocks noGrp="1"/>
          </p:cNvSpPr>
          <p:nvPr>
            <p:ph type="sldNum" sz="quarter" idx="12"/>
          </p:nvPr>
        </p:nvSpPr>
        <p:spPr>
          <a:xfrm>
            <a:off x="11299964" y="6492875"/>
            <a:ext cx="762000" cy="365125"/>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45BA4EA-5EFA-460C-8880-04B9C92D5A26}" type="slidenum">
              <a:rPr kumimoji="0" lang="ja-JP" altLang="en-US" sz="1600" b="0" i="0" u="none" strike="noStrike" kern="1200" cap="none" spc="0" normalizeH="0" baseline="0" noProof="0">
                <a:ln>
                  <a:noFill/>
                </a:ln>
                <a:solidFill>
                  <a:prstClr val="black"/>
                </a:solidFill>
                <a:effectLst/>
                <a:uLnTx/>
                <a:uFillTx/>
                <a:latin typeface="Calibri" pitchFamily="34"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ja-JP" altLang="en-US" sz="1600" b="0" i="0" u="none" strike="noStrike" kern="1200" cap="none" spc="0" normalizeH="0" baseline="0" noProof="0" dirty="0">
              <a:ln>
                <a:noFill/>
              </a:ln>
              <a:solidFill>
                <a:prstClr val="black"/>
              </a:solidFill>
              <a:effectLst/>
              <a:uLnTx/>
              <a:uFillTx/>
              <a:latin typeface="Calibri" pitchFamily="34" charset="0"/>
              <a:ea typeface="ＭＳ Ｐゴシック" pitchFamily="50" charset="-128"/>
              <a:cs typeface="+mn-cs"/>
            </a:endParaRPr>
          </a:p>
        </p:txBody>
      </p:sp>
      <p:sp>
        <p:nvSpPr>
          <p:cNvPr id="13" name="テキスト ボックス 12">
            <a:extLst>
              <a:ext uri="{FF2B5EF4-FFF2-40B4-BE49-F238E27FC236}">
                <a16:creationId xmlns:a16="http://schemas.microsoft.com/office/drawing/2014/main" id="{ABEB3D99-B49C-41D8-83C9-72DF7F516350}"/>
              </a:ext>
            </a:extLst>
          </p:cNvPr>
          <p:cNvSpPr txBox="1"/>
          <p:nvPr/>
        </p:nvSpPr>
        <p:spPr>
          <a:xfrm>
            <a:off x="11391557" y="1321405"/>
            <a:ext cx="184731"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itchFamily="34" charset="0"/>
              <a:ea typeface="ＭＳ Ｐゴシック" pitchFamily="50" charset="-128"/>
              <a:cs typeface="+mn-cs"/>
            </a:endParaRPr>
          </a:p>
        </p:txBody>
      </p:sp>
    </p:spTree>
    <p:extLst>
      <p:ext uri="{BB962C8B-B14F-4D97-AF65-F5344CB8AC3E}">
        <p14:creationId xmlns:p14="http://schemas.microsoft.com/office/powerpoint/2010/main" val="24762128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6" name="テキスト プレースホルダー 5">
            <a:extLst>
              <a:ext uri="{FF2B5EF4-FFF2-40B4-BE49-F238E27FC236}">
                <a16:creationId xmlns:a16="http://schemas.microsoft.com/office/drawing/2014/main" id="{8FC6B10C-8320-46D2-8699-82B82C3E2DB0}"/>
              </a:ext>
            </a:extLst>
          </p:cNvPr>
          <p:cNvSpPr>
            <a:spLocks noGrp="1"/>
          </p:cNvSpPr>
          <p:nvPr>
            <p:ph type="body" idx="1"/>
          </p:nvPr>
        </p:nvSpPr>
        <p:spPr>
          <a:xfrm>
            <a:off x="0" y="730250"/>
            <a:ext cx="12192000" cy="6127750"/>
          </a:xfrm>
        </p:spPr>
        <p:txBody>
          <a:bodyPr>
            <a:normAutofit fontScale="25000" lnSpcReduction="20000"/>
          </a:bodyPr>
          <a:lstStyle/>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ja-JP" altLang="en-US" sz="8000" dirty="0">
                <a:solidFill>
                  <a:prstClr val="black"/>
                </a:solidFill>
              </a:rPr>
              <a:t>  　  「共同相続人の一人が遺産の分割前にその相続分を第三者に譲り渡したときは、他の共同相続人は、その価額</a:t>
            </a:r>
            <a:endParaRPr lang="en-US" altLang="ja-JP" sz="8000" dirty="0">
              <a:solidFill>
                <a:prstClr val="black"/>
              </a:solidFill>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kumimoji="1" lang="ja-JP" altLang="en-US" sz="8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       </a:t>
            </a:r>
            <a:r>
              <a:rPr lang="ja-JP" altLang="en-US" sz="8000" dirty="0">
                <a:solidFill>
                  <a:prstClr val="black"/>
                </a:solidFill>
              </a:rPr>
              <a:t>及び費用を償還して、その相続分を譲り受けることができる」（民９０５条１項）。取戻権を認めている。期間は</a:t>
            </a:r>
            <a:endParaRPr lang="en-US" altLang="ja-JP" sz="8000" dirty="0">
              <a:solidFill>
                <a:prstClr val="black"/>
              </a:solidFill>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en-US" altLang="ja-JP" sz="8000" dirty="0">
                <a:solidFill>
                  <a:prstClr val="black"/>
                </a:solidFill>
              </a:rPr>
              <a:t>       </a:t>
            </a:r>
            <a:r>
              <a:rPr lang="ja-JP" altLang="en-US" sz="8000" dirty="0">
                <a:solidFill>
                  <a:prstClr val="black"/>
                </a:solidFill>
              </a:rPr>
              <a:t>相続開始時から、遺産分割時まで。取戻権の行使できる期間は相続の譲渡があってから１ヶ月以内（民９０５条</a:t>
            </a:r>
            <a:endParaRPr lang="en-US" altLang="ja-JP" sz="8000" dirty="0">
              <a:solidFill>
                <a:prstClr val="black"/>
              </a:solidFill>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en-US" altLang="ja-JP" sz="8000" dirty="0">
                <a:solidFill>
                  <a:prstClr val="black"/>
                </a:solidFill>
              </a:rPr>
              <a:t>       </a:t>
            </a:r>
            <a:r>
              <a:rPr lang="ja-JP" altLang="en-US" sz="8000" dirty="0">
                <a:solidFill>
                  <a:prstClr val="black"/>
                </a:solidFill>
              </a:rPr>
              <a:t>２項）。</a:t>
            </a: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ja-JP" altLang="en-US" sz="8000" dirty="0">
                <a:solidFill>
                  <a:prstClr val="black"/>
                </a:solidFill>
              </a:rPr>
              <a:t>   </a:t>
            </a:r>
            <a:r>
              <a:rPr lang="ja-JP" altLang="en-US" sz="8800" dirty="0">
                <a:solidFill>
                  <a:prstClr val="black"/>
                </a:solidFill>
              </a:rPr>
              <a:t>（２）相続分の譲渡と農地法３条許可の要否</a:t>
            </a: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ja-JP" altLang="en-US" sz="8000" dirty="0">
                <a:solidFill>
                  <a:prstClr val="black"/>
                </a:solidFill>
              </a:rPr>
              <a:t>　　  許可を要しない（最判Ｈ１３</a:t>
            </a:r>
            <a:r>
              <a:rPr lang="en-US" altLang="ja-JP" sz="8000" dirty="0">
                <a:solidFill>
                  <a:prstClr val="black"/>
                </a:solidFill>
              </a:rPr>
              <a:t>.</a:t>
            </a:r>
            <a:r>
              <a:rPr lang="ja-JP" altLang="en-US" sz="8000" dirty="0">
                <a:solidFill>
                  <a:prstClr val="black"/>
                </a:solidFill>
              </a:rPr>
              <a:t>７</a:t>
            </a:r>
            <a:r>
              <a:rPr lang="en-US" altLang="ja-JP" sz="8000" dirty="0">
                <a:solidFill>
                  <a:prstClr val="black"/>
                </a:solidFill>
              </a:rPr>
              <a:t>.</a:t>
            </a:r>
            <a:r>
              <a:rPr lang="ja-JP" altLang="en-US" sz="8000" dirty="0">
                <a:solidFill>
                  <a:prstClr val="black"/>
                </a:solidFill>
              </a:rPr>
              <a:t>１０）。ただし共同相続人以外の者に対する譲渡に伴って農地の権利移動が生</a:t>
            </a:r>
            <a:endParaRPr lang="en-US" altLang="ja-JP" sz="8000" dirty="0">
              <a:solidFill>
                <a:prstClr val="black"/>
              </a:solidFill>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ja-JP" altLang="en-US" sz="8000" dirty="0">
                <a:solidFill>
                  <a:prstClr val="black"/>
                </a:solidFill>
              </a:rPr>
              <a:t>　　  ずる場合については３条許可を要する。</a:t>
            </a: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ja-JP" altLang="en-US" sz="8800" dirty="0">
                <a:solidFill>
                  <a:prstClr val="black"/>
                </a:solidFill>
              </a:rPr>
              <a:t>  ３ 時効取得</a:t>
            </a: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ja-JP" altLang="en-US" sz="8800" dirty="0">
                <a:solidFill>
                  <a:prstClr val="black"/>
                </a:solidFill>
              </a:rPr>
              <a:t>   （１）時効と農地法３条許可の要否</a:t>
            </a: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ja-JP" altLang="en-US" sz="8000" dirty="0">
                <a:solidFill>
                  <a:prstClr val="black"/>
                </a:solidFill>
              </a:rPr>
              <a:t>       「･･･３条許可の対象となるのは新たな権利の移転又は使用収益を目的とする権利の設定若しくは移転する</a:t>
            </a:r>
            <a:endParaRPr lang="en-US" altLang="ja-JP" sz="8000" dirty="0">
              <a:solidFill>
                <a:prstClr val="black"/>
              </a:solidFill>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en-US" altLang="ja-JP" sz="8000" dirty="0">
                <a:solidFill>
                  <a:prstClr val="black"/>
                </a:solidFill>
              </a:rPr>
              <a:t>       </a:t>
            </a:r>
            <a:r>
              <a:rPr lang="ja-JP" altLang="en-US" sz="8000" dirty="0">
                <a:solidFill>
                  <a:prstClr val="black"/>
                </a:solidFill>
              </a:rPr>
              <a:t>行為に限られ、時効による取得は原始取得であるので、許可を受ける必要はない」（最判Ｓ５０</a:t>
            </a:r>
            <a:r>
              <a:rPr lang="en-US" altLang="ja-JP" sz="8000" dirty="0">
                <a:solidFill>
                  <a:prstClr val="black"/>
                </a:solidFill>
              </a:rPr>
              <a:t>.</a:t>
            </a:r>
            <a:r>
              <a:rPr lang="ja-JP" altLang="en-US" sz="8000" dirty="0">
                <a:solidFill>
                  <a:prstClr val="black"/>
                </a:solidFill>
              </a:rPr>
              <a:t>９</a:t>
            </a:r>
            <a:r>
              <a:rPr lang="en-US" altLang="ja-JP" sz="8000" dirty="0">
                <a:solidFill>
                  <a:prstClr val="black"/>
                </a:solidFill>
              </a:rPr>
              <a:t>.</a:t>
            </a:r>
            <a:r>
              <a:rPr lang="ja-JP" altLang="en-US" sz="8000" dirty="0">
                <a:solidFill>
                  <a:prstClr val="black"/>
                </a:solidFill>
              </a:rPr>
              <a:t>２５）。承継取得</a:t>
            </a:r>
            <a:endParaRPr lang="en-US" altLang="ja-JP" sz="8000" dirty="0">
              <a:solidFill>
                <a:prstClr val="black"/>
              </a:solidFill>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ja-JP" altLang="en-US" sz="8000" dirty="0">
                <a:solidFill>
                  <a:prstClr val="black"/>
                </a:solidFill>
              </a:rPr>
              <a:t>　　  ではない。取得時効の対象となるのは、所有権だけでなく、それ以外の財産権も対象となる（民１６２条・１６３条）。</a:t>
            </a:r>
            <a:endParaRPr lang="en-US" altLang="ja-JP" sz="8000" dirty="0">
              <a:solidFill>
                <a:prstClr val="black"/>
              </a:solidFill>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ja-JP" altLang="en-US" sz="8000" dirty="0">
                <a:solidFill>
                  <a:prstClr val="black"/>
                </a:solidFill>
              </a:rPr>
              <a:t>　  　時効には遡及効が認められ（民１４４条）、取得時効の場合は、時効の起算点である占有開始の時点で占有者</a:t>
            </a:r>
            <a:endParaRPr lang="en-US" altLang="ja-JP" sz="8000" dirty="0">
              <a:solidFill>
                <a:prstClr val="black"/>
              </a:solidFill>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ja-JP" altLang="en-US" sz="8000" dirty="0">
                <a:solidFill>
                  <a:prstClr val="black"/>
                </a:solidFill>
              </a:rPr>
              <a:t>　     が原始取得したものと。</a:t>
            </a: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ja-JP" altLang="en-US" sz="8000" dirty="0">
                <a:solidFill>
                  <a:prstClr val="black"/>
                </a:solidFill>
              </a:rPr>
              <a:t>   （２）所有権の取得時効の成立要件</a:t>
            </a: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ja-JP" altLang="en-US" sz="8000" dirty="0">
                <a:solidFill>
                  <a:prstClr val="black"/>
                </a:solidFill>
              </a:rPr>
              <a:t>       「２０年間</a:t>
            </a:r>
            <a:r>
              <a:rPr lang="ja-JP" altLang="en-US" sz="8000" u="sng" dirty="0">
                <a:solidFill>
                  <a:prstClr val="black"/>
                </a:solidFill>
              </a:rPr>
              <a:t>所有の意思</a:t>
            </a:r>
            <a:r>
              <a:rPr lang="ja-JP" altLang="en-US" sz="8000" dirty="0">
                <a:solidFill>
                  <a:prstClr val="black"/>
                </a:solidFill>
              </a:rPr>
              <a:t>をもって、平穏に、かつ、公然と他人の物を占有した者は、その所有権を取得する。」</a:t>
            </a:r>
            <a:endParaRPr lang="en-US" altLang="ja-JP" sz="8000" dirty="0">
              <a:solidFill>
                <a:prstClr val="black"/>
              </a:solidFill>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en-US" altLang="ja-JP" sz="8000" dirty="0">
                <a:solidFill>
                  <a:prstClr val="black"/>
                </a:solidFill>
              </a:rPr>
              <a:t>       </a:t>
            </a:r>
            <a:r>
              <a:rPr lang="ja-JP" altLang="en-US" sz="8000" dirty="0">
                <a:solidFill>
                  <a:prstClr val="black"/>
                </a:solidFill>
              </a:rPr>
              <a:t>（民１６２条１項）</a:t>
            </a: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ja-JP" altLang="en-US" sz="8000" dirty="0">
                <a:solidFill>
                  <a:prstClr val="black"/>
                </a:solidFill>
              </a:rPr>
              <a:t>       「１０年間、所有の意思をもって、平穏に、かつ、公然と他人の物を占有した者は、その占有の開始の時に、善意</a:t>
            </a:r>
            <a:endParaRPr lang="en-US" altLang="ja-JP" sz="8000" dirty="0">
              <a:solidFill>
                <a:prstClr val="black"/>
              </a:solidFill>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ja-JP" altLang="en-US" sz="8000" dirty="0">
                <a:solidFill>
                  <a:prstClr val="black"/>
                </a:solidFill>
              </a:rPr>
              <a:t>       であり、かつ</a:t>
            </a:r>
            <a:r>
              <a:rPr lang="ja-JP" altLang="en-US" sz="8000" u="sng" dirty="0">
                <a:solidFill>
                  <a:prstClr val="black"/>
                </a:solidFill>
              </a:rPr>
              <a:t>過失がなかった</a:t>
            </a:r>
            <a:r>
              <a:rPr lang="ja-JP" altLang="en-US" sz="8000" dirty="0">
                <a:solidFill>
                  <a:prstClr val="black"/>
                </a:solidFill>
              </a:rPr>
              <a:t>ときは、その所有権を取得する。」（同条２項）</a:t>
            </a: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ja-JP" altLang="en-US" sz="8000" dirty="0">
                <a:solidFill>
                  <a:prstClr val="black"/>
                </a:solidFill>
                <a:latin typeface="Constantia"/>
                <a:ea typeface="HGP明朝E" panose="02020900000000000000" pitchFamily="18" charset="-128"/>
              </a:rPr>
              <a:t>   </a:t>
            </a: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ja-JP" altLang="en-US" sz="8000" dirty="0">
                <a:solidFill>
                  <a:prstClr val="black"/>
                </a:solidFill>
                <a:latin typeface="Constantia"/>
                <a:ea typeface="HGP明朝E" panose="02020900000000000000" pitchFamily="18" charset="-128"/>
              </a:rPr>
              <a:t>　　</a:t>
            </a: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endParaRPr lang="ja-JP" altLang="en-US" sz="2400" dirty="0">
              <a:solidFill>
                <a:prstClr val="black"/>
              </a:solidFill>
              <a:latin typeface="Constantia"/>
              <a:ea typeface="HGP明朝E" panose="02020900000000000000" pitchFamily="18" charset="-128"/>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endParaRPr lang="ja-JP" altLang="en-US" sz="2400" dirty="0">
              <a:solidFill>
                <a:prstClr val="black"/>
              </a:solidFill>
              <a:latin typeface="Constantia"/>
              <a:ea typeface="HGP明朝E" panose="02020900000000000000" pitchFamily="18" charset="-128"/>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ja-JP" altLang="en-US" dirty="0">
                <a:solidFill>
                  <a:prstClr val="black"/>
                </a:solidFill>
                <a:latin typeface="Constantia"/>
                <a:ea typeface="HGP明朝E" panose="02020900000000000000" pitchFamily="18" charset="-128"/>
              </a:rPr>
              <a:t>　  </a:t>
            </a:r>
            <a:endParaRPr lang="en-US" altLang="ja-JP" sz="2900" dirty="0">
              <a:solidFill>
                <a:prstClr val="black"/>
              </a:solidFill>
              <a:latin typeface="Constantia"/>
              <a:ea typeface="HGP明朝E" panose="02020900000000000000" pitchFamily="18" charset="-128"/>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endParaRPr kumimoji="1" lang="ja-JP" altLang="en-US"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kumimoji="1" lang="ja-JP" altLang="en-US"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　</a:t>
            </a:r>
            <a:endParaRPr kumimoji="1" lang="ja-JP" altLang="en-US" sz="2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endParaRPr kumimoji="1" lang="ja-JP" altLang="en-US" sz="8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endParaRPr>
          </a:p>
        </p:txBody>
      </p:sp>
      <p:sp>
        <p:nvSpPr>
          <p:cNvPr id="4" name="スライド番号プレースホルダー 3">
            <a:extLst>
              <a:ext uri="{FF2B5EF4-FFF2-40B4-BE49-F238E27FC236}">
                <a16:creationId xmlns:a16="http://schemas.microsoft.com/office/drawing/2014/main" id="{C6C06E6B-DCED-41FE-ABE1-7E771819159B}"/>
              </a:ext>
            </a:extLst>
          </p:cNvPr>
          <p:cNvSpPr>
            <a:spLocks noGrp="1"/>
          </p:cNvSpPr>
          <p:nvPr>
            <p:ph type="sldNum" sz="quarter" idx="12"/>
          </p:nvPr>
        </p:nvSpPr>
        <p:spPr>
          <a:xfrm>
            <a:off x="11309018" y="6492875"/>
            <a:ext cx="762000" cy="365125"/>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45BA4EA-5EFA-460C-8880-04B9C92D5A26}" type="slidenum">
              <a:rPr kumimoji="0" lang="ja-JP" altLang="en-US" sz="1600" b="0" i="0" u="none" strike="noStrike" kern="1200" cap="none" spc="0" normalizeH="0" baseline="0" noProof="0">
                <a:ln>
                  <a:noFill/>
                </a:ln>
                <a:solidFill>
                  <a:prstClr val="black"/>
                </a:solidFill>
                <a:effectLst/>
                <a:uLnTx/>
                <a:uFillTx/>
                <a:latin typeface="Calibri" pitchFamily="34"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ja-JP" altLang="en-US" sz="1600" b="0" i="0" u="none" strike="noStrike" kern="1200" cap="none" spc="0" normalizeH="0" baseline="0" noProof="0" dirty="0">
              <a:ln>
                <a:noFill/>
              </a:ln>
              <a:solidFill>
                <a:prstClr val="black"/>
              </a:solidFill>
              <a:effectLst/>
              <a:uLnTx/>
              <a:uFillTx/>
              <a:latin typeface="Calibri" pitchFamily="34" charset="0"/>
              <a:ea typeface="ＭＳ Ｐゴシック" pitchFamily="50" charset="-128"/>
              <a:cs typeface="+mn-cs"/>
            </a:endParaRPr>
          </a:p>
        </p:txBody>
      </p:sp>
      <p:sp>
        <p:nvSpPr>
          <p:cNvPr id="13" name="テキスト ボックス 12">
            <a:extLst>
              <a:ext uri="{FF2B5EF4-FFF2-40B4-BE49-F238E27FC236}">
                <a16:creationId xmlns:a16="http://schemas.microsoft.com/office/drawing/2014/main" id="{ABEB3D99-B49C-41D8-83C9-72DF7F516350}"/>
              </a:ext>
            </a:extLst>
          </p:cNvPr>
          <p:cNvSpPr txBox="1"/>
          <p:nvPr/>
        </p:nvSpPr>
        <p:spPr>
          <a:xfrm>
            <a:off x="11391557" y="1321405"/>
            <a:ext cx="184731"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itchFamily="34" charset="0"/>
              <a:ea typeface="ＭＳ Ｐゴシック" pitchFamily="50" charset="-128"/>
              <a:cs typeface="+mn-cs"/>
            </a:endParaRPr>
          </a:p>
        </p:txBody>
      </p:sp>
    </p:spTree>
    <p:extLst>
      <p:ext uri="{BB962C8B-B14F-4D97-AF65-F5344CB8AC3E}">
        <p14:creationId xmlns:p14="http://schemas.microsoft.com/office/powerpoint/2010/main" val="25894767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6" name="テキスト プレースホルダー 5">
            <a:extLst>
              <a:ext uri="{FF2B5EF4-FFF2-40B4-BE49-F238E27FC236}">
                <a16:creationId xmlns:a16="http://schemas.microsoft.com/office/drawing/2014/main" id="{8FC6B10C-8320-46D2-8699-82B82C3E2DB0}"/>
              </a:ext>
            </a:extLst>
          </p:cNvPr>
          <p:cNvSpPr>
            <a:spLocks noGrp="1"/>
          </p:cNvSpPr>
          <p:nvPr>
            <p:ph type="body" idx="1"/>
          </p:nvPr>
        </p:nvSpPr>
        <p:spPr>
          <a:xfrm>
            <a:off x="0" y="181609"/>
            <a:ext cx="12192000" cy="6515281"/>
          </a:xfrm>
        </p:spPr>
        <p:txBody>
          <a:bodyPr>
            <a:normAutofit fontScale="25000" lnSpcReduction="20000"/>
          </a:bodyPr>
          <a:lstStyle/>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ja-JP" altLang="en-US" sz="8000" dirty="0">
                <a:solidFill>
                  <a:prstClr val="black"/>
                </a:solidFill>
              </a:rPr>
              <a:t>　  ・所有の意思があるか否かは占有を生じさせた原因たる事実によって外形的客観的に決まるとされている（最判</a:t>
            </a:r>
            <a:endParaRPr lang="en-US" altLang="ja-JP" sz="8000" dirty="0">
              <a:solidFill>
                <a:prstClr val="black"/>
              </a:solidFill>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en-US" altLang="ja-JP" sz="8000" dirty="0">
                <a:solidFill>
                  <a:prstClr val="black"/>
                </a:solidFill>
              </a:rPr>
              <a:t>       </a:t>
            </a:r>
            <a:r>
              <a:rPr lang="ja-JP" altLang="en-US" sz="8000" dirty="0">
                <a:solidFill>
                  <a:prstClr val="black"/>
                </a:solidFill>
              </a:rPr>
              <a:t>Ｓ４５</a:t>
            </a:r>
            <a:r>
              <a:rPr lang="en-US" altLang="ja-JP" sz="8000" dirty="0">
                <a:solidFill>
                  <a:prstClr val="black"/>
                </a:solidFill>
              </a:rPr>
              <a:t>.</a:t>
            </a:r>
            <a:r>
              <a:rPr lang="ja-JP" altLang="en-US" sz="8000" dirty="0">
                <a:solidFill>
                  <a:prstClr val="black"/>
                </a:solidFill>
              </a:rPr>
              <a:t>６</a:t>
            </a:r>
            <a:r>
              <a:rPr lang="en-US" altLang="ja-JP" sz="8000" dirty="0">
                <a:solidFill>
                  <a:prstClr val="black"/>
                </a:solidFill>
              </a:rPr>
              <a:t>.</a:t>
            </a:r>
            <a:r>
              <a:rPr lang="ja-JP" altLang="en-US" sz="8000" dirty="0">
                <a:solidFill>
                  <a:prstClr val="black"/>
                </a:solidFill>
              </a:rPr>
              <a:t>１８）」。 </a:t>
            </a:r>
            <a:r>
              <a:rPr lang="en-US" altLang="ja-JP" sz="8000" dirty="0">
                <a:solidFill>
                  <a:prstClr val="black"/>
                </a:solidFill>
              </a:rPr>
              <a:t>ex</a:t>
            </a:r>
            <a:r>
              <a:rPr lang="ja-JP" altLang="en-US" sz="8000" dirty="0">
                <a:solidFill>
                  <a:prstClr val="black"/>
                </a:solidFill>
              </a:rPr>
              <a:t>．売買契約によって、境界線を越えて。当然賃借人にはない。又民法１８６条１項で推定される</a:t>
            </a:r>
            <a:endParaRPr lang="en-US" altLang="ja-JP" sz="8000" dirty="0">
              <a:solidFill>
                <a:prstClr val="black"/>
              </a:solidFill>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en-US" altLang="ja-JP" sz="8000" dirty="0">
                <a:solidFill>
                  <a:prstClr val="black"/>
                </a:solidFill>
              </a:rPr>
              <a:t>       </a:t>
            </a:r>
            <a:r>
              <a:rPr lang="ja-JP" altLang="en-US" sz="8000" dirty="0">
                <a:solidFill>
                  <a:prstClr val="black"/>
                </a:solidFill>
              </a:rPr>
              <a:t>ので、他主占有であることを主張する者の側で占有者に所有の意思のないことを証明する必要がある（最判Ｓ</a:t>
            </a:r>
            <a:endParaRPr lang="en-US" altLang="ja-JP" sz="8000" dirty="0">
              <a:solidFill>
                <a:prstClr val="black"/>
              </a:solidFill>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en-US" altLang="ja-JP" sz="8000" dirty="0">
                <a:solidFill>
                  <a:prstClr val="black"/>
                </a:solidFill>
              </a:rPr>
              <a:t>       </a:t>
            </a:r>
            <a:r>
              <a:rPr lang="ja-JP" altLang="en-US" sz="8000" dirty="0">
                <a:solidFill>
                  <a:prstClr val="black"/>
                </a:solidFill>
              </a:rPr>
              <a:t>５８</a:t>
            </a:r>
            <a:r>
              <a:rPr lang="en-US" altLang="ja-JP" sz="8000" dirty="0">
                <a:solidFill>
                  <a:prstClr val="black"/>
                </a:solidFill>
              </a:rPr>
              <a:t>.</a:t>
            </a:r>
            <a:r>
              <a:rPr lang="ja-JP" altLang="en-US" sz="8000" dirty="0">
                <a:solidFill>
                  <a:prstClr val="black"/>
                </a:solidFill>
              </a:rPr>
              <a:t>３</a:t>
            </a:r>
            <a:r>
              <a:rPr lang="en-US" altLang="ja-JP" sz="8000" dirty="0">
                <a:solidFill>
                  <a:prstClr val="black"/>
                </a:solidFill>
              </a:rPr>
              <a:t>.</a:t>
            </a:r>
            <a:r>
              <a:rPr lang="ja-JP" altLang="en-US" sz="8000" dirty="0">
                <a:solidFill>
                  <a:prstClr val="black"/>
                </a:solidFill>
              </a:rPr>
              <a:t>２）。証明されれば占有者の内心の意思の如何を問わず、時効取得は排斥される。　　　　　</a:t>
            </a: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ja-JP" altLang="en-US" sz="8000" dirty="0">
                <a:solidFill>
                  <a:prstClr val="black"/>
                </a:solidFill>
              </a:rPr>
              <a:t>　  ・占有とは事実上の支配のこと。平穏なとは暴力的でないこと。公然のとは秘かでないこと。善意とは自分に所有</a:t>
            </a:r>
            <a:endParaRPr lang="en-US" altLang="ja-JP" sz="8000" dirty="0">
              <a:solidFill>
                <a:prstClr val="black"/>
              </a:solidFill>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ja-JP" altLang="en-US" sz="8000" dirty="0">
                <a:solidFill>
                  <a:prstClr val="black"/>
                </a:solidFill>
              </a:rPr>
              <a:t>       権があると信じること（他人のものとは</a:t>
            </a:r>
            <a:r>
              <a:rPr lang="ja-JP" altLang="en-US" sz="8000" u="sng" dirty="0">
                <a:solidFill>
                  <a:prstClr val="black"/>
                </a:solidFill>
              </a:rPr>
              <a:t>知らない</a:t>
            </a:r>
            <a:r>
              <a:rPr lang="ja-JP" altLang="en-US" sz="8000" dirty="0">
                <a:solidFill>
                  <a:prstClr val="black"/>
                </a:solidFill>
              </a:rPr>
              <a:t>こと）。悪意とは、自分に所有権がないことを</a:t>
            </a:r>
            <a:r>
              <a:rPr lang="ja-JP" altLang="en-US" sz="8000" u="sng" dirty="0">
                <a:solidFill>
                  <a:prstClr val="black"/>
                </a:solidFill>
              </a:rPr>
              <a:t>知っている</a:t>
            </a:r>
            <a:r>
              <a:rPr lang="ja-JP" altLang="en-US" sz="8000" dirty="0">
                <a:solidFill>
                  <a:prstClr val="black"/>
                </a:solidFill>
              </a:rPr>
              <a:t>こと（他人</a:t>
            </a:r>
            <a:endParaRPr lang="en-US" altLang="ja-JP" sz="8000" dirty="0">
              <a:solidFill>
                <a:prstClr val="black"/>
              </a:solidFill>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ja-JP" altLang="en-US" sz="8000" dirty="0">
                <a:solidFill>
                  <a:prstClr val="black"/>
                </a:solidFill>
              </a:rPr>
              <a:t>       のものと知っていること）。無過失とは、そう信じることについて</a:t>
            </a:r>
            <a:r>
              <a:rPr lang="ja-JP" altLang="en-US" sz="8000" u="sng" dirty="0">
                <a:solidFill>
                  <a:prstClr val="black"/>
                </a:solidFill>
              </a:rPr>
              <a:t>過失</a:t>
            </a:r>
            <a:r>
              <a:rPr lang="ja-JP" altLang="en-US" sz="8000" dirty="0">
                <a:solidFill>
                  <a:prstClr val="black"/>
                </a:solidFill>
              </a:rPr>
              <a:t>（</a:t>
            </a:r>
            <a:r>
              <a:rPr lang="ja-JP" altLang="en-US" sz="8000" u="sng" dirty="0">
                <a:solidFill>
                  <a:prstClr val="black"/>
                </a:solidFill>
              </a:rPr>
              <a:t>不注意</a:t>
            </a:r>
            <a:r>
              <a:rPr lang="ja-JP" altLang="en-US" sz="8000" dirty="0">
                <a:solidFill>
                  <a:prstClr val="black"/>
                </a:solidFill>
              </a:rPr>
              <a:t>）がないこと。</a:t>
            </a: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ja-JP" altLang="en-US" sz="8800" dirty="0">
                <a:solidFill>
                  <a:prstClr val="black"/>
                </a:solidFill>
              </a:rPr>
              <a:t>　（３）許可を受けない農地の引渡し</a:t>
            </a: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ja-JP" altLang="en-US" sz="8000" dirty="0">
                <a:solidFill>
                  <a:prstClr val="black"/>
                </a:solidFill>
              </a:rPr>
              <a:t>　　  売買契約し、代金を支払い、農地を耕作していても３条許可を受けないと移転の効力は生じません。１０年経</a:t>
            </a:r>
            <a:r>
              <a:rPr kumimoji="1" lang="ja-JP" altLang="en-US" sz="8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っ</a:t>
            </a:r>
            <a:endParaRPr lang="en-US" altLang="ja-JP" sz="8000" dirty="0">
              <a:solidFill>
                <a:prstClr val="black"/>
              </a:solidFill>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ja-JP" altLang="en-US" sz="8000" dirty="0">
                <a:solidFill>
                  <a:prstClr val="black"/>
                </a:solidFill>
              </a:rPr>
              <a:t>       て、許可のことを知らなかったとしても、善意有過失です。しかし２０年経てば、時効取得が肯定される（最判Ｈ</a:t>
            </a:r>
            <a:endParaRPr lang="en-US" altLang="ja-JP" sz="8000" dirty="0">
              <a:solidFill>
                <a:prstClr val="black"/>
              </a:solidFill>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en-US" altLang="ja-JP" sz="8000" dirty="0">
                <a:solidFill>
                  <a:prstClr val="black"/>
                </a:solidFill>
              </a:rPr>
              <a:t>       </a:t>
            </a:r>
            <a:r>
              <a:rPr lang="ja-JP" altLang="en-US" sz="8000" dirty="0">
                <a:solidFill>
                  <a:prstClr val="black"/>
                </a:solidFill>
              </a:rPr>
              <a:t>１３</a:t>
            </a:r>
            <a:r>
              <a:rPr lang="en-US" altLang="ja-JP" sz="8000" dirty="0">
                <a:solidFill>
                  <a:prstClr val="black"/>
                </a:solidFill>
              </a:rPr>
              <a:t>.</a:t>
            </a:r>
            <a:r>
              <a:rPr lang="ja-JP" altLang="en-US" sz="8000" dirty="0">
                <a:solidFill>
                  <a:prstClr val="black"/>
                </a:solidFill>
              </a:rPr>
              <a:t>１０</a:t>
            </a:r>
            <a:r>
              <a:rPr lang="en-US" altLang="ja-JP" sz="8000" dirty="0">
                <a:solidFill>
                  <a:prstClr val="black"/>
                </a:solidFill>
              </a:rPr>
              <a:t>.</a:t>
            </a:r>
            <a:r>
              <a:rPr lang="ja-JP" altLang="en-US" sz="8000" dirty="0">
                <a:solidFill>
                  <a:prstClr val="black"/>
                </a:solidFill>
              </a:rPr>
              <a:t>２６）。</a:t>
            </a: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ja-JP" altLang="en-US" sz="8000" dirty="0">
                <a:solidFill>
                  <a:prstClr val="black"/>
                </a:solidFill>
              </a:rPr>
              <a:t>       又、賃借契約のときは、他主占有であり、何年経っても所有権の時効取得はない。</a:t>
            </a: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ja-JP" altLang="en-US" sz="8000" dirty="0">
                <a:solidFill>
                  <a:prstClr val="black"/>
                </a:solidFill>
              </a:rPr>
              <a:t>　</a:t>
            </a:r>
            <a:r>
              <a:rPr lang="ja-JP" altLang="en-US" sz="8800" dirty="0">
                <a:solidFill>
                  <a:prstClr val="black"/>
                </a:solidFill>
              </a:rPr>
              <a:t>（４）賃借権の取得時効の成立要件</a:t>
            </a: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ja-JP" altLang="en-US" sz="8000" dirty="0">
                <a:solidFill>
                  <a:prstClr val="black"/>
                </a:solidFill>
              </a:rPr>
              <a:t>       「所有権以外の財産権を、自己のためにする意思をもって、平穏に、かつ、公然と行使する者は、前条の区別</a:t>
            </a:r>
            <a:endParaRPr lang="en-US" altLang="ja-JP" sz="8000" dirty="0">
              <a:solidFill>
                <a:prstClr val="black"/>
              </a:solidFill>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en-US" altLang="ja-JP" sz="8000" dirty="0">
                <a:solidFill>
                  <a:prstClr val="black"/>
                </a:solidFill>
              </a:rPr>
              <a:t>       </a:t>
            </a:r>
            <a:r>
              <a:rPr lang="ja-JP" altLang="en-US" sz="8000" dirty="0">
                <a:solidFill>
                  <a:prstClr val="black"/>
                </a:solidFill>
              </a:rPr>
              <a:t>に従い２０年又は１０年を経過した後、その権利を取得する。」（民１６３条）。従って、農地の賃借権もこれに含ま</a:t>
            </a:r>
            <a:endParaRPr lang="en-US" altLang="ja-JP" sz="8000" dirty="0">
              <a:solidFill>
                <a:prstClr val="black"/>
              </a:solidFill>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ja-JP" altLang="en-US" sz="8000" dirty="0">
                <a:solidFill>
                  <a:prstClr val="black"/>
                </a:solidFill>
              </a:rPr>
              <a:t>       れる。時効取得の３条許可は不要である（最判Ｈ１６</a:t>
            </a:r>
            <a:r>
              <a:rPr lang="en-US" altLang="ja-JP" sz="8000" dirty="0">
                <a:solidFill>
                  <a:prstClr val="black"/>
                </a:solidFill>
              </a:rPr>
              <a:t>.</a:t>
            </a:r>
            <a:r>
              <a:rPr lang="ja-JP" altLang="en-US" sz="8000" dirty="0">
                <a:solidFill>
                  <a:prstClr val="black"/>
                </a:solidFill>
              </a:rPr>
              <a:t>７</a:t>
            </a:r>
            <a:r>
              <a:rPr lang="en-US" altLang="ja-JP" sz="8000" dirty="0">
                <a:solidFill>
                  <a:prstClr val="black"/>
                </a:solidFill>
              </a:rPr>
              <a:t>.</a:t>
            </a:r>
            <a:r>
              <a:rPr lang="ja-JP" altLang="en-US" sz="8000" dirty="0">
                <a:solidFill>
                  <a:prstClr val="black"/>
                </a:solidFill>
              </a:rPr>
              <a:t>１３）。</a:t>
            </a:r>
            <a:endParaRPr lang="en-US" altLang="ja-JP" sz="8000" dirty="0">
              <a:solidFill>
                <a:prstClr val="black"/>
              </a:solidFill>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kumimoji="1" lang="ja-JP" altLang="en-US" sz="96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（８） </a:t>
            </a:r>
            <a:r>
              <a:rPr lang="ja-JP" altLang="en-US" sz="9600" kern="100" dirty="0">
                <a:solidFill>
                  <a:schemeClr val="bg1"/>
                </a:solidFill>
                <a:effectLst/>
                <a:latin typeface="+mn-ea"/>
                <a:cs typeface="Times New Roman" panose="02020603050405020304" pitchFamily="18" charset="0"/>
              </a:rPr>
              <a:t>３</a:t>
            </a:r>
            <a:r>
              <a:rPr lang="ja-JP" altLang="ja-JP" sz="9600" kern="100" dirty="0">
                <a:solidFill>
                  <a:schemeClr val="bg1"/>
                </a:solidFill>
                <a:effectLst/>
                <a:latin typeface="+mn-ea"/>
                <a:cs typeface="Times New Roman" panose="02020603050405020304" pitchFamily="18" charset="0"/>
              </a:rPr>
              <a:t>条許可を要しない場合（その２）</a:t>
            </a:r>
            <a:endParaRPr lang="en-US" altLang="ja-JP" sz="9600" kern="100" dirty="0">
              <a:solidFill>
                <a:schemeClr val="bg1"/>
              </a:solidFill>
              <a:effectLst/>
              <a:latin typeface="+mn-ea"/>
              <a:cs typeface="Times New Roman" panose="02020603050405020304" pitchFamily="18" charset="0"/>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en-US" altLang="ja-JP" sz="9600" kern="100" dirty="0">
                <a:solidFill>
                  <a:schemeClr val="bg1"/>
                </a:solidFill>
                <a:latin typeface="+mn-ea"/>
                <a:cs typeface="Times New Roman" panose="02020603050405020304" pitchFamily="18" charset="0"/>
              </a:rPr>
              <a:t>  </a:t>
            </a:r>
            <a:r>
              <a:rPr lang="ja-JP" altLang="ja-JP" sz="8800" kern="100" dirty="0">
                <a:solidFill>
                  <a:schemeClr val="bg1"/>
                </a:solidFill>
                <a:effectLst/>
                <a:latin typeface="+mn-ea"/>
                <a:cs typeface="Times New Roman" panose="02020603050405020304" pitchFamily="18" charset="0"/>
              </a:rPr>
              <a:t>１ その他の場合</a:t>
            </a:r>
          </a:p>
          <a:p>
            <a:pPr marR="30480" indent="139700" algn="l">
              <a:tabLst>
                <a:tab pos="266700" algn="l"/>
                <a:tab pos="466725" algn="l"/>
                <a:tab pos="600075" algn="l"/>
              </a:tabLst>
            </a:pPr>
            <a:r>
              <a:rPr lang="en-US" altLang="ja-JP" sz="8800" kern="100" dirty="0">
                <a:solidFill>
                  <a:schemeClr val="bg1"/>
                </a:solidFill>
                <a:effectLst/>
                <a:latin typeface="+mn-ea"/>
                <a:cs typeface="Times New Roman" panose="02020603050405020304" pitchFamily="18" charset="0"/>
              </a:rPr>
              <a:t> </a:t>
            </a:r>
            <a:r>
              <a:rPr lang="ja-JP" altLang="ja-JP" sz="8800" kern="100" dirty="0">
                <a:solidFill>
                  <a:schemeClr val="bg1"/>
                </a:solidFill>
                <a:effectLst/>
                <a:latin typeface="+mn-ea"/>
                <a:cs typeface="Times New Roman" panose="02020603050405020304" pitchFamily="18" charset="0"/>
              </a:rPr>
              <a:t>（</a:t>
            </a:r>
            <a:r>
              <a:rPr lang="en-US" altLang="ja-JP" sz="8800" kern="100" dirty="0">
                <a:solidFill>
                  <a:schemeClr val="bg1"/>
                </a:solidFill>
                <a:effectLst/>
                <a:latin typeface="+mn-ea"/>
                <a:cs typeface="Times New Roman" panose="02020603050405020304" pitchFamily="18" charset="0"/>
              </a:rPr>
              <a:t>1</a:t>
            </a:r>
            <a:r>
              <a:rPr lang="ja-JP" altLang="ja-JP" sz="8800" kern="100" dirty="0">
                <a:solidFill>
                  <a:schemeClr val="bg1"/>
                </a:solidFill>
                <a:effectLst/>
                <a:latin typeface="+mn-ea"/>
                <a:cs typeface="Times New Roman" panose="02020603050405020304" pitchFamily="18" charset="0"/>
              </a:rPr>
              <a:t>）包括遺贈を受ける者（相続人と同一の権利義務を有する）</a:t>
            </a:r>
          </a:p>
          <a:p>
            <a:pPr marL="482600" marR="30480" indent="-349250" algn="l">
              <a:spcAft>
                <a:spcPts val="0"/>
              </a:spcAft>
              <a:tabLst>
                <a:tab pos="266700" algn="l"/>
                <a:tab pos="466725" algn="l"/>
                <a:tab pos="600075" algn="l"/>
              </a:tabLst>
            </a:pPr>
            <a:r>
              <a:rPr lang="ja-JP" altLang="ja-JP" sz="7200" kern="100" dirty="0">
                <a:solidFill>
                  <a:schemeClr val="bg1"/>
                </a:solidFill>
                <a:effectLst/>
                <a:latin typeface="+mn-ea"/>
                <a:cs typeface="Times New Roman" panose="02020603050405020304" pitchFamily="18" charset="0"/>
              </a:rPr>
              <a:t>　　</a:t>
            </a:r>
            <a:r>
              <a:rPr lang="en-US" altLang="ja-JP" sz="7200" kern="100" dirty="0">
                <a:solidFill>
                  <a:schemeClr val="bg1"/>
                </a:solidFill>
                <a:effectLst/>
                <a:latin typeface="+mn-ea"/>
                <a:cs typeface="Times New Roman" panose="02020603050405020304" pitchFamily="18" charset="0"/>
              </a:rPr>
              <a:t> </a:t>
            </a:r>
            <a:r>
              <a:rPr lang="ja-JP" altLang="en-US" sz="8000" kern="100" dirty="0">
                <a:solidFill>
                  <a:schemeClr val="bg1"/>
                </a:solidFill>
                <a:effectLst/>
                <a:latin typeface="+mn-ea"/>
                <a:cs typeface="Times New Roman" panose="02020603050405020304" pitchFamily="18" charset="0"/>
              </a:rPr>
              <a:t>３</a:t>
            </a:r>
            <a:r>
              <a:rPr lang="ja-JP" altLang="ja-JP" sz="8000" kern="100" dirty="0">
                <a:solidFill>
                  <a:schemeClr val="bg1"/>
                </a:solidFill>
                <a:effectLst/>
                <a:latin typeface="+mn-ea"/>
                <a:cs typeface="Times New Roman" panose="02020603050405020304" pitchFamily="18" charset="0"/>
              </a:rPr>
              <a:t>条の許可不要（法律上は除外、法</a:t>
            </a:r>
            <a:r>
              <a:rPr lang="ja-JP" altLang="en-US" sz="8000" kern="100" dirty="0">
                <a:solidFill>
                  <a:schemeClr val="bg1"/>
                </a:solidFill>
                <a:effectLst/>
                <a:latin typeface="+mn-ea"/>
                <a:cs typeface="Times New Roman" panose="02020603050405020304" pitchFamily="18" charset="0"/>
              </a:rPr>
              <a:t>３</a:t>
            </a:r>
            <a:r>
              <a:rPr lang="ja-JP" altLang="ja-JP" sz="8000" kern="100" dirty="0">
                <a:solidFill>
                  <a:schemeClr val="bg1"/>
                </a:solidFill>
                <a:effectLst/>
                <a:latin typeface="+mn-ea"/>
                <a:cs typeface="Times New Roman" panose="02020603050405020304" pitchFamily="18" charset="0"/>
              </a:rPr>
              <a:t>条</a:t>
            </a:r>
            <a:r>
              <a:rPr lang="ja-JP" altLang="en-US" sz="8000" kern="100" dirty="0">
                <a:solidFill>
                  <a:schemeClr val="bg1"/>
                </a:solidFill>
                <a:effectLst/>
                <a:latin typeface="+mn-ea"/>
                <a:cs typeface="Times New Roman" panose="02020603050405020304" pitchFamily="18" charset="0"/>
              </a:rPr>
              <a:t>１</a:t>
            </a:r>
            <a:r>
              <a:rPr lang="ja-JP" altLang="ja-JP" sz="8000" kern="100" dirty="0">
                <a:solidFill>
                  <a:schemeClr val="bg1"/>
                </a:solidFill>
                <a:effectLst/>
                <a:latin typeface="+mn-ea"/>
                <a:cs typeface="Times New Roman" panose="02020603050405020304" pitchFamily="18" charset="0"/>
              </a:rPr>
              <a:t>項</a:t>
            </a:r>
            <a:r>
              <a:rPr lang="ja-JP" altLang="en-US" sz="8000" kern="100" dirty="0">
                <a:solidFill>
                  <a:schemeClr val="bg1"/>
                </a:solidFill>
                <a:effectLst/>
                <a:latin typeface="+mn-ea"/>
                <a:cs typeface="Times New Roman" panose="02020603050405020304" pitchFamily="18" charset="0"/>
              </a:rPr>
              <a:t>１６</a:t>
            </a:r>
            <a:r>
              <a:rPr lang="ja-JP" altLang="ja-JP" sz="8000" kern="100" dirty="0">
                <a:solidFill>
                  <a:schemeClr val="bg1"/>
                </a:solidFill>
                <a:effectLst/>
                <a:latin typeface="+mn-ea"/>
                <a:cs typeface="Times New Roman" panose="02020603050405020304" pitchFamily="18" charset="0"/>
              </a:rPr>
              <a:t>号、規</a:t>
            </a:r>
            <a:r>
              <a:rPr lang="ja-JP" altLang="en-US" sz="8000" kern="100" dirty="0">
                <a:solidFill>
                  <a:schemeClr val="bg1"/>
                </a:solidFill>
                <a:effectLst/>
                <a:latin typeface="+mn-ea"/>
                <a:cs typeface="Times New Roman" panose="02020603050405020304" pitchFamily="18" charset="0"/>
              </a:rPr>
              <a:t>１５</a:t>
            </a:r>
            <a:r>
              <a:rPr lang="ja-JP" altLang="ja-JP" sz="8000" kern="100" dirty="0">
                <a:solidFill>
                  <a:schemeClr val="bg1"/>
                </a:solidFill>
                <a:effectLst/>
                <a:latin typeface="+mn-ea"/>
                <a:cs typeface="Times New Roman" panose="02020603050405020304" pitchFamily="18" charset="0"/>
              </a:rPr>
              <a:t>条</a:t>
            </a:r>
            <a:r>
              <a:rPr lang="ja-JP" altLang="en-US" sz="8000" kern="100" dirty="0">
                <a:solidFill>
                  <a:schemeClr val="bg1"/>
                </a:solidFill>
                <a:effectLst/>
                <a:latin typeface="+mn-ea"/>
                <a:cs typeface="Times New Roman" panose="02020603050405020304" pitchFamily="18" charset="0"/>
              </a:rPr>
              <a:t>５</a:t>
            </a:r>
            <a:r>
              <a:rPr lang="ja-JP" altLang="ja-JP" sz="8000" kern="100" dirty="0">
                <a:solidFill>
                  <a:schemeClr val="bg1"/>
                </a:solidFill>
                <a:effectLst/>
                <a:latin typeface="+mn-ea"/>
                <a:cs typeface="Times New Roman" panose="02020603050405020304" pitchFamily="18" charset="0"/>
              </a:rPr>
              <a:t>号）</a:t>
            </a: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endParaRPr lang="ja-JP" altLang="en-US" sz="2400" dirty="0">
              <a:solidFill>
                <a:prstClr val="black"/>
              </a:solidFill>
              <a:latin typeface="Constantia"/>
              <a:ea typeface="HGP明朝E" panose="02020900000000000000" pitchFamily="18" charset="-128"/>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endParaRPr lang="ja-JP" altLang="en-US" sz="2400" dirty="0">
              <a:solidFill>
                <a:prstClr val="black"/>
              </a:solidFill>
              <a:latin typeface="Constantia"/>
              <a:ea typeface="HGP明朝E" panose="02020900000000000000" pitchFamily="18" charset="-128"/>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ja-JP" altLang="en-US" dirty="0">
                <a:solidFill>
                  <a:prstClr val="black"/>
                </a:solidFill>
                <a:latin typeface="Constantia"/>
                <a:ea typeface="HGP明朝E" panose="02020900000000000000" pitchFamily="18" charset="-128"/>
              </a:rPr>
              <a:t>　  </a:t>
            </a:r>
            <a:endParaRPr lang="en-US" altLang="ja-JP" sz="2900" dirty="0">
              <a:solidFill>
                <a:prstClr val="black"/>
              </a:solidFill>
              <a:latin typeface="Constantia"/>
              <a:ea typeface="HGP明朝E" panose="02020900000000000000" pitchFamily="18" charset="-128"/>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endParaRPr kumimoji="1" lang="ja-JP" altLang="en-US"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kumimoji="1" lang="ja-JP" altLang="en-US"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　</a:t>
            </a:r>
            <a:endParaRPr kumimoji="1" lang="ja-JP" altLang="en-US" sz="2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endParaRPr kumimoji="1" lang="ja-JP" altLang="en-US" sz="8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endParaRPr>
          </a:p>
        </p:txBody>
      </p:sp>
      <p:sp>
        <p:nvSpPr>
          <p:cNvPr id="4" name="スライド番号プレースホルダー 3">
            <a:extLst>
              <a:ext uri="{FF2B5EF4-FFF2-40B4-BE49-F238E27FC236}">
                <a16:creationId xmlns:a16="http://schemas.microsoft.com/office/drawing/2014/main" id="{C6C06E6B-DCED-41FE-ABE1-7E771819159B}"/>
              </a:ext>
            </a:extLst>
          </p:cNvPr>
          <p:cNvSpPr>
            <a:spLocks noGrp="1"/>
          </p:cNvSpPr>
          <p:nvPr>
            <p:ph type="sldNum" sz="quarter" idx="12"/>
          </p:nvPr>
        </p:nvSpPr>
        <p:spPr>
          <a:xfrm>
            <a:off x="11327124" y="6493828"/>
            <a:ext cx="762000" cy="365125"/>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45BA4EA-5EFA-460C-8880-04B9C92D5A26}" type="slidenum">
              <a:rPr kumimoji="0" lang="ja-JP" altLang="en-US" sz="1600" b="0" i="0" u="none" strike="noStrike" kern="1200" cap="none" spc="0" normalizeH="0" baseline="0" noProof="0">
                <a:ln>
                  <a:noFill/>
                </a:ln>
                <a:solidFill>
                  <a:prstClr val="black"/>
                </a:solidFill>
                <a:effectLst/>
                <a:uLnTx/>
                <a:uFillTx/>
                <a:latin typeface="Calibri" pitchFamily="34"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ja-JP" altLang="en-US" sz="1600" b="0" i="0" u="none" strike="noStrike" kern="1200" cap="none" spc="0" normalizeH="0" baseline="0" noProof="0" dirty="0">
              <a:ln>
                <a:noFill/>
              </a:ln>
              <a:solidFill>
                <a:prstClr val="black"/>
              </a:solidFill>
              <a:effectLst/>
              <a:uLnTx/>
              <a:uFillTx/>
              <a:latin typeface="Calibri" pitchFamily="34" charset="0"/>
              <a:ea typeface="ＭＳ Ｐゴシック" pitchFamily="50" charset="-128"/>
              <a:cs typeface="+mn-cs"/>
            </a:endParaRPr>
          </a:p>
        </p:txBody>
      </p:sp>
      <p:sp>
        <p:nvSpPr>
          <p:cNvPr id="13" name="テキスト ボックス 12">
            <a:extLst>
              <a:ext uri="{FF2B5EF4-FFF2-40B4-BE49-F238E27FC236}">
                <a16:creationId xmlns:a16="http://schemas.microsoft.com/office/drawing/2014/main" id="{ABEB3D99-B49C-41D8-83C9-72DF7F516350}"/>
              </a:ext>
            </a:extLst>
          </p:cNvPr>
          <p:cNvSpPr txBox="1"/>
          <p:nvPr/>
        </p:nvSpPr>
        <p:spPr>
          <a:xfrm>
            <a:off x="11391557" y="1321405"/>
            <a:ext cx="184731"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itchFamily="34" charset="0"/>
              <a:ea typeface="ＭＳ Ｐゴシック" pitchFamily="50" charset="-128"/>
              <a:cs typeface="+mn-cs"/>
            </a:endParaRPr>
          </a:p>
        </p:txBody>
      </p:sp>
    </p:spTree>
    <p:extLst>
      <p:ext uri="{BB962C8B-B14F-4D97-AF65-F5344CB8AC3E}">
        <p14:creationId xmlns:p14="http://schemas.microsoft.com/office/powerpoint/2010/main" val="13676171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6" name="テキスト プレースホルダー 5">
            <a:extLst>
              <a:ext uri="{FF2B5EF4-FFF2-40B4-BE49-F238E27FC236}">
                <a16:creationId xmlns:a16="http://schemas.microsoft.com/office/drawing/2014/main" id="{8FC6B10C-8320-46D2-8699-82B82C3E2DB0}"/>
              </a:ext>
            </a:extLst>
          </p:cNvPr>
          <p:cNvSpPr>
            <a:spLocks noGrp="1"/>
          </p:cNvSpPr>
          <p:nvPr>
            <p:ph type="body" idx="1"/>
          </p:nvPr>
        </p:nvSpPr>
        <p:spPr>
          <a:xfrm>
            <a:off x="0" y="430149"/>
            <a:ext cx="12192000" cy="6362881"/>
          </a:xfrm>
        </p:spPr>
        <p:txBody>
          <a:bodyPr>
            <a:normAutofit fontScale="25000" lnSpcReduction="20000"/>
          </a:bodyPr>
          <a:lstStyle/>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ja-JP" altLang="en-US" sz="8800" dirty="0">
                <a:solidFill>
                  <a:prstClr val="black"/>
                </a:solidFill>
              </a:rPr>
              <a:t>　（２）債務不履行を理由とする契約解除</a:t>
            </a: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ja-JP" altLang="en-US" sz="8000" dirty="0">
                <a:solidFill>
                  <a:prstClr val="black"/>
                </a:solidFill>
              </a:rPr>
              <a:t>　　  解除には合意解除、約定解除（事前合意による解除権によって）、法定解除（契約不履行によるもの）（民５４１条、</a:t>
            </a:r>
            <a:endParaRPr lang="en-US" altLang="ja-JP" sz="8000" dirty="0">
              <a:solidFill>
                <a:prstClr val="black"/>
              </a:solidFill>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ja-JP" altLang="en-US" sz="8000" dirty="0">
                <a:solidFill>
                  <a:prstClr val="black"/>
                </a:solidFill>
              </a:rPr>
              <a:t>       ５４２条）がある。</a:t>
            </a: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ja-JP" altLang="en-US" sz="8000" dirty="0">
                <a:solidFill>
                  <a:prstClr val="black"/>
                </a:solidFill>
              </a:rPr>
              <a:t>       法定解除には、催告によるもの（相当の期間を定めて履行の催告を行いその期間内に履行がないとき）が原則</a:t>
            </a:r>
            <a:endParaRPr lang="en-US" altLang="ja-JP" sz="8000" dirty="0">
              <a:solidFill>
                <a:prstClr val="black"/>
              </a:solidFill>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ja-JP" altLang="en-US" sz="8000" dirty="0">
                <a:solidFill>
                  <a:prstClr val="black"/>
                </a:solidFill>
              </a:rPr>
              <a:t>       （民５４１条）。</a:t>
            </a: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ja-JP" altLang="en-US" sz="8000" dirty="0">
                <a:solidFill>
                  <a:prstClr val="black"/>
                </a:solidFill>
              </a:rPr>
              <a:t>　     同条ただし書では、「･･･不履行が、その契約及び取引上の社会通念に照らして軽微であるときは、この限りで</a:t>
            </a:r>
            <a:endParaRPr lang="en-US" altLang="ja-JP" sz="8000" dirty="0">
              <a:solidFill>
                <a:prstClr val="black"/>
              </a:solidFill>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ja-JP" altLang="en-US" sz="8000" dirty="0">
                <a:solidFill>
                  <a:prstClr val="black"/>
                </a:solidFill>
              </a:rPr>
              <a:t>　     ない。」と定めている。この催告解除の原則に対し、例外として無催告解除も定めている（民５４２条１項）。</a:t>
            </a: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ja-JP" altLang="en-US" sz="8000" dirty="0">
                <a:solidFill>
                  <a:prstClr val="black"/>
                </a:solidFill>
              </a:rPr>
              <a:t>　     債務不履行による契約の解除は、その効力を遡及的に消滅させるので、相手方は、原状回復義務を負う</a:t>
            </a:r>
            <a:endParaRPr lang="en-US" altLang="ja-JP" sz="8000" dirty="0">
              <a:solidFill>
                <a:prstClr val="black"/>
              </a:solidFill>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ja-JP" altLang="en-US" sz="8000" dirty="0">
                <a:solidFill>
                  <a:prstClr val="black"/>
                </a:solidFill>
              </a:rPr>
              <a:t>        （民５４５条１項）、ただし第三者の権利を害することはできない。つまり初めからなかったことになるので、解除</a:t>
            </a:r>
            <a:endParaRPr lang="en-US" altLang="ja-JP" sz="8000" dirty="0">
              <a:solidFill>
                <a:prstClr val="black"/>
              </a:solidFill>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en-US" altLang="ja-JP" sz="8000" dirty="0">
                <a:solidFill>
                  <a:prstClr val="black"/>
                </a:solidFill>
              </a:rPr>
              <a:t>        </a:t>
            </a:r>
            <a:r>
              <a:rPr lang="ja-JP" altLang="en-US" sz="8000" dirty="0">
                <a:solidFill>
                  <a:prstClr val="black"/>
                </a:solidFill>
              </a:rPr>
              <a:t>のための３条許可は不要（最判Ｓ３８</a:t>
            </a:r>
            <a:r>
              <a:rPr lang="en-US" altLang="ja-JP" sz="8000" dirty="0">
                <a:solidFill>
                  <a:prstClr val="black"/>
                </a:solidFill>
              </a:rPr>
              <a:t>.</a:t>
            </a:r>
            <a:r>
              <a:rPr lang="ja-JP" altLang="en-US" sz="8000" dirty="0">
                <a:solidFill>
                  <a:prstClr val="black"/>
                </a:solidFill>
              </a:rPr>
              <a:t>９</a:t>
            </a:r>
            <a:r>
              <a:rPr lang="en-US" altLang="ja-JP" sz="8000" dirty="0">
                <a:solidFill>
                  <a:prstClr val="black"/>
                </a:solidFill>
              </a:rPr>
              <a:t>.</a:t>
            </a:r>
            <a:r>
              <a:rPr lang="ja-JP" altLang="en-US" sz="8000" dirty="0">
                <a:solidFill>
                  <a:prstClr val="black"/>
                </a:solidFill>
              </a:rPr>
              <a:t>２０）。又解除後に所有権を取得したと主張する第三者が生じたときは、</a:t>
            </a:r>
            <a:endParaRPr lang="en-US" altLang="ja-JP" sz="8000" dirty="0">
              <a:solidFill>
                <a:prstClr val="black"/>
              </a:solidFill>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ja-JP" altLang="en-US" sz="8000" dirty="0">
                <a:solidFill>
                  <a:prstClr val="black"/>
                </a:solidFill>
              </a:rPr>
              <a:t>        移転登記を先に具備した方が優先となる（最判Ｓ３５</a:t>
            </a:r>
            <a:r>
              <a:rPr lang="en-US" altLang="ja-JP" sz="8000" dirty="0">
                <a:solidFill>
                  <a:prstClr val="black"/>
                </a:solidFill>
              </a:rPr>
              <a:t>.</a:t>
            </a:r>
            <a:r>
              <a:rPr lang="ja-JP" altLang="en-US" sz="8000" dirty="0">
                <a:solidFill>
                  <a:prstClr val="black"/>
                </a:solidFill>
              </a:rPr>
              <a:t>１１</a:t>
            </a:r>
            <a:r>
              <a:rPr lang="en-US" altLang="ja-JP" sz="8000" dirty="0">
                <a:solidFill>
                  <a:prstClr val="black"/>
                </a:solidFill>
              </a:rPr>
              <a:t>.</a:t>
            </a:r>
            <a:r>
              <a:rPr lang="ja-JP" altLang="en-US" sz="8000" dirty="0">
                <a:solidFill>
                  <a:prstClr val="black"/>
                </a:solidFill>
              </a:rPr>
              <a:t>２９）。</a:t>
            </a: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ja-JP" altLang="en-US" sz="8000" dirty="0">
                <a:solidFill>
                  <a:prstClr val="black"/>
                </a:solidFill>
              </a:rPr>
              <a:t>   </a:t>
            </a:r>
            <a:r>
              <a:rPr lang="ja-JP" altLang="en-US" sz="8800" dirty="0">
                <a:solidFill>
                  <a:prstClr val="black"/>
                </a:solidFill>
              </a:rPr>
              <a:t>（３）真正な登記名義の回復</a:t>
            </a: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ja-JP" altLang="en-US" sz="8000" dirty="0">
                <a:solidFill>
                  <a:prstClr val="black"/>
                </a:solidFill>
              </a:rPr>
              <a:t>　　   無効な登記を抹消に代えて、移転登記を行う場合で、３条許可は不要（東京高判Ｓ４８</a:t>
            </a:r>
            <a:r>
              <a:rPr lang="en-US" altLang="ja-JP" sz="8000" dirty="0">
                <a:solidFill>
                  <a:prstClr val="black"/>
                </a:solidFill>
              </a:rPr>
              <a:t>.</a:t>
            </a:r>
            <a:r>
              <a:rPr lang="ja-JP" altLang="en-US" sz="8000" dirty="0">
                <a:solidFill>
                  <a:prstClr val="black"/>
                </a:solidFill>
              </a:rPr>
              <a:t>３</a:t>
            </a:r>
            <a:r>
              <a:rPr lang="en-US" altLang="ja-JP" sz="8000" dirty="0">
                <a:solidFill>
                  <a:prstClr val="black"/>
                </a:solidFill>
              </a:rPr>
              <a:t>.</a:t>
            </a:r>
            <a:r>
              <a:rPr lang="ja-JP" altLang="en-US" sz="8000" dirty="0">
                <a:solidFill>
                  <a:prstClr val="black"/>
                </a:solidFill>
              </a:rPr>
              <a:t>９）。</a:t>
            </a:r>
            <a:endParaRPr lang="en-US" altLang="ja-JP" sz="8000" dirty="0">
              <a:solidFill>
                <a:prstClr val="black"/>
              </a:solidFill>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ja-JP" altLang="en-US" sz="8000" dirty="0">
                <a:solidFill>
                  <a:prstClr val="black"/>
                </a:solidFill>
              </a:rPr>
              <a:t>　</a:t>
            </a:r>
            <a:r>
              <a:rPr lang="ja-JP" altLang="en-US" sz="8800" dirty="0">
                <a:solidFill>
                  <a:prstClr val="black"/>
                </a:solidFill>
              </a:rPr>
              <a:t>（４）詐害行為取消し</a:t>
            </a: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ja-JP" altLang="en-US" sz="8000" dirty="0">
                <a:solidFill>
                  <a:prstClr val="black"/>
                </a:solidFill>
              </a:rPr>
              <a:t>　　  債権者を害する意図で行われた債務者の行為について、その取消しを裁判所に求めること（民４２４条）。</a:t>
            </a:r>
            <a:endParaRPr lang="en-US" altLang="ja-JP" sz="8000" dirty="0">
              <a:solidFill>
                <a:prstClr val="black"/>
              </a:solidFill>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en-US" altLang="ja-JP" sz="8000" dirty="0">
                <a:solidFill>
                  <a:prstClr val="black"/>
                </a:solidFill>
              </a:rPr>
              <a:t>       </a:t>
            </a:r>
            <a:r>
              <a:rPr lang="ja-JP" altLang="en-US" sz="8000" dirty="0">
                <a:solidFill>
                  <a:prstClr val="black"/>
                </a:solidFill>
              </a:rPr>
              <a:t> </a:t>
            </a:r>
            <a:r>
              <a:rPr lang="en-US" altLang="ja-JP" sz="8000" dirty="0">
                <a:solidFill>
                  <a:prstClr val="black"/>
                </a:solidFill>
              </a:rPr>
              <a:t>ex</a:t>
            </a:r>
            <a:r>
              <a:rPr lang="ja-JP" altLang="en-US" sz="8000" dirty="0">
                <a:solidFill>
                  <a:prstClr val="black"/>
                </a:solidFill>
              </a:rPr>
              <a:t>．債務者が唯一の財産を第三者に移転した場合とか。</a:t>
            </a: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ja-JP" altLang="en-US" sz="8000" dirty="0">
                <a:solidFill>
                  <a:prstClr val="black"/>
                </a:solidFill>
              </a:rPr>
              <a:t>        認められれば（取消しになれば）、移転登記は抹消され元に戻る。このとき３条許可は不要（仙台地判</a:t>
            </a:r>
            <a:endParaRPr lang="en-US" altLang="ja-JP" sz="8000" dirty="0">
              <a:solidFill>
                <a:prstClr val="black"/>
              </a:solidFill>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ja-JP" altLang="en-US" sz="8000" dirty="0">
                <a:solidFill>
                  <a:prstClr val="black"/>
                </a:solidFill>
              </a:rPr>
              <a:t>　　　Ｓ３１</a:t>
            </a:r>
            <a:r>
              <a:rPr lang="en-US" altLang="ja-JP" sz="8000" dirty="0">
                <a:solidFill>
                  <a:prstClr val="black"/>
                </a:solidFill>
              </a:rPr>
              <a:t>.</a:t>
            </a:r>
            <a:r>
              <a:rPr lang="ja-JP" altLang="en-US" sz="8000" dirty="0">
                <a:solidFill>
                  <a:prstClr val="black"/>
                </a:solidFill>
              </a:rPr>
              <a:t>２</a:t>
            </a:r>
            <a:r>
              <a:rPr lang="en-US" altLang="ja-JP" sz="8000" dirty="0">
                <a:solidFill>
                  <a:prstClr val="black"/>
                </a:solidFill>
              </a:rPr>
              <a:t>.</a:t>
            </a:r>
            <a:r>
              <a:rPr lang="ja-JP" altLang="en-US" sz="8000" dirty="0">
                <a:solidFill>
                  <a:prstClr val="black"/>
                </a:solidFill>
              </a:rPr>
              <a:t>１４）。</a:t>
            </a: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ja-JP" altLang="en-US" sz="8000" dirty="0">
                <a:solidFill>
                  <a:prstClr val="black"/>
                </a:solidFill>
              </a:rPr>
              <a:t>　</a:t>
            </a:r>
            <a:r>
              <a:rPr lang="ja-JP" altLang="en-US" sz="8800" dirty="0">
                <a:solidFill>
                  <a:prstClr val="black"/>
                </a:solidFill>
              </a:rPr>
              <a:t>（５）共有持分の放棄</a:t>
            </a: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ja-JP" altLang="en-US" sz="8000" dirty="0">
                <a:solidFill>
                  <a:prstClr val="black"/>
                </a:solidFill>
              </a:rPr>
              <a:t>　　  放棄された持分は他の共有者に帰属する（民２５５条）。このときも３条の許可は不要（青森地判Ｓ３７</a:t>
            </a:r>
            <a:r>
              <a:rPr lang="en-US" altLang="ja-JP" sz="8000" dirty="0">
                <a:solidFill>
                  <a:prstClr val="black"/>
                </a:solidFill>
              </a:rPr>
              <a:t>.</a:t>
            </a:r>
            <a:r>
              <a:rPr lang="ja-JP" altLang="en-US" sz="8000" dirty="0">
                <a:solidFill>
                  <a:prstClr val="black"/>
                </a:solidFill>
              </a:rPr>
              <a:t>６</a:t>
            </a:r>
            <a:r>
              <a:rPr lang="en-US" altLang="ja-JP" sz="8000" dirty="0">
                <a:solidFill>
                  <a:prstClr val="black"/>
                </a:solidFill>
              </a:rPr>
              <a:t>.</a:t>
            </a:r>
            <a:r>
              <a:rPr lang="ja-JP" altLang="en-US" sz="8000" dirty="0">
                <a:solidFill>
                  <a:prstClr val="black"/>
                </a:solidFill>
              </a:rPr>
              <a:t>１８）。</a:t>
            </a: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endParaRPr lang="ja-JP" altLang="en-US" sz="2400" dirty="0">
              <a:solidFill>
                <a:prstClr val="black"/>
              </a:solidFill>
              <a:latin typeface="Constantia"/>
              <a:ea typeface="HGP明朝E" panose="02020900000000000000" pitchFamily="18" charset="-128"/>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ja-JP" altLang="en-US" dirty="0">
                <a:solidFill>
                  <a:prstClr val="black"/>
                </a:solidFill>
                <a:latin typeface="Constantia"/>
                <a:ea typeface="HGP明朝E" panose="02020900000000000000" pitchFamily="18" charset="-128"/>
              </a:rPr>
              <a:t>　  </a:t>
            </a:r>
            <a:endParaRPr lang="en-US" altLang="ja-JP" sz="2900" dirty="0">
              <a:solidFill>
                <a:prstClr val="black"/>
              </a:solidFill>
              <a:latin typeface="Constantia"/>
              <a:ea typeface="HGP明朝E" panose="02020900000000000000" pitchFamily="18" charset="-128"/>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endParaRPr kumimoji="1" lang="ja-JP" altLang="en-US"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kumimoji="1" lang="ja-JP" altLang="en-US"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　</a:t>
            </a:r>
            <a:endParaRPr kumimoji="1" lang="ja-JP" altLang="en-US" sz="2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endParaRPr kumimoji="1" lang="ja-JP" altLang="en-US" sz="8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endParaRPr>
          </a:p>
        </p:txBody>
      </p:sp>
      <p:sp>
        <p:nvSpPr>
          <p:cNvPr id="4" name="スライド番号プレースホルダー 3">
            <a:extLst>
              <a:ext uri="{FF2B5EF4-FFF2-40B4-BE49-F238E27FC236}">
                <a16:creationId xmlns:a16="http://schemas.microsoft.com/office/drawing/2014/main" id="{C6C06E6B-DCED-41FE-ABE1-7E771819159B}"/>
              </a:ext>
            </a:extLst>
          </p:cNvPr>
          <p:cNvSpPr>
            <a:spLocks noGrp="1"/>
          </p:cNvSpPr>
          <p:nvPr>
            <p:ph type="sldNum" sz="quarter" idx="12"/>
          </p:nvPr>
        </p:nvSpPr>
        <p:spPr>
          <a:xfrm>
            <a:off x="11327125" y="6492875"/>
            <a:ext cx="762000" cy="365125"/>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45BA4EA-5EFA-460C-8880-04B9C92D5A26}" type="slidenum">
              <a:rPr kumimoji="0" lang="ja-JP" altLang="en-US" sz="1600" b="0" i="0" u="none" strike="noStrike" kern="1200" cap="none" spc="0" normalizeH="0" baseline="0" noProof="0">
                <a:ln>
                  <a:noFill/>
                </a:ln>
                <a:solidFill>
                  <a:prstClr val="black"/>
                </a:solidFill>
                <a:effectLst/>
                <a:uLnTx/>
                <a:uFillTx/>
                <a:latin typeface="Calibri" pitchFamily="34"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ja-JP" altLang="en-US" sz="1600" b="0" i="0" u="none" strike="noStrike" kern="1200" cap="none" spc="0" normalizeH="0" baseline="0" noProof="0" dirty="0">
              <a:ln>
                <a:noFill/>
              </a:ln>
              <a:solidFill>
                <a:prstClr val="black"/>
              </a:solidFill>
              <a:effectLst/>
              <a:uLnTx/>
              <a:uFillTx/>
              <a:latin typeface="Calibri" pitchFamily="34" charset="0"/>
              <a:ea typeface="ＭＳ Ｐゴシック" pitchFamily="50" charset="-128"/>
              <a:cs typeface="+mn-cs"/>
            </a:endParaRPr>
          </a:p>
        </p:txBody>
      </p:sp>
      <p:sp>
        <p:nvSpPr>
          <p:cNvPr id="13" name="テキスト ボックス 12">
            <a:extLst>
              <a:ext uri="{FF2B5EF4-FFF2-40B4-BE49-F238E27FC236}">
                <a16:creationId xmlns:a16="http://schemas.microsoft.com/office/drawing/2014/main" id="{ABEB3D99-B49C-41D8-83C9-72DF7F516350}"/>
              </a:ext>
            </a:extLst>
          </p:cNvPr>
          <p:cNvSpPr txBox="1"/>
          <p:nvPr/>
        </p:nvSpPr>
        <p:spPr>
          <a:xfrm>
            <a:off x="11391557" y="1321405"/>
            <a:ext cx="184731"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itchFamily="34" charset="0"/>
              <a:ea typeface="ＭＳ Ｐゴシック" pitchFamily="50" charset="-128"/>
              <a:cs typeface="+mn-cs"/>
            </a:endParaRPr>
          </a:p>
        </p:txBody>
      </p:sp>
    </p:spTree>
    <p:extLst>
      <p:ext uri="{BB962C8B-B14F-4D97-AF65-F5344CB8AC3E}">
        <p14:creationId xmlns:p14="http://schemas.microsoft.com/office/powerpoint/2010/main" val="16100477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6" name="テキスト プレースホルダー 5">
            <a:extLst>
              <a:ext uri="{FF2B5EF4-FFF2-40B4-BE49-F238E27FC236}">
                <a16:creationId xmlns:a16="http://schemas.microsoft.com/office/drawing/2014/main" id="{8FC6B10C-8320-46D2-8699-82B82C3E2DB0}"/>
              </a:ext>
            </a:extLst>
          </p:cNvPr>
          <p:cNvSpPr>
            <a:spLocks noGrp="1"/>
          </p:cNvSpPr>
          <p:nvPr>
            <p:ph type="body" idx="1"/>
          </p:nvPr>
        </p:nvSpPr>
        <p:spPr>
          <a:xfrm>
            <a:off x="0" y="595266"/>
            <a:ext cx="12192000" cy="6262734"/>
          </a:xfrm>
        </p:spPr>
        <p:txBody>
          <a:bodyPr>
            <a:normAutofit fontScale="25000" lnSpcReduction="20000"/>
          </a:bodyPr>
          <a:lstStyle/>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ja-JP" altLang="en-US" sz="8000" dirty="0">
                <a:solidFill>
                  <a:prstClr val="black"/>
                </a:solidFill>
              </a:rPr>
              <a:t>  </a:t>
            </a:r>
            <a:r>
              <a:rPr lang="ja-JP" altLang="en-US" sz="8800" dirty="0">
                <a:solidFill>
                  <a:prstClr val="black"/>
                </a:solidFill>
              </a:rPr>
              <a:t>２  ３条許可除外（許可を受ける必要がない場合）</a:t>
            </a: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ja-JP" altLang="en-US" sz="8000" dirty="0">
                <a:solidFill>
                  <a:prstClr val="black"/>
                </a:solidFill>
              </a:rPr>
              <a:t>    ３条１項ただし書で、定めている（二号は削除されている）。</a:t>
            </a: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ja-JP" altLang="en-US" sz="8000" dirty="0">
                <a:solidFill>
                  <a:prstClr val="black"/>
                </a:solidFill>
              </a:rPr>
              <a:t>    ①法４６条１項または４７条の規定によって所有権が移転される場合（１号）</a:t>
            </a: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ja-JP" altLang="en-US" sz="8000" dirty="0">
                <a:solidFill>
                  <a:prstClr val="black"/>
                </a:solidFill>
              </a:rPr>
              <a:t>    ②農地中間管理権が設定される場合（３号）</a:t>
            </a: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ja-JP" altLang="en-US" sz="8000" dirty="0">
                <a:solidFill>
                  <a:prstClr val="black"/>
                </a:solidFill>
              </a:rPr>
              <a:t>    ③法４１条の規定によって利用権が設定される場合（４号）</a:t>
            </a: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ja-JP" altLang="en-US" sz="8000" dirty="0">
                <a:solidFill>
                  <a:prstClr val="black"/>
                </a:solidFill>
              </a:rPr>
              <a:t>    ④権利取得者が国または都道府県の場合（５号）</a:t>
            </a: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ja-JP" altLang="en-US" sz="8000" dirty="0">
                <a:solidFill>
                  <a:prstClr val="black"/>
                </a:solidFill>
              </a:rPr>
              <a:t>    ⑤土地改良法などによる交換分合の場合（６号）</a:t>
            </a: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ja-JP" altLang="en-US" sz="8000" dirty="0">
                <a:solidFill>
                  <a:prstClr val="black"/>
                </a:solidFill>
              </a:rPr>
              <a:t>    ⑥農業経営基盤強化促進法の農用地利用集積計画の定めによって権利が設定・移転される場合（７号）</a:t>
            </a: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ja-JP" altLang="en-US" sz="8000" dirty="0">
                <a:solidFill>
                  <a:prstClr val="black"/>
                </a:solidFill>
              </a:rPr>
              <a:t>    ⑦農地中間管理事業の推進に関する法律１８条７項の公告があった農用地利用配分計画の定めによって賃借権</a:t>
            </a:r>
            <a:endParaRPr lang="en-US" altLang="ja-JP" sz="8000" dirty="0">
              <a:solidFill>
                <a:prstClr val="black"/>
              </a:solidFill>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en-US" altLang="ja-JP" sz="8000" dirty="0">
                <a:solidFill>
                  <a:prstClr val="black"/>
                </a:solidFill>
              </a:rPr>
              <a:t>    </a:t>
            </a:r>
            <a:r>
              <a:rPr lang="ja-JP" altLang="en-US" sz="8000" dirty="0">
                <a:solidFill>
                  <a:prstClr val="black"/>
                </a:solidFill>
              </a:rPr>
              <a:t>    または使用貸借による権利が設定・移転される場合（７号の２）</a:t>
            </a: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ja-JP" altLang="en-US" sz="8000" dirty="0">
                <a:solidFill>
                  <a:prstClr val="black"/>
                </a:solidFill>
              </a:rPr>
              <a:t>    ⑧特定農山村地域における農林業等の活性化法９条１項の場合（８号）</a:t>
            </a: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ja-JP" altLang="en-US" sz="8000" dirty="0">
                <a:solidFill>
                  <a:prstClr val="black"/>
                </a:solidFill>
              </a:rPr>
              <a:t>    ⑨農山漁村の活性化法８条１項の場合（９号）</a:t>
            </a: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ja-JP" altLang="en-US" sz="8000" dirty="0">
                <a:solidFill>
                  <a:prstClr val="black"/>
                </a:solidFill>
              </a:rPr>
              <a:t>    ⑩農林漁業の健全な発展と調和のとれた再生可能エネルギー法１７条の場合（９号の２）</a:t>
            </a: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ja-JP" altLang="en-US" sz="8000" dirty="0">
                <a:solidFill>
                  <a:prstClr val="black"/>
                </a:solidFill>
              </a:rPr>
              <a:t>    ⑪農事調停によって権利が設定・移転される場合（１０号）</a:t>
            </a: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ja-JP" altLang="en-US" sz="8000" dirty="0">
                <a:solidFill>
                  <a:prstClr val="black"/>
                </a:solidFill>
              </a:rPr>
              <a:t>    ⑫土地収用法その他の法律によって権利が収用・使用される場合（１１号）</a:t>
            </a: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ja-JP" altLang="en-US" sz="8000" dirty="0">
                <a:solidFill>
                  <a:prstClr val="black"/>
                </a:solidFill>
              </a:rPr>
              <a:t>    ⑬遺産分割、財産分与に関する裁判もしくは調停または相続財産の分与の裁判によって権利が設定・移転される</a:t>
            </a:r>
            <a:endParaRPr lang="en-US" altLang="ja-JP" sz="8000" dirty="0">
              <a:solidFill>
                <a:prstClr val="black"/>
              </a:solidFill>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ja-JP" altLang="en-US" sz="8000" dirty="0">
                <a:solidFill>
                  <a:prstClr val="black"/>
                </a:solidFill>
              </a:rPr>
              <a:t>        場合（１２号）（注１）（注２）（注３）（注４）</a:t>
            </a: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ja-JP" altLang="en-US" sz="8000" dirty="0">
                <a:solidFill>
                  <a:prstClr val="black"/>
                </a:solidFill>
              </a:rPr>
              <a:t>    ⑭農地中間管理機構が農業委員会に届け出て農業経営基盤強化促進法７条１号の事業を実施する場合</a:t>
            </a:r>
            <a:r>
              <a:rPr lang="en-US" altLang="ja-JP" sz="8000" dirty="0">
                <a:solidFill>
                  <a:prstClr val="black"/>
                </a:solidFill>
              </a:rPr>
              <a:t> </a:t>
            </a:r>
            <a:r>
              <a:rPr kumimoji="1" lang="ja-JP" altLang="en-US" sz="72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（１３号）</a:t>
            </a: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ja-JP" altLang="en-US" sz="8000" dirty="0">
                <a:solidFill>
                  <a:prstClr val="black"/>
                </a:solidFill>
              </a:rPr>
              <a:t>　 ⑮信託事業を行う農業協同組合または農地中間管理機構が信託事業により所有権を取得するなどの場合</a:t>
            </a:r>
            <a:r>
              <a:rPr kumimoji="1" lang="ja-JP" altLang="en-US" sz="72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（１４号）</a:t>
            </a: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ja-JP" altLang="en-US" sz="8000" dirty="0">
                <a:solidFill>
                  <a:prstClr val="black"/>
                </a:solidFill>
              </a:rPr>
              <a:t>　 ⑯農地中間管理機構が農地中間管理権を取得する場合（１４号の２）</a:t>
            </a: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en-US" altLang="ja-JP" sz="9600" kern="100" dirty="0">
                <a:solidFill>
                  <a:schemeClr val="bg1"/>
                </a:solidFill>
                <a:latin typeface="+mn-ea"/>
                <a:cs typeface="Times New Roman" panose="02020603050405020304" pitchFamily="18" charset="0"/>
              </a:rPr>
              <a:t>  </a:t>
            </a:r>
            <a:endParaRPr lang="ja-JP" altLang="en-US" sz="2400" dirty="0">
              <a:solidFill>
                <a:prstClr val="black"/>
              </a:solidFill>
              <a:latin typeface="Constantia"/>
              <a:ea typeface="HGP明朝E" panose="02020900000000000000" pitchFamily="18" charset="-128"/>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endParaRPr lang="ja-JP" altLang="en-US" sz="2400" dirty="0">
              <a:solidFill>
                <a:prstClr val="black"/>
              </a:solidFill>
              <a:latin typeface="Constantia"/>
              <a:ea typeface="HGP明朝E" panose="02020900000000000000" pitchFamily="18" charset="-128"/>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ja-JP" altLang="en-US" dirty="0">
                <a:solidFill>
                  <a:prstClr val="black"/>
                </a:solidFill>
                <a:latin typeface="Constantia"/>
                <a:ea typeface="HGP明朝E" panose="02020900000000000000" pitchFamily="18" charset="-128"/>
              </a:rPr>
              <a:t>　  </a:t>
            </a:r>
            <a:endParaRPr lang="en-US" altLang="ja-JP" sz="2900" dirty="0">
              <a:solidFill>
                <a:prstClr val="black"/>
              </a:solidFill>
              <a:latin typeface="Constantia"/>
              <a:ea typeface="HGP明朝E" panose="02020900000000000000" pitchFamily="18" charset="-128"/>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endParaRPr kumimoji="1" lang="ja-JP" altLang="en-US"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kumimoji="1" lang="ja-JP" altLang="en-US"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　</a:t>
            </a:r>
            <a:endParaRPr kumimoji="1" lang="ja-JP" altLang="en-US" sz="2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endParaRPr kumimoji="1" lang="ja-JP" altLang="en-US" sz="8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endParaRPr>
          </a:p>
        </p:txBody>
      </p:sp>
      <p:sp>
        <p:nvSpPr>
          <p:cNvPr id="4" name="スライド番号プレースホルダー 3">
            <a:extLst>
              <a:ext uri="{FF2B5EF4-FFF2-40B4-BE49-F238E27FC236}">
                <a16:creationId xmlns:a16="http://schemas.microsoft.com/office/drawing/2014/main" id="{C6C06E6B-DCED-41FE-ABE1-7E771819159B}"/>
              </a:ext>
            </a:extLst>
          </p:cNvPr>
          <p:cNvSpPr>
            <a:spLocks noGrp="1"/>
          </p:cNvSpPr>
          <p:nvPr>
            <p:ph type="sldNum" sz="quarter" idx="12"/>
          </p:nvPr>
        </p:nvSpPr>
        <p:spPr>
          <a:xfrm>
            <a:off x="11318071" y="6492875"/>
            <a:ext cx="762000" cy="365125"/>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45BA4EA-5EFA-460C-8880-04B9C92D5A26}" type="slidenum">
              <a:rPr kumimoji="0" lang="ja-JP" altLang="en-US" sz="1600" b="0" i="0" u="none" strike="noStrike" kern="1200" cap="none" spc="0" normalizeH="0" baseline="0" noProof="0">
                <a:ln>
                  <a:noFill/>
                </a:ln>
                <a:solidFill>
                  <a:prstClr val="black"/>
                </a:solidFill>
                <a:effectLst/>
                <a:uLnTx/>
                <a:uFillTx/>
                <a:latin typeface="Calibri" pitchFamily="34"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ja-JP" altLang="en-US" sz="1600" b="0" i="0" u="none" strike="noStrike" kern="1200" cap="none" spc="0" normalizeH="0" baseline="0" noProof="0" dirty="0">
              <a:ln>
                <a:noFill/>
              </a:ln>
              <a:solidFill>
                <a:prstClr val="black"/>
              </a:solidFill>
              <a:effectLst/>
              <a:uLnTx/>
              <a:uFillTx/>
              <a:latin typeface="Calibri" pitchFamily="34" charset="0"/>
              <a:ea typeface="ＭＳ Ｐゴシック" pitchFamily="50" charset="-128"/>
              <a:cs typeface="+mn-cs"/>
            </a:endParaRPr>
          </a:p>
        </p:txBody>
      </p:sp>
      <p:sp>
        <p:nvSpPr>
          <p:cNvPr id="13" name="テキスト ボックス 12">
            <a:extLst>
              <a:ext uri="{FF2B5EF4-FFF2-40B4-BE49-F238E27FC236}">
                <a16:creationId xmlns:a16="http://schemas.microsoft.com/office/drawing/2014/main" id="{ABEB3D99-B49C-41D8-83C9-72DF7F516350}"/>
              </a:ext>
            </a:extLst>
          </p:cNvPr>
          <p:cNvSpPr txBox="1"/>
          <p:nvPr/>
        </p:nvSpPr>
        <p:spPr>
          <a:xfrm>
            <a:off x="11391557" y="1321405"/>
            <a:ext cx="184731"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itchFamily="34" charset="0"/>
              <a:ea typeface="ＭＳ Ｐゴシック" pitchFamily="50" charset="-128"/>
              <a:cs typeface="+mn-cs"/>
            </a:endParaRPr>
          </a:p>
        </p:txBody>
      </p:sp>
    </p:spTree>
    <p:extLst>
      <p:ext uri="{BB962C8B-B14F-4D97-AF65-F5344CB8AC3E}">
        <p14:creationId xmlns:p14="http://schemas.microsoft.com/office/powerpoint/2010/main" val="1522807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6" name="テキスト プレースホルダー 5">
            <a:extLst>
              <a:ext uri="{FF2B5EF4-FFF2-40B4-BE49-F238E27FC236}">
                <a16:creationId xmlns:a16="http://schemas.microsoft.com/office/drawing/2014/main" id="{8FC6B10C-8320-46D2-8699-82B82C3E2DB0}"/>
              </a:ext>
            </a:extLst>
          </p:cNvPr>
          <p:cNvSpPr>
            <a:spLocks noGrp="1"/>
          </p:cNvSpPr>
          <p:nvPr>
            <p:ph type="body" idx="1"/>
          </p:nvPr>
        </p:nvSpPr>
        <p:spPr>
          <a:xfrm>
            <a:off x="0" y="595266"/>
            <a:ext cx="12192000" cy="6262734"/>
          </a:xfrm>
        </p:spPr>
        <p:txBody>
          <a:bodyPr>
            <a:normAutofit fontScale="25000" lnSpcReduction="20000"/>
          </a:bodyPr>
          <a:lstStyle/>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ja-JP" altLang="en-US" sz="8000" dirty="0">
                <a:solidFill>
                  <a:prstClr val="black"/>
                </a:solidFill>
              </a:rPr>
              <a:t>    ⑰農地中間管理機構が引き受けた農地貸付信託の終了によりその委託者などが所有権を取得する場合（１４号</a:t>
            </a:r>
            <a:endParaRPr lang="en-US" altLang="ja-JP" sz="8000" dirty="0">
              <a:solidFill>
                <a:prstClr val="black"/>
              </a:solidFill>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ja-JP" altLang="en-US" sz="8000" dirty="0">
                <a:solidFill>
                  <a:prstClr val="black"/>
                </a:solidFill>
              </a:rPr>
              <a:t>        の３）</a:t>
            </a: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ja-JP" altLang="en-US" sz="8000" dirty="0">
                <a:solidFill>
                  <a:prstClr val="black"/>
                </a:solidFill>
              </a:rPr>
              <a:t>    ⑱地方自治法２５２条の１９第１項の指定都市の場合（１５号）</a:t>
            </a: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ja-JP" altLang="en-US" sz="8000" dirty="0">
                <a:solidFill>
                  <a:prstClr val="black"/>
                </a:solidFill>
              </a:rPr>
              <a:t>    ⑲その他農林水産省令で定める場合（１６号）</a:t>
            </a: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ja-JP" altLang="en-US" sz="8000" dirty="0">
                <a:solidFill>
                  <a:prstClr val="black"/>
                </a:solidFill>
              </a:rPr>
              <a:t>    　（注１）遺産分割とは、被相続人が死亡して相続が開始してから、その遺産を共同相続人の個別所有（単独</a:t>
            </a:r>
            <a:endParaRPr lang="en-US" altLang="ja-JP" sz="8000" dirty="0">
              <a:solidFill>
                <a:prstClr val="black"/>
              </a:solidFill>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en-US" altLang="ja-JP" sz="8000" dirty="0">
                <a:solidFill>
                  <a:prstClr val="black"/>
                </a:solidFill>
              </a:rPr>
              <a:t>       </a:t>
            </a:r>
            <a:r>
              <a:rPr lang="ja-JP" altLang="en-US" sz="8000" dirty="0">
                <a:solidFill>
                  <a:prstClr val="black"/>
                </a:solidFill>
              </a:rPr>
              <a:t>所有） に帰属させる手続をいう（民９０６条以下）。遺産の共有状態は、あくまで暫定的・一時的なものにすぎない。</a:t>
            </a:r>
            <a:endParaRPr lang="en-US" altLang="ja-JP" sz="8000" dirty="0">
              <a:solidFill>
                <a:prstClr val="black"/>
              </a:solidFill>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ja-JP" altLang="en-US" sz="8000" dirty="0">
                <a:solidFill>
                  <a:prstClr val="black"/>
                </a:solidFill>
              </a:rPr>
              <a:t>       そこで相続人が話し合って、具体的に遺産を分ける必要がある。なお、最高裁の判例によれば、預金について</a:t>
            </a:r>
            <a:endParaRPr lang="en-US" altLang="ja-JP" sz="8000" dirty="0">
              <a:solidFill>
                <a:prstClr val="black"/>
              </a:solidFill>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ja-JP" altLang="en-US" sz="8000" dirty="0">
                <a:solidFill>
                  <a:prstClr val="black"/>
                </a:solidFill>
              </a:rPr>
              <a:t>        は、相続分に従って当然に分割されるのではなく、遺産分割の対象となると考えられている（最決Ｈ２８</a:t>
            </a:r>
            <a:r>
              <a:rPr lang="en-US" altLang="ja-JP" sz="8000" dirty="0">
                <a:solidFill>
                  <a:prstClr val="black"/>
                </a:solidFill>
              </a:rPr>
              <a:t>.</a:t>
            </a:r>
            <a:r>
              <a:rPr lang="ja-JP" altLang="en-US" sz="8000" dirty="0">
                <a:solidFill>
                  <a:prstClr val="black"/>
                </a:solidFill>
              </a:rPr>
              <a:t>１２</a:t>
            </a:r>
            <a:r>
              <a:rPr lang="en-US" altLang="ja-JP" sz="8000" dirty="0">
                <a:solidFill>
                  <a:prstClr val="black"/>
                </a:solidFill>
              </a:rPr>
              <a:t>.</a:t>
            </a:r>
            <a:r>
              <a:rPr lang="ja-JP" altLang="en-US" sz="8000" dirty="0">
                <a:solidFill>
                  <a:prstClr val="black"/>
                </a:solidFill>
              </a:rPr>
              <a:t>１９、</a:t>
            </a:r>
            <a:endParaRPr lang="en-US" altLang="ja-JP" sz="8000" dirty="0">
              <a:solidFill>
                <a:prstClr val="black"/>
              </a:solidFill>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en-US" altLang="ja-JP" sz="8000" dirty="0">
                <a:solidFill>
                  <a:prstClr val="black"/>
                </a:solidFill>
              </a:rPr>
              <a:t>        </a:t>
            </a:r>
            <a:r>
              <a:rPr lang="ja-JP" altLang="en-US" sz="8000" dirty="0">
                <a:solidFill>
                  <a:prstClr val="black"/>
                </a:solidFill>
              </a:rPr>
              <a:t>最判Ｈ２９</a:t>
            </a:r>
            <a:r>
              <a:rPr lang="en-US" altLang="ja-JP" sz="8000" dirty="0">
                <a:solidFill>
                  <a:prstClr val="black"/>
                </a:solidFill>
              </a:rPr>
              <a:t>.</a:t>
            </a:r>
            <a:r>
              <a:rPr lang="ja-JP" altLang="en-US" sz="8000" dirty="0">
                <a:solidFill>
                  <a:prstClr val="black"/>
                </a:solidFill>
              </a:rPr>
              <a:t>４</a:t>
            </a:r>
            <a:r>
              <a:rPr lang="en-US" altLang="ja-JP" sz="8000" dirty="0">
                <a:solidFill>
                  <a:prstClr val="black"/>
                </a:solidFill>
              </a:rPr>
              <a:t>.</a:t>
            </a:r>
            <a:r>
              <a:rPr lang="ja-JP" altLang="en-US" sz="8000" dirty="0">
                <a:solidFill>
                  <a:prstClr val="black"/>
                </a:solidFill>
              </a:rPr>
              <a:t>６）。</a:t>
            </a: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ja-JP" altLang="en-US" sz="8000" dirty="0">
                <a:solidFill>
                  <a:prstClr val="black"/>
                </a:solidFill>
              </a:rPr>
              <a:t>        </a:t>
            </a:r>
            <a:r>
              <a:rPr lang="ja-JP" altLang="en-US" sz="8000" u="sng" dirty="0">
                <a:solidFill>
                  <a:prstClr val="black"/>
                </a:solidFill>
              </a:rPr>
              <a:t>最決</a:t>
            </a:r>
            <a:r>
              <a:rPr lang="ja-JP" altLang="en-US" sz="8000" dirty="0">
                <a:solidFill>
                  <a:prstClr val="black"/>
                </a:solidFill>
              </a:rPr>
              <a:t>とは最高裁判所・決定の意味で、判決よりも簡易な裁判の形式で、口頭弁論を経るかどうかも裁判所の</a:t>
            </a:r>
            <a:endParaRPr lang="en-US" altLang="ja-JP" sz="8000" dirty="0">
              <a:solidFill>
                <a:prstClr val="black"/>
              </a:solidFill>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en-US" altLang="ja-JP" sz="8000" dirty="0">
                <a:solidFill>
                  <a:prstClr val="black"/>
                </a:solidFill>
              </a:rPr>
              <a:t>        </a:t>
            </a:r>
            <a:r>
              <a:rPr lang="ja-JP" altLang="en-US" sz="8000" dirty="0">
                <a:solidFill>
                  <a:prstClr val="black"/>
                </a:solidFill>
              </a:rPr>
              <a:t>裁</a:t>
            </a:r>
            <a:r>
              <a:rPr kumimoji="1" lang="ja-JP" altLang="en-US" sz="8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量</a:t>
            </a:r>
            <a:r>
              <a:rPr lang="ja-JP" altLang="en-US" sz="8000" dirty="0">
                <a:solidFill>
                  <a:prstClr val="black"/>
                </a:solidFill>
              </a:rPr>
              <a:t>で決められる。</a:t>
            </a: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ja-JP" altLang="en-US" sz="8000" dirty="0">
                <a:solidFill>
                  <a:prstClr val="black"/>
                </a:solidFill>
              </a:rPr>
              <a:t>       （</a:t>
            </a:r>
            <a:r>
              <a:rPr lang="ja-JP" altLang="en-US" sz="8000" u="sng" dirty="0">
                <a:solidFill>
                  <a:prstClr val="black"/>
                </a:solidFill>
              </a:rPr>
              <a:t>裁決</a:t>
            </a:r>
            <a:r>
              <a:rPr lang="ja-JP" altLang="en-US" sz="8000" dirty="0">
                <a:solidFill>
                  <a:prstClr val="black"/>
                </a:solidFill>
              </a:rPr>
              <a:t>とは行政庁の法律上の争訟に対する裁断行為で、特に行政不服審査法では、審査請求又は再審査請</a:t>
            </a:r>
            <a:r>
              <a:rPr kumimoji="1" lang="ja-JP" altLang="en-US" sz="8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求</a:t>
            </a:r>
            <a:endParaRPr kumimoji="1" lang="en-US" altLang="ja-JP" sz="8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ja-JP" altLang="en-US" sz="8000" dirty="0">
                <a:solidFill>
                  <a:prstClr val="black"/>
                </a:solidFill>
                <a:latin typeface="Constantia"/>
                <a:ea typeface="HGP明朝E" panose="02020900000000000000" pitchFamily="18" charset="-128"/>
              </a:rPr>
              <a:t>　</a:t>
            </a:r>
            <a:r>
              <a:rPr lang="ja-JP" altLang="en-US" sz="8000" dirty="0">
                <a:solidFill>
                  <a:prstClr val="black"/>
                </a:solidFill>
              </a:rPr>
              <a:t>     に対してする裁断行為をそう呼んでいる）</a:t>
            </a: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ja-JP" altLang="en-US" sz="8000" dirty="0">
                <a:solidFill>
                  <a:prstClr val="black"/>
                </a:solidFill>
              </a:rPr>
              <a:t>       遺産分割の方法としては、共同相続人間で話し合って遺産を分割する協議分割、家庭裁判所の遺産分割調</a:t>
            </a:r>
            <a:r>
              <a:rPr kumimoji="1" lang="ja-JP" altLang="en-US" sz="8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停</a:t>
            </a:r>
            <a:r>
              <a:rPr lang="ja-JP" altLang="en-US" sz="8000" dirty="0">
                <a:solidFill>
                  <a:prstClr val="black"/>
                </a:solidFill>
                <a:latin typeface="Constantia"/>
                <a:ea typeface="HGP明朝E" panose="02020900000000000000" pitchFamily="18" charset="-128"/>
              </a:rPr>
              <a:t>　　</a:t>
            </a:r>
            <a:endParaRPr lang="en-US" altLang="ja-JP" sz="8000" dirty="0">
              <a:solidFill>
                <a:prstClr val="black"/>
              </a:solidFill>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ja-JP" altLang="en-US" sz="8000" dirty="0">
                <a:solidFill>
                  <a:prstClr val="black"/>
                </a:solidFill>
              </a:rPr>
              <a:t>     　で合意する調停分割および家庭裁判所の家事審判官の審判によって分割する審判分割の３つの方法がある。</a:t>
            </a: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kumimoji="1" lang="ja-JP" altLang="en-US" sz="72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        </a:t>
            </a:r>
            <a:r>
              <a:rPr kumimoji="1" lang="ja-JP" altLang="en-US" sz="8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（注２）財産分与とは、離婚に際し、離婚当事者の一方から、他方に対して支払われる財産的給付をいう（民７６８</a:t>
            </a:r>
            <a:endParaRPr kumimoji="1" lang="en-US" altLang="ja-JP" sz="8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ja-JP" altLang="en-US" sz="8000" dirty="0">
                <a:solidFill>
                  <a:prstClr val="black"/>
                </a:solidFill>
                <a:latin typeface="Constantia"/>
                <a:ea typeface="HGP明朝E" panose="02020900000000000000" pitchFamily="18" charset="-128"/>
              </a:rPr>
              <a:t>        </a:t>
            </a:r>
            <a:r>
              <a:rPr kumimoji="1" lang="ja-JP" altLang="en-US" sz="8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条）。農地等が財産分与の対象とされた場合、家事調停、家事審判、離婚調停または離婚判決に際して分与</a:t>
            </a:r>
            <a:endParaRPr kumimoji="1" lang="en-US" altLang="ja-JP" sz="8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en-US" altLang="ja-JP" sz="8000" dirty="0">
                <a:solidFill>
                  <a:prstClr val="black"/>
                </a:solidFill>
                <a:latin typeface="Constantia"/>
                <a:ea typeface="HGP明朝E" panose="02020900000000000000" pitchFamily="18" charset="-128"/>
              </a:rPr>
              <a:t>        </a:t>
            </a:r>
            <a:r>
              <a:rPr kumimoji="1" lang="ja-JP" altLang="en-US" sz="8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される場合には、農地法３条許可は不要と解される。</a:t>
            </a:r>
            <a:endParaRPr kumimoji="1" lang="en-US" altLang="ja-JP" sz="8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kumimoji="1" lang="ja-JP" altLang="en-US" sz="8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        （注３）相続財産の分与とは、特別縁故者への相続財産の分与という意味である。特別縁故者とは、被相続人と</a:t>
            </a:r>
            <a:endParaRPr kumimoji="1" lang="en-US" altLang="ja-JP" sz="8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kumimoji="1" lang="ja-JP" altLang="en-US" sz="8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         生計を同じくしていた者、被相続人の療養看護に努めた者その他被相続人と特別の縁故があった者をいう。</a:t>
            </a:r>
            <a:endParaRPr kumimoji="1" lang="en-US" altLang="ja-JP" sz="8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endParaRPr lang="ja-JP" altLang="en-US" sz="2400" dirty="0">
              <a:solidFill>
                <a:prstClr val="black"/>
              </a:solidFill>
              <a:latin typeface="Constantia"/>
              <a:ea typeface="HGP明朝E" panose="02020900000000000000" pitchFamily="18" charset="-128"/>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ja-JP" altLang="en-US" dirty="0">
                <a:solidFill>
                  <a:prstClr val="black"/>
                </a:solidFill>
                <a:latin typeface="Constantia"/>
                <a:ea typeface="HGP明朝E" panose="02020900000000000000" pitchFamily="18" charset="-128"/>
              </a:rPr>
              <a:t>　  </a:t>
            </a:r>
            <a:endParaRPr lang="en-US" altLang="ja-JP" sz="2900" dirty="0">
              <a:solidFill>
                <a:prstClr val="black"/>
              </a:solidFill>
              <a:latin typeface="Constantia"/>
              <a:ea typeface="HGP明朝E" panose="02020900000000000000" pitchFamily="18" charset="-128"/>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endParaRPr kumimoji="1" lang="ja-JP" altLang="en-US"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kumimoji="1" lang="ja-JP" altLang="en-US"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　</a:t>
            </a:r>
            <a:endParaRPr kumimoji="1" lang="ja-JP" altLang="en-US" sz="2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endParaRPr kumimoji="1" lang="ja-JP" altLang="en-US" sz="8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endParaRPr>
          </a:p>
        </p:txBody>
      </p:sp>
      <p:sp>
        <p:nvSpPr>
          <p:cNvPr id="4" name="スライド番号プレースホルダー 3">
            <a:extLst>
              <a:ext uri="{FF2B5EF4-FFF2-40B4-BE49-F238E27FC236}">
                <a16:creationId xmlns:a16="http://schemas.microsoft.com/office/drawing/2014/main" id="{C6C06E6B-DCED-41FE-ABE1-7E771819159B}"/>
              </a:ext>
            </a:extLst>
          </p:cNvPr>
          <p:cNvSpPr>
            <a:spLocks noGrp="1"/>
          </p:cNvSpPr>
          <p:nvPr>
            <p:ph type="sldNum" sz="quarter" idx="12"/>
          </p:nvPr>
        </p:nvSpPr>
        <p:spPr>
          <a:xfrm>
            <a:off x="11391557" y="6492875"/>
            <a:ext cx="762000" cy="365125"/>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45BA4EA-5EFA-460C-8880-04B9C92D5A26}" type="slidenum">
              <a:rPr kumimoji="0" lang="ja-JP" altLang="en-US" sz="1600" b="0" i="0" u="none" strike="noStrike" kern="1200" cap="none" spc="0" normalizeH="0" baseline="0" noProof="0">
                <a:ln>
                  <a:noFill/>
                </a:ln>
                <a:solidFill>
                  <a:prstClr val="black"/>
                </a:solidFill>
                <a:effectLst/>
                <a:uLnTx/>
                <a:uFillTx/>
                <a:latin typeface="Calibri" pitchFamily="34"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ja-JP" altLang="en-US" sz="1600" b="0" i="0" u="none" strike="noStrike" kern="1200" cap="none" spc="0" normalizeH="0" baseline="0" noProof="0" dirty="0">
              <a:ln>
                <a:noFill/>
              </a:ln>
              <a:solidFill>
                <a:prstClr val="black"/>
              </a:solidFill>
              <a:effectLst/>
              <a:uLnTx/>
              <a:uFillTx/>
              <a:latin typeface="Calibri" pitchFamily="34" charset="0"/>
              <a:ea typeface="ＭＳ Ｐゴシック" pitchFamily="50" charset="-128"/>
              <a:cs typeface="+mn-cs"/>
            </a:endParaRPr>
          </a:p>
        </p:txBody>
      </p:sp>
      <p:sp>
        <p:nvSpPr>
          <p:cNvPr id="13" name="テキスト ボックス 12">
            <a:extLst>
              <a:ext uri="{FF2B5EF4-FFF2-40B4-BE49-F238E27FC236}">
                <a16:creationId xmlns:a16="http://schemas.microsoft.com/office/drawing/2014/main" id="{ABEB3D99-B49C-41D8-83C9-72DF7F516350}"/>
              </a:ext>
            </a:extLst>
          </p:cNvPr>
          <p:cNvSpPr txBox="1"/>
          <p:nvPr/>
        </p:nvSpPr>
        <p:spPr>
          <a:xfrm>
            <a:off x="11391557" y="1321405"/>
            <a:ext cx="184731"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itchFamily="34" charset="0"/>
              <a:ea typeface="ＭＳ Ｐゴシック" pitchFamily="50" charset="-128"/>
              <a:cs typeface="+mn-cs"/>
            </a:endParaRPr>
          </a:p>
        </p:txBody>
      </p:sp>
    </p:spTree>
    <p:extLst>
      <p:ext uri="{BB962C8B-B14F-4D97-AF65-F5344CB8AC3E}">
        <p14:creationId xmlns:p14="http://schemas.microsoft.com/office/powerpoint/2010/main" val="7707605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6" name="テキスト プレースホルダー 5">
            <a:extLst>
              <a:ext uri="{FF2B5EF4-FFF2-40B4-BE49-F238E27FC236}">
                <a16:creationId xmlns:a16="http://schemas.microsoft.com/office/drawing/2014/main" id="{8FC6B10C-8320-46D2-8699-82B82C3E2DB0}"/>
              </a:ext>
            </a:extLst>
          </p:cNvPr>
          <p:cNvSpPr>
            <a:spLocks noGrp="1"/>
          </p:cNvSpPr>
          <p:nvPr>
            <p:ph type="body" idx="1"/>
          </p:nvPr>
        </p:nvSpPr>
        <p:spPr>
          <a:xfrm>
            <a:off x="388519" y="606175"/>
            <a:ext cx="11611696" cy="6119993"/>
          </a:xfrm>
        </p:spPr>
        <p:txBody>
          <a:bodyPr>
            <a:normAutofit fontScale="25000" lnSpcReduction="20000"/>
          </a:bodyPr>
          <a:lstStyle/>
          <a:p>
            <a:r>
              <a:rPr kumimoji="1" lang="ja-JP" altLang="en-US" sz="88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a:t>
            </a:r>
            <a:r>
              <a:rPr lang="ja-JP" altLang="en-US" sz="8800" dirty="0">
                <a:solidFill>
                  <a:prstClr val="black"/>
                </a:solidFill>
                <a:latin typeface="Constantia"/>
                <a:ea typeface="HGP明朝E" panose="02020900000000000000" pitchFamily="18" charset="-128"/>
              </a:rPr>
              <a:t>２</a:t>
            </a:r>
            <a:r>
              <a:rPr kumimoji="1" lang="ja-JP" altLang="en-US" sz="88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）第２条（定義）</a:t>
            </a:r>
            <a:endParaRPr kumimoji="1" lang="en-US" altLang="ja-JP" sz="88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ja-JP" altLang="en-US" sz="8000" dirty="0">
                <a:solidFill>
                  <a:prstClr val="black"/>
                </a:solidFill>
                <a:latin typeface="Constantia"/>
                <a:ea typeface="HGP明朝E" panose="02020900000000000000" pitchFamily="18" charset="-128"/>
              </a:rPr>
              <a:t>        </a:t>
            </a:r>
            <a:r>
              <a:rPr kumimoji="1" lang="ja-JP" altLang="en-US" sz="8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a:t>
            </a:r>
            <a:r>
              <a:rPr lang="ja-JP" altLang="en-US" sz="8000" dirty="0">
                <a:solidFill>
                  <a:prstClr val="black"/>
                </a:solidFill>
                <a:latin typeface="Constantia"/>
                <a:ea typeface="HGP明朝E" panose="02020900000000000000" pitchFamily="18" charset="-128"/>
              </a:rPr>
              <a:t>「</a:t>
            </a:r>
            <a:r>
              <a:rPr kumimoji="1" lang="ja-JP" altLang="en-US" sz="8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農地」とは、耕作の目的に供される土地をいい、「採草放牧地」とは、農地以外の土地で主として</a:t>
            </a:r>
            <a:endParaRPr kumimoji="1" lang="en-US" altLang="ja-JP" sz="8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ja-JP" altLang="en-US" sz="8000" dirty="0">
                <a:solidFill>
                  <a:prstClr val="black"/>
                </a:solidFill>
                <a:latin typeface="Constantia"/>
                <a:ea typeface="HGP明朝E" panose="02020900000000000000" pitchFamily="18" charset="-128"/>
              </a:rPr>
              <a:t>　　　 耕作又は養畜の事業のための採草又は家畜の放牧の目的に供されるものをいう。</a:t>
            </a:r>
            <a:endParaRPr lang="en-US" altLang="ja-JP" sz="8000" dirty="0">
              <a:solidFill>
                <a:prstClr val="black"/>
              </a:solidFill>
              <a:latin typeface="Constantia"/>
              <a:ea typeface="HGP明朝E" panose="02020900000000000000" pitchFamily="18" charset="-128"/>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ja-JP" altLang="en-US" sz="8000" dirty="0">
                <a:solidFill>
                  <a:prstClr val="black"/>
                </a:solidFill>
                <a:latin typeface="Constantia"/>
                <a:ea typeface="HGP明朝E" panose="02020900000000000000" pitchFamily="18" charset="-128"/>
              </a:rPr>
              <a:t>       </a:t>
            </a:r>
            <a:r>
              <a:rPr kumimoji="1" lang="ja-JP" altLang="en-US" sz="8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a:t>
            </a:r>
            <a:r>
              <a:rPr lang="ja-JP" altLang="en-US" sz="8000" dirty="0">
                <a:solidFill>
                  <a:prstClr val="black"/>
                </a:solidFill>
                <a:latin typeface="Constantia"/>
                <a:ea typeface="HGP明朝E" panose="02020900000000000000" pitchFamily="18" charset="-128"/>
              </a:rPr>
              <a:t>世帯員等</a:t>
            </a:r>
            <a:r>
              <a:rPr kumimoji="1" lang="ja-JP" altLang="en-US" sz="8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」とは、住居及び生計を一にする親族･･･並びに当該親族の行う耕作又は養畜の事業に</a:t>
            </a:r>
            <a:endParaRPr kumimoji="1" lang="en-US" altLang="ja-JP" sz="8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ja-JP" altLang="en-US" sz="8000" dirty="0">
                <a:solidFill>
                  <a:prstClr val="black"/>
                </a:solidFill>
                <a:latin typeface="Constantia"/>
                <a:ea typeface="HGP明朝E" panose="02020900000000000000" pitchFamily="18" charset="-128"/>
              </a:rPr>
              <a:t>　　　 従事するその他の二親等内の親族をいう。</a:t>
            </a:r>
            <a:endParaRPr lang="en-US" altLang="ja-JP" sz="8000" dirty="0"/>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kumimoji="1" lang="ja-JP" altLang="en-US" sz="8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　    ・･･･「農地所有適格法人」とは、農事組合法人、株式会社</a:t>
            </a:r>
            <a:r>
              <a:rPr kumimoji="1" lang="en-US" altLang="ja-JP" sz="8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a:t>
            </a:r>
            <a:r>
              <a:rPr kumimoji="1" lang="ja-JP" altLang="en-US" sz="8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公開会社でないものに限る）、又は持分会社で</a:t>
            </a:r>
            <a:endParaRPr kumimoji="1" lang="en-US" altLang="ja-JP" sz="8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kumimoji="1" lang="ja-JP" altLang="en-US" sz="8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         次に揚げる要件の全てを満たしているものをいう。･･･常時従事者であるかどうかの判定基準は、農林</a:t>
            </a:r>
            <a:endParaRPr kumimoji="1" lang="en-US" altLang="ja-JP" sz="8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kumimoji="1" lang="ja-JP" altLang="en-US" sz="8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         水産省令で定める。（４ 農地所有適格法人参照）</a:t>
            </a:r>
            <a:endParaRPr kumimoji="1" lang="en-US" altLang="ja-JP" sz="8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kumimoji="1" lang="ja-JP" altLang="en-US" sz="88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（３）国の通知</a:t>
            </a:r>
            <a:r>
              <a:rPr kumimoji="1" lang="en-US" altLang="ja-JP" sz="88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a:t>
            </a:r>
            <a:r>
              <a:rPr kumimoji="1" lang="ja-JP" altLang="en-US" sz="88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処分基準から）</a:t>
            </a:r>
            <a:endParaRPr kumimoji="1" lang="en-US" altLang="ja-JP" sz="88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kumimoji="1" lang="ja-JP" altLang="en-US" sz="8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       ・「耕作の目的に供される土地」とは、現に耕作されている土地のほか、客観的に見てその現状が耕作の</a:t>
            </a:r>
            <a:endParaRPr kumimoji="1" lang="en-US" altLang="ja-JP" sz="8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kumimoji="1" lang="ja-JP" altLang="en-US" sz="8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　　   目的に供されるものと認められる土地（休耕地、不耕作地等）も含まれる。</a:t>
            </a:r>
            <a:endParaRPr kumimoji="1" lang="en-US" altLang="ja-JP" sz="8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kumimoji="1" lang="ja-JP" altLang="en-US" sz="8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       ・「農地等」とは、農地と採草放牧地。</a:t>
            </a:r>
            <a:endParaRPr kumimoji="1" lang="en-US" altLang="ja-JP" sz="8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kumimoji="1" lang="ja-JP" altLang="en-US" sz="8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       ・「農地に該当しないもの」とは、その土地が森林の様相を呈しているなど農地に復元するための物理的な</a:t>
            </a:r>
            <a:endParaRPr kumimoji="1" lang="en-US" altLang="ja-JP" sz="8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kumimoji="1" lang="ja-JP" altLang="en-US" sz="8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　　　 条件整備が著しく困難な場合、及びその土地の周囲の状況から見て、その土地を農地として復元しても</a:t>
            </a:r>
            <a:endParaRPr kumimoji="1" lang="en-US" altLang="ja-JP" sz="8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kumimoji="1" lang="ja-JP" altLang="en-US" sz="8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　　　 継続して利用することができないと見込まれる場合。</a:t>
            </a:r>
            <a:endParaRPr kumimoji="1" lang="en-US" altLang="ja-JP" sz="8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kumimoji="1" lang="ja-JP" altLang="en-US" sz="88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３　農地に関する判例</a:t>
            </a:r>
            <a:endParaRPr kumimoji="1" lang="en-US" altLang="ja-JP" sz="88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kumimoji="1" lang="ja-JP" altLang="en-US" sz="29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　  　</a:t>
            </a:r>
            <a:r>
              <a:rPr kumimoji="1" lang="ja-JP" altLang="en-US" sz="8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　①従前耕作の目的とされていたが一部に栗の木が植えられ、一部が菜園として利用されている耕作放棄地</a:t>
            </a:r>
            <a:endParaRPr kumimoji="1" lang="en-US" altLang="ja-JP" sz="8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kumimoji="1" lang="ja-JP" altLang="en-US" sz="8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　　   は農地である（甲府地判Ｓ２６</a:t>
            </a:r>
            <a:r>
              <a:rPr kumimoji="1" lang="en-US" altLang="ja-JP" sz="8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a:t>
            </a:r>
            <a:r>
              <a:rPr kumimoji="1" lang="ja-JP" altLang="en-US" sz="8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５</a:t>
            </a:r>
            <a:r>
              <a:rPr kumimoji="1" lang="en-US" altLang="ja-JP" sz="8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a:t>
            </a:r>
            <a:r>
              <a:rPr kumimoji="1" lang="ja-JP" altLang="en-US" sz="8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２２）</a:t>
            </a: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kumimoji="1" lang="ja-JP" altLang="en-US" sz="8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　  ②果樹園は農地である（松山地判Ｓ３１</a:t>
            </a:r>
            <a:r>
              <a:rPr kumimoji="1" lang="en-US" altLang="ja-JP" sz="8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a:t>
            </a:r>
            <a:r>
              <a:rPr kumimoji="1" lang="ja-JP" altLang="en-US" sz="8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４</a:t>
            </a:r>
            <a:r>
              <a:rPr kumimoji="1" lang="en-US" altLang="ja-JP" sz="8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a:t>
            </a:r>
            <a:r>
              <a:rPr kumimoji="1" lang="ja-JP" altLang="en-US" sz="8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２５）</a:t>
            </a: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endParaRPr kumimoji="1" lang="en-US" altLang="ja-JP" sz="29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endParaRPr kumimoji="1" lang="en-US" altLang="ja-JP" sz="29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endParaRPr kumimoji="1" lang="en-US" altLang="ja-JP" sz="2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kumimoji="1" lang="ja-JP" altLang="en-US" sz="24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　　　</a:t>
            </a:r>
            <a:endParaRPr kumimoji="1" lang="en-US" altLang="ja-JP" sz="24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en-US" altLang="ja-JP" sz="1800" dirty="0"/>
              <a:t>	</a:t>
            </a:r>
            <a:r>
              <a:rPr lang="ja-JP" altLang="en-US" sz="1800" dirty="0"/>
              <a:t>丈太</a:t>
            </a:r>
            <a:r>
              <a:rPr lang="en-US" altLang="ja-JP" sz="1800" dirty="0"/>
              <a:t>	</a:t>
            </a:r>
            <a:r>
              <a:rPr lang="ja-JP" altLang="en-US" sz="1800" dirty="0"/>
              <a:t>状態</a:t>
            </a:r>
            <a:r>
              <a:rPr lang="en-US" altLang="ja-JP" sz="1800" dirty="0"/>
              <a:t>	</a:t>
            </a:r>
            <a:r>
              <a:rPr lang="ja-JP" altLang="en-US" sz="1800" dirty="0"/>
              <a:t>態　隊</a:t>
            </a:r>
            <a:endParaRPr lang="en-US" altLang="ja-JP" sz="1800" dirty="0"/>
          </a:p>
        </p:txBody>
      </p:sp>
      <p:sp>
        <p:nvSpPr>
          <p:cNvPr id="4" name="スライド番号プレースホルダー 3">
            <a:extLst>
              <a:ext uri="{FF2B5EF4-FFF2-40B4-BE49-F238E27FC236}">
                <a16:creationId xmlns:a16="http://schemas.microsoft.com/office/drawing/2014/main" id="{C6C06E6B-DCED-41FE-ABE1-7E771819159B}"/>
              </a:ext>
            </a:extLst>
          </p:cNvPr>
          <p:cNvSpPr>
            <a:spLocks noGrp="1"/>
          </p:cNvSpPr>
          <p:nvPr>
            <p:ph type="sldNum" sz="quarter" idx="12"/>
          </p:nvPr>
        </p:nvSpPr>
        <p:spPr>
          <a:xfrm>
            <a:off x="11298495" y="6488668"/>
            <a:ext cx="762000" cy="369332"/>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45BA4EA-5EFA-460C-8880-04B9C92D5A26}" type="slidenum">
              <a:rPr kumimoji="0" lang="ja-JP" altLang="en-US" sz="1600" b="0" i="0" u="none" strike="noStrike" kern="1200" cap="none" spc="0" normalizeH="0" baseline="0" noProof="0">
                <a:ln>
                  <a:noFill/>
                </a:ln>
                <a:solidFill>
                  <a:prstClr val="black"/>
                </a:solidFill>
                <a:effectLst/>
                <a:uLnTx/>
                <a:uFillTx/>
                <a:latin typeface="Calibri" pitchFamily="34"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ja-JP" altLang="en-US" sz="1600" b="0" i="0" u="none" strike="noStrike" kern="1200" cap="none" spc="0" normalizeH="0" baseline="0" noProof="0" dirty="0">
              <a:ln>
                <a:noFill/>
              </a:ln>
              <a:solidFill>
                <a:prstClr val="black"/>
              </a:solidFill>
              <a:effectLst/>
              <a:uLnTx/>
              <a:uFillTx/>
              <a:latin typeface="Calibri" pitchFamily="34" charset="0"/>
              <a:ea typeface="ＭＳ Ｐゴシック" pitchFamily="50" charset="-128"/>
              <a:cs typeface="+mn-cs"/>
            </a:endParaRPr>
          </a:p>
        </p:txBody>
      </p:sp>
      <p:sp>
        <p:nvSpPr>
          <p:cNvPr id="13" name="テキスト ボックス 12">
            <a:extLst>
              <a:ext uri="{FF2B5EF4-FFF2-40B4-BE49-F238E27FC236}">
                <a16:creationId xmlns:a16="http://schemas.microsoft.com/office/drawing/2014/main" id="{ABEB3D99-B49C-41D8-83C9-72DF7F516350}"/>
              </a:ext>
            </a:extLst>
          </p:cNvPr>
          <p:cNvSpPr txBox="1"/>
          <p:nvPr/>
        </p:nvSpPr>
        <p:spPr>
          <a:xfrm>
            <a:off x="11391557" y="1321405"/>
            <a:ext cx="184731"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itchFamily="34" charset="0"/>
              <a:ea typeface="ＭＳ Ｐゴシック" pitchFamily="50" charset="-128"/>
              <a:cs typeface="+mn-cs"/>
            </a:endParaRPr>
          </a:p>
        </p:txBody>
      </p:sp>
    </p:spTree>
    <p:extLst>
      <p:ext uri="{BB962C8B-B14F-4D97-AF65-F5344CB8AC3E}">
        <p14:creationId xmlns:p14="http://schemas.microsoft.com/office/powerpoint/2010/main" val="36228000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6" name="テキスト プレースホルダー 5">
            <a:extLst>
              <a:ext uri="{FF2B5EF4-FFF2-40B4-BE49-F238E27FC236}">
                <a16:creationId xmlns:a16="http://schemas.microsoft.com/office/drawing/2014/main" id="{8FC6B10C-8320-46D2-8699-82B82C3E2DB0}"/>
              </a:ext>
            </a:extLst>
          </p:cNvPr>
          <p:cNvSpPr>
            <a:spLocks noGrp="1"/>
          </p:cNvSpPr>
          <p:nvPr>
            <p:ph type="body" idx="1"/>
          </p:nvPr>
        </p:nvSpPr>
        <p:spPr>
          <a:xfrm>
            <a:off x="0" y="297633"/>
            <a:ext cx="12192000" cy="6460218"/>
          </a:xfrm>
        </p:spPr>
        <p:txBody>
          <a:bodyPr>
            <a:normAutofit fontScale="25000" lnSpcReduction="20000"/>
          </a:bodyPr>
          <a:lstStyle/>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ja-JP" altLang="en-US" sz="8000" dirty="0">
                <a:solidFill>
                  <a:prstClr val="black"/>
                </a:solidFill>
              </a:rPr>
              <a:t>　　 相続人の不存在が確定し、清算手続を経て、なお相続財産が残った場合に、特別縁故者の請求により、家庭</a:t>
            </a:r>
            <a:endParaRPr lang="en-US" altLang="ja-JP" sz="8000" dirty="0">
              <a:solidFill>
                <a:prstClr val="black"/>
              </a:solidFill>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ja-JP" altLang="en-US" sz="8000" dirty="0">
                <a:solidFill>
                  <a:prstClr val="black"/>
                </a:solidFill>
              </a:rPr>
              <a:t>　　 裁判所は、「清算後残存すべき相続財産の全部又は一部を与えることができる。」とされており（民９５８条の３第</a:t>
            </a:r>
            <a:endParaRPr lang="en-US" altLang="ja-JP" sz="8000" dirty="0">
              <a:solidFill>
                <a:prstClr val="black"/>
              </a:solidFill>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en-US" altLang="ja-JP" sz="8000" dirty="0">
                <a:solidFill>
                  <a:prstClr val="black"/>
                </a:solidFill>
              </a:rPr>
              <a:t>      </a:t>
            </a:r>
            <a:r>
              <a:rPr lang="ja-JP" altLang="en-US" sz="8000" dirty="0">
                <a:solidFill>
                  <a:prstClr val="black"/>
                </a:solidFill>
              </a:rPr>
              <a:t>１項）、特別縁故者に相続財産分与請求権を認めたものではない。あくまで、家庭裁判所の審判手続を経て決</a:t>
            </a:r>
            <a:endParaRPr lang="en-US" altLang="ja-JP" sz="8000" dirty="0">
              <a:solidFill>
                <a:prstClr val="black"/>
              </a:solidFill>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en-US" altLang="ja-JP" sz="8000" dirty="0">
                <a:solidFill>
                  <a:prstClr val="black"/>
                </a:solidFill>
              </a:rPr>
              <a:t>      </a:t>
            </a:r>
            <a:r>
              <a:rPr lang="ja-JP" altLang="en-US" sz="8000" dirty="0">
                <a:solidFill>
                  <a:prstClr val="black"/>
                </a:solidFill>
              </a:rPr>
              <a:t>まるものであり、その結果、相続財産法人（民９５１条）から、特別縁故者に対し農地等を与えるとされる場合、</a:t>
            </a:r>
            <a:endParaRPr lang="en-US" altLang="ja-JP" sz="8000" dirty="0">
              <a:solidFill>
                <a:prstClr val="black"/>
              </a:solidFill>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ja-JP" altLang="en-US" sz="8000" dirty="0">
                <a:solidFill>
                  <a:prstClr val="black"/>
                </a:solidFill>
              </a:rPr>
              <a:t>　　 農</a:t>
            </a:r>
            <a:r>
              <a:rPr kumimoji="1" lang="ja-JP" altLang="en-US" sz="8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地</a:t>
            </a:r>
            <a:r>
              <a:rPr lang="ja-JP" altLang="en-US" sz="8000" dirty="0">
                <a:solidFill>
                  <a:prstClr val="black"/>
                </a:solidFill>
              </a:rPr>
              <a:t>法３条許可は不要となる。</a:t>
            </a:r>
            <a:endParaRPr kumimoji="1" lang="en-US" altLang="ja-JP" sz="8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ja-JP" altLang="en-US" sz="8000" dirty="0">
                <a:solidFill>
                  <a:prstClr val="black"/>
                </a:solidFill>
                <a:latin typeface="Constantia"/>
                <a:ea typeface="HGP明朝E" panose="02020900000000000000" pitchFamily="18" charset="-128"/>
              </a:rPr>
              <a:t>      （注４）相続財産法人は、相続人のあることが明らかでないときに、それ自体が法人とされる（民９５１条）。その</a:t>
            </a:r>
            <a:endParaRPr lang="en-US" altLang="ja-JP" sz="8000" dirty="0">
              <a:solidFill>
                <a:prstClr val="black"/>
              </a:solidFill>
              <a:latin typeface="Constantia"/>
              <a:ea typeface="HGP明朝E" panose="02020900000000000000" pitchFamily="18" charset="-128"/>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ja-JP" altLang="en-US" sz="8000" dirty="0">
                <a:solidFill>
                  <a:prstClr val="black"/>
                </a:solidFill>
                <a:latin typeface="Constantia"/>
                <a:ea typeface="HGP明朝E" panose="02020900000000000000" pitchFamily="18" charset="-128"/>
              </a:rPr>
              <a:t>　    目的は、相続人の存否が明らかでない場合に、相続財産を管理し、清算させるためである。ここでいう「相続人</a:t>
            </a:r>
            <a:endParaRPr lang="en-US" altLang="ja-JP" sz="8000" dirty="0">
              <a:solidFill>
                <a:prstClr val="black"/>
              </a:solidFill>
              <a:latin typeface="Constantia"/>
              <a:ea typeface="HGP明朝E" panose="02020900000000000000" pitchFamily="18" charset="-128"/>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ja-JP" altLang="en-US" sz="8000" dirty="0">
                <a:solidFill>
                  <a:prstClr val="black"/>
                </a:solidFill>
                <a:latin typeface="Constantia"/>
                <a:ea typeface="HGP明朝E" panose="02020900000000000000" pitchFamily="18" charset="-128"/>
              </a:rPr>
              <a:t>       の存否が明らかでない」とは、例えば、戸籍上の相続人全員が相続放棄をしたような場合を指す。他方、戸籍上</a:t>
            </a:r>
            <a:endParaRPr lang="en-US" altLang="ja-JP" sz="8000" dirty="0">
              <a:solidFill>
                <a:prstClr val="black"/>
              </a:solidFill>
              <a:latin typeface="Constantia"/>
              <a:ea typeface="HGP明朝E" panose="02020900000000000000" pitchFamily="18" charset="-128"/>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ja-JP" altLang="en-US" sz="8000" dirty="0">
                <a:solidFill>
                  <a:prstClr val="black"/>
                </a:solidFill>
                <a:latin typeface="Constantia"/>
                <a:ea typeface="HGP明朝E" panose="02020900000000000000" pitchFamily="18" charset="-128"/>
              </a:rPr>
              <a:t>       の相続人がいることは明らかであるが、その相続人の所在や行方が不明の場合はこれには当たらないと解され</a:t>
            </a:r>
            <a:endParaRPr lang="en-US" altLang="ja-JP" sz="8000" dirty="0">
              <a:solidFill>
                <a:prstClr val="black"/>
              </a:solidFill>
              <a:latin typeface="Constantia"/>
              <a:ea typeface="HGP明朝E" panose="02020900000000000000" pitchFamily="18" charset="-128"/>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ja-JP" altLang="en-US" sz="8000" dirty="0">
                <a:solidFill>
                  <a:prstClr val="black"/>
                </a:solidFill>
                <a:latin typeface="Constantia"/>
                <a:ea typeface="HGP明朝E" panose="02020900000000000000" pitchFamily="18" charset="-128"/>
              </a:rPr>
              <a:t>       る（東京高決昭５０</a:t>
            </a:r>
            <a:r>
              <a:rPr lang="en-US" altLang="ja-JP" sz="8000" dirty="0">
                <a:solidFill>
                  <a:prstClr val="black"/>
                </a:solidFill>
                <a:latin typeface="Constantia"/>
                <a:ea typeface="HGP明朝E" panose="02020900000000000000" pitchFamily="18" charset="-128"/>
              </a:rPr>
              <a:t>.</a:t>
            </a:r>
            <a:r>
              <a:rPr lang="ja-JP" altLang="en-US" sz="8000" dirty="0">
                <a:solidFill>
                  <a:prstClr val="black"/>
                </a:solidFill>
                <a:latin typeface="Constantia"/>
                <a:ea typeface="HGP明朝E" panose="02020900000000000000" pitchFamily="18" charset="-128"/>
              </a:rPr>
              <a:t>１</a:t>
            </a:r>
            <a:r>
              <a:rPr lang="en-US" altLang="ja-JP" sz="8000" dirty="0">
                <a:solidFill>
                  <a:prstClr val="black"/>
                </a:solidFill>
                <a:latin typeface="Constantia"/>
                <a:ea typeface="HGP明朝E" panose="02020900000000000000" pitchFamily="18" charset="-128"/>
              </a:rPr>
              <a:t>.</a:t>
            </a:r>
            <a:r>
              <a:rPr lang="ja-JP" altLang="en-US" sz="8000" dirty="0">
                <a:solidFill>
                  <a:prstClr val="black"/>
                </a:solidFill>
                <a:latin typeface="Constantia"/>
                <a:ea typeface="HGP明朝E" panose="02020900000000000000" pitchFamily="18" charset="-128"/>
              </a:rPr>
              <a:t>３０）。相続財産法人が成立する時期は、被相続人の死亡時とされるが、特に法人設立の</a:t>
            </a:r>
            <a:endParaRPr lang="en-US" altLang="ja-JP" sz="8000" dirty="0">
              <a:solidFill>
                <a:prstClr val="black"/>
              </a:solidFill>
              <a:latin typeface="Constantia"/>
              <a:ea typeface="HGP明朝E" panose="02020900000000000000" pitchFamily="18" charset="-128"/>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en-US" altLang="ja-JP" sz="8000" dirty="0">
                <a:solidFill>
                  <a:prstClr val="black"/>
                </a:solidFill>
                <a:latin typeface="Constantia"/>
                <a:ea typeface="HGP明朝E" panose="02020900000000000000" pitchFamily="18" charset="-128"/>
              </a:rPr>
              <a:t>       </a:t>
            </a:r>
            <a:r>
              <a:rPr lang="ja-JP" altLang="en-US" sz="8000" dirty="0">
                <a:solidFill>
                  <a:prstClr val="black"/>
                </a:solidFill>
                <a:latin typeface="Constantia"/>
                <a:ea typeface="HGP明朝E" panose="02020900000000000000" pitchFamily="18" charset="-128"/>
              </a:rPr>
              <a:t>ための行為は不要である。その場合、家庭裁判所は、利害関係人または検察官の請求により、相続財産管</a:t>
            </a:r>
            <a:r>
              <a:rPr kumimoji="1" lang="ja-JP" altLang="en-US" sz="8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理</a:t>
            </a:r>
            <a:endParaRPr lang="en-US" altLang="ja-JP" sz="8000" dirty="0">
              <a:solidFill>
                <a:prstClr val="black"/>
              </a:solidFill>
              <a:latin typeface="Constantia"/>
              <a:ea typeface="HGP明朝E" panose="02020900000000000000" pitchFamily="18" charset="-128"/>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ja-JP" altLang="en-US" sz="8000" dirty="0">
                <a:solidFill>
                  <a:prstClr val="black"/>
                </a:solidFill>
                <a:latin typeface="Constantia"/>
                <a:ea typeface="HGP明朝E" panose="02020900000000000000" pitchFamily="18" charset="-128"/>
              </a:rPr>
              <a:t>　　 人を選任し、公告しなければならない（民９５２条）。その後、相続財産管理人は、民法の定める手続きに従って、</a:t>
            </a:r>
            <a:endParaRPr lang="en-US" altLang="ja-JP" sz="8000" dirty="0">
              <a:solidFill>
                <a:prstClr val="black"/>
              </a:solidFill>
              <a:latin typeface="Constantia"/>
              <a:ea typeface="HGP明朝E" panose="02020900000000000000" pitchFamily="18" charset="-128"/>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ja-JP" altLang="en-US" sz="8000" dirty="0">
                <a:solidFill>
                  <a:prstClr val="black"/>
                </a:solidFill>
                <a:latin typeface="Constantia"/>
                <a:ea typeface="HGP明朝E" panose="02020900000000000000" pitchFamily="18" charset="-128"/>
              </a:rPr>
              <a:t>      相続人の捜索および相続財産の調査・管理を行う。相続財産管理人の権限については、民法２７条から２９条ま</a:t>
            </a:r>
            <a:endParaRPr lang="en-US" altLang="ja-JP" sz="8000" dirty="0">
              <a:solidFill>
                <a:prstClr val="black"/>
              </a:solidFill>
              <a:latin typeface="Constantia"/>
              <a:ea typeface="HGP明朝E" panose="02020900000000000000" pitchFamily="18" charset="-128"/>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en-US" altLang="ja-JP" sz="8000" dirty="0">
                <a:solidFill>
                  <a:prstClr val="black"/>
                </a:solidFill>
                <a:latin typeface="Constantia"/>
                <a:ea typeface="HGP明朝E" panose="02020900000000000000" pitchFamily="18" charset="-128"/>
              </a:rPr>
              <a:t>      </a:t>
            </a:r>
            <a:r>
              <a:rPr lang="ja-JP" altLang="en-US" sz="8000" dirty="0">
                <a:solidFill>
                  <a:prstClr val="black"/>
                </a:solidFill>
                <a:latin typeface="Constantia"/>
                <a:ea typeface="HGP明朝E" panose="02020900000000000000" pitchFamily="18" charset="-128"/>
              </a:rPr>
              <a:t>での条文が準用される。そのうち、民法２８条は、相続財産管理人は、基本的に、民法１０３条に掲げる権限を</a:t>
            </a:r>
            <a:r>
              <a:rPr kumimoji="1" lang="ja-JP" altLang="en-US" sz="8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有</a:t>
            </a:r>
            <a:endParaRPr lang="en-US" altLang="ja-JP" sz="8000" dirty="0">
              <a:solidFill>
                <a:prstClr val="black"/>
              </a:solidFill>
              <a:latin typeface="Constantia"/>
              <a:ea typeface="HGP明朝E" panose="02020900000000000000" pitchFamily="18" charset="-128"/>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ja-JP" altLang="en-US" sz="8000" dirty="0">
                <a:solidFill>
                  <a:prstClr val="black"/>
                </a:solidFill>
                <a:latin typeface="Constantia"/>
                <a:ea typeface="HGP明朝E" panose="02020900000000000000" pitchFamily="18" charset="-128"/>
              </a:rPr>
              <a:t>　　 することを定める。同条には、①保存行為、②物または権利の性質を変えない範囲内において利用または改良</a:t>
            </a:r>
            <a:endParaRPr lang="en-US" altLang="ja-JP" sz="8000" dirty="0">
              <a:solidFill>
                <a:prstClr val="black"/>
              </a:solidFill>
              <a:latin typeface="Constantia"/>
              <a:ea typeface="HGP明朝E" panose="02020900000000000000" pitchFamily="18" charset="-128"/>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ja-JP" altLang="en-US" sz="8000" dirty="0">
                <a:solidFill>
                  <a:prstClr val="black"/>
                </a:solidFill>
                <a:latin typeface="Constantia"/>
                <a:ea typeface="HGP明朝E" panose="02020900000000000000" pitchFamily="18" charset="-128"/>
              </a:rPr>
              <a:t>      を目的とする行為があげられている。例えば、建物が破損したのでこれを修理する行為は「保存行為」に</a:t>
            </a:r>
            <a:r>
              <a:rPr kumimoji="1" lang="ja-JP" altLang="en-US" sz="8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該当</a:t>
            </a:r>
            <a:endParaRPr lang="en-US" altLang="ja-JP" sz="8000" dirty="0">
              <a:solidFill>
                <a:prstClr val="black"/>
              </a:solidFill>
              <a:latin typeface="Constantia"/>
              <a:ea typeface="HGP明朝E" panose="02020900000000000000" pitchFamily="18" charset="-128"/>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ja-JP" altLang="en-US" sz="8000" dirty="0">
                <a:solidFill>
                  <a:prstClr val="black"/>
                </a:solidFill>
                <a:latin typeface="Constantia"/>
                <a:ea typeface="HGP明朝E" panose="02020900000000000000" pitchFamily="18" charset="-128"/>
              </a:rPr>
              <a:t>      するし、また、農地について土壌を改良する行為は「改良行為」に該当する。また、権限外の行為について</a:t>
            </a:r>
            <a:r>
              <a:rPr kumimoji="1" lang="ja-JP" altLang="en-US" sz="8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は、</a:t>
            </a:r>
            <a:endParaRPr lang="en-US" altLang="ja-JP" sz="8000" dirty="0">
              <a:solidFill>
                <a:prstClr val="black"/>
              </a:solidFill>
              <a:latin typeface="Constantia"/>
              <a:ea typeface="HGP明朝E" panose="02020900000000000000" pitchFamily="18" charset="-128"/>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ja-JP" altLang="en-US" sz="8000" dirty="0">
                <a:solidFill>
                  <a:prstClr val="black"/>
                </a:solidFill>
                <a:latin typeface="Constantia"/>
                <a:ea typeface="HGP明朝E" panose="02020900000000000000" pitchFamily="18" charset="-128"/>
              </a:rPr>
              <a:t>      家庭裁判所の許可を得て行うことができる。なお、相続人を捜索した結果、相続人のあることが明らかにな</a:t>
            </a:r>
            <a:r>
              <a:rPr kumimoji="1" lang="ja-JP" altLang="en-US" sz="8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った</a:t>
            </a:r>
            <a:endParaRPr lang="en-US" altLang="ja-JP" sz="8000" dirty="0">
              <a:solidFill>
                <a:prstClr val="black"/>
              </a:solidFill>
              <a:latin typeface="Constantia"/>
              <a:ea typeface="HGP明朝E" panose="02020900000000000000" pitchFamily="18" charset="-128"/>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ja-JP" altLang="en-US" sz="8000" dirty="0">
                <a:solidFill>
                  <a:prstClr val="black"/>
                </a:solidFill>
                <a:latin typeface="Constantia"/>
                <a:ea typeface="HGP明朝E" panose="02020900000000000000" pitchFamily="18" charset="-128"/>
              </a:rPr>
              <a:t>      ときは、相続財産法人は存在しなかったものと取り扱われる（民９５５条本文）。さらに、相続人が相続を承認</a:t>
            </a:r>
            <a:r>
              <a:rPr kumimoji="1" lang="ja-JP" altLang="en-US" sz="8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した</a:t>
            </a:r>
            <a:endParaRPr lang="en-US" altLang="ja-JP" sz="8000" dirty="0">
              <a:solidFill>
                <a:prstClr val="black"/>
              </a:solidFill>
              <a:latin typeface="Constantia"/>
              <a:ea typeface="HGP明朝E" panose="02020900000000000000" pitchFamily="18" charset="-128"/>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ja-JP" altLang="en-US" sz="8000" dirty="0">
                <a:solidFill>
                  <a:prstClr val="black"/>
                </a:solidFill>
                <a:latin typeface="Constantia"/>
                <a:ea typeface="HGP明朝E" panose="02020900000000000000" pitchFamily="18" charset="-128"/>
              </a:rPr>
              <a:t>      ときは、相続財産管理人の代理権も消滅する（同９５６条１項）。そして、最終的に相続人の不存在が確定し、また、</a:t>
            </a:r>
            <a:endParaRPr lang="en-US" altLang="ja-JP" sz="8000" dirty="0">
              <a:solidFill>
                <a:prstClr val="black"/>
              </a:solidFill>
              <a:latin typeface="Constantia"/>
              <a:ea typeface="HGP明朝E" panose="02020900000000000000" pitchFamily="18" charset="-128"/>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ja-JP" altLang="en-US" sz="8000" dirty="0">
                <a:solidFill>
                  <a:prstClr val="black"/>
                </a:solidFill>
                <a:latin typeface="Constantia"/>
                <a:ea typeface="HGP明朝E" panose="02020900000000000000" pitchFamily="18" charset="-128"/>
              </a:rPr>
              <a:t>　　清算手続も終了した場合、仮に残った相続財産があれば、前記の相続財産の分与の手続に進むことになる。</a:t>
            </a:r>
            <a:endParaRPr lang="ja-JP" altLang="en-US" sz="2400" dirty="0">
              <a:solidFill>
                <a:prstClr val="black"/>
              </a:solidFill>
              <a:latin typeface="Constantia"/>
              <a:ea typeface="HGP明朝E" panose="02020900000000000000" pitchFamily="18" charset="-128"/>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ja-JP" altLang="en-US" dirty="0">
                <a:solidFill>
                  <a:prstClr val="black"/>
                </a:solidFill>
                <a:latin typeface="Constantia"/>
                <a:ea typeface="HGP明朝E" panose="02020900000000000000" pitchFamily="18" charset="-128"/>
              </a:rPr>
              <a:t>　  </a:t>
            </a:r>
            <a:endParaRPr lang="en-US" altLang="ja-JP" sz="2900" dirty="0">
              <a:solidFill>
                <a:prstClr val="black"/>
              </a:solidFill>
              <a:latin typeface="Constantia"/>
              <a:ea typeface="HGP明朝E" panose="02020900000000000000" pitchFamily="18" charset="-128"/>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endParaRPr kumimoji="1" lang="ja-JP" altLang="en-US"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kumimoji="1" lang="ja-JP" altLang="en-US"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　</a:t>
            </a:r>
            <a:endParaRPr kumimoji="1" lang="ja-JP" altLang="en-US" sz="2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endParaRPr kumimoji="1" lang="ja-JP" altLang="en-US" sz="8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endParaRPr>
          </a:p>
        </p:txBody>
      </p:sp>
      <p:sp>
        <p:nvSpPr>
          <p:cNvPr id="4" name="スライド番号プレースホルダー 3">
            <a:extLst>
              <a:ext uri="{FF2B5EF4-FFF2-40B4-BE49-F238E27FC236}">
                <a16:creationId xmlns:a16="http://schemas.microsoft.com/office/drawing/2014/main" id="{C6C06E6B-DCED-41FE-ABE1-7E771819159B}"/>
              </a:ext>
            </a:extLst>
          </p:cNvPr>
          <p:cNvSpPr>
            <a:spLocks noGrp="1"/>
          </p:cNvSpPr>
          <p:nvPr>
            <p:ph type="sldNum" sz="quarter" idx="12"/>
          </p:nvPr>
        </p:nvSpPr>
        <p:spPr>
          <a:xfrm>
            <a:off x="11391557" y="6492875"/>
            <a:ext cx="762000" cy="365125"/>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45BA4EA-5EFA-460C-8880-04B9C92D5A26}" type="slidenum">
              <a:rPr kumimoji="0" lang="ja-JP" altLang="en-US" sz="1600" b="0" i="0" u="none" strike="noStrike" kern="1200" cap="none" spc="0" normalizeH="0" baseline="0" noProof="0">
                <a:ln>
                  <a:noFill/>
                </a:ln>
                <a:solidFill>
                  <a:prstClr val="black"/>
                </a:solidFill>
                <a:effectLst/>
                <a:uLnTx/>
                <a:uFillTx/>
                <a:latin typeface="Calibri" pitchFamily="34"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ja-JP" altLang="en-US" sz="1600" b="0" i="0" u="none" strike="noStrike" kern="1200" cap="none" spc="0" normalizeH="0" baseline="0" noProof="0" dirty="0">
              <a:ln>
                <a:noFill/>
              </a:ln>
              <a:solidFill>
                <a:prstClr val="black"/>
              </a:solidFill>
              <a:effectLst/>
              <a:uLnTx/>
              <a:uFillTx/>
              <a:latin typeface="Calibri" pitchFamily="34" charset="0"/>
              <a:ea typeface="ＭＳ Ｐゴシック" pitchFamily="50" charset="-128"/>
              <a:cs typeface="+mn-cs"/>
            </a:endParaRPr>
          </a:p>
        </p:txBody>
      </p:sp>
      <p:sp>
        <p:nvSpPr>
          <p:cNvPr id="13" name="テキスト ボックス 12">
            <a:extLst>
              <a:ext uri="{FF2B5EF4-FFF2-40B4-BE49-F238E27FC236}">
                <a16:creationId xmlns:a16="http://schemas.microsoft.com/office/drawing/2014/main" id="{ABEB3D99-B49C-41D8-83C9-72DF7F516350}"/>
              </a:ext>
            </a:extLst>
          </p:cNvPr>
          <p:cNvSpPr txBox="1"/>
          <p:nvPr/>
        </p:nvSpPr>
        <p:spPr>
          <a:xfrm>
            <a:off x="11391557" y="1321405"/>
            <a:ext cx="184731"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itchFamily="34" charset="0"/>
              <a:ea typeface="ＭＳ Ｐゴシック" pitchFamily="50" charset="-128"/>
              <a:cs typeface="+mn-cs"/>
            </a:endParaRPr>
          </a:p>
        </p:txBody>
      </p:sp>
    </p:spTree>
    <p:extLst>
      <p:ext uri="{BB962C8B-B14F-4D97-AF65-F5344CB8AC3E}">
        <p14:creationId xmlns:p14="http://schemas.microsoft.com/office/powerpoint/2010/main" val="26607875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6" name="テキスト プレースホルダー 5">
            <a:extLst>
              <a:ext uri="{FF2B5EF4-FFF2-40B4-BE49-F238E27FC236}">
                <a16:creationId xmlns:a16="http://schemas.microsoft.com/office/drawing/2014/main" id="{8FC6B10C-8320-46D2-8699-82B82C3E2DB0}"/>
              </a:ext>
            </a:extLst>
          </p:cNvPr>
          <p:cNvSpPr>
            <a:spLocks noGrp="1"/>
          </p:cNvSpPr>
          <p:nvPr>
            <p:ph type="body" idx="1"/>
          </p:nvPr>
        </p:nvSpPr>
        <p:spPr>
          <a:xfrm>
            <a:off x="0" y="718695"/>
            <a:ext cx="12090311" cy="5956742"/>
          </a:xfrm>
        </p:spPr>
        <p:txBody>
          <a:bodyPr>
            <a:normAutofit fontScale="25000" lnSpcReduction="20000"/>
          </a:bodyPr>
          <a:lstStyle/>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kumimoji="1" lang="ja-JP" altLang="en-US" sz="96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（９） </a:t>
            </a:r>
            <a:r>
              <a:rPr kumimoji="1" lang="ja-JP" altLang="en-US" sz="960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３条許可</a:t>
            </a:r>
            <a:r>
              <a:rPr lang="ja-JP" altLang="ja-JP" sz="9600" dirty="0">
                <a:solidFill>
                  <a:schemeClr val="bg1"/>
                </a:solidFill>
                <a:effectLst/>
                <a:latin typeface="HGP明朝E" panose="02020900000000000000" pitchFamily="18" charset="-128"/>
                <a:ea typeface="HGP明朝E" panose="02020900000000000000" pitchFamily="18" charset="-128"/>
                <a:cs typeface="Times New Roman" panose="02020603050405020304" pitchFamily="18" charset="0"/>
              </a:rPr>
              <a:t>基準</a:t>
            </a:r>
            <a:endParaRPr lang="en-US" altLang="ja-JP" sz="9600" dirty="0">
              <a:solidFill>
                <a:schemeClr val="bg1"/>
              </a:solidFill>
              <a:effectLst/>
              <a:latin typeface="HGP明朝E" panose="02020900000000000000" pitchFamily="18" charset="-128"/>
              <a:ea typeface="HGP明朝E" panose="020209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ja-JP" altLang="en-US" sz="8800" dirty="0">
                <a:solidFill>
                  <a:prstClr val="black"/>
                </a:solidFill>
                <a:latin typeface="Constantia"/>
                <a:ea typeface="HGP明朝E" panose="02020900000000000000" pitchFamily="18" charset="-128"/>
              </a:rPr>
              <a:t>   １  ３条２項許可基準の原則と例外</a:t>
            </a: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ja-JP" altLang="en-US" sz="8800" dirty="0">
                <a:solidFill>
                  <a:prstClr val="black"/>
                </a:solidFill>
                <a:latin typeface="Constantia"/>
                <a:ea typeface="HGP明朝E" panose="02020900000000000000" pitchFamily="18" charset="-128"/>
              </a:rPr>
              <a:t>   ２  ３条２項の定める不許可基準とその例外</a:t>
            </a: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ja-JP" altLang="en-US" sz="8000" dirty="0">
                <a:solidFill>
                  <a:prstClr val="black"/>
                </a:solidFill>
                <a:latin typeface="Constantia"/>
                <a:ea typeface="HGP明朝E" panose="02020900000000000000" pitchFamily="18" charset="-128"/>
              </a:rPr>
              <a:t>　    「･･･次の各号のいずれかに該当する場合には、許可することができない」 （不許可基準）</a:t>
            </a: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ja-JP" altLang="en-US" sz="8800" dirty="0">
                <a:solidFill>
                  <a:prstClr val="black"/>
                </a:solidFill>
                <a:latin typeface="Constantia"/>
                <a:ea typeface="HGP明朝E" panose="02020900000000000000" pitchFamily="18" charset="-128"/>
              </a:rPr>
              <a:t>　 （１） １号　効果的に利用して耕作等の事業を行うと認められない場合</a:t>
            </a: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ja-JP" altLang="en-US" sz="8000" dirty="0">
                <a:solidFill>
                  <a:prstClr val="black"/>
                </a:solidFill>
                <a:latin typeface="Constantia"/>
                <a:ea typeface="HGP明朝E" panose="02020900000000000000" pitchFamily="18" charset="-128"/>
              </a:rPr>
              <a:t>       ・耕作等の事業に供すべき農地等とは、新たに権利を取得しようとして３条許可申請を行っている農地等甲</a:t>
            </a:r>
            <a:endParaRPr lang="en-US" altLang="ja-JP" sz="8000" dirty="0">
              <a:solidFill>
                <a:prstClr val="black"/>
              </a:solidFill>
              <a:latin typeface="Constantia"/>
              <a:ea typeface="HGP明朝E" panose="02020900000000000000" pitchFamily="18" charset="-128"/>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ja-JP" altLang="en-US" sz="8000" dirty="0">
                <a:solidFill>
                  <a:prstClr val="black"/>
                </a:solidFill>
                <a:latin typeface="Constantia"/>
                <a:ea typeface="HGP明朝E" panose="02020900000000000000" pitchFamily="18" charset="-128"/>
              </a:rPr>
              <a:t>　　　 だけに限定されるものではなく、既に許可申請者およびその世帯員等（以下「権利取得者等」という）が既に</a:t>
            </a:r>
            <a:endParaRPr lang="en-US" altLang="ja-JP" sz="8000" dirty="0">
              <a:solidFill>
                <a:prstClr val="black"/>
              </a:solidFill>
              <a:latin typeface="Constantia"/>
              <a:ea typeface="HGP明朝E" panose="02020900000000000000" pitchFamily="18" charset="-128"/>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en-US" altLang="ja-JP" sz="8000" dirty="0">
                <a:solidFill>
                  <a:prstClr val="black"/>
                </a:solidFill>
                <a:latin typeface="Constantia"/>
                <a:ea typeface="HGP明朝E" panose="02020900000000000000" pitchFamily="18" charset="-128"/>
              </a:rPr>
              <a:t>         </a:t>
            </a:r>
            <a:r>
              <a:rPr lang="ja-JP" altLang="en-US" sz="8000" dirty="0">
                <a:solidFill>
                  <a:prstClr val="black"/>
                </a:solidFill>
                <a:latin typeface="Constantia"/>
                <a:ea typeface="HGP明朝E" panose="02020900000000000000" pitchFamily="18" charset="-128"/>
              </a:rPr>
              <a:t>権利を有する農地等乙も含まれる。しかし他人に対し現に使用収益権を設定している農地等丙は、原則とし</a:t>
            </a:r>
            <a:endParaRPr lang="en-US" altLang="ja-JP" sz="8000" dirty="0">
              <a:solidFill>
                <a:prstClr val="black"/>
              </a:solidFill>
              <a:latin typeface="Constantia"/>
              <a:ea typeface="HGP明朝E" panose="02020900000000000000" pitchFamily="18" charset="-128"/>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ja-JP" altLang="en-US" sz="8000" dirty="0">
                <a:solidFill>
                  <a:prstClr val="black"/>
                </a:solidFill>
                <a:latin typeface="Constantia"/>
                <a:ea typeface="HGP明朝E" panose="02020900000000000000" pitchFamily="18" charset="-128"/>
              </a:rPr>
              <a:t>         て含まれない。ただしそうした土地の返還を受けて自ら耕作等の事業に供することに支障がないにも関わらず、</a:t>
            </a:r>
            <a:endParaRPr lang="en-US" altLang="ja-JP" sz="8000" dirty="0">
              <a:solidFill>
                <a:prstClr val="black"/>
              </a:solidFill>
              <a:latin typeface="Constantia"/>
              <a:ea typeface="HGP明朝E" panose="02020900000000000000" pitchFamily="18" charset="-128"/>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ja-JP" altLang="en-US" sz="8000" dirty="0">
                <a:solidFill>
                  <a:prstClr val="black"/>
                </a:solidFill>
                <a:latin typeface="Constantia"/>
                <a:ea typeface="HGP明朝E" panose="02020900000000000000" pitchFamily="18" charset="-128"/>
              </a:rPr>
              <a:t>         その返還を受けることをしないまま、甲の３条許可申請を行っている場合は、効果的利用要件を欠くとしてい</a:t>
            </a:r>
            <a:endParaRPr lang="en-US" altLang="ja-JP" sz="8000" dirty="0">
              <a:solidFill>
                <a:prstClr val="black"/>
              </a:solidFill>
              <a:latin typeface="Constantia"/>
              <a:ea typeface="HGP明朝E" panose="02020900000000000000" pitchFamily="18" charset="-128"/>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en-US" altLang="ja-JP" sz="8000" dirty="0">
                <a:solidFill>
                  <a:prstClr val="black"/>
                </a:solidFill>
                <a:latin typeface="Constantia"/>
                <a:ea typeface="HGP明朝E" panose="02020900000000000000" pitchFamily="18" charset="-128"/>
              </a:rPr>
              <a:t>         </a:t>
            </a:r>
            <a:r>
              <a:rPr lang="ja-JP" altLang="en-US" sz="8000" dirty="0">
                <a:solidFill>
                  <a:prstClr val="black"/>
                </a:solidFill>
                <a:latin typeface="Constantia"/>
                <a:ea typeface="HGP明朝E" panose="02020900000000000000" pitchFamily="18" charset="-128"/>
              </a:rPr>
              <a:t>ます（処理基準第３・３</a:t>
            </a:r>
            <a:r>
              <a:rPr lang="en-US" altLang="ja-JP" sz="8000" dirty="0">
                <a:solidFill>
                  <a:prstClr val="black"/>
                </a:solidFill>
                <a:latin typeface="Constantia"/>
                <a:ea typeface="HGP明朝E" panose="02020900000000000000" pitchFamily="18" charset="-128"/>
              </a:rPr>
              <a:t>(</a:t>
            </a:r>
            <a:r>
              <a:rPr lang="ja-JP" altLang="en-US" sz="8000" dirty="0">
                <a:solidFill>
                  <a:prstClr val="black"/>
                </a:solidFill>
                <a:latin typeface="Constantia"/>
                <a:ea typeface="HGP明朝E" panose="02020900000000000000" pitchFamily="18" charset="-128"/>
              </a:rPr>
              <a:t>１</a:t>
            </a:r>
            <a:r>
              <a:rPr lang="en-US" altLang="ja-JP" sz="8000" dirty="0">
                <a:solidFill>
                  <a:prstClr val="black"/>
                </a:solidFill>
                <a:latin typeface="Constantia"/>
                <a:ea typeface="HGP明朝E" panose="02020900000000000000" pitchFamily="18" charset="-128"/>
              </a:rPr>
              <a:t>)</a:t>
            </a:r>
            <a:r>
              <a:rPr lang="ja-JP" altLang="en-US" sz="8000" dirty="0">
                <a:solidFill>
                  <a:prstClr val="black"/>
                </a:solidFill>
                <a:latin typeface="Constantia"/>
                <a:ea typeface="HGP明朝E" panose="02020900000000000000" pitchFamily="18" charset="-128"/>
              </a:rPr>
              <a:t>）。なお区分地上権が設定されている農地等丁も耕作権者において耕作等の事業に</a:t>
            </a:r>
            <a:endParaRPr lang="en-US" altLang="ja-JP" sz="8000" dirty="0">
              <a:solidFill>
                <a:prstClr val="black"/>
              </a:solidFill>
              <a:latin typeface="Constantia"/>
              <a:ea typeface="HGP明朝E" panose="02020900000000000000" pitchFamily="18" charset="-128"/>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ja-JP" altLang="en-US" sz="8000" dirty="0">
                <a:solidFill>
                  <a:prstClr val="black"/>
                </a:solidFill>
                <a:latin typeface="Constantia"/>
                <a:ea typeface="HGP明朝E" panose="02020900000000000000" pitchFamily="18" charset="-128"/>
              </a:rPr>
              <a:t>　　    供すべき農地等に含まれ、</a:t>
            </a:r>
            <a:r>
              <a:rPr lang="ja-JP" altLang="en-US" sz="8000" u="sng" dirty="0">
                <a:solidFill>
                  <a:prstClr val="black"/>
                </a:solidFill>
                <a:latin typeface="Constantia"/>
                <a:ea typeface="HGP明朝E" panose="02020900000000000000" pitchFamily="18" charset="-128"/>
              </a:rPr>
              <a:t>審査対象農地等</a:t>
            </a:r>
            <a:r>
              <a:rPr lang="ja-JP" altLang="en-US" sz="8000" dirty="0">
                <a:solidFill>
                  <a:prstClr val="black"/>
                </a:solidFill>
                <a:latin typeface="Constantia"/>
                <a:ea typeface="HGP明朝E" panose="02020900000000000000" pitchFamily="18" charset="-128"/>
              </a:rPr>
              <a:t>となります。</a:t>
            </a: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ja-JP" altLang="en-US" sz="8000" dirty="0">
                <a:solidFill>
                  <a:prstClr val="black"/>
                </a:solidFill>
                <a:latin typeface="Constantia"/>
                <a:ea typeface="HGP明朝E" panose="02020900000000000000" pitchFamily="18" charset="-128"/>
              </a:rPr>
              <a:t>       ・区分地上権･･･他人の土地の地下や空間の一部等範囲を限定して工作物を所有するために設定された地上</a:t>
            </a:r>
            <a:endParaRPr lang="en-US" altLang="ja-JP" sz="8000" dirty="0">
              <a:solidFill>
                <a:prstClr val="black"/>
              </a:solidFill>
              <a:latin typeface="Constantia"/>
              <a:ea typeface="HGP明朝E" panose="02020900000000000000" pitchFamily="18" charset="-128"/>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ja-JP" altLang="en-US" sz="8000" dirty="0">
                <a:solidFill>
                  <a:prstClr val="black"/>
                </a:solidFill>
                <a:latin typeface="Constantia"/>
                <a:ea typeface="HGP明朝E" panose="02020900000000000000" pitchFamily="18" charset="-128"/>
              </a:rPr>
              <a:t>         権のこと。（</a:t>
            </a:r>
            <a:r>
              <a:rPr lang="en-US" altLang="ja-JP" sz="8000" dirty="0">
                <a:solidFill>
                  <a:prstClr val="black"/>
                </a:solidFill>
                <a:latin typeface="Constantia"/>
                <a:ea typeface="HGP明朝E" panose="02020900000000000000" pitchFamily="18" charset="-128"/>
              </a:rPr>
              <a:t>ex</a:t>
            </a:r>
            <a:r>
              <a:rPr lang="ja-JP" altLang="en-US" sz="8000" dirty="0">
                <a:solidFill>
                  <a:prstClr val="black"/>
                </a:solidFill>
                <a:latin typeface="Constantia"/>
                <a:ea typeface="HGP明朝E" panose="02020900000000000000" pitchFamily="18" charset="-128"/>
              </a:rPr>
              <a:t>．トンネル、送電線など高さを限定している。</a:t>
            </a:r>
            <a:r>
              <a:rPr lang="ja-JP" altLang="en-US" sz="8000" u="sng" dirty="0">
                <a:solidFill>
                  <a:prstClr val="black"/>
                </a:solidFill>
                <a:latin typeface="Constantia"/>
                <a:ea typeface="HGP明朝E" panose="02020900000000000000" pitchFamily="18" charset="-128"/>
              </a:rPr>
              <a:t>人が</a:t>
            </a:r>
            <a:r>
              <a:rPr lang="ja-JP" altLang="en-US" sz="8000" dirty="0">
                <a:solidFill>
                  <a:prstClr val="black"/>
                </a:solidFill>
                <a:latin typeface="Constantia"/>
                <a:ea typeface="HGP明朝E" panose="02020900000000000000" pitchFamily="18" charset="-128"/>
              </a:rPr>
              <a:t>設定により他人の土地を利用でき、その土地</a:t>
            </a:r>
            <a:endParaRPr lang="en-US" altLang="ja-JP" sz="8000" dirty="0">
              <a:solidFill>
                <a:prstClr val="black"/>
              </a:solidFill>
              <a:latin typeface="Constantia"/>
              <a:ea typeface="HGP明朝E" panose="02020900000000000000" pitchFamily="18" charset="-128"/>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ja-JP" altLang="en-US" sz="8000" dirty="0">
                <a:solidFill>
                  <a:prstClr val="black"/>
                </a:solidFill>
                <a:latin typeface="Constantia"/>
                <a:ea typeface="HGP明朝E" panose="02020900000000000000" pitchFamily="18" charset="-128"/>
              </a:rPr>
              <a:t>　　    の全部） </a:t>
            </a: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ja-JP" altLang="en-US" sz="8000" dirty="0">
                <a:solidFill>
                  <a:prstClr val="black"/>
                </a:solidFill>
                <a:latin typeface="Constantia"/>
                <a:ea typeface="HGP明朝E" panose="02020900000000000000" pitchFamily="18" charset="-128"/>
              </a:rPr>
              <a:t>　　    地役権は設定により自分の土地（承役地）の役に立ち、その土地（必要な土地）を要役地という。</a:t>
            </a: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ja-JP" altLang="en-US" sz="8000" dirty="0">
                <a:solidFill>
                  <a:prstClr val="black"/>
                </a:solidFill>
                <a:latin typeface="Constantia"/>
                <a:ea typeface="HGP明朝E" panose="02020900000000000000" pitchFamily="18" charset="-128"/>
              </a:rPr>
              <a:t>　     ・耕作放棄地（法３２条１項各号）の所有者及び使用収益権者並びに違反転用者等（法５１条１項各号）は、</a:t>
            </a:r>
            <a:endParaRPr lang="en-US" altLang="ja-JP" sz="8000" dirty="0">
              <a:solidFill>
                <a:prstClr val="black"/>
              </a:solidFill>
              <a:latin typeface="Constantia"/>
              <a:ea typeface="HGP明朝E" panose="02020900000000000000" pitchFamily="18" charset="-128"/>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kumimoji="1" lang="ja-JP" altLang="en-US" sz="8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　　    耕作</a:t>
            </a:r>
            <a:r>
              <a:rPr lang="ja-JP" altLang="en-US" sz="8000" dirty="0">
                <a:solidFill>
                  <a:prstClr val="black"/>
                </a:solidFill>
                <a:latin typeface="Constantia"/>
                <a:ea typeface="HGP明朝E" panose="02020900000000000000" pitchFamily="18" charset="-128"/>
              </a:rPr>
              <a:t>等の事業に供すべき農地等のすべてを効率的に利用して耕作等の事業を行うとは認められません</a:t>
            </a:r>
            <a:endParaRPr lang="en-US" altLang="ja-JP" sz="8000" dirty="0">
              <a:solidFill>
                <a:prstClr val="black"/>
              </a:solidFill>
              <a:latin typeface="Constantia"/>
              <a:ea typeface="HGP明朝E" panose="02020900000000000000" pitchFamily="18" charset="-128"/>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en-US" altLang="ja-JP" sz="8000" dirty="0">
                <a:solidFill>
                  <a:prstClr val="black"/>
                </a:solidFill>
                <a:latin typeface="Constantia"/>
                <a:ea typeface="HGP明朝E" panose="02020900000000000000" pitchFamily="18" charset="-128"/>
              </a:rPr>
              <a:t>          </a:t>
            </a:r>
            <a:r>
              <a:rPr lang="ja-JP" altLang="en-US" sz="8000" dirty="0">
                <a:solidFill>
                  <a:prstClr val="black"/>
                </a:solidFill>
                <a:latin typeface="Constantia"/>
                <a:ea typeface="HGP明朝E" panose="02020900000000000000" pitchFamily="18" charset="-128"/>
              </a:rPr>
              <a:t>（処理基準第３・３</a:t>
            </a:r>
            <a:r>
              <a:rPr lang="en-US" altLang="ja-JP" sz="8000" dirty="0">
                <a:solidFill>
                  <a:prstClr val="black"/>
                </a:solidFill>
                <a:latin typeface="Constantia"/>
                <a:ea typeface="HGP明朝E" panose="02020900000000000000" pitchFamily="18" charset="-128"/>
              </a:rPr>
              <a:t>(</a:t>
            </a:r>
            <a:r>
              <a:rPr lang="ja-JP" altLang="en-US" sz="8000" dirty="0">
                <a:solidFill>
                  <a:prstClr val="black"/>
                </a:solidFill>
                <a:latin typeface="Constantia"/>
                <a:ea typeface="HGP明朝E" panose="02020900000000000000" pitchFamily="18" charset="-128"/>
              </a:rPr>
              <a:t>１</a:t>
            </a:r>
            <a:r>
              <a:rPr lang="en-US" altLang="ja-JP" sz="8000" dirty="0">
                <a:solidFill>
                  <a:prstClr val="black"/>
                </a:solidFill>
                <a:latin typeface="Constantia"/>
                <a:ea typeface="HGP明朝E" panose="02020900000000000000" pitchFamily="18" charset="-128"/>
              </a:rPr>
              <a:t>)</a:t>
            </a:r>
            <a:r>
              <a:rPr lang="ja-JP" altLang="en-US" sz="8000" dirty="0">
                <a:solidFill>
                  <a:prstClr val="black"/>
                </a:solidFill>
                <a:latin typeface="Constantia"/>
                <a:ea typeface="HGP明朝E" panose="02020900000000000000" pitchFamily="18" charset="-128"/>
              </a:rPr>
              <a:t>）。</a:t>
            </a: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endParaRPr lang="ja-JP" altLang="en-US" sz="8000" dirty="0">
              <a:solidFill>
                <a:prstClr val="black"/>
              </a:solidFill>
              <a:latin typeface="Constantia"/>
              <a:ea typeface="HGP明朝E" panose="02020900000000000000" pitchFamily="18" charset="-128"/>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endParaRPr lang="ja-JP" altLang="en-US" sz="2400" dirty="0">
              <a:solidFill>
                <a:prstClr val="black"/>
              </a:solidFill>
              <a:latin typeface="Constantia"/>
              <a:ea typeface="HGP明朝E" panose="02020900000000000000" pitchFamily="18" charset="-128"/>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ja-JP" altLang="en-US" dirty="0">
                <a:solidFill>
                  <a:prstClr val="black"/>
                </a:solidFill>
                <a:latin typeface="Constantia"/>
                <a:ea typeface="HGP明朝E" panose="02020900000000000000" pitchFamily="18" charset="-128"/>
              </a:rPr>
              <a:t>　  </a:t>
            </a:r>
            <a:endParaRPr lang="en-US" altLang="ja-JP" sz="2900" dirty="0">
              <a:solidFill>
                <a:prstClr val="black"/>
              </a:solidFill>
              <a:latin typeface="Constantia"/>
              <a:ea typeface="HGP明朝E" panose="02020900000000000000" pitchFamily="18" charset="-128"/>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endParaRPr kumimoji="1" lang="ja-JP" altLang="en-US"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kumimoji="1" lang="ja-JP" altLang="en-US"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　</a:t>
            </a:r>
            <a:endParaRPr kumimoji="1" lang="ja-JP" altLang="en-US" sz="2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endParaRPr kumimoji="1" lang="ja-JP" altLang="en-US" sz="8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endParaRPr>
          </a:p>
        </p:txBody>
      </p:sp>
      <p:sp>
        <p:nvSpPr>
          <p:cNvPr id="4" name="スライド番号プレースホルダー 3">
            <a:extLst>
              <a:ext uri="{FF2B5EF4-FFF2-40B4-BE49-F238E27FC236}">
                <a16:creationId xmlns:a16="http://schemas.microsoft.com/office/drawing/2014/main" id="{C6C06E6B-DCED-41FE-ABE1-7E771819159B}"/>
              </a:ext>
            </a:extLst>
          </p:cNvPr>
          <p:cNvSpPr>
            <a:spLocks noGrp="1"/>
          </p:cNvSpPr>
          <p:nvPr>
            <p:ph type="sldNum" sz="quarter" idx="12"/>
          </p:nvPr>
        </p:nvSpPr>
        <p:spPr>
          <a:xfrm>
            <a:off x="11328311" y="6492875"/>
            <a:ext cx="762000" cy="365125"/>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45BA4EA-5EFA-460C-8880-04B9C92D5A26}" type="slidenum">
              <a:rPr kumimoji="0" lang="ja-JP" altLang="en-US" sz="1600" b="0" i="0" u="none" strike="noStrike" kern="1200" cap="none" spc="0" normalizeH="0" baseline="0" noProof="0">
                <a:ln>
                  <a:noFill/>
                </a:ln>
                <a:solidFill>
                  <a:prstClr val="black"/>
                </a:solidFill>
                <a:effectLst/>
                <a:uLnTx/>
                <a:uFillTx/>
                <a:latin typeface="Calibri" pitchFamily="34"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ja-JP" altLang="en-US" sz="1600" b="0" i="0" u="none" strike="noStrike" kern="1200" cap="none" spc="0" normalizeH="0" baseline="0" noProof="0" dirty="0">
              <a:ln>
                <a:noFill/>
              </a:ln>
              <a:solidFill>
                <a:prstClr val="black"/>
              </a:solidFill>
              <a:effectLst/>
              <a:uLnTx/>
              <a:uFillTx/>
              <a:latin typeface="Calibri" pitchFamily="34" charset="0"/>
              <a:ea typeface="ＭＳ Ｐゴシック" pitchFamily="50" charset="-128"/>
              <a:cs typeface="+mn-cs"/>
            </a:endParaRPr>
          </a:p>
        </p:txBody>
      </p:sp>
      <p:sp>
        <p:nvSpPr>
          <p:cNvPr id="13" name="テキスト ボックス 12">
            <a:extLst>
              <a:ext uri="{FF2B5EF4-FFF2-40B4-BE49-F238E27FC236}">
                <a16:creationId xmlns:a16="http://schemas.microsoft.com/office/drawing/2014/main" id="{ABEB3D99-B49C-41D8-83C9-72DF7F516350}"/>
              </a:ext>
            </a:extLst>
          </p:cNvPr>
          <p:cNvSpPr txBox="1"/>
          <p:nvPr/>
        </p:nvSpPr>
        <p:spPr>
          <a:xfrm>
            <a:off x="11391557" y="1321405"/>
            <a:ext cx="184731"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itchFamily="34" charset="0"/>
              <a:ea typeface="ＭＳ Ｐゴシック" pitchFamily="50" charset="-128"/>
              <a:cs typeface="+mn-cs"/>
            </a:endParaRPr>
          </a:p>
        </p:txBody>
      </p:sp>
    </p:spTree>
    <p:extLst>
      <p:ext uri="{BB962C8B-B14F-4D97-AF65-F5344CB8AC3E}">
        <p14:creationId xmlns:p14="http://schemas.microsoft.com/office/powerpoint/2010/main" val="24504379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6" name="テキスト プレースホルダー 5">
            <a:extLst>
              <a:ext uri="{FF2B5EF4-FFF2-40B4-BE49-F238E27FC236}">
                <a16:creationId xmlns:a16="http://schemas.microsoft.com/office/drawing/2014/main" id="{8FC6B10C-8320-46D2-8699-82B82C3E2DB0}"/>
              </a:ext>
            </a:extLst>
          </p:cNvPr>
          <p:cNvSpPr>
            <a:spLocks noGrp="1"/>
          </p:cNvSpPr>
          <p:nvPr>
            <p:ph type="body" idx="1"/>
          </p:nvPr>
        </p:nvSpPr>
        <p:spPr>
          <a:xfrm>
            <a:off x="0" y="352934"/>
            <a:ext cx="12090311" cy="6230745"/>
          </a:xfrm>
        </p:spPr>
        <p:txBody>
          <a:bodyPr>
            <a:normAutofit fontScale="25000" lnSpcReduction="20000"/>
          </a:bodyPr>
          <a:lstStyle/>
          <a:p>
            <a:pPr marL="412750" marR="30480" indent="-279400" algn="l">
              <a:spcAft>
                <a:spcPts val="0"/>
              </a:spcAft>
              <a:tabLst>
                <a:tab pos="266700" algn="l"/>
                <a:tab pos="466725" algn="l"/>
                <a:tab pos="600075" algn="l"/>
              </a:tabLst>
            </a:pPr>
            <a:r>
              <a:rPr lang="ja-JP" altLang="en-US" sz="8000" dirty="0">
                <a:solidFill>
                  <a:prstClr val="black"/>
                </a:solidFill>
                <a:latin typeface="Constantia"/>
                <a:ea typeface="HGP明朝E" panose="02020900000000000000" pitchFamily="18" charset="-128"/>
              </a:rPr>
              <a:t>   </a:t>
            </a:r>
            <a:r>
              <a:rPr lang="ja-JP" altLang="ja-JP" sz="8000" kern="100" dirty="0">
                <a:solidFill>
                  <a:schemeClr val="bg1"/>
                </a:solidFill>
                <a:effectLst/>
                <a:latin typeface="+mn-ea"/>
                <a:cs typeface="Times New Roman" panose="02020603050405020304" pitchFamily="18" charset="0"/>
              </a:rPr>
              <a:t>・効率的に利用して耕作等の事業を行うと認められるか否かを判断するに当たり、国の通知は、「近傍の自然的条件及び利用上の条件が類似している農地等の生産性と比較して判断する。この場合において権利取得等の経営規模、作付作目等を踏まえ、</a:t>
            </a:r>
            <a:r>
              <a:rPr lang="ja-JP" altLang="ja-JP" sz="8000" u="sng" kern="100" dirty="0">
                <a:solidFill>
                  <a:schemeClr val="bg1"/>
                </a:solidFill>
                <a:effectLst/>
                <a:latin typeface="+mn-ea"/>
                <a:cs typeface="Times New Roman" panose="02020603050405020304" pitchFamily="18" charset="0"/>
              </a:rPr>
              <a:t>次の要素</a:t>
            </a:r>
            <a:r>
              <a:rPr lang="ja-JP" altLang="ja-JP" sz="8000" kern="100" dirty="0">
                <a:solidFill>
                  <a:schemeClr val="bg1"/>
                </a:solidFill>
                <a:effectLst/>
                <a:latin typeface="+mn-ea"/>
                <a:cs typeface="Times New Roman" panose="02020603050405020304" pitchFamily="18" charset="0"/>
              </a:rPr>
              <a:t>等を総合的に勘案する。」としている（処理基準第</a:t>
            </a:r>
            <a:r>
              <a:rPr lang="ja-JP" altLang="en-US" sz="8000" kern="100" dirty="0">
                <a:solidFill>
                  <a:schemeClr val="bg1"/>
                </a:solidFill>
                <a:effectLst/>
                <a:latin typeface="+mn-ea"/>
                <a:cs typeface="Times New Roman" panose="02020603050405020304" pitchFamily="18" charset="0"/>
              </a:rPr>
              <a:t>３</a:t>
            </a:r>
            <a:r>
              <a:rPr lang="ja-JP" altLang="ja-JP" sz="8000" kern="100" dirty="0">
                <a:solidFill>
                  <a:schemeClr val="bg1"/>
                </a:solidFill>
                <a:effectLst/>
                <a:latin typeface="+mn-ea"/>
                <a:cs typeface="Times New Roman" panose="02020603050405020304" pitchFamily="18" charset="0"/>
              </a:rPr>
              <a:t>・</a:t>
            </a:r>
            <a:r>
              <a:rPr lang="ja-JP" altLang="en-US" sz="8000" kern="100" dirty="0">
                <a:solidFill>
                  <a:schemeClr val="bg1"/>
                </a:solidFill>
                <a:effectLst/>
                <a:latin typeface="+mn-ea"/>
                <a:cs typeface="Times New Roman" panose="02020603050405020304" pitchFamily="18" charset="0"/>
              </a:rPr>
              <a:t>３</a:t>
            </a:r>
            <a:r>
              <a:rPr lang="en-US" altLang="ja-JP" sz="8000" kern="100" dirty="0">
                <a:solidFill>
                  <a:schemeClr val="bg1"/>
                </a:solidFill>
                <a:effectLst/>
                <a:latin typeface="+mn-ea"/>
                <a:cs typeface="Times New Roman" panose="02020603050405020304" pitchFamily="18" charset="0"/>
              </a:rPr>
              <a:t>(</a:t>
            </a:r>
            <a:r>
              <a:rPr lang="ja-JP" altLang="en-US" sz="8000" kern="100" dirty="0">
                <a:solidFill>
                  <a:schemeClr val="bg1"/>
                </a:solidFill>
                <a:effectLst/>
                <a:latin typeface="+mn-ea"/>
                <a:cs typeface="Times New Roman" panose="02020603050405020304" pitchFamily="18" charset="0"/>
              </a:rPr>
              <a:t>２</a:t>
            </a:r>
            <a:r>
              <a:rPr lang="en-US" altLang="ja-JP" sz="8000" kern="100" dirty="0">
                <a:solidFill>
                  <a:schemeClr val="bg1"/>
                </a:solidFill>
                <a:effectLst/>
                <a:latin typeface="+mn-ea"/>
                <a:cs typeface="Times New Roman" panose="02020603050405020304" pitchFamily="18" charset="0"/>
              </a:rPr>
              <a:t>)</a:t>
            </a:r>
            <a:r>
              <a:rPr lang="ja-JP" altLang="ja-JP" sz="8000" kern="100" dirty="0">
                <a:solidFill>
                  <a:schemeClr val="bg1"/>
                </a:solidFill>
                <a:effectLst/>
                <a:latin typeface="+mn-ea"/>
                <a:cs typeface="Times New Roman" panose="02020603050405020304" pitchFamily="18" charset="0"/>
              </a:rPr>
              <a:t>）。</a:t>
            </a:r>
            <a:endParaRPr lang="ja-JP" altLang="ja-JP" sz="7200" kern="100" dirty="0">
              <a:solidFill>
                <a:schemeClr val="bg1"/>
              </a:solidFill>
              <a:effectLst/>
              <a:latin typeface="+mn-ea"/>
              <a:cs typeface="Times New Roman" panose="02020603050405020304" pitchFamily="18" charset="0"/>
            </a:endParaRPr>
          </a:p>
          <a:p>
            <a:pPr marL="412750" marR="30480" indent="-279400" algn="l">
              <a:spcAft>
                <a:spcPts val="0"/>
              </a:spcAft>
              <a:tabLst>
                <a:tab pos="266700" algn="l"/>
                <a:tab pos="466725" algn="l"/>
                <a:tab pos="600075" algn="l"/>
              </a:tabLst>
            </a:pPr>
            <a:r>
              <a:rPr lang="ja-JP" altLang="ja-JP" sz="8000" kern="100" dirty="0">
                <a:solidFill>
                  <a:schemeClr val="bg1"/>
                </a:solidFill>
                <a:effectLst/>
                <a:latin typeface="+mn-ea"/>
                <a:cs typeface="Times New Roman" panose="02020603050405020304" pitchFamily="18" charset="0"/>
              </a:rPr>
              <a:t>　　①</a:t>
            </a:r>
            <a:r>
              <a:rPr lang="ja-JP" altLang="ja-JP" sz="8000" u="sng" kern="100" dirty="0">
                <a:solidFill>
                  <a:schemeClr val="bg1"/>
                </a:solidFill>
                <a:effectLst/>
                <a:latin typeface="+mn-ea"/>
                <a:cs typeface="Times New Roman" panose="02020603050405020304" pitchFamily="18" charset="0"/>
              </a:rPr>
              <a:t>機械</a:t>
            </a:r>
            <a:r>
              <a:rPr lang="ja-JP" altLang="ja-JP" sz="8000" kern="100" dirty="0">
                <a:solidFill>
                  <a:schemeClr val="bg1"/>
                </a:solidFill>
                <a:effectLst/>
                <a:latin typeface="+mn-ea"/>
                <a:cs typeface="Times New Roman" panose="02020603050405020304" pitchFamily="18" charset="0"/>
              </a:rPr>
              <a:t>はリース契約及び今後確保が見込まれるものを含む。</a:t>
            </a:r>
            <a:endParaRPr lang="ja-JP" altLang="ja-JP" sz="7200" kern="100" dirty="0">
              <a:solidFill>
                <a:schemeClr val="bg1"/>
              </a:solidFill>
              <a:effectLst/>
              <a:latin typeface="+mn-ea"/>
              <a:cs typeface="Times New Roman" panose="02020603050405020304" pitchFamily="18" charset="0"/>
            </a:endParaRPr>
          </a:p>
          <a:p>
            <a:pPr marL="412750" marR="30480" indent="-279400" algn="l">
              <a:spcAft>
                <a:spcPts val="0"/>
              </a:spcAft>
              <a:tabLst>
                <a:tab pos="266700" algn="l"/>
                <a:tab pos="466725" algn="l"/>
                <a:tab pos="600075" algn="l"/>
              </a:tabLst>
            </a:pPr>
            <a:r>
              <a:rPr lang="ja-JP" altLang="ja-JP" sz="8000" kern="100" dirty="0">
                <a:solidFill>
                  <a:schemeClr val="bg1"/>
                </a:solidFill>
                <a:effectLst/>
                <a:latin typeface="+mn-ea"/>
                <a:cs typeface="Times New Roman" panose="02020603050405020304" pitchFamily="18" charset="0"/>
              </a:rPr>
              <a:t>　　②</a:t>
            </a:r>
            <a:r>
              <a:rPr lang="ja-JP" altLang="ja-JP" sz="8000" u="sng" kern="100" dirty="0">
                <a:solidFill>
                  <a:schemeClr val="bg1"/>
                </a:solidFill>
                <a:effectLst/>
                <a:latin typeface="+mn-ea"/>
                <a:cs typeface="Times New Roman" panose="02020603050405020304" pitchFamily="18" charset="0"/>
              </a:rPr>
              <a:t>労働力</a:t>
            </a:r>
            <a:r>
              <a:rPr lang="ja-JP" altLang="ja-JP" sz="8000" kern="100" dirty="0">
                <a:solidFill>
                  <a:schemeClr val="bg1"/>
                </a:solidFill>
                <a:effectLst/>
                <a:latin typeface="+mn-ea"/>
                <a:cs typeface="Times New Roman" panose="02020603050405020304" pitchFamily="18" charset="0"/>
              </a:rPr>
              <a:t>は雇用による人や今後確保が見込まれるものも含む。</a:t>
            </a:r>
            <a:endParaRPr lang="ja-JP" altLang="ja-JP" sz="7200" kern="100" dirty="0">
              <a:solidFill>
                <a:schemeClr val="bg1"/>
              </a:solidFill>
              <a:effectLst/>
              <a:latin typeface="+mn-ea"/>
              <a:cs typeface="Times New Roman" panose="02020603050405020304" pitchFamily="18" charset="0"/>
            </a:endParaRPr>
          </a:p>
          <a:p>
            <a:pPr marL="552450" marR="30480" indent="-419100" algn="l">
              <a:spcAft>
                <a:spcPts val="0"/>
              </a:spcAft>
              <a:tabLst>
                <a:tab pos="266700" algn="l"/>
                <a:tab pos="466725" algn="l"/>
                <a:tab pos="600075" algn="l"/>
              </a:tabLst>
            </a:pPr>
            <a:r>
              <a:rPr lang="ja-JP" altLang="ja-JP" sz="8000" kern="100" dirty="0">
                <a:solidFill>
                  <a:schemeClr val="bg1"/>
                </a:solidFill>
                <a:effectLst/>
                <a:latin typeface="+mn-ea"/>
                <a:cs typeface="Times New Roman" panose="02020603050405020304" pitchFamily="18" charset="0"/>
              </a:rPr>
              <a:t>　　③</a:t>
            </a:r>
            <a:r>
              <a:rPr lang="ja-JP" altLang="ja-JP" sz="8000" u="sng" kern="100" dirty="0">
                <a:solidFill>
                  <a:schemeClr val="bg1"/>
                </a:solidFill>
                <a:effectLst/>
                <a:latin typeface="+mn-ea"/>
                <a:cs typeface="Times New Roman" panose="02020603050405020304" pitchFamily="18" charset="0"/>
              </a:rPr>
              <a:t>技術</a:t>
            </a:r>
            <a:r>
              <a:rPr lang="ja-JP" altLang="ja-JP" sz="8000" kern="100" dirty="0">
                <a:solidFill>
                  <a:schemeClr val="bg1"/>
                </a:solidFill>
                <a:effectLst/>
                <a:latin typeface="+mn-ea"/>
                <a:cs typeface="Times New Roman" panose="02020603050405020304" pitchFamily="18" charset="0"/>
              </a:rPr>
              <a:t>とは権利取得者等の技術に限らず、農作業等に従事する者のそれも含み、委託先の技術も勘案される。</a:t>
            </a:r>
            <a:endParaRPr lang="ja-JP" altLang="ja-JP" sz="7200" kern="100" dirty="0">
              <a:solidFill>
                <a:schemeClr val="bg1"/>
              </a:solidFill>
              <a:effectLst/>
              <a:latin typeface="+mn-ea"/>
              <a:cs typeface="Times New Roman" panose="02020603050405020304" pitchFamily="18" charset="0"/>
            </a:endParaRPr>
          </a:p>
          <a:p>
            <a:pPr marR="30480" indent="209550" algn="l">
              <a:tabLst>
                <a:tab pos="266700" algn="l"/>
                <a:tab pos="466725" algn="l"/>
                <a:tab pos="600075" algn="l"/>
              </a:tabLst>
            </a:pPr>
            <a:r>
              <a:rPr lang="ja-JP" altLang="ja-JP" sz="8800" kern="100" dirty="0">
                <a:solidFill>
                  <a:schemeClr val="bg1"/>
                </a:solidFill>
                <a:effectLst/>
                <a:latin typeface="+mn-ea"/>
                <a:cs typeface="Times New Roman" panose="02020603050405020304" pitchFamily="18" charset="0"/>
              </a:rPr>
              <a:t>（</a:t>
            </a:r>
            <a:r>
              <a:rPr lang="ja-JP" altLang="en-US" sz="8800" kern="100" dirty="0">
                <a:solidFill>
                  <a:schemeClr val="bg1"/>
                </a:solidFill>
                <a:effectLst/>
                <a:latin typeface="+mn-ea"/>
                <a:cs typeface="Times New Roman" panose="02020603050405020304" pitchFamily="18" charset="0"/>
              </a:rPr>
              <a:t>２</a:t>
            </a:r>
            <a:r>
              <a:rPr lang="ja-JP" altLang="ja-JP" sz="8800" kern="100" dirty="0">
                <a:solidFill>
                  <a:schemeClr val="bg1"/>
                </a:solidFill>
                <a:effectLst/>
                <a:latin typeface="+mn-ea"/>
                <a:cs typeface="Times New Roman" panose="02020603050405020304" pitchFamily="18" charset="0"/>
              </a:rPr>
              <a:t>）</a:t>
            </a:r>
            <a:r>
              <a:rPr lang="ja-JP" altLang="en-US" sz="8800" kern="100" dirty="0">
                <a:solidFill>
                  <a:schemeClr val="bg1"/>
                </a:solidFill>
                <a:effectLst/>
                <a:latin typeface="+mn-ea"/>
                <a:cs typeface="Times New Roman" panose="02020603050405020304" pitchFamily="18" charset="0"/>
              </a:rPr>
              <a:t>２</a:t>
            </a:r>
            <a:r>
              <a:rPr lang="ja-JP" altLang="ja-JP" sz="8800" kern="100" dirty="0">
                <a:solidFill>
                  <a:schemeClr val="bg1"/>
                </a:solidFill>
                <a:effectLst/>
                <a:latin typeface="+mn-ea"/>
                <a:cs typeface="Times New Roman" panose="02020603050405020304" pitchFamily="18" charset="0"/>
              </a:rPr>
              <a:t>号　農地所有適格法人以外の法人による権利取得の場合</a:t>
            </a:r>
          </a:p>
          <a:p>
            <a:pPr marL="466725" marR="30480" algn="l">
              <a:spcAft>
                <a:spcPts val="0"/>
              </a:spcAft>
              <a:tabLst>
                <a:tab pos="266700" algn="l"/>
                <a:tab pos="466725" algn="l"/>
                <a:tab pos="600075" algn="l"/>
              </a:tabLst>
            </a:pPr>
            <a:r>
              <a:rPr lang="ja-JP" altLang="ja-JP" sz="8000" kern="100" dirty="0">
                <a:solidFill>
                  <a:schemeClr val="bg1"/>
                </a:solidFill>
                <a:effectLst/>
                <a:latin typeface="+mn-ea"/>
                <a:cs typeface="Times New Roman" panose="02020603050405020304" pitchFamily="18" charset="0"/>
              </a:rPr>
              <a:t>原則としてできない（法</a:t>
            </a:r>
            <a:r>
              <a:rPr lang="ja-JP" altLang="en-US" sz="8000" kern="100" dirty="0">
                <a:solidFill>
                  <a:schemeClr val="bg1"/>
                </a:solidFill>
                <a:effectLst/>
                <a:latin typeface="+mn-ea"/>
                <a:cs typeface="Times New Roman" panose="02020603050405020304" pitchFamily="18" charset="0"/>
              </a:rPr>
              <a:t>３</a:t>
            </a:r>
            <a:r>
              <a:rPr lang="ja-JP" altLang="ja-JP" sz="8000" kern="100" dirty="0">
                <a:solidFill>
                  <a:schemeClr val="bg1"/>
                </a:solidFill>
                <a:effectLst/>
                <a:latin typeface="+mn-ea"/>
                <a:cs typeface="Times New Roman" panose="02020603050405020304" pitchFamily="18" charset="0"/>
              </a:rPr>
              <a:t>条</a:t>
            </a:r>
            <a:r>
              <a:rPr lang="ja-JP" altLang="en-US" sz="8000" kern="100" dirty="0">
                <a:solidFill>
                  <a:schemeClr val="bg1"/>
                </a:solidFill>
                <a:effectLst/>
                <a:latin typeface="+mn-ea"/>
                <a:cs typeface="Times New Roman" panose="02020603050405020304" pitchFamily="18" charset="0"/>
              </a:rPr>
              <a:t>２</a:t>
            </a:r>
            <a:r>
              <a:rPr lang="ja-JP" altLang="ja-JP" sz="8000" kern="100" dirty="0">
                <a:solidFill>
                  <a:schemeClr val="bg1"/>
                </a:solidFill>
                <a:effectLst/>
                <a:latin typeface="+mn-ea"/>
                <a:cs typeface="Times New Roman" panose="02020603050405020304" pitchFamily="18" charset="0"/>
              </a:rPr>
              <a:t>項</a:t>
            </a:r>
            <a:r>
              <a:rPr lang="ja-JP" altLang="en-US" sz="8000" kern="100" dirty="0">
                <a:solidFill>
                  <a:schemeClr val="bg1"/>
                </a:solidFill>
                <a:effectLst/>
                <a:latin typeface="+mn-ea"/>
                <a:cs typeface="Times New Roman" panose="02020603050405020304" pitchFamily="18" charset="0"/>
              </a:rPr>
              <a:t>２</a:t>
            </a:r>
            <a:r>
              <a:rPr lang="ja-JP" altLang="ja-JP" sz="8000" kern="100" dirty="0">
                <a:solidFill>
                  <a:schemeClr val="bg1"/>
                </a:solidFill>
                <a:effectLst/>
                <a:latin typeface="+mn-ea"/>
                <a:cs typeface="Times New Roman" panose="02020603050405020304" pitchFamily="18" charset="0"/>
              </a:rPr>
              <a:t>号）。ただし相当の理由があるときは例外（令</a:t>
            </a:r>
            <a:r>
              <a:rPr lang="ja-JP" altLang="en-US" sz="8000" kern="100" dirty="0">
                <a:solidFill>
                  <a:schemeClr val="bg1"/>
                </a:solidFill>
                <a:effectLst/>
                <a:latin typeface="+mn-ea"/>
                <a:cs typeface="Times New Roman" panose="02020603050405020304" pitchFamily="18" charset="0"/>
              </a:rPr>
              <a:t>２</a:t>
            </a:r>
            <a:r>
              <a:rPr lang="ja-JP" altLang="ja-JP" sz="8000" kern="100" dirty="0">
                <a:solidFill>
                  <a:schemeClr val="bg1"/>
                </a:solidFill>
                <a:effectLst/>
                <a:latin typeface="+mn-ea"/>
                <a:cs typeface="Times New Roman" panose="02020603050405020304" pitchFamily="18" charset="0"/>
              </a:rPr>
              <a:t>条</a:t>
            </a:r>
            <a:r>
              <a:rPr lang="ja-JP" altLang="en-US" sz="8000" kern="100" dirty="0">
                <a:solidFill>
                  <a:schemeClr val="bg1"/>
                </a:solidFill>
                <a:effectLst/>
                <a:latin typeface="+mn-ea"/>
                <a:cs typeface="Times New Roman" panose="02020603050405020304" pitchFamily="18" charset="0"/>
              </a:rPr>
              <a:t>２</a:t>
            </a:r>
            <a:r>
              <a:rPr lang="ja-JP" altLang="ja-JP" sz="8000" kern="100" dirty="0">
                <a:solidFill>
                  <a:schemeClr val="bg1"/>
                </a:solidFill>
                <a:effectLst/>
                <a:latin typeface="+mn-ea"/>
                <a:cs typeface="Times New Roman" panose="02020603050405020304" pitchFamily="18" charset="0"/>
              </a:rPr>
              <a:t>項）。</a:t>
            </a:r>
            <a:r>
              <a:rPr lang="en-US" altLang="ja-JP" sz="8000" kern="100" dirty="0">
                <a:solidFill>
                  <a:schemeClr val="bg1"/>
                </a:solidFill>
                <a:effectLst/>
                <a:latin typeface="+mn-ea"/>
                <a:cs typeface="Times New Roman" panose="02020603050405020304" pitchFamily="18" charset="0"/>
              </a:rPr>
              <a:t> ex</a:t>
            </a:r>
            <a:r>
              <a:rPr lang="ja-JP" altLang="ja-JP" sz="8000" kern="100" dirty="0">
                <a:solidFill>
                  <a:schemeClr val="bg1"/>
                </a:solidFill>
                <a:effectLst/>
                <a:latin typeface="+mn-ea"/>
                <a:cs typeface="Times New Roman" panose="02020603050405020304" pitchFamily="18" charset="0"/>
              </a:rPr>
              <a:t>．東日本高速道路</a:t>
            </a:r>
            <a:r>
              <a:rPr lang="en-US" altLang="ja-JP" sz="8000" kern="100" dirty="0">
                <a:solidFill>
                  <a:schemeClr val="bg1"/>
                </a:solidFill>
                <a:effectLst/>
                <a:latin typeface="+mn-ea"/>
                <a:cs typeface="Times New Roman" panose="02020603050405020304" pitchFamily="18" charset="0"/>
              </a:rPr>
              <a:t>(</a:t>
            </a:r>
            <a:r>
              <a:rPr lang="ja-JP" altLang="ja-JP" sz="8000" kern="100" dirty="0">
                <a:solidFill>
                  <a:schemeClr val="bg1"/>
                </a:solidFill>
                <a:effectLst/>
                <a:latin typeface="+mn-ea"/>
                <a:cs typeface="Times New Roman" panose="02020603050405020304" pitchFamily="18" charset="0"/>
              </a:rPr>
              <a:t>株</a:t>
            </a:r>
            <a:r>
              <a:rPr lang="en-US" altLang="ja-JP" sz="8000" kern="100" dirty="0">
                <a:solidFill>
                  <a:schemeClr val="bg1"/>
                </a:solidFill>
                <a:effectLst/>
                <a:latin typeface="+mn-ea"/>
                <a:cs typeface="Times New Roman" panose="02020603050405020304" pitchFamily="18" charset="0"/>
              </a:rPr>
              <a:t>)</a:t>
            </a:r>
            <a:r>
              <a:rPr lang="ja-JP" altLang="ja-JP" sz="8000" kern="100" dirty="0">
                <a:solidFill>
                  <a:schemeClr val="bg1"/>
                </a:solidFill>
                <a:effectLst/>
                <a:latin typeface="+mn-ea"/>
                <a:cs typeface="Times New Roman" panose="02020603050405020304" pitchFamily="18" charset="0"/>
              </a:rPr>
              <a:t>がその事業に必要な樹苗の育成の用に供すると認められる場合（同項</a:t>
            </a:r>
            <a:r>
              <a:rPr lang="en-US" altLang="ja-JP" sz="8000" kern="100" dirty="0">
                <a:solidFill>
                  <a:schemeClr val="bg1"/>
                </a:solidFill>
                <a:effectLst/>
                <a:latin typeface="+mn-ea"/>
                <a:cs typeface="Times New Roman" panose="02020603050405020304" pitchFamily="18" charset="0"/>
              </a:rPr>
              <a:t>4</a:t>
            </a:r>
            <a:r>
              <a:rPr lang="ja-JP" altLang="ja-JP" sz="8000" kern="100" dirty="0">
                <a:solidFill>
                  <a:schemeClr val="bg1"/>
                </a:solidFill>
                <a:effectLst/>
                <a:latin typeface="+mn-ea"/>
                <a:cs typeface="Times New Roman" panose="02020603050405020304" pitchFamily="18" charset="0"/>
              </a:rPr>
              <a:t>号）。また権利の取得後に要件を満たさなくなるときは許可できない（処理基準第</a:t>
            </a:r>
            <a:r>
              <a:rPr lang="ja-JP" altLang="en-US" sz="8000" kern="100" dirty="0">
                <a:solidFill>
                  <a:schemeClr val="bg1"/>
                </a:solidFill>
                <a:effectLst/>
                <a:latin typeface="+mn-ea"/>
                <a:cs typeface="Times New Roman" panose="02020603050405020304" pitchFamily="18" charset="0"/>
              </a:rPr>
              <a:t>３</a:t>
            </a:r>
            <a:r>
              <a:rPr lang="ja-JP" altLang="ja-JP" sz="8000" kern="100" dirty="0">
                <a:solidFill>
                  <a:schemeClr val="bg1"/>
                </a:solidFill>
                <a:effectLst/>
                <a:latin typeface="+mn-ea"/>
                <a:cs typeface="Times New Roman" panose="02020603050405020304" pitchFamily="18" charset="0"/>
              </a:rPr>
              <a:t>・</a:t>
            </a:r>
            <a:r>
              <a:rPr lang="ja-JP" altLang="en-US" sz="8000" kern="100" dirty="0">
                <a:solidFill>
                  <a:schemeClr val="bg1"/>
                </a:solidFill>
                <a:effectLst/>
                <a:latin typeface="+mn-ea"/>
                <a:cs typeface="Times New Roman" panose="02020603050405020304" pitchFamily="18" charset="0"/>
              </a:rPr>
              <a:t>４</a:t>
            </a:r>
            <a:r>
              <a:rPr lang="en-US" altLang="ja-JP" sz="8000" kern="100" dirty="0">
                <a:solidFill>
                  <a:schemeClr val="bg1"/>
                </a:solidFill>
                <a:effectLst/>
                <a:latin typeface="+mn-ea"/>
                <a:cs typeface="Times New Roman" panose="02020603050405020304" pitchFamily="18" charset="0"/>
              </a:rPr>
              <a:t>(</a:t>
            </a:r>
            <a:r>
              <a:rPr lang="ja-JP" altLang="en-US" sz="8000" kern="100" dirty="0">
                <a:solidFill>
                  <a:schemeClr val="bg1"/>
                </a:solidFill>
                <a:effectLst/>
                <a:latin typeface="+mn-ea"/>
                <a:cs typeface="Times New Roman" panose="02020603050405020304" pitchFamily="18" charset="0"/>
              </a:rPr>
              <a:t>１</a:t>
            </a:r>
            <a:r>
              <a:rPr lang="en-US" altLang="ja-JP" sz="8000" kern="100" dirty="0">
                <a:solidFill>
                  <a:schemeClr val="bg1"/>
                </a:solidFill>
                <a:effectLst/>
                <a:latin typeface="+mn-ea"/>
                <a:cs typeface="Times New Roman" panose="02020603050405020304" pitchFamily="18" charset="0"/>
              </a:rPr>
              <a:t>)</a:t>
            </a:r>
            <a:r>
              <a:rPr lang="ja-JP" altLang="ja-JP" sz="8000" kern="100" dirty="0">
                <a:solidFill>
                  <a:schemeClr val="bg1"/>
                </a:solidFill>
                <a:effectLst/>
                <a:latin typeface="+mn-ea"/>
                <a:cs typeface="Times New Roman" panose="02020603050405020304" pitchFamily="18" charset="0"/>
              </a:rPr>
              <a:t>）。</a:t>
            </a:r>
            <a:endParaRPr lang="ja-JP" altLang="ja-JP" sz="7200" kern="100" dirty="0">
              <a:solidFill>
                <a:schemeClr val="bg1"/>
              </a:solidFill>
              <a:effectLst/>
              <a:latin typeface="+mn-ea"/>
              <a:cs typeface="Times New Roman" panose="02020603050405020304" pitchFamily="18" charset="0"/>
            </a:endParaRPr>
          </a:p>
          <a:p>
            <a:pPr marR="30480" indent="209550" algn="l">
              <a:tabLst>
                <a:tab pos="266700" algn="l"/>
                <a:tab pos="466725" algn="l"/>
                <a:tab pos="600075" algn="l"/>
              </a:tabLst>
            </a:pPr>
            <a:r>
              <a:rPr lang="ja-JP" altLang="ja-JP" sz="8800" kern="100" dirty="0">
                <a:solidFill>
                  <a:schemeClr val="bg1"/>
                </a:solidFill>
                <a:effectLst/>
                <a:latin typeface="+mn-ea"/>
                <a:cs typeface="Times New Roman" panose="02020603050405020304" pitchFamily="18" charset="0"/>
              </a:rPr>
              <a:t>（</a:t>
            </a:r>
            <a:r>
              <a:rPr lang="ja-JP" altLang="en-US" sz="8800" kern="100" dirty="0">
                <a:solidFill>
                  <a:schemeClr val="bg1"/>
                </a:solidFill>
                <a:effectLst/>
                <a:latin typeface="+mn-ea"/>
                <a:cs typeface="Times New Roman" panose="02020603050405020304" pitchFamily="18" charset="0"/>
              </a:rPr>
              <a:t>３</a:t>
            </a:r>
            <a:r>
              <a:rPr lang="ja-JP" altLang="ja-JP" sz="8800" kern="100" dirty="0">
                <a:solidFill>
                  <a:schemeClr val="bg1"/>
                </a:solidFill>
                <a:effectLst/>
                <a:latin typeface="+mn-ea"/>
                <a:cs typeface="Times New Roman" panose="02020603050405020304" pitchFamily="18" charset="0"/>
              </a:rPr>
              <a:t>）</a:t>
            </a:r>
            <a:r>
              <a:rPr lang="ja-JP" altLang="en-US" sz="8800" kern="100" dirty="0">
                <a:solidFill>
                  <a:schemeClr val="bg1"/>
                </a:solidFill>
                <a:effectLst/>
                <a:latin typeface="+mn-ea"/>
                <a:cs typeface="Times New Roman" panose="02020603050405020304" pitchFamily="18" charset="0"/>
              </a:rPr>
              <a:t>３</a:t>
            </a:r>
            <a:r>
              <a:rPr lang="ja-JP" altLang="ja-JP" sz="8800" kern="100" dirty="0">
                <a:solidFill>
                  <a:schemeClr val="bg1"/>
                </a:solidFill>
                <a:effectLst/>
                <a:latin typeface="+mn-ea"/>
                <a:cs typeface="Times New Roman" panose="02020603050405020304" pitchFamily="18" charset="0"/>
              </a:rPr>
              <a:t>号　信託の引受けにより</a:t>
            </a:r>
            <a:r>
              <a:rPr lang="ja-JP" altLang="en-US" sz="8800" kern="100" dirty="0">
                <a:solidFill>
                  <a:schemeClr val="bg1"/>
                </a:solidFill>
                <a:effectLst/>
                <a:latin typeface="+mn-ea"/>
                <a:cs typeface="Times New Roman" panose="02020603050405020304" pitchFamily="18" charset="0"/>
              </a:rPr>
              <a:t>１</a:t>
            </a:r>
            <a:r>
              <a:rPr lang="ja-JP" altLang="ja-JP" sz="8800" kern="100" dirty="0">
                <a:solidFill>
                  <a:schemeClr val="bg1"/>
                </a:solidFill>
                <a:effectLst/>
                <a:latin typeface="+mn-ea"/>
                <a:cs typeface="Times New Roman" panose="02020603050405020304" pitchFamily="18" charset="0"/>
              </a:rPr>
              <a:t>号に掲げる権利が取得される場合</a:t>
            </a:r>
          </a:p>
          <a:p>
            <a:pPr marL="482600" marR="30480" indent="-349250" algn="l">
              <a:spcAft>
                <a:spcPts val="0"/>
              </a:spcAft>
              <a:tabLst>
                <a:tab pos="266700" algn="l"/>
                <a:tab pos="466725" algn="l"/>
                <a:tab pos="600075" algn="l"/>
              </a:tabLst>
            </a:pPr>
            <a:r>
              <a:rPr lang="ja-JP" altLang="ja-JP" sz="8000" kern="100" dirty="0">
                <a:solidFill>
                  <a:schemeClr val="bg1"/>
                </a:solidFill>
                <a:effectLst/>
                <a:latin typeface="+mn-ea"/>
                <a:cs typeface="Times New Roman" panose="02020603050405020304" pitchFamily="18" charset="0"/>
              </a:rPr>
              <a:t>　　信託会社、信託銀行等は取得できない（法</a:t>
            </a:r>
            <a:r>
              <a:rPr lang="ja-JP" altLang="en-US" sz="8000" kern="100" dirty="0">
                <a:solidFill>
                  <a:schemeClr val="bg1"/>
                </a:solidFill>
                <a:effectLst/>
                <a:latin typeface="+mn-ea"/>
                <a:cs typeface="Times New Roman" panose="02020603050405020304" pitchFamily="18" charset="0"/>
              </a:rPr>
              <a:t>３</a:t>
            </a:r>
            <a:r>
              <a:rPr lang="ja-JP" altLang="ja-JP" sz="8000" kern="100" dirty="0">
                <a:solidFill>
                  <a:schemeClr val="bg1"/>
                </a:solidFill>
                <a:effectLst/>
                <a:latin typeface="+mn-ea"/>
                <a:cs typeface="Times New Roman" panose="02020603050405020304" pitchFamily="18" charset="0"/>
              </a:rPr>
              <a:t>条</a:t>
            </a:r>
            <a:r>
              <a:rPr lang="ja-JP" altLang="en-US" sz="8000" kern="100" dirty="0">
                <a:solidFill>
                  <a:schemeClr val="bg1"/>
                </a:solidFill>
                <a:effectLst/>
                <a:latin typeface="+mn-ea"/>
                <a:cs typeface="Times New Roman" panose="02020603050405020304" pitchFamily="18" charset="0"/>
              </a:rPr>
              <a:t>２</a:t>
            </a:r>
            <a:r>
              <a:rPr lang="ja-JP" altLang="ja-JP" sz="8000" kern="100" dirty="0">
                <a:solidFill>
                  <a:schemeClr val="bg1"/>
                </a:solidFill>
                <a:effectLst/>
                <a:latin typeface="+mn-ea"/>
                <a:cs typeface="Times New Roman" panose="02020603050405020304" pitchFamily="18" charset="0"/>
              </a:rPr>
              <a:t>項</a:t>
            </a:r>
            <a:r>
              <a:rPr lang="ja-JP" altLang="en-US" sz="8000" kern="100" dirty="0">
                <a:solidFill>
                  <a:schemeClr val="bg1"/>
                </a:solidFill>
                <a:effectLst/>
                <a:latin typeface="+mn-ea"/>
                <a:cs typeface="Times New Roman" panose="02020603050405020304" pitchFamily="18" charset="0"/>
              </a:rPr>
              <a:t>３</a:t>
            </a:r>
            <a:r>
              <a:rPr lang="ja-JP" altLang="ja-JP" sz="8000" kern="100" dirty="0">
                <a:solidFill>
                  <a:schemeClr val="bg1"/>
                </a:solidFill>
                <a:effectLst/>
                <a:latin typeface="+mn-ea"/>
                <a:cs typeface="Times New Roman" panose="02020603050405020304" pitchFamily="18" charset="0"/>
              </a:rPr>
              <a:t>号）。ただし農協又は農地中間管理機構については一部例外あり（法</a:t>
            </a:r>
            <a:r>
              <a:rPr lang="ja-JP" altLang="en-US" sz="8000" kern="100" dirty="0">
                <a:solidFill>
                  <a:schemeClr val="bg1"/>
                </a:solidFill>
                <a:effectLst/>
                <a:latin typeface="+mn-ea"/>
                <a:cs typeface="Times New Roman" panose="02020603050405020304" pitchFamily="18" charset="0"/>
              </a:rPr>
              <a:t>３</a:t>
            </a:r>
            <a:r>
              <a:rPr lang="ja-JP" altLang="ja-JP" sz="8000" kern="100" dirty="0">
                <a:solidFill>
                  <a:schemeClr val="bg1"/>
                </a:solidFill>
                <a:effectLst/>
                <a:latin typeface="+mn-ea"/>
                <a:cs typeface="Times New Roman" panose="02020603050405020304" pitchFamily="18" charset="0"/>
              </a:rPr>
              <a:t>条</a:t>
            </a:r>
            <a:r>
              <a:rPr lang="ja-JP" altLang="en-US" sz="8000" kern="100" dirty="0">
                <a:solidFill>
                  <a:schemeClr val="bg1"/>
                </a:solidFill>
                <a:effectLst/>
                <a:latin typeface="+mn-ea"/>
                <a:cs typeface="Times New Roman" panose="02020603050405020304" pitchFamily="18" charset="0"/>
              </a:rPr>
              <a:t>１</a:t>
            </a:r>
            <a:r>
              <a:rPr lang="ja-JP" altLang="ja-JP" sz="8000" kern="100" dirty="0">
                <a:solidFill>
                  <a:schemeClr val="bg1"/>
                </a:solidFill>
                <a:effectLst/>
                <a:latin typeface="+mn-ea"/>
                <a:cs typeface="Times New Roman" panose="02020603050405020304" pitchFamily="18" charset="0"/>
              </a:rPr>
              <a:t>項</a:t>
            </a:r>
            <a:r>
              <a:rPr lang="ja-JP" altLang="en-US" sz="8000" kern="100" dirty="0">
                <a:solidFill>
                  <a:schemeClr val="bg1"/>
                </a:solidFill>
                <a:effectLst/>
                <a:latin typeface="+mn-ea"/>
                <a:cs typeface="Times New Roman" panose="02020603050405020304" pitchFamily="18" charset="0"/>
              </a:rPr>
              <a:t>１４</a:t>
            </a:r>
            <a:r>
              <a:rPr lang="ja-JP" altLang="ja-JP" sz="8000" kern="100" dirty="0">
                <a:solidFill>
                  <a:schemeClr val="bg1"/>
                </a:solidFill>
                <a:effectLst/>
                <a:latin typeface="+mn-ea"/>
                <a:cs typeface="Times New Roman" panose="02020603050405020304" pitchFamily="18" charset="0"/>
              </a:rPr>
              <a:t>号）。</a:t>
            </a:r>
            <a:endParaRPr lang="ja-JP" altLang="ja-JP" sz="7200" kern="100" dirty="0">
              <a:solidFill>
                <a:schemeClr val="bg1"/>
              </a:solidFill>
              <a:effectLst/>
              <a:latin typeface="+mn-ea"/>
              <a:cs typeface="Times New Roman" panose="02020603050405020304" pitchFamily="18" charset="0"/>
            </a:endParaRPr>
          </a:p>
          <a:p>
            <a:pPr marR="30480" indent="209550" algn="l">
              <a:tabLst>
                <a:tab pos="266700" algn="l"/>
                <a:tab pos="466725" algn="l"/>
                <a:tab pos="600075" algn="l"/>
              </a:tabLst>
            </a:pPr>
            <a:r>
              <a:rPr lang="ja-JP" altLang="ja-JP" sz="8800" kern="100" dirty="0">
                <a:solidFill>
                  <a:schemeClr val="bg1"/>
                </a:solidFill>
                <a:effectLst/>
                <a:latin typeface="+mn-ea"/>
                <a:cs typeface="Times New Roman" panose="02020603050405020304" pitchFamily="18" charset="0"/>
              </a:rPr>
              <a:t>（</a:t>
            </a:r>
            <a:r>
              <a:rPr lang="ja-JP" altLang="en-US" sz="8800" kern="100" dirty="0">
                <a:solidFill>
                  <a:schemeClr val="bg1"/>
                </a:solidFill>
                <a:effectLst/>
                <a:latin typeface="+mn-ea"/>
                <a:cs typeface="Times New Roman" panose="02020603050405020304" pitchFamily="18" charset="0"/>
              </a:rPr>
              <a:t>４</a:t>
            </a:r>
            <a:r>
              <a:rPr lang="ja-JP" altLang="ja-JP" sz="8800" kern="100" dirty="0">
                <a:solidFill>
                  <a:schemeClr val="bg1"/>
                </a:solidFill>
                <a:effectLst/>
                <a:latin typeface="+mn-ea"/>
                <a:cs typeface="Times New Roman" panose="02020603050405020304" pitchFamily="18" charset="0"/>
              </a:rPr>
              <a:t>）</a:t>
            </a:r>
            <a:r>
              <a:rPr lang="ja-JP" altLang="en-US" sz="8800" kern="100" dirty="0">
                <a:solidFill>
                  <a:schemeClr val="bg1"/>
                </a:solidFill>
                <a:effectLst/>
                <a:latin typeface="+mn-ea"/>
                <a:cs typeface="Times New Roman" panose="02020603050405020304" pitchFamily="18" charset="0"/>
              </a:rPr>
              <a:t>４</a:t>
            </a:r>
            <a:r>
              <a:rPr lang="ja-JP" altLang="ja-JP" sz="8800" kern="100" dirty="0">
                <a:solidFill>
                  <a:schemeClr val="bg1"/>
                </a:solidFill>
                <a:effectLst/>
                <a:latin typeface="+mn-ea"/>
                <a:cs typeface="Times New Roman" panose="02020603050405020304" pitchFamily="18" charset="0"/>
              </a:rPr>
              <a:t>号　耕作等の事業に</a:t>
            </a:r>
            <a:r>
              <a:rPr lang="ja-JP" altLang="ja-JP" sz="8800" u="sng" kern="100" dirty="0">
                <a:solidFill>
                  <a:schemeClr val="bg1"/>
                </a:solidFill>
                <a:effectLst/>
                <a:latin typeface="+mn-ea"/>
                <a:cs typeface="Times New Roman" panose="02020603050405020304" pitchFamily="18" charset="0"/>
              </a:rPr>
              <a:t>必要な農作業</a:t>
            </a:r>
            <a:r>
              <a:rPr lang="ja-JP" altLang="ja-JP" sz="8800" kern="100" dirty="0">
                <a:solidFill>
                  <a:schemeClr val="bg1"/>
                </a:solidFill>
                <a:effectLst/>
                <a:latin typeface="+mn-ea"/>
                <a:cs typeface="Times New Roman" panose="02020603050405020304" pitchFamily="18" charset="0"/>
              </a:rPr>
              <a:t>に</a:t>
            </a:r>
            <a:r>
              <a:rPr lang="ja-JP" altLang="ja-JP" sz="8800" u="sng" kern="100" dirty="0">
                <a:solidFill>
                  <a:schemeClr val="bg1"/>
                </a:solidFill>
                <a:effectLst/>
                <a:latin typeface="+mn-ea"/>
                <a:cs typeface="Times New Roman" panose="02020603050405020304" pitchFamily="18" charset="0"/>
              </a:rPr>
              <a:t>常時従事</a:t>
            </a:r>
            <a:r>
              <a:rPr lang="ja-JP" altLang="ja-JP" sz="8800" kern="100" dirty="0">
                <a:solidFill>
                  <a:schemeClr val="bg1"/>
                </a:solidFill>
                <a:effectLst/>
                <a:latin typeface="+mn-ea"/>
                <a:cs typeface="Times New Roman" panose="02020603050405020304" pitchFamily="18" charset="0"/>
              </a:rPr>
              <a:t>すると認められない場合</a:t>
            </a:r>
          </a:p>
          <a:p>
            <a:pPr marR="30480" indent="209550" algn="l">
              <a:tabLst>
                <a:tab pos="266700" algn="l"/>
                <a:tab pos="466725" algn="l"/>
                <a:tab pos="600075" algn="l"/>
              </a:tabLst>
            </a:pPr>
            <a:r>
              <a:rPr lang="ja-JP" altLang="ja-JP" sz="8000" kern="100" dirty="0">
                <a:solidFill>
                  <a:schemeClr val="bg1"/>
                </a:solidFill>
                <a:effectLst/>
                <a:latin typeface="+mn-ea"/>
                <a:cs typeface="Times New Roman" panose="02020603050405020304" pitchFamily="18" charset="0"/>
              </a:rPr>
              <a:t>　　　　　（法</a:t>
            </a:r>
            <a:r>
              <a:rPr lang="ja-JP" altLang="en-US" sz="8000" kern="100" dirty="0">
                <a:solidFill>
                  <a:schemeClr val="bg1"/>
                </a:solidFill>
                <a:effectLst/>
                <a:latin typeface="+mn-ea"/>
                <a:cs typeface="Times New Roman" panose="02020603050405020304" pitchFamily="18" charset="0"/>
              </a:rPr>
              <a:t>３</a:t>
            </a:r>
            <a:r>
              <a:rPr lang="ja-JP" altLang="ja-JP" sz="8000" kern="100" dirty="0">
                <a:solidFill>
                  <a:schemeClr val="bg1"/>
                </a:solidFill>
                <a:effectLst/>
                <a:latin typeface="+mn-ea"/>
                <a:cs typeface="Times New Roman" panose="02020603050405020304" pitchFamily="18" charset="0"/>
              </a:rPr>
              <a:t>条</a:t>
            </a:r>
            <a:r>
              <a:rPr lang="ja-JP" altLang="en-US" sz="8000" kern="100" dirty="0">
                <a:solidFill>
                  <a:schemeClr val="bg1"/>
                </a:solidFill>
                <a:effectLst/>
                <a:latin typeface="+mn-ea"/>
                <a:cs typeface="Times New Roman" panose="02020603050405020304" pitchFamily="18" charset="0"/>
              </a:rPr>
              <a:t>２</a:t>
            </a:r>
            <a:r>
              <a:rPr lang="ja-JP" altLang="ja-JP" sz="8000" kern="100" dirty="0">
                <a:solidFill>
                  <a:schemeClr val="bg1"/>
                </a:solidFill>
                <a:effectLst/>
                <a:latin typeface="+mn-ea"/>
                <a:cs typeface="Times New Roman" panose="02020603050405020304" pitchFamily="18" charset="0"/>
              </a:rPr>
              <a:t>項</a:t>
            </a:r>
            <a:r>
              <a:rPr lang="ja-JP" altLang="en-US" sz="8000" kern="100" dirty="0">
                <a:solidFill>
                  <a:schemeClr val="bg1"/>
                </a:solidFill>
                <a:effectLst/>
                <a:latin typeface="+mn-ea"/>
                <a:cs typeface="Times New Roman" panose="02020603050405020304" pitchFamily="18" charset="0"/>
              </a:rPr>
              <a:t>４</a:t>
            </a:r>
            <a:r>
              <a:rPr lang="ja-JP" altLang="ja-JP" sz="8000" kern="100" dirty="0">
                <a:solidFill>
                  <a:schemeClr val="bg1"/>
                </a:solidFill>
                <a:effectLst/>
                <a:latin typeface="+mn-ea"/>
                <a:cs typeface="Times New Roman" panose="02020603050405020304" pitchFamily="18" charset="0"/>
              </a:rPr>
              <a:t>号）ただし例外がある（令</a:t>
            </a:r>
            <a:r>
              <a:rPr lang="ja-JP" altLang="en-US" sz="8000" kern="100" dirty="0">
                <a:solidFill>
                  <a:schemeClr val="bg1"/>
                </a:solidFill>
                <a:effectLst/>
                <a:latin typeface="+mn-ea"/>
                <a:cs typeface="Times New Roman" panose="02020603050405020304" pitchFamily="18" charset="0"/>
              </a:rPr>
              <a:t>２</a:t>
            </a:r>
            <a:r>
              <a:rPr lang="ja-JP" altLang="ja-JP" sz="8000" kern="100" dirty="0">
                <a:solidFill>
                  <a:schemeClr val="bg1"/>
                </a:solidFill>
                <a:effectLst/>
                <a:latin typeface="+mn-ea"/>
                <a:cs typeface="Times New Roman" panose="02020603050405020304" pitchFamily="18" charset="0"/>
              </a:rPr>
              <a:t>条</a:t>
            </a:r>
            <a:r>
              <a:rPr lang="ja-JP" altLang="en-US" sz="8000" kern="100" dirty="0">
                <a:solidFill>
                  <a:schemeClr val="bg1"/>
                </a:solidFill>
                <a:effectLst/>
                <a:latin typeface="+mn-ea"/>
                <a:cs typeface="Times New Roman" panose="02020603050405020304" pitchFamily="18" charset="0"/>
              </a:rPr>
              <a:t>２</a:t>
            </a:r>
            <a:r>
              <a:rPr lang="ja-JP" altLang="ja-JP" sz="8000" kern="100" dirty="0">
                <a:solidFill>
                  <a:schemeClr val="bg1"/>
                </a:solidFill>
                <a:effectLst/>
                <a:latin typeface="+mn-ea"/>
                <a:cs typeface="Times New Roman" panose="02020603050405020304" pitchFamily="18" charset="0"/>
              </a:rPr>
              <a:t>項）。</a:t>
            </a:r>
            <a:endParaRPr lang="en-US" altLang="ja-JP" sz="8000" kern="100" dirty="0">
              <a:solidFill>
                <a:schemeClr val="bg1"/>
              </a:solidFill>
              <a:effectLst/>
              <a:latin typeface="+mn-ea"/>
              <a:cs typeface="Times New Roman" panose="02020603050405020304" pitchFamily="18" charset="0"/>
            </a:endParaRPr>
          </a:p>
          <a:p>
            <a:pPr marR="30480" indent="209550" algn="l">
              <a:tabLst>
                <a:tab pos="266700" algn="l"/>
                <a:tab pos="466725" algn="l"/>
                <a:tab pos="600075" algn="l"/>
              </a:tabLst>
            </a:pPr>
            <a:r>
              <a:rPr lang="ja-JP" altLang="en-US" sz="7200" kern="100" dirty="0">
                <a:solidFill>
                  <a:schemeClr val="bg1"/>
                </a:solidFill>
                <a:effectLst/>
                <a:latin typeface="+mn-ea"/>
                <a:cs typeface="Times New Roman" panose="02020603050405020304" pitchFamily="18" charset="0"/>
              </a:rPr>
              <a:t>　</a:t>
            </a:r>
            <a:r>
              <a:rPr lang="ja-JP" altLang="en-US" sz="8000" kern="100" dirty="0">
                <a:solidFill>
                  <a:schemeClr val="bg1"/>
                </a:solidFill>
                <a:effectLst/>
                <a:latin typeface="+mn-ea"/>
                <a:cs typeface="Times New Roman" panose="02020603050405020304" pitchFamily="18" charset="0"/>
              </a:rPr>
              <a:t>・必要な農作業について国の通知は「当該地域における農業経営の実態から見て通常農業経営を行う者が自</a:t>
            </a:r>
            <a:endParaRPr lang="en-US" altLang="ja-JP" sz="8000" kern="100" dirty="0">
              <a:solidFill>
                <a:schemeClr val="bg1"/>
              </a:solidFill>
              <a:effectLst/>
              <a:latin typeface="+mn-ea"/>
              <a:cs typeface="Times New Roman" panose="02020603050405020304" pitchFamily="18" charset="0"/>
            </a:endParaRPr>
          </a:p>
          <a:p>
            <a:pPr marR="30480" indent="209550" algn="l">
              <a:tabLst>
                <a:tab pos="266700" algn="l"/>
                <a:tab pos="466725" algn="l"/>
                <a:tab pos="600075" algn="l"/>
              </a:tabLst>
            </a:pPr>
            <a:r>
              <a:rPr lang="ja-JP" altLang="en-US" sz="8000" kern="100" dirty="0">
                <a:solidFill>
                  <a:schemeClr val="bg1"/>
                </a:solidFill>
                <a:latin typeface="+mn-ea"/>
                <a:cs typeface="Times New Roman" panose="02020603050405020304" pitchFamily="18" charset="0"/>
              </a:rPr>
              <a:t>　 </a:t>
            </a:r>
            <a:r>
              <a:rPr lang="ja-JP" altLang="en-US" sz="8000" kern="100" dirty="0">
                <a:solidFill>
                  <a:schemeClr val="bg1"/>
                </a:solidFill>
                <a:effectLst/>
                <a:latin typeface="+mn-ea"/>
                <a:cs typeface="Times New Roman" panose="02020603050405020304" pitchFamily="18" charset="0"/>
              </a:rPr>
              <a:t>ら従事すると認められる農作業をいう。従って農業協同組合等が主体となって処理することが一般的となっ</a:t>
            </a:r>
            <a:r>
              <a:rPr lang="ja-JP" altLang="en-US" sz="8000" kern="100" dirty="0">
                <a:solidFill>
                  <a:schemeClr val="bg1"/>
                </a:solidFill>
                <a:latin typeface="+mn-ea"/>
                <a:cs typeface="Times New Roman" panose="02020603050405020304" pitchFamily="18" charset="0"/>
              </a:rPr>
              <a:t>て</a:t>
            </a:r>
            <a:endParaRPr lang="en-US" altLang="ja-JP" sz="8000" kern="100" dirty="0">
              <a:solidFill>
                <a:schemeClr val="bg1"/>
              </a:solidFill>
              <a:effectLst/>
              <a:latin typeface="+mn-ea"/>
              <a:cs typeface="Times New Roman" panose="02020603050405020304" pitchFamily="18" charset="0"/>
            </a:endParaRPr>
          </a:p>
          <a:p>
            <a:pPr marR="30480" indent="209550" algn="l">
              <a:tabLst>
                <a:tab pos="266700" algn="l"/>
                <a:tab pos="466725" algn="l"/>
                <a:tab pos="600075" algn="l"/>
              </a:tabLst>
            </a:pPr>
            <a:r>
              <a:rPr lang="ja-JP" altLang="en-US" sz="8000" kern="100" dirty="0">
                <a:solidFill>
                  <a:schemeClr val="bg1"/>
                </a:solidFill>
                <a:latin typeface="+mn-ea"/>
                <a:cs typeface="Times New Roman" panose="02020603050405020304" pitchFamily="18" charset="0"/>
              </a:rPr>
              <a:t>　 </a:t>
            </a:r>
            <a:r>
              <a:rPr lang="ja-JP" altLang="en-US" sz="8000" kern="100" dirty="0">
                <a:solidFill>
                  <a:schemeClr val="bg1"/>
                </a:solidFill>
                <a:effectLst/>
                <a:latin typeface="+mn-ea"/>
                <a:cs typeface="Times New Roman" panose="02020603050405020304" pitchFamily="18" charset="0"/>
              </a:rPr>
              <a:t>いる農作業はこれに含まれない」（処理基準第３・５</a:t>
            </a:r>
            <a:r>
              <a:rPr lang="en-US" altLang="ja-JP" sz="8000" kern="100" dirty="0">
                <a:solidFill>
                  <a:schemeClr val="bg1"/>
                </a:solidFill>
                <a:effectLst/>
                <a:latin typeface="+mn-ea"/>
                <a:cs typeface="Times New Roman" panose="02020603050405020304" pitchFamily="18" charset="0"/>
              </a:rPr>
              <a:t>(</a:t>
            </a:r>
            <a:r>
              <a:rPr lang="ja-JP" altLang="en-US" sz="8000" kern="100" dirty="0">
                <a:solidFill>
                  <a:schemeClr val="bg1"/>
                </a:solidFill>
                <a:effectLst/>
                <a:latin typeface="+mn-ea"/>
                <a:cs typeface="Times New Roman" panose="02020603050405020304" pitchFamily="18" charset="0"/>
              </a:rPr>
              <a:t>１</a:t>
            </a:r>
            <a:r>
              <a:rPr lang="en-US" altLang="ja-JP" sz="8000" kern="100" dirty="0">
                <a:solidFill>
                  <a:schemeClr val="bg1"/>
                </a:solidFill>
                <a:effectLst/>
                <a:latin typeface="+mn-ea"/>
                <a:cs typeface="Times New Roman" panose="02020603050405020304" pitchFamily="18" charset="0"/>
              </a:rPr>
              <a:t>)</a:t>
            </a:r>
            <a:r>
              <a:rPr lang="ja-JP" altLang="en-US" sz="8000" kern="100" dirty="0">
                <a:solidFill>
                  <a:schemeClr val="bg1"/>
                </a:solidFill>
                <a:effectLst/>
                <a:latin typeface="+mn-ea"/>
                <a:cs typeface="Times New Roman" panose="02020603050405020304" pitchFamily="18" charset="0"/>
              </a:rPr>
              <a:t>）。</a:t>
            </a:r>
          </a:p>
          <a:p>
            <a:pPr marR="30480" indent="209550" algn="l">
              <a:tabLst>
                <a:tab pos="266700" algn="l"/>
                <a:tab pos="466725" algn="l"/>
                <a:tab pos="600075" algn="l"/>
              </a:tabLst>
            </a:pPr>
            <a:r>
              <a:rPr lang="ja-JP" altLang="en-US" sz="8000" kern="100" dirty="0">
                <a:solidFill>
                  <a:schemeClr val="bg1"/>
                </a:solidFill>
                <a:effectLst/>
                <a:latin typeface="+mn-ea"/>
                <a:cs typeface="Times New Roman" panose="02020603050405020304" pitchFamily="18" charset="0"/>
              </a:rPr>
              <a:t>　・常時従事という要件については「農作業に従事する日数が</a:t>
            </a:r>
            <a:r>
              <a:rPr lang="ja-JP" altLang="en-US" sz="8000" u="sng" kern="100" dirty="0">
                <a:solidFill>
                  <a:schemeClr val="bg1"/>
                </a:solidFill>
                <a:effectLst/>
                <a:latin typeface="+mn-ea"/>
                <a:cs typeface="Times New Roman" panose="02020603050405020304" pitchFamily="18" charset="0"/>
              </a:rPr>
              <a:t>年間</a:t>
            </a:r>
            <a:r>
              <a:rPr lang="en-US" altLang="ja-JP" sz="8000" u="sng" kern="100" dirty="0">
                <a:solidFill>
                  <a:schemeClr val="bg1"/>
                </a:solidFill>
                <a:effectLst/>
                <a:latin typeface="+mn-ea"/>
                <a:cs typeface="Times New Roman" panose="02020603050405020304" pitchFamily="18" charset="0"/>
              </a:rPr>
              <a:t>150</a:t>
            </a:r>
            <a:r>
              <a:rPr lang="ja-JP" altLang="en-US" sz="8000" u="sng" kern="100" dirty="0">
                <a:solidFill>
                  <a:schemeClr val="bg1"/>
                </a:solidFill>
                <a:effectLst/>
                <a:latin typeface="+mn-ea"/>
                <a:cs typeface="Times New Roman" panose="02020603050405020304" pitchFamily="18" charset="0"/>
              </a:rPr>
              <a:t>日以上</a:t>
            </a:r>
            <a:r>
              <a:rPr lang="ja-JP" altLang="en-US" sz="8000" kern="100" dirty="0">
                <a:solidFill>
                  <a:schemeClr val="bg1"/>
                </a:solidFill>
                <a:effectLst/>
                <a:latin typeface="+mn-ea"/>
                <a:cs typeface="Times New Roman" panose="02020603050405020304" pitchFamily="18" charset="0"/>
              </a:rPr>
              <a:t>である場合」（同第３・５</a:t>
            </a:r>
            <a:r>
              <a:rPr lang="en-US" altLang="ja-JP" sz="8000" kern="100" dirty="0">
                <a:solidFill>
                  <a:schemeClr val="bg1"/>
                </a:solidFill>
                <a:effectLst/>
                <a:latin typeface="+mn-ea"/>
                <a:cs typeface="Times New Roman" panose="02020603050405020304" pitchFamily="18" charset="0"/>
              </a:rPr>
              <a:t>(</a:t>
            </a:r>
            <a:r>
              <a:rPr lang="ja-JP" altLang="en-US" sz="8000" kern="100" dirty="0">
                <a:solidFill>
                  <a:schemeClr val="bg1"/>
                </a:solidFill>
                <a:effectLst/>
                <a:latin typeface="+mn-ea"/>
                <a:cs typeface="Times New Roman" panose="02020603050405020304" pitchFamily="18" charset="0"/>
              </a:rPr>
              <a:t>２</a:t>
            </a:r>
            <a:r>
              <a:rPr lang="en-US" altLang="ja-JP" sz="8000" kern="100" dirty="0">
                <a:solidFill>
                  <a:schemeClr val="bg1"/>
                </a:solidFill>
                <a:effectLst/>
                <a:latin typeface="+mn-ea"/>
                <a:cs typeface="Times New Roman" panose="02020603050405020304" pitchFamily="18" charset="0"/>
              </a:rPr>
              <a:t>)</a:t>
            </a:r>
            <a:r>
              <a:rPr lang="ja-JP" altLang="en-US" sz="8000" kern="100" dirty="0">
                <a:solidFill>
                  <a:schemeClr val="bg1"/>
                </a:solidFill>
                <a:effectLst/>
                <a:latin typeface="+mn-ea"/>
                <a:cs typeface="Times New Roman" panose="02020603050405020304" pitchFamily="18" charset="0"/>
              </a:rPr>
              <a:t>）。また</a:t>
            </a:r>
            <a:r>
              <a:rPr lang="en-US" altLang="ja-JP" sz="8000" kern="100" dirty="0">
                <a:solidFill>
                  <a:schemeClr val="bg1"/>
                </a:solidFill>
                <a:latin typeface="+mn-ea"/>
                <a:cs typeface="Times New Roman" panose="02020603050405020304" pitchFamily="18" charset="0"/>
              </a:rPr>
              <a:t> </a:t>
            </a:r>
          </a:p>
          <a:p>
            <a:pPr marR="30480" indent="209550" algn="l">
              <a:tabLst>
                <a:tab pos="266700" algn="l"/>
                <a:tab pos="466725" algn="l"/>
                <a:tab pos="600075" algn="l"/>
              </a:tabLst>
            </a:pPr>
            <a:r>
              <a:rPr lang="en-US" altLang="ja-JP" sz="8000" kern="100" dirty="0">
                <a:solidFill>
                  <a:schemeClr val="bg1"/>
                </a:solidFill>
                <a:latin typeface="+mn-ea"/>
                <a:cs typeface="Times New Roman" panose="02020603050405020304" pitchFamily="18" charset="0"/>
              </a:rPr>
              <a:t>   </a:t>
            </a:r>
            <a:r>
              <a:rPr lang="ja-JP" altLang="en-US" sz="8000" kern="100" dirty="0">
                <a:solidFill>
                  <a:schemeClr val="bg1"/>
                </a:solidFill>
                <a:effectLst/>
                <a:latin typeface="+mn-ea"/>
                <a:cs typeface="Times New Roman" panose="02020603050405020304" pitchFamily="18" charset="0"/>
              </a:rPr>
              <a:t>必要がある限り従事していれば要件を満たし、短期間に集中的に処理が必要な時に、第三者に依存しても、</a:t>
            </a:r>
            <a:endParaRPr lang="en-US" altLang="ja-JP" sz="8000" kern="100" dirty="0">
              <a:solidFill>
                <a:schemeClr val="bg1"/>
              </a:solidFill>
              <a:effectLst/>
              <a:latin typeface="+mn-ea"/>
              <a:cs typeface="Times New Roman" panose="02020603050405020304" pitchFamily="18" charset="0"/>
            </a:endParaRPr>
          </a:p>
          <a:p>
            <a:pPr marR="30480" indent="209550" algn="l">
              <a:tabLst>
                <a:tab pos="266700" algn="l"/>
                <a:tab pos="466725" algn="l"/>
                <a:tab pos="600075" algn="l"/>
              </a:tabLst>
            </a:pPr>
            <a:r>
              <a:rPr lang="en-US" altLang="ja-JP" sz="8000" kern="100" dirty="0">
                <a:solidFill>
                  <a:schemeClr val="bg1"/>
                </a:solidFill>
                <a:latin typeface="+mn-ea"/>
                <a:cs typeface="Times New Roman" panose="02020603050405020304" pitchFamily="18" charset="0"/>
              </a:rPr>
              <a:t>  </a:t>
            </a:r>
            <a:r>
              <a:rPr lang="ja-JP" altLang="en-US" sz="8000" kern="100" dirty="0">
                <a:solidFill>
                  <a:schemeClr val="bg1"/>
                </a:solidFill>
                <a:effectLst/>
                <a:latin typeface="+mn-ea"/>
                <a:cs typeface="Times New Roman" panose="02020603050405020304" pitchFamily="18" charset="0"/>
              </a:rPr>
              <a:t> 要件を満たすとしている（同）。　</a:t>
            </a:r>
          </a:p>
          <a:p>
            <a:pPr marR="30480" indent="209550" algn="l">
              <a:tabLst>
                <a:tab pos="266700" algn="l"/>
                <a:tab pos="466725" algn="l"/>
                <a:tab pos="600075" algn="l"/>
              </a:tabLst>
            </a:pPr>
            <a:endParaRPr lang="ja-JP" altLang="ja-JP" sz="8000" kern="100" dirty="0">
              <a:solidFill>
                <a:schemeClr val="bg1"/>
              </a:solidFill>
              <a:effectLst/>
              <a:latin typeface="+mn-ea"/>
              <a:cs typeface="Times New Roman" panose="02020603050405020304" pitchFamily="18" charset="0"/>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endParaRPr lang="ja-JP" altLang="en-US" sz="8000" dirty="0">
              <a:solidFill>
                <a:schemeClr val="bg1"/>
              </a:solidFill>
              <a:latin typeface="+mn-ea"/>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endParaRPr lang="ja-JP" altLang="en-US" sz="2400" dirty="0">
              <a:solidFill>
                <a:schemeClr val="bg1"/>
              </a:solidFill>
              <a:latin typeface="+mn-ea"/>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ja-JP" altLang="en-US" dirty="0">
                <a:solidFill>
                  <a:schemeClr val="bg1"/>
                </a:solidFill>
                <a:latin typeface="+mn-ea"/>
              </a:rPr>
              <a:t>　  </a:t>
            </a:r>
            <a:endParaRPr lang="en-US" altLang="ja-JP" sz="2900" dirty="0">
              <a:solidFill>
                <a:schemeClr val="bg1"/>
              </a:solidFill>
              <a:latin typeface="+mn-ea"/>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endParaRPr kumimoji="1" lang="ja-JP" altLang="en-US"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kumimoji="1" lang="ja-JP" altLang="en-US"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　</a:t>
            </a:r>
            <a:endParaRPr kumimoji="1" lang="ja-JP" altLang="en-US" sz="2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endParaRPr kumimoji="1" lang="ja-JP" altLang="en-US" sz="8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endParaRPr>
          </a:p>
        </p:txBody>
      </p:sp>
      <p:sp>
        <p:nvSpPr>
          <p:cNvPr id="4" name="スライド番号プレースホルダー 3">
            <a:extLst>
              <a:ext uri="{FF2B5EF4-FFF2-40B4-BE49-F238E27FC236}">
                <a16:creationId xmlns:a16="http://schemas.microsoft.com/office/drawing/2014/main" id="{C6C06E6B-DCED-41FE-ABE1-7E771819159B}"/>
              </a:ext>
            </a:extLst>
          </p:cNvPr>
          <p:cNvSpPr>
            <a:spLocks noGrp="1"/>
          </p:cNvSpPr>
          <p:nvPr>
            <p:ph type="sldNum" sz="quarter" idx="12"/>
          </p:nvPr>
        </p:nvSpPr>
        <p:spPr>
          <a:xfrm>
            <a:off x="11328311" y="6492875"/>
            <a:ext cx="762000" cy="365125"/>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45BA4EA-5EFA-460C-8880-04B9C92D5A26}" type="slidenum">
              <a:rPr kumimoji="0" lang="ja-JP" altLang="en-US" sz="1600" b="0" i="0" u="none" strike="noStrike" kern="1200" cap="none" spc="0" normalizeH="0" baseline="0" noProof="0">
                <a:ln>
                  <a:noFill/>
                </a:ln>
                <a:solidFill>
                  <a:prstClr val="black"/>
                </a:solidFill>
                <a:effectLst/>
                <a:uLnTx/>
                <a:uFillTx/>
                <a:latin typeface="Calibri" pitchFamily="34"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ja-JP" altLang="en-US" sz="1600" b="0" i="0" u="none" strike="noStrike" kern="1200" cap="none" spc="0" normalizeH="0" baseline="0" noProof="0" dirty="0">
              <a:ln>
                <a:noFill/>
              </a:ln>
              <a:solidFill>
                <a:prstClr val="black"/>
              </a:solidFill>
              <a:effectLst/>
              <a:uLnTx/>
              <a:uFillTx/>
              <a:latin typeface="Calibri" pitchFamily="34" charset="0"/>
              <a:ea typeface="ＭＳ Ｐゴシック" pitchFamily="50" charset="-128"/>
              <a:cs typeface="+mn-cs"/>
            </a:endParaRPr>
          </a:p>
        </p:txBody>
      </p:sp>
      <p:sp>
        <p:nvSpPr>
          <p:cNvPr id="13" name="テキスト ボックス 12">
            <a:extLst>
              <a:ext uri="{FF2B5EF4-FFF2-40B4-BE49-F238E27FC236}">
                <a16:creationId xmlns:a16="http://schemas.microsoft.com/office/drawing/2014/main" id="{ABEB3D99-B49C-41D8-83C9-72DF7F516350}"/>
              </a:ext>
            </a:extLst>
          </p:cNvPr>
          <p:cNvSpPr txBox="1"/>
          <p:nvPr/>
        </p:nvSpPr>
        <p:spPr>
          <a:xfrm>
            <a:off x="11391557" y="1321405"/>
            <a:ext cx="184731"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itchFamily="34" charset="0"/>
              <a:ea typeface="ＭＳ Ｐゴシック" pitchFamily="50" charset="-128"/>
              <a:cs typeface="+mn-cs"/>
            </a:endParaRPr>
          </a:p>
        </p:txBody>
      </p:sp>
    </p:spTree>
    <p:extLst>
      <p:ext uri="{BB962C8B-B14F-4D97-AF65-F5344CB8AC3E}">
        <p14:creationId xmlns:p14="http://schemas.microsoft.com/office/powerpoint/2010/main" val="158188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6" name="テキスト プレースホルダー 5">
            <a:extLst>
              <a:ext uri="{FF2B5EF4-FFF2-40B4-BE49-F238E27FC236}">
                <a16:creationId xmlns:a16="http://schemas.microsoft.com/office/drawing/2014/main" id="{8FC6B10C-8320-46D2-8699-82B82C3E2DB0}"/>
              </a:ext>
            </a:extLst>
          </p:cNvPr>
          <p:cNvSpPr>
            <a:spLocks noGrp="1"/>
          </p:cNvSpPr>
          <p:nvPr>
            <p:ph type="body" idx="1"/>
          </p:nvPr>
        </p:nvSpPr>
        <p:spPr>
          <a:xfrm>
            <a:off x="0" y="352934"/>
            <a:ext cx="12104914" cy="6274289"/>
          </a:xfrm>
        </p:spPr>
        <p:txBody>
          <a:bodyPr>
            <a:normAutofit fontScale="25000" lnSpcReduction="20000"/>
          </a:bodyPr>
          <a:lstStyle/>
          <a:p>
            <a:pPr marR="30480" indent="209550" algn="l">
              <a:tabLst>
                <a:tab pos="266700" algn="l"/>
                <a:tab pos="466725" algn="l"/>
                <a:tab pos="600075" algn="l"/>
              </a:tabLst>
            </a:pPr>
            <a:r>
              <a:rPr lang="ja-JP" altLang="en-US" sz="8800" kern="100" dirty="0">
                <a:solidFill>
                  <a:schemeClr val="bg1"/>
                </a:solidFill>
                <a:effectLst/>
                <a:latin typeface="+mn-ea"/>
                <a:cs typeface="Times New Roman" panose="02020603050405020304" pitchFamily="18" charset="0"/>
              </a:rPr>
              <a:t>（５） ５号 下限面積制限に抵触する場合（令和５年に法改正されている）</a:t>
            </a:r>
          </a:p>
          <a:p>
            <a:pPr marR="30480" indent="209550" algn="l">
              <a:tabLst>
                <a:tab pos="266700" algn="l"/>
                <a:tab pos="466725" algn="l"/>
                <a:tab pos="600075" algn="l"/>
              </a:tabLst>
            </a:pPr>
            <a:r>
              <a:rPr lang="ja-JP" altLang="en-US" sz="8000" kern="100" dirty="0">
                <a:solidFill>
                  <a:schemeClr val="bg1"/>
                </a:solidFill>
                <a:effectLst/>
                <a:latin typeface="+mn-ea"/>
                <a:cs typeface="Times New Roman" panose="02020603050405020304" pitchFamily="18" charset="0"/>
              </a:rPr>
              <a:t>　  取得後の世帯員等の合計面積が北海道では２ヘクタール、都府県では５０ａに達しない場合は許</a:t>
            </a:r>
            <a:r>
              <a:rPr kumimoji="1" lang="ja-JP" altLang="en-US" sz="8000" b="0" i="0" u="none" strike="noStrike" kern="100" cap="none" spc="0" normalizeH="0" baseline="0" noProof="0" dirty="0">
                <a:ln>
                  <a:noFill/>
                </a:ln>
                <a:solidFill>
                  <a:prstClr val="black"/>
                </a:solidFill>
                <a:effectLst/>
                <a:uLnTx/>
                <a:uFillTx/>
                <a:latin typeface="HGP明朝E" panose="02020900000000000000" pitchFamily="18" charset="-128"/>
                <a:ea typeface="HGP明朝E" panose="02020900000000000000" pitchFamily="18" charset="-128"/>
                <a:cs typeface="Times New Roman" panose="02020603050405020304" pitchFamily="18" charset="0"/>
              </a:rPr>
              <a:t>可</a:t>
            </a:r>
            <a:r>
              <a:rPr lang="ja-JP" altLang="en-US" sz="8000" kern="100" dirty="0">
                <a:solidFill>
                  <a:schemeClr val="bg1"/>
                </a:solidFill>
                <a:effectLst/>
                <a:latin typeface="+mn-ea"/>
                <a:cs typeface="Times New Roman" panose="02020603050405020304" pitchFamily="18" charset="0"/>
              </a:rPr>
              <a:t>を受ける</a:t>
            </a:r>
            <a:endParaRPr lang="en-US" altLang="ja-JP" sz="8000" kern="100" dirty="0">
              <a:solidFill>
                <a:schemeClr val="bg1"/>
              </a:solidFill>
              <a:effectLst/>
              <a:latin typeface="+mn-ea"/>
              <a:cs typeface="Times New Roman" panose="02020603050405020304" pitchFamily="18" charset="0"/>
            </a:endParaRPr>
          </a:p>
          <a:p>
            <a:pPr marR="30480" indent="209550" algn="l">
              <a:tabLst>
                <a:tab pos="266700" algn="l"/>
                <a:tab pos="466725" algn="l"/>
                <a:tab pos="600075" algn="l"/>
              </a:tabLst>
            </a:pPr>
            <a:r>
              <a:rPr lang="en-US" altLang="ja-JP" sz="8000" kern="100" dirty="0">
                <a:solidFill>
                  <a:schemeClr val="bg1"/>
                </a:solidFill>
                <a:latin typeface="+mn-ea"/>
                <a:cs typeface="Times New Roman" panose="02020603050405020304" pitchFamily="18" charset="0"/>
              </a:rPr>
              <a:t>    </a:t>
            </a:r>
            <a:r>
              <a:rPr lang="ja-JP" altLang="en-US" sz="8000" kern="100" dirty="0">
                <a:solidFill>
                  <a:schemeClr val="bg1"/>
                </a:solidFill>
                <a:effectLst/>
                <a:latin typeface="+mn-ea"/>
                <a:cs typeface="Times New Roman" panose="02020603050405020304" pitchFamily="18" charset="0"/>
              </a:rPr>
              <a:t>ことはできない（法３条２項５号）。岡崎市は３０ａ、旧額田地区は２０ａ。（各地域によって農</a:t>
            </a:r>
            <a:r>
              <a:rPr kumimoji="1" lang="ja-JP" altLang="en-US" sz="8000" b="0" i="0" u="none" strike="noStrike" kern="100" cap="none" spc="0" normalizeH="0" baseline="0" noProof="0" dirty="0">
                <a:ln>
                  <a:noFill/>
                </a:ln>
                <a:solidFill>
                  <a:prstClr val="black"/>
                </a:solidFill>
                <a:effectLst/>
                <a:uLnTx/>
                <a:uFillTx/>
                <a:latin typeface="HGP明朝E" panose="02020900000000000000" pitchFamily="18" charset="-128"/>
                <a:ea typeface="HGP明朝E" panose="02020900000000000000" pitchFamily="18" charset="-128"/>
                <a:cs typeface="Times New Roman" panose="02020603050405020304" pitchFamily="18" charset="0"/>
              </a:rPr>
              <a:t>業</a:t>
            </a:r>
            <a:r>
              <a:rPr lang="ja-JP" altLang="en-US" sz="8000" kern="100" dirty="0">
                <a:solidFill>
                  <a:schemeClr val="bg1"/>
                </a:solidFill>
                <a:effectLst/>
                <a:latin typeface="+mn-ea"/>
                <a:cs typeface="Times New Roman" panose="02020603050405020304" pitchFamily="18" charset="0"/>
              </a:rPr>
              <a:t>事情は異なって</a:t>
            </a:r>
            <a:r>
              <a:rPr kumimoji="1" lang="ja-JP" altLang="en-US" sz="8000" b="0" i="0" u="none" strike="noStrike" kern="100" cap="none" spc="0" normalizeH="0" baseline="0" noProof="0" dirty="0">
                <a:ln>
                  <a:noFill/>
                </a:ln>
                <a:solidFill>
                  <a:prstClr val="black"/>
                </a:solidFill>
                <a:effectLst/>
                <a:uLnTx/>
                <a:uFillTx/>
                <a:latin typeface="HGP明朝E" panose="02020900000000000000" pitchFamily="18" charset="-128"/>
                <a:ea typeface="HGP明朝E" panose="02020900000000000000" pitchFamily="18" charset="-128"/>
                <a:cs typeface="Times New Roman" panose="02020603050405020304" pitchFamily="18" charset="0"/>
              </a:rPr>
              <a:t>い</a:t>
            </a:r>
            <a:endParaRPr kumimoji="1" lang="en-US" altLang="ja-JP" sz="8000" b="0" i="0" u="none" strike="noStrike" kern="100" cap="none" spc="0" normalizeH="0" baseline="0" noProof="0" dirty="0">
              <a:ln>
                <a:noFill/>
              </a:ln>
              <a:solidFill>
                <a:prstClr val="black"/>
              </a:solidFill>
              <a:effectLst/>
              <a:uLnTx/>
              <a:uFillTx/>
              <a:latin typeface="HGP明朝E" panose="02020900000000000000" pitchFamily="18" charset="-128"/>
              <a:ea typeface="HGP明朝E" panose="02020900000000000000" pitchFamily="18" charset="-128"/>
              <a:cs typeface="Times New Roman" panose="02020603050405020304" pitchFamily="18" charset="0"/>
            </a:endParaRPr>
          </a:p>
          <a:p>
            <a:pPr marR="30480" indent="209550" algn="l">
              <a:tabLst>
                <a:tab pos="266700" algn="l"/>
                <a:tab pos="466725" algn="l"/>
                <a:tab pos="600075" algn="l"/>
              </a:tabLst>
            </a:pPr>
            <a:r>
              <a:rPr kumimoji="1" lang="ja-JP" altLang="en-US" sz="8000" b="0" i="0" u="none" strike="noStrike" kern="100" cap="none" spc="0" normalizeH="0" baseline="0" noProof="0" dirty="0">
                <a:ln>
                  <a:noFill/>
                </a:ln>
                <a:solidFill>
                  <a:prstClr val="black"/>
                </a:solidFill>
                <a:effectLst/>
                <a:uLnTx/>
                <a:uFillTx/>
                <a:latin typeface="HGP明朝E" panose="02020900000000000000" pitchFamily="18" charset="-128"/>
                <a:ea typeface="HGP明朝E" panose="02020900000000000000" pitchFamily="18" charset="-128"/>
                <a:cs typeface="Times New Roman" panose="02020603050405020304" pitchFamily="18" charset="0"/>
              </a:rPr>
              <a:t> 　 る</a:t>
            </a:r>
            <a:r>
              <a:rPr lang="ja-JP" altLang="en-US" sz="8000" kern="100" dirty="0">
                <a:solidFill>
                  <a:schemeClr val="bg1"/>
                </a:solidFill>
                <a:effectLst/>
                <a:latin typeface="+mn-ea"/>
                <a:cs typeface="Times New Roman" panose="02020603050405020304" pitchFamily="18" charset="0"/>
              </a:rPr>
              <a:t>ため、地域の農業委員会は農林水産省令で定める基準（規１７条）に従い、</a:t>
            </a:r>
            <a:r>
              <a:rPr kumimoji="1" lang="ja-JP" altLang="en-US" sz="8000" b="0" i="0" u="none" strike="noStrike" kern="100" cap="none" spc="0" normalizeH="0" baseline="0" noProof="0" dirty="0">
                <a:ln>
                  <a:noFill/>
                </a:ln>
                <a:solidFill>
                  <a:prstClr val="black"/>
                </a:solidFill>
                <a:effectLst/>
                <a:uLnTx/>
                <a:uFillTx/>
                <a:latin typeface="HGP明朝E" panose="02020900000000000000" pitchFamily="18" charset="-128"/>
                <a:ea typeface="HGP明朝E" panose="02020900000000000000" pitchFamily="18" charset="-128"/>
                <a:cs typeface="Times New Roman" panose="02020603050405020304" pitchFamily="18" charset="0"/>
              </a:rPr>
              <a:t>別段</a:t>
            </a:r>
            <a:r>
              <a:rPr lang="ja-JP" altLang="en-US" sz="8000" kern="100" dirty="0">
                <a:solidFill>
                  <a:schemeClr val="bg1"/>
                </a:solidFill>
                <a:effectLst/>
                <a:latin typeface="+mn-ea"/>
                <a:cs typeface="Times New Roman" panose="02020603050405020304" pitchFamily="18" charset="0"/>
              </a:rPr>
              <a:t>の面積を設定することも</a:t>
            </a:r>
            <a:endParaRPr lang="en-US" altLang="ja-JP" sz="8000" kern="100" dirty="0">
              <a:solidFill>
                <a:schemeClr val="bg1"/>
              </a:solidFill>
              <a:effectLst/>
              <a:latin typeface="+mn-ea"/>
              <a:cs typeface="Times New Roman" panose="02020603050405020304" pitchFamily="18" charset="0"/>
            </a:endParaRPr>
          </a:p>
          <a:p>
            <a:pPr marR="30480" indent="209550" algn="l">
              <a:tabLst>
                <a:tab pos="266700" algn="l"/>
                <a:tab pos="466725" algn="l"/>
                <a:tab pos="600075" algn="l"/>
              </a:tabLst>
            </a:pPr>
            <a:r>
              <a:rPr lang="en-US" altLang="ja-JP" sz="8000" kern="100" dirty="0">
                <a:solidFill>
                  <a:schemeClr val="bg1"/>
                </a:solidFill>
                <a:latin typeface="+mn-ea"/>
                <a:cs typeface="Times New Roman" panose="02020603050405020304" pitchFamily="18" charset="0"/>
              </a:rPr>
              <a:t>    </a:t>
            </a:r>
            <a:r>
              <a:rPr lang="ja-JP" altLang="en-US" sz="8000" kern="100" dirty="0">
                <a:solidFill>
                  <a:schemeClr val="bg1"/>
                </a:solidFill>
                <a:effectLst/>
                <a:latin typeface="+mn-ea"/>
                <a:cs typeface="Times New Roman" panose="02020603050405020304" pitchFamily="18" charset="0"/>
              </a:rPr>
              <a:t>で</a:t>
            </a:r>
            <a:r>
              <a:rPr kumimoji="1" lang="ja-JP" altLang="en-US" sz="8000" b="0" i="0" u="none" strike="noStrike" kern="100" cap="none" spc="0" normalizeH="0" baseline="0" noProof="0" dirty="0">
                <a:ln>
                  <a:noFill/>
                </a:ln>
                <a:solidFill>
                  <a:prstClr val="black"/>
                </a:solidFill>
                <a:effectLst/>
                <a:uLnTx/>
                <a:uFillTx/>
                <a:latin typeface="HGP明朝E" panose="02020900000000000000" pitchFamily="18" charset="-128"/>
                <a:ea typeface="HGP明朝E" panose="02020900000000000000" pitchFamily="18" charset="-128"/>
                <a:cs typeface="Times New Roman" panose="02020603050405020304" pitchFamily="18" charset="0"/>
              </a:rPr>
              <a:t>き</a:t>
            </a:r>
            <a:r>
              <a:rPr lang="ja-JP" altLang="en-US" sz="8000" kern="100" dirty="0">
                <a:solidFill>
                  <a:schemeClr val="bg1"/>
                </a:solidFill>
                <a:effectLst/>
                <a:latin typeface="+mn-ea"/>
                <a:cs typeface="Times New Roman" panose="02020603050405020304" pitchFamily="18" charset="0"/>
              </a:rPr>
              <a:t>る。）</a:t>
            </a:r>
          </a:p>
          <a:p>
            <a:pPr marR="30480" indent="209550" algn="l">
              <a:tabLst>
                <a:tab pos="266700" algn="l"/>
                <a:tab pos="466725" algn="l"/>
                <a:tab pos="600075" algn="l"/>
              </a:tabLst>
            </a:pPr>
            <a:r>
              <a:rPr lang="ja-JP" altLang="en-US" sz="8000" kern="100" dirty="0">
                <a:solidFill>
                  <a:schemeClr val="bg1"/>
                </a:solidFill>
                <a:latin typeface="+mn-ea"/>
                <a:cs typeface="Times New Roman" panose="02020603050405020304" pitchFamily="18" charset="0"/>
              </a:rPr>
              <a:t>   </a:t>
            </a:r>
            <a:r>
              <a:rPr lang="ja-JP" altLang="en-US" sz="8000" kern="100" dirty="0">
                <a:solidFill>
                  <a:schemeClr val="bg1"/>
                </a:solidFill>
                <a:effectLst/>
                <a:latin typeface="+mn-ea"/>
                <a:cs typeface="Times New Roman" panose="02020603050405020304" pitchFamily="18" charset="0"/>
              </a:rPr>
              <a:t>・下限面積の規定に関わらず例外的に許可を受けることができる（令２条３項）。</a:t>
            </a:r>
          </a:p>
          <a:p>
            <a:pPr marR="30480" indent="209550" algn="l">
              <a:tabLst>
                <a:tab pos="266700" algn="l"/>
                <a:tab pos="466725" algn="l"/>
                <a:tab pos="600075" algn="l"/>
              </a:tabLst>
            </a:pPr>
            <a:r>
              <a:rPr lang="ja-JP" altLang="en-US" sz="8000" kern="100" dirty="0">
                <a:solidFill>
                  <a:schemeClr val="bg1"/>
                </a:solidFill>
                <a:effectLst/>
                <a:latin typeface="+mn-ea"/>
                <a:cs typeface="Times New Roman" panose="02020603050405020304" pitchFamily="18" charset="0"/>
              </a:rPr>
              <a:t>　  ①取得後草花等の栽培で、その経営が集約的に行われるもの（１号）。</a:t>
            </a:r>
          </a:p>
          <a:p>
            <a:pPr marR="30480" indent="209550" algn="l">
              <a:tabLst>
                <a:tab pos="266700" algn="l"/>
                <a:tab pos="466725" algn="l"/>
                <a:tab pos="600075" algn="l"/>
              </a:tabLst>
            </a:pPr>
            <a:r>
              <a:rPr lang="ja-JP" altLang="en-US" sz="8000" kern="100" dirty="0">
                <a:solidFill>
                  <a:schemeClr val="bg1"/>
                </a:solidFill>
                <a:effectLst/>
                <a:latin typeface="+mn-ea"/>
                <a:cs typeface="Times New Roman" panose="02020603050405020304" pitchFamily="18" charset="0"/>
              </a:rPr>
              <a:t>　  ②農業委員会の斡旋に基づく交換で取得し、面積の合計が法３条２項５号に規定するものを下回らないこと</a:t>
            </a:r>
            <a:endParaRPr lang="en-US" altLang="ja-JP" sz="8000" kern="100" dirty="0">
              <a:solidFill>
                <a:schemeClr val="bg1"/>
              </a:solidFill>
              <a:effectLst/>
              <a:latin typeface="+mn-ea"/>
              <a:cs typeface="Times New Roman" panose="02020603050405020304" pitchFamily="18" charset="0"/>
            </a:endParaRPr>
          </a:p>
          <a:p>
            <a:pPr marR="30480" indent="209550" algn="l">
              <a:tabLst>
                <a:tab pos="266700" algn="l"/>
                <a:tab pos="466725" algn="l"/>
                <a:tab pos="600075" algn="l"/>
              </a:tabLst>
            </a:pPr>
            <a:r>
              <a:rPr lang="en-US" altLang="ja-JP" sz="8000" kern="100" dirty="0">
                <a:solidFill>
                  <a:schemeClr val="bg1"/>
                </a:solidFill>
                <a:latin typeface="+mn-ea"/>
                <a:cs typeface="Times New Roman" panose="02020603050405020304" pitchFamily="18" charset="0"/>
              </a:rPr>
              <a:t>     </a:t>
            </a:r>
            <a:r>
              <a:rPr lang="ja-JP" altLang="en-US" sz="8000" kern="100" dirty="0">
                <a:solidFill>
                  <a:schemeClr val="bg1"/>
                </a:solidFill>
                <a:effectLst/>
                <a:latin typeface="+mn-ea"/>
                <a:cs typeface="Times New Roman" panose="02020603050405020304" pitchFamily="18" charset="0"/>
              </a:rPr>
              <a:t>（２号）。</a:t>
            </a:r>
          </a:p>
          <a:p>
            <a:pPr marR="30480" indent="209550" algn="l">
              <a:tabLst>
                <a:tab pos="266700" algn="l"/>
                <a:tab pos="466725" algn="l"/>
                <a:tab pos="600075" algn="l"/>
              </a:tabLst>
            </a:pPr>
            <a:r>
              <a:rPr lang="ja-JP" altLang="en-US" sz="8000" kern="100" dirty="0">
                <a:solidFill>
                  <a:schemeClr val="bg1"/>
                </a:solidFill>
                <a:effectLst/>
                <a:latin typeface="+mn-ea"/>
                <a:cs typeface="Times New Roman" panose="02020603050405020304" pitchFamily="18" charset="0"/>
              </a:rPr>
              <a:t>　  ③その位置、面積、形状等から見てこれに隣接する農地等と一体として利用しないと利用が困難と認められ</a:t>
            </a:r>
            <a:endParaRPr lang="en-US" altLang="ja-JP" sz="8000" kern="100" dirty="0">
              <a:solidFill>
                <a:schemeClr val="bg1"/>
              </a:solidFill>
              <a:effectLst/>
              <a:latin typeface="+mn-ea"/>
              <a:cs typeface="Times New Roman" panose="02020603050405020304" pitchFamily="18" charset="0"/>
            </a:endParaRPr>
          </a:p>
          <a:p>
            <a:pPr marR="30480" indent="209550" algn="l">
              <a:tabLst>
                <a:tab pos="266700" algn="l"/>
                <a:tab pos="466725" algn="l"/>
                <a:tab pos="600075" algn="l"/>
              </a:tabLst>
            </a:pPr>
            <a:r>
              <a:rPr kumimoji="1" lang="ja-JP" altLang="en-US" sz="8000" b="0" i="0" u="none" strike="noStrike" kern="100" cap="none" spc="0" normalizeH="0" baseline="0" noProof="0" dirty="0">
                <a:ln>
                  <a:noFill/>
                </a:ln>
                <a:solidFill>
                  <a:schemeClr val="bg1"/>
                </a:solidFill>
                <a:uLnTx/>
                <a:uFillTx/>
                <a:latin typeface="+mn-ea"/>
                <a:ea typeface="HGP明朝E" panose="02020900000000000000" pitchFamily="18" charset="-128"/>
                <a:cs typeface="Times New Roman" panose="02020603050405020304" pitchFamily="18" charset="0"/>
              </a:rPr>
              <a:t>       </a:t>
            </a:r>
            <a:r>
              <a:rPr kumimoji="1" lang="ja-JP" altLang="en-US" sz="8000" b="0" i="0" u="none" strike="noStrike" kern="100" cap="none" spc="0" normalizeH="0" baseline="0" noProof="0" dirty="0">
                <a:ln>
                  <a:noFill/>
                </a:ln>
                <a:solidFill>
                  <a:prstClr val="black"/>
                </a:solidFill>
                <a:effectLst/>
                <a:uLnTx/>
                <a:uFillTx/>
                <a:latin typeface="HGP明朝E" panose="02020900000000000000" pitchFamily="18" charset="-128"/>
                <a:ea typeface="HGP明朝E" panose="02020900000000000000" pitchFamily="18" charset="-128"/>
                <a:cs typeface="Times New Roman" panose="02020603050405020304" pitchFamily="18" charset="0"/>
              </a:rPr>
              <a:t>る</a:t>
            </a:r>
            <a:r>
              <a:rPr lang="ja-JP" altLang="en-US" sz="8000" kern="100" dirty="0">
                <a:solidFill>
                  <a:schemeClr val="bg1"/>
                </a:solidFill>
                <a:effectLst/>
                <a:latin typeface="+mn-ea"/>
                <a:cs typeface="Times New Roman" panose="02020603050405020304" pitchFamily="18" charset="0"/>
              </a:rPr>
              <a:t>とき（３号）。</a:t>
            </a:r>
          </a:p>
          <a:p>
            <a:pPr marR="30480" indent="209550" algn="l">
              <a:tabLst>
                <a:tab pos="266700" algn="l"/>
                <a:tab pos="466725" algn="l"/>
                <a:tab pos="600075" algn="l"/>
              </a:tabLst>
            </a:pPr>
            <a:r>
              <a:rPr lang="ja-JP" altLang="en-US" sz="8800" kern="100" dirty="0">
                <a:solidFill>
                  <a:schemeClr val="bg1"/>
                </a:solidFill>
                <a:effectLst/>
                <a:latin typeface="+mn-ea"/>
                <a:cs typeface="Times New Roman" panose="02020603050405020304" pitchFamily="18" charset="0"/>
              </a:rPr>
              <a:t>（６） ６号　農地等を転貸する場合</a:t>
            </a:r>
          </a:p>
          <a:p>
            <a:pPr marR="30480" indent="209550" algn="l">
              <a:tabLst>
                <a:tab pos="266700" algn="l"/>
                <a:tab pos="466725" algn="l"/>
                <a:tab pos="600075" algn="l"/>
              </a:tabLst>
            </a:pPr>
            <a:r>
              <a:rPr lang="ja-JP" altLang="en-US" sz="8000" kern="100" dirty="0">
                <a:solidFill>
                  <a:schemeClr val="bg1"/>
                </a:solidFill>
                <a:effectLst/>
                <a:latin typeface="+mn-ea"/>
                <a:cs typeface="Times New Roman" panose="02020603050405020304" pitchFamily="18" charset="0"/>
              </a:rPr>
              <a:t>　  賃借人、及び借主は、自分が借りている農地等をさらに第三者に転貸、あるいは質入することはできない（</a:t>
            </a:r>
            <a:endParaRPr lang="en-US" altLang="ja-JP" sz="8000" kern="100" dirty="0">
              <a:solidFill>
                <a:schemeClr val="bg1"/>
              </a:solidFill>
              <a:effectLst/>
              <a:latin typeface="+mn-ea"/>
              <a:cs typeface="Times New Roman" panose="02020603050405020304" pitchFamily="18" charset="0"/>
            </a:endParaRPr>
          </a:p>
          <a:p>
            <a:pPr marR="30480" indent="209550" algn="l">
              <a:tabLst>
                <a:tab pos="266700" algn="l"/>
                <a:tab pos="466725" algn="l"/>
                <a:tab pos="600075" algn="l"/>
              </a:tabLst>
            </a:pPr>
            <a:r>
              <a:rPr lang="en-US" altLang="ja-JP" sz="8000" kern="100" dirty="0">
                <a:solidFill>
                  <a:schemeClr val="bg1"/>
                </a:solidFill>
                <a:latin typeface="+mn-ea"/>
                <a:cs typeface="Times New Roman" panose="02020603050405020304" pitchFamily="18" charset="0"/>
              </a:rPr>
              <a:t>    </a:t>
            </a:r>
            <a:r>
              <a:rPr lang="ja-JP" altLang="en-US" sz="8000" kern="100" dirty="0">
                <a:solidFill>
                  <a:schemeClr val="bg1"/>
                </a:solidFill>
                <a:effectLst/>
                <a:latin typeface="+mn-ea"/>
                <a:cs typeface="Times New Roman" panose="02020603050405020304" pitchFamily="18" charset="0"/>
              </a:rPr>
              <a:t>法３条２項６号）。不許可となる。</a:t>
            </a:r>
          </a:p>
          <a:p>
            <a:pPr marR="30480" indent="209550" algn="l">
              <a:tabLst>
                <a:tab pos="266700" algn="l"/>
                <a:tab pos="466725" algn="l"/>
                <a:tab pos="600075" algn="l"/>
              </a:tabLst>
            </a:pPr>
            <a:r>
              <a:rPr lang="ja-JP" altLang="en-US" sz="8000" kern="100" dirty="0">
                <a:solidFill>
                  <a:schemeClr val="bg1"/>
                </a:solidFill>
                <a:effectLst/>
                <a:latin typeface="+mn-ea"/>
                <a:cs typeface="Times New Roman" panose="02020603050405020304" pitchFamily="18" charset="0"/>
              </a:rPr>
              <a:t>  ・賃貸借について民法６１２条１項は「賃借人は、賃貸人の承諾を得なければ、その賃貸借を譲り渡し、又は</a:t>
            </a:r>
            <a:endParaRPr lang="en-US" altLang="ja-JP" sz="8000" kern="100" dirty="0">
              <a:solidFill>
                <a:schemeClr val="bg1"/>
              </a:solidFill>
              <a:effectLst/>
              <a:latin typeface="+mn-ea"/>
              <a:cs typeface="Times New Roman" panose="02020603050405020304" pitchFamily="18" charset="0"/>
            </a:endParaRPr>
          </a:p>
          <a:p>
            <a:pPr marR="30480" indent="209550" algn="l">
              <a:tabLst>
                <a:tab pos="266700" algn="l"/>
                <a:tab pos="466725" algn="l"/>
                <a:tab pos="600075" algn="l"/>
              </a:tabLst>
            </a:pPr>
            <a:r>
              <a:rPr lang="en-US" altLang="ja-JP" sz="8000" kern="100" dirty="0">
                <a:solidFill>
                  <a:schemeClr val="bg1"/>
                </a:solidFill>
                <a:latin typeface="+mn-ea"/>
                <a:cs typeface="Times New Roman" panose="02020603050405020304" pitchFamily="18" charset="0"/>
              </a:rPr>
              <a:t>   </a:t>
            </a:r>
            <a:r>
              <a:rPr lang="ja-JP" altLang="en-US" sz="8000" kern="100" dirty="0">
                <a:solidFill>
                  <a:schemeClr val="bg1"/>
                </a:solidFill>
                <a:effectLst/>
                <a:latin typeface="+mn-ea"/>
                <a:cs typeface="Times New Roman" panose="02020603050405020304" pitchFamily="18" charset="0"/>
              </a:rPr>
              <a:t>賃借物を転貸することはできない。」としている。つまり賃貸人の承諾を得れば、できるとしている。</a:t>
            </a:r>
          </a:p>
          <a:p>
            <a:pPr marR="30480" indent="209550" algn="l">
              <a:tabLst>
                <a:tab pos="266700" algn="l"/>
                <a:tab pos="466725" algn="l"/>
                <a:tab pos="600075" algn="l"/>
              </a:tabLst>
            </a:pPr>
            <a:r>
              <a:rPr lang="ja-JP" altLang="en-US" sz="8000" kern="100" dirty="0">
                <a:solidFill>
                  <a:schemeClr val="bg1"/>
                </a:solidFill>
                <a:effectLst/>
                <a:latin typeface="+mn-ea"/>
                <a:cs typeface="Times New Roman" panose="02020603050405020304" pitchFamily="18" charset="0"/>
              </a:rPr>
              <a:t>  ・例外としては ①一時貸付 ②世帯員への貸付 ③裏作目的での貸付 ④法人の常時従事者たる構成員がそ</a:t>
            </a:r>
            <a:r>
              <a:rPr kumimoji="1" lang="ja-JP" altLang="en-US" sz="8000" b="0" i="0" u="none" strike="noStrike" kern="100" cap="none" spc="0" normalizeH="0" baseline="0" noProof="0" dirty="0">
                <a:ln>
                  <a:noFill/>
                </a:ln>
                <a:solidFill>
                  <a:prstClr val="black"/>
                </a:solidFill>
                <a:effectLst/>
                <a:uLnTx/>
                <a:uFillTx/>
                <a:latin typeface="HGP明朝E" panose="02020900000000000000" pitchFamily="18" charset="-128"/>
                <a:ea typeface="HGP明朝E" panose="02020900000000000000" pitchFamily="18" charset="-128"/>
                <a:cs typeface="Times New Roman" panose="02020603050405020304" pitchFamily="18" charset="0"/>
              </a:rPr>
              <a:t>の</a:t>
            </a:r>
            <a:endParaRPr lang="en-US" altLang="ja-JP" sz="8000" kern="100" dirty="0">
              <a:solidFill>
                <a:schemeClr val="bg1"/>
              </a:solidFill>
              <a:effectLst/>
              <a:latin typeface="+mn-ea"/>
              <a:cs typeface="Times New Roman" panose="02020603050405020304" pitchFamily="18" charset="0"/>
            </a:endParaRPr>
          </a:p>
          <a:p>
            <a:pPr marR="30480" indent="209550" algn="l">
              <a:tabLst>
                <a:tab pos="266700" algn="l"/>
                <a:tab pos="466725" algn="l"/>
                <a:tab pos="600075" algn="l"/>
              </a:tabLst>
            </a:pPr>
            <a:r>
              <a:rPr lang="ja-JP" altLang="en-US" sz="8000" kern="100" dirty="0">
                <a:solidFill>
                  <a:schemeClr val="bg1"/>
                </a:solidFill>
                <a:effectLst/>
                <a:latin typeface="+mn-ea"/>
                <a:cs typeface="Times New Roman" panose="02020603050405020304" pitchFamily="18" charset="0"/>
              </a:rPr>
              <a:t>    法人への貸付</a:t>
            </a:r>
            <a:endParaRPr lang="en-US" altLang="ja-JP" sz="8000" kern="100" dirty="0">
              <a:solidFill>
                <a:schemeClr val="bg1"/>
              </a:solidFill>
              <a:effectLst/>
              <a:latin typeface="+mn-ea"/>
              <a:cs typeface="Times New Roman" panose="02020603050405020304" pitchFamily="18" charset="0"/>
            </a:endParaRPr>
          </a:p>
          <a:p>
            <a:pPr marR="30480" indent="209550" algn="l">
              <a:tabLst>
                <a:tab pos="266700" algn="l"/>
                <a:tab pos="466725" algn="l"/>
                <a:tab pos="600075" algn="l"/>
              </a:tabLst>
            </a:pPr>
            <a:r>
              <a:rPr lang="ja-JP" altLang="en-US" sz="8800" kern="100" dirty="0">
                <a:solidFill>
                  <a:schemeClr val="bg1"/>
                </a:solidFill>
                <a:effectLst/>
                <a:latin typeface="+mn-ea"/>
                <a:cs typeface="Times New Roman" panose="02020603050405020304" pitchFamily="18" charset="0"/>
              </a:rPr>
              <a:t>（７） ７号　地域における農地等の農業上の効率的・総合的利用の確保に支障を生ずるおそれがある</a:t>
            </a:r>
            <a:endParaRPr lang="en-US" altLang="ja-JP" sz="8800" kern="100" dirty="0">
              <a:solidFill>
                <a:schemeClr val="bg1"/>
              </a:solidFill>
              <a:effectLst/>
              <a:latin typeface="+mn-ea"/>
              <a:cs typeface="Times New Roman" panose="02020603050405020304" pitchFamily="18" charset="0"/>
            </a:endParaRPr>
          </a:p>
          <a:p>
            <a:pPr marR="30480" indent="209550" algn="l">
              <a:tabLst>
                <a:tab pos="266700" algn="l"/>
                <a:tab pos="466725" algn="l"/>
                <a:tab pos="600075" algn="l"/>
              </a:tabLst>
            </a:pPr>
            <a:r>
              <a:rPr lang="en-US" altLang="ja-JP" sz="8800" kern="100" dirty="0">
                <a:solidFill>
                  <a:schemeClr val="bg1"/>
                </a:solidFill>
                <a:latin typeface="+mn-ea"/>
                <a:cs typeface="Times New Roman" panose="02020603050405020304" pitchFamily="18" charset="0"/>
              </a:rPr>
              <a:t>     </a:t>
            </a:r>
            <a:r>
              <a:rPr lang="ja-JP" altLang="en-US" sz="8800" kern="100" dirty="0">
                <a:solidFill>
                  <a:schemeClr val="bg1"/>
                </a:solidFill>
                <a:effectLst/>
                <a:latin typeface="+mn-ea"/>
                <a:cs typeface="Times New Roman" panose="02020603050405020304" pitchFamily="18" charset="0"/>
              </a:rPr>
              <a:t>と認められる場合（法３条２項７号）</a:t>
            </a:r>
          </a:p>
          <a:p>
            <a:pPr marR="30480" indent="209550" algn="l">
              <a:tabLst>
                <a:tab pos="266700" algn="l"/>
                <a:tab pos="466725" algn="l"/>
                <a:tab pos="600075" algn="l"/>
              </a:tabLst>
            </a:pPr>
            <a:endParaRPr lang="ja-JP" altLang="ja-JP" sz="8000" kern="100" dirty="0">
              <a:solidFill>
                <a:schemeClr val="bg1"/>
              </a:solidFill>
              <a:effectLst/>
              <a:latin typeface="+mn-ea"/>
              <a:cs typeface="Times New Roman" panose="02020603050405020304" pitchFamily="18" charset="0"/>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endParaRPr lang="ja-JP" altLang="en-US" sz="8000" dirty="0">
              <a:solidFill>
                <a:schemeClr val="bg1"/>
              </a:solidFill>
              <a:latin typeface="+mn-ea"/>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endParaRPr lang="ja-JP" altLang="en-US" sz="2400" dirty="0">
              <a:solidFill>
                <a:schemeClr val="bg1"/>
              </a:solidFill>
              <a:latin typeface="+mn-ea"/>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ja-JP" altLang="en-US" dirty="0">
                <a:solidFill>
                  <a:schemeClr val="bg1"/>
                </a:solidFill>
                <a:latin typeface="+mn-ea"/>
              </a:rPr>
              <a:t>　  </a:t>
            </a:r>
            <a:endParaRPr lang="en-US" altLang="ja-JP" sz="2900" dirty="0">
              <a:solidFill>
                <a:schemeClr val="bg1"/>
              </a:solidFill>
              <a:latin typeface="+mn-ea"/>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endParaRPr kumimoji="1" lang="ja-JP" altLang="en-US"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kumimoji="1" lang="ja-JP" altLang="en-US"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　</a:t>
            </a:r>
            <a:endParaRPr kumimoji="1" lang="ja-JP" altLang="en-US" sz="2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endParaRPr kumimoji="1" lang="ja-JP" altLang="en-US" sz="8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endParaRPr>
          </a:p>
        </p:txBody>
      </p:sp>
      <p:sp>
        <p:nvSpPr>
          <p:cNvPr id="4" name="スライド番号プレースホルダー 3">
            <a:extLst>
              <a:ext uri="{FF2B5EF4-FFF2-40B4-BE49-F238E27FC236}">
                <a16:creationId xmlns:a16="http://schemas.microsoft.com/office/drawing/2014/main" id="{C6C06E6B-DCED-41FE-ABE1-7E771819159B}"/>
              </a:ext>
            </a:extLst>
          </p:cNvPr>
          <p:cNvSpPr>
            <a:spLocks noGrp="1"/>
          </p:cNvSpPr>
          <p:nvPr>
            <p:ph type="sldNum" sz="quarter" idx="12"/>
          </p:nvPr>
        </p:nvSpPr>
        <p:spPr>
          <a:xfrm>
            <a:off x="11342914" y="6492875"/>
            <a:ext cx="762000" cy="365125"/>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45BA4EA-5EFA-460C-8880-04B9C92D5A26}" type="slidenum">
              <a:rPr kumimoji="0" lang="ja-JP" altLang="en-US" sz="1600" b="0" i="0" u="none" strike="noStrike" kern="1200" cap="none" spc="0" normalizeH="0" baseline="0" noProof="0">
                <a:ln>
                  <a:noFill/>
                </a:ln>
                <a:solidFill>
                  <a:prstClr val="black"/>
                </a:solidFill>
                <a:effectLst/>
                <a:uLnTx/>
                <a:uFillTx/>
                <a:latin typeface="Calibri" pitchFamily="34"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ja-JP" altLang="en-US" sz="1600" b="0" i="0" u="none" strike="noStrike" kern="1200" cap="none" spc="0" normalizeH="0" baseline="0" noProof="0" dirty="0">
              <a:ln>
                <a:noFill/>
              </a:ln>
              <a:solidFill>
                <a:prstClr val="black"/>
              </a:solidFill>
              <a:effectLst/>
              <a:uLnTx/>
              <a:uFillTx/>
              <a:latin typeface="Calibri" pitchFamily="34" charset="0"/>
              <a:ea typeface="ＭＳ Ｐゴシック" pitchFamily="50" charset="-128"/>
              <a:cs typeface="+mn-cs"/>
            </a:endParaRPr>
          </a:p>
        </p:txBody>
      </p:sp>
    </p:spTree>
    <p:extLst>
      <p:ext uri="{BB962C8B-B14F-4D97-AF65-F5344CB8AC3E}">
        <p14:creationId xmlns:p14="http://schemas.microsoft.com/office/powerpoint/2010/main" val="20819661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6" name="テキスト プレースホルダー 5">
            <a:extLst>
              <a:ext uri="{FF2B5EF4-FFF2-40B4-BE49-F238E27FC236}">
                <a16:creationId xmlns:a16="http://schemas.microsoft.com/office/drawing/2014/main" id="{8FC6B10C-8320-46D2-8699-82B82C3E2DB0}"/>
              </a:ext>
            </a:extLst>
          </p:cNvPr>
          <p:cNvSpPr>
            <a:spLocks noGrp="1"/>
          </p:cNvSpPr>
          <p:nvPr>
            <p:ph type="body" idx="1"/>
          </p:nvPr>
        </p:nvSpPr>
        <p:spPr>
          <a:xfrm>
            <a:off x="0" y="352934"/>
            <a:ext cx="12104914" cy="6274289"/>
          </a:xfrm>
        </p:spPr>
        <p:txBody>
          <a:bodyPr>
            <a:normAutofit fontScale="25000" lnSpcReduction="20000"/>
          </a:bodyPr>
          <a:lstStyle/>
          <a:p>
            <a:pPr marR="30480" indent="209550" algn="l">
              <a:tabLst>
                <a:tab pos="266700" algn="l"/>
                <a:tab pos="466725" algn="l"/>
                <a:tab pos="600075" algn="l"/>
              </a:tabLst>
            </a:pPr>
            <a:r>
              <a:rPr lang="ja-JP" altLang="en-US" sz="8000" kern="100" dirty="0">
                <a:solidFill>
                  <a:schemeClr val="bg1"/>
                </a:solidFill>
                <a:effectLst/>
                <a:latin typeface="+mn-ea"/>
                <a:cs typeface="Times New Roman" panose="02020603050405020304" pitchFamily="18" charset="0"/>
              </a:rPr>
              <a:t>　 ・該当するかどうかの判断に当たっては、法令の定めによるほか、次に掲げるような事由が、その場合に当たる</a:t>
            </a:r>
            <a:endParaRPr lang="en-US" altLang="ja-JP" sz="8000" kern="100" dirty="0">
              <a:solidFill>
                <a:schemeClr val="bg1"/>
              </a:solidFill>
              <a:effectLst/>
              <a:latin typeface="+mn-ea"/>
              <a:cs typeface="Times New Roman" panose="02020603050405020304" pitchFamily="18" charset="0"/>
            </a:endParaRPr>
          </a:p>
          <a:p>
            <a:pPr marR="30480" indent="209550" algn="l">
              <a:tabLst>
                <a:tab pos="266700" algn="l"/>
                <a:tab pos="466725" algn="l"/>
                <a:tab pos="600075" algn="l"/>
              </a:tabLst>
            </a:pPr>
            <a:r>
              <a:rPr lang="ja-JP" altLang="en-US" sz="8000" kern="100" dirty="0">
                <a:solidFill>
                  <a:schemeClr val="bg1"/>
                </a:solidFill>
                <a:latin typeface="+mn-ea"/>
                <a:cs typeface="Times New Roman" panose="02020603050405020304" pitchFamily="18" charset="0"/>
              </a:rPr>
              <a:t>　  </a:t>
            </a:r>
            <a:r>
              <a:rPr lang="ja-JP" altLang="en-US" sz="8000" kern="100" dirty="0">
                <a:solidFill>
                  <a:schemeClr val="bg1"/>
                </a:solidFill>
                <a:effectLst/>
                <a:latin typeface="+mn-ea"/>
                <a:cs typeface="Times New Roman" panose="02020603050405020304" pitchFamily="18" charset="0"/>
              </a:rPr>
              <a:t>（処理基準第</a:t>
            </a:r>
            <a:r>
              <a:rPr lang="en-US" altLang="ja-JP" sz="8000" kern="100" dirty="0">
                <a:solidFill>
                  <a:schemeClr val="bg1"/>
                </a:solidFill>
                <a:effectLst/>
                <a:latin typeface="+mn-ea"/>
                <a:cs typeface="Times New Roman" panose="02020603050405020304" pitchFamily="18" charset="0"/>
              </a:rPr>
              <a:t>3</a:t>
            </a:r>
            <a:r>
              <a:rPr lang="ja-JP" altLang="en-US" sz="8000" kern="100" dirty="0">
                <a:solidFill>
                  <a:schemeClr val="bg1"/>
                </a:solidFill>
                <a:effectLst/>
                <a:latin typeface="+mn-ea"/>
                <a:cs typeface="Times New Roman" panose="02020603050405020304" pitchFamily="18" charset="0"/>
              </a:rPr>
              <a:t>・</a:t>
            </a:r>
            <a:r>
              <a:rPr lang="en-US" altLang="ja-JP" sz="8000" kern="100" dirty="0">
                <a:solidFill>
                  <a:schemeClr val="bg1"/>
                </a:solidFill>
                <a:effectLst/>
                <a:latin typeface="+mn-ea"/>
                <a:cs typeface="Times New Roman" panose="02020603050405020304" pitchFamily="18" charset="0"/>
              </a:rPr>
              <a:t>8(1)</a:t>
            </a:r>
            <a:r>
              <a:rPr lang="ja-JP" altLang="en-US" sz="8000" kern="100" dirty="0">
                <a:solidFill>
                  <a:schemeClr val="bg1"/>
                </a:solidFill>
                <a:effectLst/>
                <a:latin typeface="+mn-ea"/>
                <a:cs typeface="Times New Roman" panose="02020603050405020304" pitchFamily="18" charset="0"/>
              </a:rPr>
              <a:t>）。ただしこれらの事由は例示にすぎない。</a:t>
            </a:r>
          </a:p>
          <a:p>
            <a:pPr marR="30480" indent="209550" algn="l">
              <a:tabLst>
                <a:tab pos="266700" algn="l"/>
                <a:tab pos="466725" algn="l"/>
                <a:tab pos="600075" algn="l"/>
              </a:tabLst>
            </a:pPr>
            <a:r>
              <a:rPr lang="ja-JP" altLang="en-US" sz="8000" kern="100" dirty="0">
                <a:solidFill>
                  <a:schemeClr val="bg1"/>
                </a:solidFill>
                <a:effectLst/>
                <a:latin typeface="+mn-ea"/>
                <a:cs typeface="Times New Roman" panose="02020603050405020304" pitchFamily="18" charset="0"/>
              </a:rPr>
              <a:t>　　 ①既に集落営農や経営体により農地が面的にまとまった形で利用されている地域で、その利用を分断する</a:t>
            </a:r>
            <a:endParaRPr lang="en-US" altLang="ja-JP" sz="8000" kern="100" dirty="0">
              <a:solidFill>
                <a:schemeClr val="bg1"/>
              </a:solidFill>
              <a:effectLst/>
              <a:latin typeface="+mn-ea"/>
              <a:cs typeface="Times New Roman" panose="02020603050405020304" pitchFamily="18" charset="0"/>
            </a:endParaRPr>
          </a:p>
          <a:p>
            <a:pPr marR="30480" indent="209550" algn="l">
              <a:tabLst>
                <a:tab pos="266700" algn="l"/>
                <a:tab pos="466725" algn="l"/>
                <a:tab pos="600075" algn="l"/>
              </a:tabLst>
            </a:pPr>
            <a:r>
              <a:rPr lang="en-US" altLang="ja-JP" sz="8000" kern="100" dirty="0">
                <a:solidFill>
                  <a:schemeClr val="bg1"/>
                </a:solidFill>
                <a:latin typeface="+mn-ea"/>
                <a:cs typeface="Times New Roman" panose="02020603050405020304" pitchFamily="18" charset="0"/>
              </a:rPr>
              <a:t>        </a:t>
            </a:r>
            <a:r>
              <a:rPr lang="ja-JP" altLang="en-US" sz="8000" kern="100" dirty="0">
                <a:solidFill>
                  <a:schemeClr val="bg1"/>
                </a:solidFill>
                <a:effectLst/>
                <a:latin typeface="+mn-ea"/>
                <a:cs typeface="Times New Roman" panose="02020603050405020304" pitchFamily="18" charset="0"/>
              </a:rPr>
              <a:t>ような権利取得</a:t>
            </a:r>
          </a:p>
          <a:p>
            <a:pPr marR="30480" indent="209550" algn="l">
              <a:tabLst>
                <a:tab pos="266700" algn="l"/>
                <a:tab pos="466725" algn="l"/>
                <a:tab pos="600075" algn="l"/>
              </a:tabLst>
            </a:pPr>
            <a:r>
              <a:rPr lang="ja-JP" altLang="en-US" sz="8000" kern="100" dirty="0">
                <a:solidFill>
                  <a:schemeClr val="bg1"/>
                </a:solidFill>
                <a:effectLst/>
                <a:latin typeface="+mn-ea"/>
                <a:cs typeface="Times New Roman" panose="02020603050405020304" pitchFamily="18" charset="0"/>
              </a:rPr>
              <a:t>　　 ②地域の農業者が一体となって水利調整を行っているような地域で、この水利調整に参加しない営農が</a:t>
            </a:r>
            <a:endParaRPr lang="en-US" altLang="ja-JP" sz="8000" kern="100" dirty="0">
              <a:solidFill>
                <a:schemeClr val="bg1"/>
              </a:solidFill>
              <a:effectLst/>
              <a:latin typeface="+mn-ea"/>
              <a:cs typeface="Times New Roman" panose="02020603050405020304" pitchFamily="18" charset="0"/>
            </a:endParaRPr>
          </a:p>
          <a:p>
            <a:pPr marR="30480" indent="209550" algn="l">
              <a:tabLst>
                <a:tab pos="266700" algn="l"/>
                <a:tab pos="466725" algn="l"/>
                <a:tab pos="600075" algn="l"/>
              </a:tabLst>
            </a:pPr>
            <a:r>
              <a:rPr lang="en-US" altLang="ja-JP" sz="8000" kern="100" dirty="0">
                <a:solidFill>
                  <a:schemeClr val="bg1"/>
                </a:solidFill>
                <a:latin typeface="+mn-ea"/>
                <a:cs typeface="Times New Roman" panose="02020603050405020304" pitchFamily="18" charset="0"/>
              </a:rPr>
              <a:t>        </a:t>
            </a:r>
            <a:r>
              <a:rPr lang="ja-JP" altLang="en-US" sz="8000" kern="100" dirty="0">
                <a:solidFill>
                  <a:schemeClr val="bg1"/>
                </a:solidFill>
                <a:effectLst/>
                <a:latin typeface="+mn-ea"/>
                <a:cs typeface="Times New Roman" panose="02020603050405020304" pitchFamily="18" charset="0"/>
              </a:rPr>
              <a:t>行われることにより、他の農業者の農業水利が阻害されるような権利取得</a:t>
            </a:r>
          </a:p>
          <a:p>
            <a:pPr marR="30480" indent="209550" algn="l">
              <a:tabLst>
                <a:tab pos="266700" algn="l"/>
                <a:tab pos="466725" algn="l"/>
                <a:tab pos="600075" algn="l"/>
              </a:tabLst>
            </a:pPr>
            <a:r>
              <a:rPr lang="ja-JP" altLang="en-US" sz="8000" kern="100" dirty="0">
                <a:solidFill>
                  <a:schemeClr val="bg1"/>
                </a:solidFill>
                <a:effectLst/>
                <a:latin typeface="+mn-ea"/>
                <a:cs typeface="Times New Roman" panose="02020603050405020304" pitchFamily="18" charset="0"/>
              </a:rPr>
              <a:t>　　 ③無農薬や減農薬での付加価値の高い作物の栽培の取組が行われている地域で、農薬使用による栽培が</a:t>
            </a:r>
            <a:endParaRPr lang="en-US" altLang="ja-JP" sz="8000" kern="100" dirty="0">
              <a:solidFill>
                <a:schemeClr val="bg1"/>
              </a:solidFill>
              <a:effectLst/>
              <a:latin typeface="+mn-ea"/>
              <a:cs typeface="Times New Roman" panose="02020603050405020304" pitchFamily="18" charset="0"/>
            </a:endParaRPr>
          </a:p>
          <a:p>
            <a:pPr marR="30480" indent="209550" algn="l">
              <a:tabLst>
                <a:tab pos="266700" algn="l"/>
                <a:tab pos="466725" algn="l"/>
                <a:tab pos="600075" algn="l"/>
              </a:tabLst>
            </a:pPr>
            <a:r>
              <a:rPr lang="ja-JP" altLang="en-US" sz="8000" kern="100" dirty="0">
                <a:solidFill>
                  <a:schemeClr val="bg1"/>
                </a:solidFill>
                <a:latin typeface="+mn-ea"/>
                <a:cs typeface="Times New Roman" panose="02020603050405020304" pitchFamily="18" charset="0"/>
              </a:rPr>
              <a:t>        </a:t>
            </a:r>
            <a:r>
              <a:rPr lang="ja-JP" altLang="en-US" sz="8000" kern="100" dirty="0">
                <a:solidFill>
                  <a:schemeClr val="bg1"/>
                </a:solidFill>
                <a:effectLst/>
                <a:latin typeface="+mn-ea"/>
                <a:cs typeface="Times New Roman" panose="02020603050405020304" pitchFamily="18" charset="0"/>
              </a:rPr>
              <a:t>行われることにより、地域でこれまで行われていた無農薬栽培等が事実上困難になるような権利取得</a:t>
            </a:r>
          </a:p>
          <a:p>
            <a:pPr marR="30480" indent="209550" algn="l">
              <a:tabLst>
                <a:tab pos="266700" algn="l"/>
                <a:tab pos="466725" algn="l"/>
                <a:tab pos="600075" algn="l"/>
              </a:tabLst>
            </a:pPr>
            <a:r>
              <a:rPr lang="ja-JP" altLang="en-US" sz="8000" kern="100" dirty="0">
                <a:solidFill>
                  <a:schemeClr val="bg1"/>
                </a:solidFill>
                <a:effectLst/>
                <a:latin typeface="+mn-ea"/>
                <a:cs typeface="Times New Roman" panose="02020603050405020304" pitchFamily="18" charset="0"/>
              </a:rPr>
              <a:t>     ④集落が一体となって特定の品目を生産している地域で、その品目に係る共同防除等の営農活動に支障が</a:t>
            </a:r>
            <a:endParaRPr lang="en-US" altLang="ja-JP" sz="8000" kern="100" dirty="0">
              <a:solidFill>
                <a:schemeClr val="bg1"/>
              </a:solidFill>
              <a:effectLst/>
              <a:latin typeface="+mn-ea"/>
              <a:cs typeface="Times New Roman" panose="02020603050405020304" pitchFamily="18" charset="0"/>
            </a:endParaRPr>
          </a:p>
          <a:p>
            <a:pPr marR="30480" indent="209550" algn="l">
              <a:tabLst>
                <a:tab pos="266700" algn="l"/>
                <a:tab pos="466725" algn="l"/>
                <a:tab pos="600075" algn="l"/>
              </a:tabLst>
            </a:pPr>
            <a:r>
              <a:rPr lang="en-US" altLang="ja-JP" sz="8000" kern="100" dirty="0">
                <a:solidFill>
                  <a:schemeClr val="bg1"/>
                </a:solidFill>
                <a:latin typeface="+mn-ea"/>
                <a:cs typeface="Times New Roman" panose="02020603050405020304" pitchFamily="18" charset="0"/>
              </a:rPr>
              <a:t>        </a:t>
            </a:r>
            <a:r>
              <a:rPr lang="ja-JP" altLang="en-US" sz="8000" kern="100" dirty="0">
                <a:solidFill>
                  <a:schemeClr val="bg1"/>
                </a:solidFill>
                <a:effectLst/>
                <a:latin typeface="+mn-ea"/>
                <a:cs typeface="Times New Roman" panose="02020603050405020304" pitchFamily="18" charset="0"/>
              </a:rPr>
              <a:t>生ずるおそれのある権利取得</a:t>
            </a:r>
          </a:p>
          <a:p>
            <a:pPr marR="30480" indent="209550" algn="l">
              <a:tabLst>
                <a:tab pos="266700" algn="l"/>
                <a:tab pos="466725" algn="l"/>
                <a:tab pos="600075" algn="l"/>
              </a:tabLst>
            </a:pPr>
            <a:r>
              <a:rPr lang="ja-JP" altLang="en-US" sz="8000" kern="100" dirty="0">
                <a:solidFill>
                  <a:schemeClr val="bg1"/>
                </a:solidFill>
                <a:effectLst/>
                <a:latin typeface="+mn-ea"/>
                <a:cs typeface="Times New Roman" panose="02020603050405020304" pitchFamily="18" charset="0"/>
              </a:rPr>
              <a:t>     ⑤地域の実勢の借賃に比べて極端に高額な借賃で賃貸借契約が締結され、周辺の地域における農地の</a:t>
            </a:r>
            <a:endParaRPr lang="en-US" altLang="ja-JP" sz="8000" kern="100" dirty="0">
              <a:solidFill>
                <a:schemeClr val="bg1"/>
              </a:solidFill>
              <a:effectLst/>
              <a:latin typeface="+mn-ea"/>
              <a:cs typeface="Times New Roman" panose="02020603050405020304" pitchFamily="18" charset="0"/>
            </a:endParaRPr>
          </a:p>
          <a:p>
            <a:pPr marR="30480" indent="209550" algn="l">
              <a:tabLst>
                <a:tab pos="266700" algn="l"/>
                <a:tab pos="466725" algn="l"/>
                <a:tab pos="600075" algn="l"/>
              </a:tabLst>
            </a:pPr>
            <a:r>
              <a:rPr lang="en-US" altLang="ja-JP" sz="8000" kern="100" dirty="0">
                <a:solidFill>
                  <a:schemeClr val="bg1"/>
                </a:solidFill>
                <a:latin typeface="+mn-ea"/>
                <a:cs typeface="Times New Roman" panose="02020603050405020304" pitchFamily="18" charset="0"/>
              </a:rPr>
              <a:t>        </a:t>
            </a:r>
            <a:r>
              <a:rPr lang="ja-JP" altLang="en-US" sz="8000" kern="100" dirty="0">
                <a:solidFill>
                  <a:schemeClr val="bg1"/>
                </a:solidFill>
                <a:effectLst/>
                <a:latin typeface="+mn-ea"/>
                <a:cs typeface="Times New Roman" panose="02020603050405020304" pitchFamily="18" charset="0"/>
              </a:rPr>
              <a:t>一般的な借賃の著しい引き上げをもたらすおそれのある権利取得</a:t>
            </a:r>
          </a:p>
          <a:p>
            <a:pPr marR="30480" indent="209550" algn="l">
              <a:tabLst>
                <a:tab pos="266700" algn="l"/>
                <a:tab pos="466725" algn="l"/>
                <a:tab pos="600075" algn="l"/>
              </a:tabLst>
            </a:pPr>
            <a:r>
              <a:rPr lang="ja-JP" altLang="en-US" sz="8000" kern="100" dirty="0">
                <a:solidFill>
                  <a:schemeClr val="bg1"/>
                </a:solidFill>
                <a:effectLst/>
                <a:latin typeface="+mn-ea"/>
                <a:cs typeface="Times New Roman" panose="02020603050405020304" pitchFamily="18" charset="0"/>
              </a:rPr>
              <a:t>        （契約当事者の自由な判断に委ねることが相当では？）</a:t>
            </a:r>
            <a:endParaRPr lang="en-US" altLang="ja-JP" sz="8000" kern="100" dirty="0">
              <a:solidFill>
                <a:schemeClr val="bg1"/>
              </a:solidFill>
              <a:effectLst/>
              <a:latin typeface="+mn-ea"/>
              <a:cs typeface="Times New Roman" panose="02020603050405020304" pitchFamily="18" charset="0"/>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kumimoji="1" lang="ja-JP" altLang="en-US" sz="96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（１０） </a:t>
            </a:r>
            <a:r>
              <a:rPr kumimoji="1" lang="ja-JP" altLang="en-US" sz="9600" b="0" i="0" u="none" strike="noStrike" kern="100" cap="none" spc="0" normalizeH="0" baseline="0" noProof="0" dirty="0">
                <a:ln>
                  <a:noFill/>
                </a:ln>
                <a:solidFill>
                  <a:prstClr val="black"/>
                </a:solidFill>
                <a:effectLst/>
                <a:uLnTx/>
                <a:uFillTx/>
                <a:latin typeface="HGP明朝E" panose="02020900000000000000" pitchFamily="18" charset="-128"/>
                <a:ea typeface="HGP明朝E" panose="02020900000000000000" pitchFamily="18" charset="-128"/>
                <a:cs typeface="Times New Roman" panose="02020603050405020304" pitchFamily="18" charset="0"/>
              </a:rPr>
              <a:t>３</a:t>
            </a:r>
            <a:r>
              <a:rPr kumimoji="1" lang="ja-JP" altLang="ja-JP" sz="9600" b="0" i="0" u="none" strike="noStrike" kern="100" cap="none" spc="0" normalizeH="0" baseline="0" noProof="0" dirty="0">
                <a:ln>
                  <a:noFill/>
                </a:ln>
                <a:solidFill>
                  <a:prstClr val="black"/>
                </a:solidFill>
                <a:effectLst/>
                <a:uLnTx/>
                <a:uFillTx/>
                <a:latin typeface="HGP明朝E" panose="02020900000000000000" pitchFamily="18" charset="-128"/>
                <a:ea typeface="HGP明朝E" panose="02020900000000000000" pitchFamily="18" charset="-128"/>
                <a:cs typeface="Times New Roman" panose="02020603050405020304" pitchFamily="18" charset="0"/>
              </a:rPr>
              <a:t>条</a:t>
            </a:r>
            <a:r>
              <a:rPr kumimoji="1" lang="ja-JP" altLang="en-US" sz="9600" b="0" i="0" u="none" strike="noStrike" kern="100" cap="none" spc="0" normalizeH="0" baseline="0" noProof="0" dirty="0">
                <a:ln>
                  <a:noFill/>
                </a:ln>
                <a:solidFill>
                  <a:prstClr val="black"/>
                </a:solidFill>
                <a:effectLst/>
                <a:uLnTx/>
                <a:uFillTx/>
                <a:latin typeface="HGP明朝E" panose="02020900000000000000" pitchFamily="18" charset="-128"/>
                <a:ea typeface="HGP明朝E" panose="02020900000000000000" pitchFamily="18" charset="-128"/>
                <a:cs typeface="Times New Roman" panose="02020603050405020304" pitchFamily="18" charset="0"/>
              </a:rPr>
              <a:t>３項</a:t>
            </a:r>
            <a:r>
              <a:rPr kumimoji="1" lang="ja-JP" altLang="ja-JP" sz="9600" b="0" i="0" u="none" strike="noStrike" kern="100" cap="none" spc="0" normalizeH="0" baseline="0" noProof="0" dirty="0">
                <a:ln>
                  <a:noFill/>
                </a:ln>
                <a:solidFill>
                  <a:prstClr val="black"/>
                </a:solidFill>
                <a:effectLst/>
                <a:uLnTx/>
                <a:uFillTx/>
                <a:latin typeface="HGP明朝E" panose="02020900000000000000" pitchFamily="18" charset="-128"/>
                <a:ea typeface="HGP明朝E" panose="02020900000000000000" pitchFamily="18" charset="-128"/>
                <a:cs typeface="Times New Roman" panose="02020603050405020304" pitchFamily="18" charset="0"/>
              </a:rPr>
              <a:t>許可</a:t>
            </a:r>
            <a:r>
              <a:rPr kumimoji="1" lang="ja-JP" altLang="en-US" sz="9600" b="0" i="0" u="none" strike="noStrike" kern="100" cap="none" spc="0" normalizeH="0" baseline="0" noProof="0" dirty="0">
                <a:ln>
                  <a:noFill/>
                </a:ln>
                <a:solidFill>
                  <a:prstClr val="black"/>
                </a:solidFill>
                <a:effectLst/>
                <a:uLnTx/>
                <a:uFillTx/>
                <a:latin typeface="HGP明朝E" panose="02020900000000000000" pitchFamily="18" charset="-128"/>
                <a:ea typeface="HGP明朝E" panose="02020900000000000000" pitchFamily="18" charset="-128"/>
                <a:cs typeface="Times New Roman" panose="02020603050405020304" pitchFamily="18" charset="0"/>
              </a:rPr>
              <a:t>基準</a:t>
            </a:r>
            <a:endParaRPr kumimoji="1" lang="en-US" altLang="ja-JP" sz="9600" b="0" i="0" u="none" strike="noStrike" kern="100" cap="none" spc="0" normalizeH="0" baseline="0" noProof="0" dirty="0">
              <a:ln>
                <a:noFill/>
              </a:ln>
              <a:solidFill>
                <a:prstClr val="black"/>
              </a:solidFill>
              <a:effectLst/>
              <a:uLnTx/>
              <a:uFillTx/>
              <a:latin typeface="HGP明朝E" panose="02020900000000000000" pitchFamily="18" charset="-128"/>
              <a:ea typeface="HGP明朝E" panose="020209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kumimoji="1" lang="en-US" altLang="ja-JP" sz="9600" b="0" i="0" u="none" strike="noStrike" kern="100" cap="none" spc="0" normalizeH="0" baseline="0" noProof="0" dirty="0">
                <a:ln>
                  <a:noFill/>
                </a:ln>
                <a:solidFill>
                  <a:prstClr val="black"/>
                </a:solidFill>
                <a:effectLst/>
                <a:uLnTx/>
                <a:uFillTx/>
                <a:latin typeface="HGP明朝E" panose="02020900000000000000" pitchFamily="18" charset="-128"/>
                <a:ea typeface="HGP明朝E" panose="02020900000000000000" pitchFamily="18" charset="-128"/>
                <a:cs typeface="Times New Roman" panose="02020603050405020304" pitchFamily="18" charset="0"/>
              </a:rPr>
              <a:t>  </a:t>
            </a:r>
            <a:r>
              <a:rPr kumimoji="1" lang="ja-JP" altLang="ja-JP" sz="8800" b="0" i="0" u="none" strike="noStrike" kern="100" cap="none" spc="0" normalizeH="0" baseline="0" noProof="0" dirty="0">
                <a:ln>
                  <a:noFill/>
                </a:ln>
                <a:solidFill>
                  <a:prstClr val="black"/>
                </a:solidFill>
                <a:effectLst/>
                <a:uLnTx/>
                <a:uFillTx/>
                <a:latin typeface="HGP明朝E" panose="02020900000000000000" pitchFamily="18" charset="-128"/>
                <a:ea typeface="HGP明朝E" panose="02020900000000000000" pitchFamily="18" charset="-128"/>
                <a:cs typeface="Times New Roman" panose="02020603050405020304" pitchFamily="18" charset="0"/>
              </a:rPr>
              <a:t>１ </a:t>
            </a:r>
            <a:r>
              <a:rPr kumimoji="1" lang="en-US" altLang="ja-JP" sz="8800" b="0" i="0" u="none" strike="noStrike" kern="100" cap="none" spc="0" normalizeH="0" baseline="0" noProof="0" dirty="0">
                <a:ln>
                  <a:noFill/>
                </a:ln>
                <a:solidFill>
                  <a:prstClr val="black"/>
                </a:solidFill>
                <a:effectLst/>
                <a:uLnTx/>
                <a:uFillTx/>
                <a:latin typeface="HGP明朝E" panose="02020900000000000000" pitchFamily="18" charset="-128"/>
                <a:ea typeface="HGP明朝E" panose="02020900000000000000" pitchFamily="18" charset="-128"/>
                <a:cs typeface="Times New Roman" panose="02020603050405020304" pitchFamily="18" charset="0"/>
              </a:rPr>
              <a:t> </a:t>
            </a:r>
            <a:r>
              <a:rPr kumimoji="1" lang="ja-JP" altLang="en-US" sz="8800" b="0" i="0" u="none" strike="noStrike" kern="100" cap="none" spc="0" normalizeH="0" baseline="0" noProof="0" dirty="0">
                <a:ln>
                  <a:noFill/>
                </a:ln>
                <a:solidFill>
                  <a:prstClr val="black"/>
                </a:solidFill>
                <a:effectLst/>
                <a:uLnTx/>
                <a:uFillTx/>
                <a:latin typeface="HGP明朝E" panose="02020900000000000000" pitchFamily="18" charset="-128"/>
                <a:ea typeface="HGP明朝E" panose="02020900000000000000" pitchFamily="18" charset="-128"/>
                <a:cs typeface="Times New Roman" panose="02020603050405020304" pitchFamily="18" charset="0"/>
              </a:rPr>
              <a:t>３条３項各号の概要</a:t>
            </a:r>
            <a:endParaRPr kumimoji="1" lang="ja-JP" altLang="ja-JP" sz="8800" b="0" i="0" u="none" strike="noStrike" kern="100" cap="none" spc="0" normalizeH="0" baseline="0" noProof="0" dirty="0">
              <a:ln>
                <a:noFill/>
              </a:ln>
              <a:solidFill>
                <a:prstClr val="black"/>
              </a:solidFill>
              <a:effectLst/>
              <a:uLnTx/>
              <a:uFillTx/>
              <a:latin typeface="HGP明朝E" panose="02020900000000000000" pitchFamily="18" charset="-128"/>
              <a:ea typeface="HGP明朝E" panose="02020900000000000000" pitchFamily="18" charset="-128"/>
              <a:cs typeface="Times New Roman" panose="02020603050405020304" pitchFamily="18" charset="0"/>
            </a:endParaRPr>
          </a:p>
          <a:p>
            <a:pPr marL="0" marR="30480" lvl="0" indent="139700" algn="l" defTabSz="914400" rtl="0" eaLnBrk="1" fontAlgn="auto" latinLnBrk="0" hangingPunct="1">
              <a:lnSpc>
                <a:spcPct val="100000"/>
              </a:lnSpc>
              <a:spcBef>
                <a:spcPct val="20000"/>
              </a:spcBef>
              <a:spcAft>
                <a:spcPts val="0"/>
              </a:spcAft>
              <a:buClr>
                <a:srgbClr val="0BD0D9"/>
              </a:buClr>
              <a:buSzPct val="95000"/>
              <a:buFont typeface="Wingdings 2"/>
              <a:buNone/>
              <a:tabLst>
                <a:tab pos="266700" algn="l"/>
                <a:tab pos="466725" algn="l"/>
                <a:tab pos="600075" algn="l"/>
              </a:tabLst>
              <a:defRPr/>
            </a:pPr>
            <a:r>
              <a:rPr kumimoji="1" lang="en-US" altLang="ja-JP" sz="8800" b="0" i="0" u="none" strike="noStrike" kern="100" cap="none" spc="0" normalizeH="0" baseline="0" noProof="0" dirty="0">
                <a:ln>
                  <a:noFill/>
                </a:ln>
                <a:solidFill>
                  <a:prstClr val="black"/>
                </a:solidFill>
                <a:effectLst/>
                <a:uLnTx/>
                <a:uFillTx/>
                <a:latin typeface="HGP明朝E" panose="02020900000000000000" pitchFamily="18" charset="-128"/>
                <a:ea typeface="HGP明朝E" panose="02020900000000000000" pitchFamily="18" charset="-128"/>
                <a:cs typeface="Times New Roman" panose="02020603050405020304" pitchFamily="18" charset="0"/>
              </a:rPr>
              <a:t> </a:t>
            </a:r>
            <a:r>
              <a:rPr kumimoji="1" lang="ja-JP" altLang="ja-JP" sz="8800" b="0" i="0" u="none" strike="noStrike" kern="100" cap="none" spc="0" normalizeH="0" baseline="0" noProof="0" dirty="0">
                <a:ln>
                  <a:noFill/>
                </a:ln>
                <a:solidFill>
                  <a:prstClr val="black"/>
                </a:solidFill>
                <a:effectLst/>
                <a:uLnTx/>
                <a:uFillTx/>
                <a:latin typeface="HGP明朝E" panose="02020900000000000000" pitchFamily="18" charset="-128"/>
                <a:ea typeface="HGP明朝E" panose="02020900000000000000" pitchFamily="18" charset="-128"/>
                <a:cs typeface="Times New Roman" panose="02020603050405020304" pitchFamily="18" charset="0"/>
              </a:rPr>
              <a:t>（</a:t>
            </a:r>
            <a:r>
              <a:rPr kumimoji="1" lang="en-US" altLang="ja-JP" sz="8800" b="0" i="0" u="none" strike="noStrike" kern="100" cap="none" spc="0" normalizeH="0" baseline="0" noProof="0" dirty="0">
                <a:ln>
                  <a:noFill/>
                </a:ln>
                <a:solidFill>
                  <a:prstClr val="black"/>
                </a:solidFill>
                <a:effectLst/>
                <a:uLnTx/>
                <a:uFillTx/>
                <a:latin typeface="HGP明朝E" panose="02020900000000000000" pitchFamily="18" charset="-128"/>
                <a:ea typeface="HGP明朝E" panose="02020900000000000000" pitchFamily="18" charset="-128"/>
                <a:cs typeface="Times New Roman" panose="02020603050405020304" pitchFamily="18" charset="0"/>
              </a:rPr>
              <a:t>1</a:t>
            </a:r>
            <a:r>
              <a:rPr kumimoji="1" lang="ja-JP" altLang="ja-JP" sz="8800" b="0" i="0" u="none" strike="noStrike" kern="100" cap="none" spc="0" normalizeH="0" baseline="0" noProof="0" dirty="0">
                <a:ln>
                  <a:noFill/>
                </a:ln>
                <a:solidFill>
                  <a:prstClr val="black"/>
                </a:solidFill>
                <a:effectLst/>
                <a:uLnTx/>
                <a:uFillTx/>
                <a:latin typeface="HGP明朝E" panose="02020900000000000000" pitchFamily="18" charset="-128"/>
                <a:ea typeface="HGP明朝E" panose="02020900000000000000" pitchFamily="18" charset="-128"/>
                <a:cs typeface="Times New Roman" panose="02020603050405020304" pitchFamily="18" charset="0"/>
              </a:rPr>
              <a:t>）</a:t>
            </a:r>
            <a:r>
              <a:rPr kumimoji="1" lang="en-US" altLang="ja-JP" sz="8800" b="0" i="0" u="none" strike="noStrike" kern="100" cap="none" spc="0" normalizeH="0" baseline="0" noProof="0" dirty="0">
                <a:ln>
                  <a:noFill/>
                </a:ln>
                <a:solidFill>
                  <a:prstClr val="black"/>
                </a:solidFill>
                <a:effectLst/>
                <a:uLnTx/>
                <a:uFillTx/>
                <a:latin typeface="HGP明朝E" panose="02020900000000000000" pitchFamily="18" charset="-128"/>
                <a:ea typeface="HGP明朝E" panose="02020900000000000000" pitchFamily="18" charset="-128"/>
                <a:cs typeface="Times New Roman" panose="02020603050405020304" pitchFamily="18" charset="0"/>
              </a:rPr>
              <a:t> </a:t>
            </a:r>
            <a:r>
              <a:rPr lang="ja-JP" altLang="en-US" sz="8800" kern="100" dirty="0">
                <a:solidFill>
                  <a:prstClr val="black"/>
                </a:solidFill>
                <a:latin typeface="HGP明朝E" panose="02020900000000000000" pitchFamily="18" charset="-128"/>
                <a:ea typeface="HGP明朝E" panose="02020900000000000000" pitchFamily="18" charset="-128"/>
                <a:cs typeface="Times New Roman" panose="02020603050405020304" pitchFamily="18" charset="0"/>
              </a:rPr>
              <a:t>３</a:t>
            </a:r>
            <a:r>
              <a:rPr kumimoji="1" lang="ja-JP" altLang="en-US" sz="8800" b="0" i="0" u="none" strike="noStrike" kern="100" cap="none" spc="0" normalizeH="0" baseline="0" noProof="0" dirty="0">
                <a:ln>
                  <a:noFill/>
                </a:ln>
                <a:solidFill>
                  <a:prstClr val="black"/>
                </a:solidFill>
                <a:effectLst/>
                <a:uLnTx/>
                <a:uFillTx/>
                <a:latin typeface="HGP明朝E" panose="02020900000000000000" pitchFamily="18" charset="-128"/>
                <a:ea typeface="HGP明朝E" panose="02020900000000000000" pitchFamily="18" charset="-128"/>
                <a:cs typeface="Times New Roman" panose="02020603050405020304" pitchFamily="18" charset="0"/>
              </a:rPr>
              <a:t>条３項（Ｈ</a:t>
            </a:r>
            <a:r>
              <a:rPr kumimoji="1" lang="en-US" altLang="ja-JP" sz="8800" b="0" i="0" u="none" strike="noStrike" kern="100" cap="none" spc="0" normalizeH="0" baseline="0" noProof="0" dirty="0">
                <a:ln>
                  <a:noFill/>
                </a:ln>
                <a:solidFill>
                  <a:prstClr val="black"/>
                </a:solidFill>
                <a:effectLst/>
                <a:uLnTx/>
                <a:uFillTx/>
                <a:latin typeface="HGP明朝E" panose="02020900000000000000" pitchFamily="18" charset="-128"/>
                <a:ea typeface="HGP明朝E" panose="02020900000000000000" pitchFamily="18" charset="-128"/>
                <a:cs typeface="Times New Roman" panose="02020603050405020304" pitchFamily="18" charset="0"/>
              </a:rPr>
              <a:t>21</a:t>
            </a:r>
            <a:r>
              <a:rPr kumimoji="1" lang="ja-JP" altLang="en-US" sz="8800" b="0" i="0" u="none" strike="noStrike" kern="100" cap="none" spc="0" normalizeH="0" baseline="0" noProof="0" dirty="0">
                <a:ln>
                  <a:noFill/>
                </a:ln>
                <a:solidFill>
                  <a:prstClr val="black"/>
                </a:solidFill>
                <a:effectLst/>
                <a:uLnTx/>
                <a:uFillTx/>
                <a:latin typeface="HGP明朝E" panose="02020900000000000000" pitchFamily="18" charset="-128"/>
                <a:ea typeface="HGP明朝E" panose="02020900000000000000" pitchFamily="18" charset="-128"/>
                <a:cs typeface="Times New Roman" panose="02020603050405020304" pitchFamily="18" charset="0"/>
              </a:rPr>
              <a:t>年新設）の趣旨</a:t>
            </a:r>
            <a:r>
              <a:rPr kumimoji="1" lang="ja-JP" altLang="ja-JP" sz="7200" b="0" i="0" u="none" strike="noStrike" kern="100" cap="none" spc="0" normalizeH="0" baseline="0" noProof="0" dirty="0">
                <a:ln>
                  <a:noFill/>
                </a:ln>
                <a:solidFill>
                  <a:prstClr val="black"/>
                </a:solidFill>
                <a:effectLst/>
                <a:uLnTx/>
                <a:uFillTx/>
                <a:latin typeface="HGP明朝E" panose="02020900000000000000" pitchFamily="18" charset="-128"/>
                <a:ea typeface="HGP明朝E" panose="02020900000000000000" pitchFamily="18" charset="-128"/>
                <a:cs typeface="Times New Roman" panose="02020603050405020304" pitchFamily="18" charset="0"/>
              </a:rPr>
              <a:t>　　</a:t>
            </a:r>
            <a:endParaRPr kumimoji="1" lang="en-US" altLang="ja-JP" sz="7200" b="0" i="0" u="none" strike="noStrike" kern="100" cap="none" spc="0" normalizeH="0" baseline="0" noProof="0" dirty="0">
              <a:ln>
                <a:noFill/>
              </a:ln>
              <a:solidFill>
                <a:prstClr val="black"/>
              </a:solidFill>
              <a:effectLst/>
              <a:uLnTx/>
              <a:uFillTx/>
              <a:latin typeface="HGP明朝E" panose="02020900000000000000" pitchFamily="18" charset="-128"/>
              <a:ea typeface="HGP明朝E" panose="02020900000000000000" pitchFamily="18" charset="-128"/>
              <a:cs typeface="Times New Roman" panose="02020603050405020304" pitchFamily="18" charset="0"/>
            </a:endParaRPr>
          </a:p>
          <a:p>
            <a:pPr marL="0" marR="30480" lvl="0" indent="139700" algn="l" defTabSz="914400" rtl="0" eaLnBrk="1" fontAlgn="auto" latinLnBrk="0" hangingPunct="1">
              <a:lnSpc>
                <a:spcPct val="100000"/>
              </a:lnSpc>
              <a:spcBef>
                <a:spcPct val="20000"/>
              </a:spcBef>
              <a:spcAft>
                <a:spcPts val="0"/>
              </a:spcAft>
              <a:buClr>
                <a:srgbClr val="0BD0D9"/>
              </a:buClr>
              <a:buSzPct val="95000"/>
              <a:buFont typeface="Wingdings 2"/>
              <a:buNone/>
              <a:tabLst>
                <a:tab pos="266700" algn="l"/>
                <a:tab pos="466725" algn="l"/>
                <a:tab pos="600075" algn="l"/>
              </a:tabLst>
              <a:defRPr/>
            </a:pPr>
            <a:r>
              <a:rPr kumimoji="1" lang="ja-JP" altLang="en-US" sz="8000" b="0" i="0" u="none" strike="noStrike" kern="100" cap="none" spc="0" normalizeH="0" baseline="0" noProof="0" dirty="0">
                <a:ln>
                  <a:noFill/>
                </a:ln>
                <a:solidFill>
                  <a:prstClr val="black"/>
                </a:solidFill>
                <a:effectLst/>
                <a:uLnTx/>
                <a:uFillTx/>
                <a:latin typeface="HGP明朝E" panose="02020900000000000000" pitchFamily="18" charset="-128"/>
                <a:ea typeface="HGP明朝E" panose="02020900000000000000" pitchFamily="18" charset="-128"/>
                <a:cs typeface="Times New Roman" panose="02020603050405020304" pitchFamily="18" charset="0"/>
              </a:rPr>
              <a:t>    ・耕作放棄地が増大する傾向が継続する我が国において、法人又は個人を農業分野に参入しやすくすること</a:t>
            </a:r>
            <a:endParaRPr kumimoji="1" lang="en-US" altLang="ja-JP" sz="8000" b="0" i="0" u="none" strike="noStrike" kern="100" cap="none" spc="0" normalizeH="0" baseline="0" noProof="0" dirty="0">
              <a:ln>
                <a:noFill/>
              </a:ln>
              <a:solidFill>
                <a:prstClr val="black"/>
              </a:solidFill>
              <a:effectLst/>
              <a:uLnTx/>
              <a:uFillTx/>
              <a:latin typeface="HGP明朝E" panose="02020900000000000000" pitchFamily="18" charset="-128"/>
              <a:ea typeface="HGP明朝E" panose="02020900000000000000" pitchFamily="18" charset="-128"/>
              <a:cs typeface="Times New Roman" panose="02020603050405020304" pitchFamily="18" charset="0"/>
            </a:endParaRPr>
          </a:p>
          <a:p>
            <a:pPr marL="0" marR="30480" lvl="0" indent="139700" algn="l" defTabSz="914400" rtl="0" eaLnBrk="1" fontAlgn="auto" latinLnBrk="0" hangingPunct="1">
              <a:lnSpc>
                <a:spcPct val="100000"/>
              </a:lnSpc>
              <a:spcBef>
                <a:spcPct val="20000"/>
              </a:spcBef>
              <a:spcAft>
                <a:spcPts val="0"/>
              </a:spcAft>
              <a:buClr>
                <a:srgbClr val="0BD0D9"/>
              </a:buClr>
              <a:buSzPct val="95000"/>
              <a:buFont typeface="Wingdings 2"/>
              <a:buNone/>
              <a:tabLst>
                <a:tab pos="266700" algn="l"/>
                <a:tab pos="466725" algn="l"/>
                <a:tab pos="600075" algn="l"/>
              </a:tabLst>
              <a:defRPr/>
            </a:pPr>
            <a:r>
              <a:rPr kumimoji="1" lang="ja-JP" altLang="en-US" sz="8000" b="0" i="0" u="none" strike="noStrike" kern="100" cap="none" spc="0" normalizeH="0" baseline="0" noProof="0" dirty="0">
                <a:ln>
                  <a:noFill/>
                </a:ln>
                <a:solidFill>
                  <a:prstClr val="black"/>
                </a:solidFill>
                <a:effectLst/>
                <a:uLnTx/>
                <a:uFillTx/>
                <a:latin typeface="HGP明朝E" panose="02020900000000000000" pitchFamily="18" charset="-128"/>
                <a:ea typeface="HGP明朝E" panose="02020900000000000000" pitchFamily="18" charset="-128"/>
                <a:cs typeface="Times New Roman" panose="02020603050405020304" pitchFamily="18" charset="0"/>
              </a:rPr>
              <a:t>　　 を意図したもの。</a:t>
            </a:r>
          </a:p>
          <a:p>
            <a:pPr marL="0" marR="30480" lvl="0" indent="139700" algn="l" defTabSz="914400" rtl="0" eaLnBrk="1" fontAlgn="auto" latinLnBrk="0" hangingPunct="1">
              <a:lnSpc>
                <a:spcPct val="100000"/>
              </a:lnSpc>
              <a:spcBef>
                <a:spcPct val="20000"/>
              </a:spcBef>
              <a:spcAft>
                <a:spcPts val="0"/>
              </a:spcAft>
              <a:buClr>
                <a:srgbClr val="0BD0D9"/>
              </a:buClr>
              <a:buSzPct val="95000"/>
              <a:buFont typeface="Wingdings 2"/>
              <a:buNone/>
              <a:tabLst>
                <a:tab pos="266700" algn="l"/>
                <a:tab pos="466725" algn="l"/>
                <a:tab pos="600075" algn="l"/>
              </a:tabLst>
              <a:defRPr/>
            </a:pPr>
            <a:r>
              <a:rPr kumimoji="1" lang="ja-JP" altLang="en-US" sz="8000" b="0" i="0" u="none" strike="noStrike" kern="100" cap="none" spc="0" normalizeH="0" baseline="0" noProof="0" dirty="0">
                <a:ln>
                  <a:noFill/>
                </a:ln>
                <a:solidFill>
                  <a:prstClr val="black"/>
                </a:solidFill>
                <a:effectLst/>
                <a:uLnTx/>
                <a:uFillTx/>
                <a:latin typeface="HGP明朝E" panose="02020900000000000000" pitchFamily="18" charset="-128"/>
                <a:ea typeface="HGP明朝E" panose="02020900000000000000" pitchFamily="18" charset="-128"/>
                <a:cs typeface="Times New Roman" panose="02020603050405020304" pitchFamily="18" charset="0"/>
              </a:rPr>
              <a:t>    ・農地等について使用貸借による権利又は賃借権（以下「賃借権等」といいます。）を設定することを通じて、</a:t>
            </a:r>
            <a:endParaRPr kumimoji="1" lang="en-US" altLang="ja-JP" sz="8000" b="0" i="0" u="none" strike="noStrike" kern="100" cap="none" spc="0" normalizeH="0" baseline="0" noProof="0" dirty="0">
              <a:ln>
                <a:noFill/>
              </a:ln>
              <a:solidFill>
                <a:prstClr val="black"/>
              </a:solidFill>
              <a:effectLst/>
              <a:uLnTx/>
              <a:uFillTx/>
              <a:latin typeface="HGP明朝E" panose="02020900000000000000" pitchFamily="18" charset="-128"/>
              <a:ea typeface="HGP明朝E" panose="02020900000000000000" pitchFamily="18" charset="-128"/>
              <a:cs typeface="Times New Roman" panose="02020603050405020304" pitchFamily="18" charset="0"/>
            </a:endParaRPr>
          </a:p>
          <a:p>
            <a:pPr marL="0" marR="30480" lvl="0" indent="139700" algn="l" defTabSz="914400" rtl="0" eaLnBrk="1" fontAlgn="auto" latinLnBrk="0" hangingPunct="1">
              <a:lnSpc>
                <a:spcPct val="100000"/>
              </a:lnSpc>
              <a:spcBef>
                <a:spcPct val="20000"/>
              </a:spcBef>
              <a:spcAft>
                <a:spcPts val="0"/>
              </a:spcAft>
              <a:buClr>
                <a:srgbClr val="0BD0D9"/>
              </a:buClr>
              <a:buSzPct val="95000"/>
              <a:buFont typeface="Wingdings 2"/>
              <a:buNone/>
              <a:tabLst>
                <a:tab pos="266700" algn="l"/>
                <a:tab pos="466725" algn="l"/>
                <a:tab pos="600075" algn="l"/>
              </a:tabLst>
              <a:defRPr/>
            </a:pPr>
            <a:r>
              <a:rPr lang="en-US" altLang="ja-JP" sz="8000" kern="100" dirty="0">
                <a:solidFill>
                  <a:prstClr val="black"/>
                </a:solidFill>
                <a:latin typeface="HGP明朝E" panose="02020900000000000000" pitchFamily="18" charset="-128"/>
                <a:ea typeface="HGP明朝E" panose="02020900000000000000" pitchFamily="18" charset="-128"/>
                <a:cs typeface="Times New Roman" panose="02020603050405020304" pitchFamily="18" charset="0"/>
              </a:rPr>
              <a:t>     </a:t>
            </a:r>
            <a:r>
              <a:rPr kumimoji="1" lang="ja-JP" altLang="en-US" sz="8000" b="0" i="0" u="none" strike="noStrike" kern="100" cap="none" spc="0" normalizeH="0" baseline="0" noProof="0" dirty="0">
                <a:ln>
                  <a:noFill/>
                </a:ln>
                <a:solidFill>
                  <a:prstClr val="black"/>
                </a:solidFill>
                <a:effectLst/>
                <a:uLnTx/>
                <a:uFillTx/>
                <a:latin typeface="HGP明朝E" panose="02020900000000000000" pitchFamily="18" charset="-128"/>
                <a:ea typeface="HGP明朝E" panose="02020900000000000000" pitchFamily="18" charset="-128"/>
                <a:cs typeface="Times New Roman" panose="02020603050405020304" pitchFamily="18" charset="0"/>
              </a:rPr>
              <a:t>従来よりも、農地等を借りやすくすることにある。</a:t>
            </a:r>
          </a:p>
          <a:p>
            <a:pPr marL="0" marR="30480" lvl="0" indent="139700" algn="l" defTabSz="914400" rtl="0" eaLnBrk="1" fontAlgn="auto" latinLnBrk="0" hangingPunct="1">
              <a:lnSpc>
                <a:spcPct val="100000"/>
              </a:lnSpc>
              <a:spcBef>
                <a:spcPct val="20000"/>
              </a:spcBef>
              <a:spcAft>
                <a:spcPts val="0"/>
              </a:spcAft>
              <a:buClr>
                <a:srgbClr val="0BD0D9"/>
              </a:buClr>
              <a:buSzPct val="95000"/>
              <a:buFont typeface="Wingdings 2"/>
              <a:buNone/>
              <a:tabLst>
                <a:tab pos="266700" algn="l"/>
                <a:tab pos="466725" algn="l"/>
                <a:tab pos="600075" algn="l"/>
              </a:tabLst>
              <a:defRPr/>
            </a:pPr>
            <a:endParaRPr kumimoji="1" lang="ja-JP" altLang="ja-JP" sz="8000" b="0" i="0" u="none" strike="noStrike" kern="100" cap="none" spc="0" normalizeH="0" baseline="0" noProof="0" dirty="0">
              <a:ln>
                <a:noFill/>
              </a:ln>
              <a:solidFill>
                <a:prstClr val="black"/>
              </a:solidFill>
              <a:effectLst/>
              <a:uLnTx/>
              <a:uFillTx/>
              <a:latin typeface="HGP明朝E" panose="02020900000000000000" pitchFamily="18" charset="-128"/>
              <a:ea typeface="HGP明朝E" panose="02020900000000000000" pitchFamily="18" charset="-128"/>
              <a:cs typeface="Times New Roman" panose="02020603050405020304" pitchFamily="18" charset="0"/>
            </a:endParaRPr>
          </a:p>
          <a:p>
            <a:pPr marR="30480" indent="209550" algn="l">
              <a:tabLst>
                <a:tab pos="266700" algn="l"/>
                <a:tab pos="466725" algn="l"/>
                <a:tab pos="600075" algn="l"/>
              </a:tabLst>
            </a:pPr>
            <a:endParaRPr lang="ja-JP" altLang="en-US" sz="8000" kern="100" dirty="0">
              <a:solidFill>
                <a:schemeClr val="bg1"/>
              </a:solidFill>
              <a:effectLst/>
              <a:latin typeface="+mn-ea"/>
              <a:cs typeface="Times New Roman" panose="02020603050405020304" pitchFamily="18" charset="0"/>
            </a:endParaRPr>
          </a:p>
          <a:p>
            <a:pPr marR="30480" indent="209550" algn="l">
              <a:tabLst>
                <a:tab pos="266700" algn="l"/>
                <a:tab pos="466725" algn="l"/>
                <a:tab pos="600075" algn="l"/>
              </a:tabLst>
            </a:pPr>
            <a:endParaRPr lang="ja-JP" altLang="ja-JP" sz="8000" kern="100" dirty="0">
              <a:solidFill>
                <a:schemeClr val="bg1"/>
              </a:solidFill>
              <a:effectLst/>
              <a:latin typeface="+mn-ea"/>
              <a:cs typeface="Times New Roman" panose="02020603050405020304" pitchFamily="18" charset="0"/>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endParaRPr lang="ja-JP" altLang="en-US" sz="8000" dirty="0">
              <a:solidFill>
                <a:schemeClr val="bg1"/>
              </a:solidFill>
              <a:latin typeface="+mn-ea"/>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endParaRPr lang="ja-JP" altLang="en-US" sz="2400" dirty="0">
              <a:solidFill>
                <a:schemeClr val="bg1"/>
              </a:solidFill>
              <a:latin typeface="+mn-ea"/>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ja-JP" altLang="en-US" dirty="0">
                <a:solidFill>
                  <a:schemeClr val="bg1"/>
                </a:solidFill>
                <a:latin typeface="+mn-ea"/>
              </a:rPr>
              <a:t>　  </a:t>
            </a:r>
            <a:endParaRPr lang="en-US" altLang="ja-JP" sz="2900" dirty="0">
              <a:solidFill>
                <a:schemeClr val="bg1"/>
              </a:solidFill>
              <a:latin typeface="+mn-ea"/>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endParaRPr kumimoji="1" lang="ja-JP" altLang="en-US"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kumimoji="1" lang="ja-JP" altLang="en-US"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　</a:t>
            </a:r>
            <a:endParaRPr kumimoji="1" lang="ja-JP" altLang="en-US" sz="2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endParaRPr kumimoji="1" lang="ja-JP" altLang="en-US" sz="8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endParaRPr>
          </a:p>
        </p:txBody>
      </p:sp>
      <p:sp>
        <p:nvSpPr>
          <p:cNvPr id="4" name="スライド番号プレースホルダー 3">
            <a:extLst>
              <a:ext uri="{FF2B5EF4-FFF2-40B4-BE49-F238E27FC236}">
                <a16:creationId xmlns:a16="http://schemas.microsoft.com/office/drawing/2014/main" id="{C6C06E6B-DCED-41FE-ABE1-7E771819159B}"/>
              </a:ext>
            </a:extLst>
          </p:cNvPr>
          <p:cNvSpPr>
            <a:spLocks noGrp="1"/>
          </p:cNvSpPr>
          <p:nvPr>
            <p:ph type="sldNum" sz="quarter" idx="12"/>
          </p:nvPr>
        </p:nvSpPr>
        <p:spPr>
          <a:xfrm>
            <a:off x="11342914" y="6505066"/>
            <a:ext cx="762000" cy="365125"/>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45BA4EA-5EFA-460C-8880-04B9C92D5A26}" type="slidenum">
              <a:rPr kumimoji="0" lang="ja-JP" altLang="en-US" sz="1600" b="0" i="0" u="none" strike="noStrike" kern="1200" cap="none" spc="0" normalizeH="0" baseline="0" noProof="0">
                <a:ln>
                  <a:noFill/>
                </a:ln>
                <a:solidFill>
                  <a:prstClr val="black"/>
                </a:solidFill>
                <a:effectLst/>
                <a:uLnTx/>
                <a:uFillTx/>
                <a:latin typeface="Calibri" pitchFamily="34"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ja-JP" altLang="en-US" sz="1600" b="0" i="0" u="none" strike="noStrike" kern="1200" cap="none" spc="0" normalizeH="0" baseline="0" noProof="0" dirty="0">
              <a:ln>
                <a:noFill/>
              </a:ln>
              <a:solidFill>
                <a:prstClr val="black"/>
              </a:solidFill>
              <a:effectLst/>
              <a:uLnTx/>
              <a:uFillTx/>
              <a:latin typeface="Calibri" pitchFamily="34" charset="0"/>
              <a:ea typeface="ＭＳ Ｐゴシック" pitchFamily="50" charset="-128"/>
              <a:cs typeface="+mn-cs"/>
            </a:endParaRPr>
          </a:p>
        </p:txBody>
      </p:sp>
    </p:spTree>
    <p:extLst>
      <p:ext uri="{BB962C8B-B14F-4D97-AF65-F5344CB8AC3E}">
        <p14:creationId xmlns:p14="http://schemas.microsoft.com/office/powerpoint/2010/main" val="28031069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6" name="テキスト プレースホルダー 5">
            <a:extLst>
              <a:ext uri="{FF2B5EF4-FFF2-40B4-BE49-F238E27FC236}">
                <a16:creationId xmlns:a16="http://schemas.microsoft.com/office/drawing/2014/main" id="{8FC6B10C-8320-46D2-8699-82B82C3E2DB0}"/>
              </a:ext>
            </a:extLst>
          </p:cNvPr>
          <p:cNvSpPr>
            <a:spLocks noGrp="1"/>
          </p:cNvSpPr>
          <p:nvPr>
            <p:ph type="body" idx="1"/>
          </p:nvPr>
        </p:nvSpPr>
        <p:spPr>
          <a:xfrm>
            <a:off x="0" y="871094"/>
            <a:ext cx="12104914" cy="5986906"/>
          </a:xfrm>
        </p:spPr>
        <p:txBody>
          <a:bodyPr>
            <a:normAutofit fontScale="25000" lnSpcReduction="20000"/>
          </a:bodyPr>
          <a:lstStyle/>
          <a:p>
            <a:pPr marR="30480" indent="209550" algn="l">
              <a:tabLst>
                <a:tab pos="266700" algn="l"/>
                <a:tab pos="466725" algn="l"/>
                <a:tab pos="600075" algn="l"/>
              </a:tabLst>
            </a:pPr>
            <a:r>
              <a:rPr lang="ja-JP" altLang="en-US" sz="8800" kern="100" dirty="0">
                <a:solidFill>
                  <a:schemeClr val="bg1"/>
                </a:solidFill>
                <a:effectLst/>
                <a:latin typeface="+mn-ea"/>
                <a:cs typeface="Times New Roman" panose="02020603050405020304" pitchFamily="18" charset="0"/>
              </a:rPr>
              <a:t>（</a:t>
            </a:r>
            <a:r>
              <a:rPr lang="en-US" altLang="ja-JP" sz="8800" kern="100" dirty="0">
                <a:solidFill>
                  <a:schemeClr val="bg1"/>
                </a:solidFill>
                <a:effectLst/>
                <a:latin typeface="+mn-ea"/>
                <a:cs typeface="Times New Roman" panose="02020603050405020304" pitchFamily="18" charset="0"/>
              </a:rPr>
              <a:t>2</a:t>
            </a:r>
            <a:r>
              <a:rPr lang="ja-JP" altLang="en-US" sz="8800" kern="100" dirty="0">
                <a:solidFill>
                  <a:schemeClr val="bg1"/>
                </a:solidFill>
                <a:effectLst/>
                <a:latin typeface="+mn-ea"/>
                <a:cs typeface="Times New Roman" panose="02020603050405020304" pitchFamily="18" charset="0"/>
              </a:rPr>
              <a:t>） </a:t>
            </a:r>
            <a:r>
              <a:rPr lang="ja-JP" altLang="en-US" sz="8800" kern="100" dirty="0">
                <a:solidFill>
                  <a:schemeClr val="bg1"/>
                </a:solidFill>
                <a:latin typeface="+mn-ea"/>
                <a:cs typeface="Times New Roman" panose="02020603050405020304" pitchFamily="18" charset="0"/>
              </a:rPr>
              <a:t>３</a:t>
            </a:r>
            <a:r>
              <a:rPr lang="ja-JP" altLang="en-US" sz="8800" kern="100" dirty="0">
                <a:solidFill>
                  <a:schemeClr val="bg1"/>
                </a:solidFill>
                <a:effectLst/>
                <a:latin typeface="+mn-ea"/>
                <a:cs typeface="Times New Roman" panose="02020603050405020304" pitchFamily="18" charset="0"/>
              </a:rPr>
              <a:t>条３項と同条２項の関係</a:t>
            </a:r>
          </a:p>
          <a:p>
            <a:pPr marR="30480" indent="209550" algn="l">
              <a:tabLst>
                <a:tab pos="266700" algn="l"/>
                <a:tab pos="466725" algn="l"/>
                <a:tab pos="600075" algn="l"/>
              </a:tabLst>
            </a:pPr>
            <a:r>
              <a:rPr lang="ja-JP" altLang="en-US" sz="8000" kern="100" dirty="0">
                <a:solidFill>
                  <a:schemeClr val="bg1"/>
                </a:solidFill>
                <a:effectLst/>
                <a:latin typeface="+mn-ea"/>
                <a:cs typeface="Times New Roman" panose="02020603050405020304" pitchFamily="18" charset="0"/>
              </a:rPr>
              <a:t>    「次に掲げる要件の全てを満たすときは、前（第</a:t>
            </a:r>
            <a:r>
              <a:rPr lang="en-US" altLang="ja-JP" sz="8000" kern="100" dirty="0">
                <a:solidFill>
                  <a:schemeClr val="bg1"/>
                </a:solidFill>
                <a:effectLst/>
                <a:latin typeface="+mn-ea"/>
                <a:cs typeface="Times New Roman" panose="02020603050405020304" pitchFamily="18" charset="0"/>
              </a:rPr>
              <a:t>2</a:t>
            </a:r>
            <a:r>
              <a:rPr lang="ja-JP" altLang="en-US" sz="8000" kern="100" dirty="0">
                <a:solidFill>
                  <a:schemeClr val="bg1"/>
                </a:solidFill>
                <a:effectLst/>
                <a:latin typeface="+mn-ea"/>
                <a:cs typeface="Times New Roman" panose="02020603050405020304" pitchFamily="18" charset="0"/>
              </a:rPr>
              <a:t>号及び第</a:t>
            </a:r>
            <a:r>
              <a:rPr lang="en-US" altLang="ja-JP" sz="8000" kern="100" dirty="0">
                <a:solidFill>
                  <a:schemeClr val="bg1"/>
                </a:solidFill>
                <a:effectLst/>
                <a:latin typeface="+mn-ea"/>
                <a:cs typeface="Times New Roman" panose="02020603050405020304" pitchFamily="18" charset="0"/>
              </a:rPr>
              <a:t>4</a:t>
            </a:r>
            <a:r>
              <a:rPr lang="ja-JP" altLang="en-US" sz="8000" kern="100" dirty="0">
                <a:solidFill>
                  <a:schemeClr val="bg1"/>
                </a:solidFill>
                <a:effectLst/>
                <a:latin typeface="+mn-ea"/>
                <a:cs typeface="Times New Roman" panose="02020603050405020304" pitchFamily="18" charset="0"/>
              </a:rPr>
              <a:t>号に係る部分に限 る。）の規定に関わらず、第</a:t>
            </a:r>
            <a:r>
              <a:rPr lang="ja-JP" altLang="en-US" sz="8000" kern="100" dirty="0">
                <a:solidFill>
                  <a:schemeClr val="bg1"/>
                </a:solidFill>
                <a:latin typeface="+mn-ea"/>
                <a:cs typeface="Times New Roman" panose="02020603050405020304" pitchFamily="18" charset="0"/>
              </a:rPr>
              <a:t>１</a:t>
            </a:r>
            <a:endParaRPr lang="en-US" altLang="ja-JP" sz="8000" kern="100" dirty="0">
              <a:solidFill>
                <a:schemeClr val="bg1"/>
              </a:solidFill>
              <a:effectLst/>
              <a:latin typeface="+mn-ea"/>
              <a:cs typeface="Times New Roman" panose="02020603050405020304" pitchFamily="18" charset="0"/>
            </a:endParaRPr>
          </a:p>
          <a:p>
            <a:pPr marR="30480" indent="209550" algn="l">
              <a:tabLst>
                <a:tab pos="266700" algn="l"/>
                <a:tab pos="466725" algn="l"/>
                <a:tab pos="600075" algn="l"/>
              </a:tabLst>
            </a:pPr>
            <a:r>
              <a:rPr lang="ja-JP" altLang="en-US" sz="8000" kern="100" dirty="0">
                <a:solidFill>
                  <a:schemeClr val="bg1"/>
                </a:solidFill>
                <a:latin typeface="+mn-ea"/>
                <a:cs typeface="Times New Roman" panose="02020603050405020304" pitchFamily="18" charset="0"/>
              </a:rPr>
              <a:t>　  </a:t>
            </a:r>
            <a:r>
              <a:rPr lang="ja-JP" altLang="en-US" sz="8000" kern="100" dirty="0">
                <a:solidFill>
                  <a:schemeClr val="bg1"/>
                </a:solidFill>
                <a:effectLst/>
                <a:latin typeface="+mn-ea"/>
                <a:cs typeface="Times New Roman" panose="02020603050405020304" pitchFamily="18" charset="0"/>
              </a:rPr>
              <a:t>項の許可をすることができる」と</a:t>
            </a:r>
            <a:r>
              <a:rPr lang="en-US" altLang="ja-JP" sz="8000" kern="100" dirty="0">
                <a:solidFill>
                  <a:schemeClr val="bg1"/>
                </a:solidFill>
                <a:effectLst/>
                <a:latin typeface="+mn-ea"/>
                <a:cs typeface="Times New Roman" panose="02020603050405020304" pitchFamily="18" charset="0"/>
              </a:rPr>
              <a:t>3</a:t>
            </a:r>
            <a:r>
              <a:rPr lang="ja-JP" altLang="en-US" sz="8000" kern="100" dirty="0">
                <a:solidFill>
                  <a:schemeClr val="bg1"/>
                </a:solidFill>
                <a:effectLst/>
                <a:latin typeface="+mn-ea"/>
                <a:cs typeface="Times New Roman" panose="02020603050405020304" pitchFamily="18" charset="0"/>
              </a:rPr>
              <a:t>項は定める。つまりすべての要件（</a:t>
            </a:r>
            <a:r>
              <a:rPr lang="en-US" altLang="ja-JP" sz="8000" kern="100" dirty="0">
                <a:solidFill>
                  <a:schemeClr val="bg1"/>
                </a:solidFill>
                <a:effectLst/>
                <a:latin typeface="+mn-ea"/>
                <a:cs typeface="Times New Roman" panose="02020603050405020304" pitchFamily="18" charset="0"/>
              </a:rPr>
              <a:t>1</a:t>
            </a:r>
            <a:r>
              <a:rPr lang="ja-JP" altLang="en-US" sz="8000" kern="100" dirty="0">
                <a:solidFill>
                  <a:schemeClr val="bg1"/>
                </a:solidFill>
                <a:effectLst/>
                <a:latin typeface="+mn-ea"/>
                <a:cs typeface="Times New Roman" panose="02020603050405020304" pitchFamily="18" charset="0"/>
              </a:rPr>
              <a:t>号から</a:t>
            </a:r>
            <a:r>
              <a:rPr lang="en-US" altLang="ja-JP" sz="8000" kern="100" dirty="0">
                <a:solidFill>
                  <a:schemeClr val="bg1"/>
                </a:solidFill>
                <a:effectLst/>
                <a:latin typeface="+mn-ea"/>
                <a:cs typeface="Times New Roman" panose="02020603050405020304" pitchFamily="18" charset="0"/>
              </a:rPr>
              <a:t>3</a:t>
            </a:r>
            <a:r>
              <a:rPr lang="ja-JP" altLang="en-US" sz="8000" kern="100" dirty="0">
                <a:solidFill>
                  <a:schemeClr val="bg1"/>
                </a:solidFill>
                <a:effectLst/>
                <a:latin typeface="+mn-ea"/>
                <a:cs typeface="Times New Roman" panose="02020603050405020304" pitchFamily="18" charset="0"/>
              </a:rPr>
              <a:t>号）を満たせば、不許可要件の</a:t>
            </a:r>
            <a:endParaRPr lang="en-US" altLang="ja-JP" sz="8000" kern="100" dirty="0">
              <a:solidFill>
                <a:schemeClr val="bg1"/>
              </a:solidFill>
              <a:effectLst/>
              <a:latin typeface="+mn-ea"/>
              <a:cs typeface="Times New Roman" panose="02020603050405020304" pitchFamily="18" charset="0"/>
            </a:endParaRPr>
          </a:p>
          <a:p>
            <a:pPr marR="30480" indent="209550" algn="l">
              <a:tabLst>
                <a:tab pos="266700" algn="l"/>
                <a:tab pos="466725" algn="l"/>
                <a:tab pos="600075" algn="l"/>
              </a:tabLst>
            </a:pPr>
            <a:r>
              <a:rPr lang="en-US" altLang="ja-JP" sz="8000" kern="100" dirty="0">
                <a:solidFill>
                  <a:schemeClr val="bg1"/>
                </a:solidFill>
                <a:latin typeface="+mn-ea"/>
                <a:cs typeface="Times New Roman" panose="02020603050405020304" pitchFamily="18" charset="0"/>
              </a:rPr>
              <a:t>    </a:t>
            </a:r>
            <a:r>
              <a:rPr lang="ja-JP" altLang="en-US" sz="8000" kern="100" dirty="0">
                <a:solidFill>
                  <a:schemeClr val="bg1"/>
                </a:solidFill>
                <a:effectLst/>
                <a:latin typeface="+mn-ea"/>
                <a:cs typeface="Times New Roman" panose="02020603050405020304" pitchFamily="18" charset="0"/>
              </a:rPr>
              <a:t>うち、</a:t>
            </a:r>
            <a:r>
              <a:rPr lang="en-US" altLang="ja-JP" sz="8000" kern="100" dirty="0">
                <a:solidFill>
                  <a:schemeClr val="bg1"/>
                </a:solidFill>
                <a:effectLst/>
                <a:latin typeface="+mn-ea"/>
                <a:cs typeface="Times New Roman" panose="02020603050405020304" pitchFamily="18" charset="0"/>
              </a:rPr>
              <a:t>2</a:t>
            </a:r>
            <a:r>
              <a:rPr lang="ja-JP" altLang="en-US" sz="8000" kern="100" dirty="0">
                <a:solidFill>
                  <a:schemeClr val="bg1"/>
                </a:solidFill>
                <a:effectLst/>
                <a:latin typeface="+mn-ea"/>
                <a:cs typeface="Times New Roman" panose="02020603050405020304" pitchFamily="18" charset="0"/>
              </a:rPr>
              <a:t>号及び</a:t>
            </a:r>
            <a:r>
              <a:rPr lang="en-US" altLang="ja-JP" sz="8000" kern="100" dirty="0">
                <a:solidFill>
                  <a:schemeClr val="bg1"/>
                </a:solidFill>
                <a:effectLst/>
                <a:latin typeface="+mn-ea"/>
                <a:cs typeface="Times New Roman" panose="02020603050405020304" pitchFamily="18" charset="0"/>
              </a:rPr>
              <a:t>4</a:t>
            </a:r>
            <a:r>
              <a:rPr lang="ja-JP" altLang="en-US" sz="8000" kern="100" dirty="0">
                <a:solidFill>
                  <a:schemeClr val="bg1"/>
                </a:solidFill>
                <a:effectLst/>
                <a:latin typeface="+mn-ea"/>
                <a:cs typeface="Times New Roman" panose="02020603050405020304" pitchFamily="18" charset="0"/>
              </a:rPr>
              <a:t>号は適用されない。</a:t>
            </a:r>
          </a:p>
          <a:p>
            <a:pPr marR="30480" indent="209550" algn="l">
              <a:tabLst>
                <a:tab pos="266700" algn="l"/>
                <a:tab pos="466725" algn="l"/>
                <a:tab pos="600075" algn="l"/>
              </a:tabLst>
            </a:pPr>
            <a:r>
              <a:rPr lang="ja-JP" altLang="en-US" sz="8000" kern="100" dirty="0">
                <a:solidFill>
                  <a:schemeClr val="bg1"/>
                </a:solidFill>
                <a:effectLst/>
                <a:latin typeface="+mn-ea"/>
                <a:cs typeface="Times New Roman" panose="02020603050405020304" pitchFamily="18" charset="0"/>
              </a:rPr>
              <a:t>　  </a:t>
            </a:r>
            <a:r>
              <a:rPr lang="en-US" altLang="ja-JP" sz="8000" kern="100" dirty="0">
                <a:solidFill>
                  <a:schemeClr val="bg1"/>
                </a:solidFill>
                <a:effectLst/>
                <a:latin typeface="+mn-ea"/>
                <a:cs typeface="Times New Roman" panose="02020603050405020304" pitchFamily="18" charset="0"/>
              </a:rPr>
              <a:t>1</a:t>
            </a:r>
            <a:r>
              <a:rPr lang="ja-JP" altLang="en-US" sz="8000" kern="100" dirty="0">
                <a:solidFill>
                  <a:schemeClr val="bg1"/>
                </a:solidFill>
                <a:effectLst/>
                <a:latin typeface="+mn-ea"/>
                <a:cs typeface="Times New Roman" panose="02020603050405020304" pitchFamily="18" charset="0"/>
              </a:rPr>
              <a:t>号･･･契約を解除する旨の条件が書面で締結されていること。（適正に利用していないときは解除）</a:t>
            </a:r>
          </a:p>
          <a:p>
            <a:pPr marR="30480" indent="209550" algn="l">
              <a:tabLst>
                <a:tab pos="266700" algn="l"/>
                <a:tab pos="466725" algn="l"/>
                <a:tab pos="600075" algn="l"/>
              </a:tabLst>
            </a:pPr>
            <a:r>
              <a:rPr lang="ja-JP" altLang="en-US" sz="8000" kern="100" dirty="0">
                <a:solidFill>
                  <a:schemeClr val="bg1"/>
                </a:solidFill>
                <a:effectLst/>
                <a:latin typeface="+mn-ea"/>
                <a:cs typeface="Times New Roman" panose="02020603050405020304" pitchFamily="18" charset="0"/>
              </a:rPr>
              <a:t>　　</a:t>
            </a:r>
            <a:r>
              <a:rPr lang="en-US" altLang="ja-JP" sz="8000" kern="100" dirty="0">
                <a:solidFill>
                  <a:schemeClr val="bg1"/>
                </a:solidFill>
                <a:effectLst/>
                <a:latin typeface="+mn-ea"/>
                <a:cs typeface="Times New Roman" panose="02020603050405020304" pitchFamily="18" charset="0"/>
              </a:rPr>
              <a:t>2</a:t>
            </a:r>
            <a:r>
              <a:rPr lang="ja-JP" altLang="en-US" sz="8000" kern="100" dirty="0">
                <a:solidFill>
                  <a:schemeClr val="bg1"/>
                </a:solidFill>
                <a:effectLst/>
                <a:latin typeface="+mn-ea"/>
                <a:cs typeface="Times New Roman" panose="02020603050405020304" pitchFamily="18" charset="0"/>
              </a:rPr>
              <a:t>号･･･継続的・安定的な農業経営の見込みがあること</a:t>
            </a:r>
          </a:p>
          <a:p>
            <a:pPr marR="30480" indent="209550" algn="l">
              <a:tabLst>
                <a:tab pos="266700" algn="l"/>
                <a:tab pos="466725" algn="l"/>
                <a:tab pos="600075" algn="l"/>
              </a:tabLst>
            </a:pPr>
            <a:r>
              <a:rPr lang="ja-JP" altLang="en-US" sz="8000" kern="100" dirty="0">
                <a:solidFill>
                  <a:schemeClr val="bg1"/>
                </a:solidFill>
                <a:effectLst/>
                <a:latin typeface="+mn-ea"/>
                <a:cs typeface="Times New Roman" panose="02020603050405020304" pitchFamily="18" charset="0"/>
              </a:rPr>
              <a:t>　　</a:t>
            </a:r>
            <a:r>
              <a:rPr lang="en-US" altLang="ja-JP" sz="8000" kern="100" dirty="0">
                <a:solidFill>
                  <a:schemeClr val="bg1"/>
                </a:solidFill>
                <a:effectLst/>
                <a:latin typeface="+mn-ea"/>
                <a:cs typeface="Times New Roman" panose="02020603050405020304" pitchFamily="18" charset="0"/>
              </a:rPr>
              <a:t>3</a:t>
            </a:r>
            <a:r>
              <a:rPr lang="ja-JP" altLang="en-US" sz="8000" kern="100" dirty="0">
                <a:solidFill>
                  <a:schemeClr val="bg1"/>
                </a:solidFill>
                <a:effectLst/>
                <a:latin typeface="+mn-ea"/>
                <a:cs typeface="Times New Roman" panose="02020603050405020304" pitchFamily="18" charset="0"/>
              </a:rPr>
              <a:t>号･･法人に限って、役員等のうち</a:t>
            </a:r>
            <a:r>
              <a:rPr lang="en-US" altLang="ja-JP" sz="8000" kern="100" dirty="0">
                <a:solidFill>
                  <a:schemeClr val="bg1"/>
                </a:solidFill>
                <a:effectLst/>
                <a:latin typeface="+mn-ea"/>
                <a:cs typeface="Times New Roman" panose="02020603050405020304" pitchFamily="18" charset="0"/>
              </a:rPr>
              <a:t>1</a:t>
            </a:r>
            <a:r>
              <a:rPr lang="ja-JP" altLang="en-US" sz="8000" kern="100" dirty="0">
                <a:solidFill>
                  <a:schemeClr val="bg1"/>
                </a:solidFill>
                <a:effectLst/>
                <a:latin typeface="+mn-ea"/>
                <a:cs typeface="Times New Roman" panose="02020603050405020304" pitchFamily="18" charset="0"/>
              </a:rPr>
              <a:t>人以上の者が耕作等の事業に常時従事すること</a:t>
            </a:r>
          </a:p>
          <a:p>
            <a:pPr marR="30480" indent="209550" algn="l">
              <a:tabLst>
                <a:tab pos="266700" algn="l"/>
                <a:tab pos="466725" algn="l"/>
                <a:tab pos="600075" algn="l"/>
              </a:tabLst>
            </a:pPr>
            <a:r>
              <a:rPr lang="ja-JP" altLang="en-US" sz="8000" kern="100" dirty="0">
                <a:solidFill>
                  <a:schemeClr val="bg1"/>
                </a:solidFill>
                <a:effectLst/>
                <a:latin typeface="+mn-ea"/>
                <a:cs typeface="Times New Roman" panose="02020603050405020304" pitchFamily="18" charset="0"/>
              </a:rPr>
              <a:t>    使用貸借は親族間がほとんどなので、賃貸借の場合が問題となる。</a:t>
            </a:r>
          </a:p>
          <a:p>
            <a:pPr marR="30480" indent="209550" algn="l">
              <a:tabLst>
                <a:tab pos="266700" algn="l"/>
                <a:tab pos="466725" algn="l"/>
                <a:tab pos="600075" algn="l"/>
              </a:tabLst>
            </a:pPr>
            <a:r>
              <a:rPr lang="ja-JP" altLang="en-US" sz="8800" kern="100" dirty="0">
                <a:solidFill>
                  <a:schemeClr val="bg1"/>
                </a:solidFill>
                <a:effectLst/>
                <a:latin typeface="+mn-ea"/>
                <a:cs typeface="Times New Roman" panose="02020603050405020304" pitchFamily="18" charset="0"/>
              </a:rPr>
              <a:t>２  ３条３項各号の内容</a:t>
            </a:r>
          </a:p>
          <a:p>
            <a:pPr marR="30480" indent="209550" algn="l">
              <a:tabLst>
                <a:tab pos="266700" algn="l"/>
                <a:tab pos="466725" algn="l"/>
                <a:tab pos="600075" algn="l"/>
              </a:tabLst>
            </a:pPr>
            <a:r>
              <a:rPr lang="ja-JP" altLang="en-US" sz="8800" kern="100" dirty="0">
                <a:solidFill>
                  <a:schemeClr val="bg1"/>
                </a:solidFill>
                <a:effectLst/>
                <a:latin typeface="+mn-ea"/>
                <a:cs typeface="Times New Roman" panose="02020603050405020304" pitchFamily="18" charset="0"/>
              </a:rPr>
              <a:t>（</a:t>
            </a:r>
            <a:r>
              <a:rPr lang="en-US" altLang="ja-JP" sz="8800" kern="100" dirty="0">
                <a:solidFill>
                  <a:schemeClr val="bg1"/>
                </a:solidFill>
                <a:effectLst/>
                <a:latin typeface="+mn-ea"/>
                <a:cs typeface="Times New Roman" panose="02020603050405020304" pitchFamily="18" charset="0"/>
              </a:rPr>
              <a:t>1</a:t>
            </a:r>
            <a:r>
              <a:rPr lang="ja-JP" altLang="en-US" sz="8800" kern="100" dirty="0">
                <a:solidFill>
                  <a:schemeClr val="bg1"/>
                </a:solidFill>
                <a:effectLst/>
                <a:latin typeface="+mn-ea"/>
                <a:cs typeface="Times New Roman" panose="02020603050405020304" pitchFamily="18" charset="0"/>
              </a:rPr>
              <a:t>）</a:t>
            </a:r>
            <a:r>
              <a:rPr lang="en-US" altLang="ja-JP" sz="8800" kern="100" dirty="0">
                <a:solidFill>
                  <a:schemeClr val="bg1"/>
                </a:solidFill>
                <a:effectLst/>
                <a:latin typeface="+mn-ea"/>
                <a:cs typeface="Times New Roman" panose="02020603050405020304" pitchFamily="18" charset="0"/>
              </a:rPr>
              <a:t>1</a:t>
            </a:r>
            <a:r>
              <a:rPr lang="ja-JP" altLang="en-US" sz="8800" kern="100" dirty="0">
                <a:solidFill>
                  <a:schemeClr val="bg1"/>
                </a:solidFill>
                <a:effectLst/>
                <a:latin typeface="+mn-ea"/>
                <a:cs typeface="Times New Roman" panose="02020603050405020304" pitchFamily="18" charset="0"/>
              </a:rPr>
              <a:t>号</a:t>
            </a:r>
          </a:p>
          <a:p>
            <a:pPr marR="30480" indent="209550" algn="l">
              <a:tabLst>
                <a:tab pos="266700" algn="l"/>
                <a:tab pos="466725" algn="l"/>
                <a:tab pos="600075" algn="l"/>
              </a:tabLst>
            </a:pPr>
            <a:r>
              <a:rPr lang="ja-JP" altLang="en-US" sz="8000" kern="100" dirty="0">
                <a:solidFill>
                  <a:schemeClr val="bg1"/>
                </a:solidFill>
                <a:effectLst/>
                <a:latin typeface="+mn-ea"/>
                <a:cs typeface="Times New Roman" panose="02020603050405020304" pitchFamily="18" charset="0"/>
              </a:rPr>
              <a:t>　・権利を取得しようとする者が、その取得後においてその農地等を適正に利用していないと認められる場合に、</a:t>
            </a:r>
            <a:endParaRPr lang="en-US" altLang="ja-JP" sz="8000" kern="100" dirty="0">
              <a:solidFill>
                <a:schemeClr val="bg1"/>
              </a:solidFill>
              <a:effectLst/>
              <a:latin typeface="+mn-ea"/>
              <a:cs typeface="Times New Roman" panose="02020603050405020304" pitchFamily="18" charset="0"/>
            </a:endParaRPr>
          </a:p>
          <a:p>
            <a:pPr marR="30480" indent="209550" algn="l">
              <a:tabLst>
                <a:tab pos="266700" algn="l"/>
                <a:tab pos="466725" algn="l"/>
                <a:tab pos="600075" algn="l"/>
              </a:tabLst>
            </a:pPr>
            <a:r>
              <a:rPr lang="ja-JP" altLang="en-US" sz="8000" kern="100" dirty="0">
                <a:solidFill>
                  <a:schemeClr val="bg1"/>
                </a:solidFill>
                <a:latin typeface="+mn-ea"/>
                <a:cs typeface="Times New Roman" panose="02020603050405020304" pitchFamily="18" charset="0"/>
              </a:rPr>
              <a:t>   </a:t>
            </a:r>
            <a:r>
              <a:rPr lang="ja-JP" altLang="en-US" sz="8000" kern="100" dirty="0">
                <a:solidFill>
                  <a:schemeClr val="bg1"/>
                </a:solidFill>
                <a:effectLst/>
                <a:latin typeface="+mn-ea"/>
                <a:cs typeface="Times New Roman" panose="02020603050405020304" pitchFamily="18" charset="0"/>
              </a:rPr>
              <a:t>賃貸借契約等を解除する旨の条件が書面による契約において付されていること。一般論として相手方に債</a:t>
            </a:r>
            <a:r>
              <a:rPr kumimoji="1" lang="ja-JP" altLang="en-US" sz="8000" b="0" i="0" u="none" strike="noStrike" kern="100" cap="none" spc="0" normalizeH="0" baseline="0" noProof="0" dirty="0">
                <a:ln>
                  <a:noFill/>
                </a:ln>
                <a:solidFill>
                  <a:prstClr val="black"/>
                </a:solidFill>
                <a:effectLst/>
                <a:uLnTx/>
                <a:uFillTx/>
                <a:latin typeface="HGP明朝E" panose="02020900000000000000" pitchFamily="18" charset="-128"/>
                <a:ea typeface="HGP明朝E" panose="02020900000000000000" pitchFamily="18" charset="-128"/>
                <a:cs typeface="Times New Roman" panose="02020603050405020304" pitchFamily="18" charset="0"/>
              </a:rPr>
              <a:t>務</a:t>
            </a:r>
            <a:endParaRPr lang="en-US" altLang="ja-JP" sz="8000" kern="100" dirty="0">
              <a:solidFill>
                <a:schemeClr val="bg1"/>
              </a:solidFill>
              <a:effectLst/>
              <a:latin typeface="+mn-ea"/>
              <a:cs typeface="Times New Roman" panose="02020603050405020304" pitchFamily="18" charset="0"/>
            </a:endParaRPr>
          </a:p>
          <a:p>
            <a:pPr marR="30480" indent="209550" algn="l">
              <a:tabLst>
                <a:tab pos="266700" algn="l"/>
                <a:tab pos="466725" algn="l"/>
                <a:tab pos="600075" algn="l"/>
              </a:tabLst>
            </a:pPr>
            <a:r>
              <a:rPr lang="ja-JP" altLang="en-US" sz="8000" kern="100" dirty="0">
                <a:solidFill>
                  <a:schemeClr val="bg1"/>
                </a:solidFill>
                <a:effectLst/>
                <a:latin typeface="+mn-ea"/>
                <a:cs typeface="Times New Roman" panose="02020603050405020304" pitchFamily="18" charset="0"/>
              </a:rPr>
              <a:t>   不履行（契約違反に当たる事実）があることが必要。</a:t>
            </a:r>
          </a:p>
          <a:p>
            <a:pPr marL="0" marR="30480" lvl="0" indent="139700" algn="l" defTabSz="914400" rtl="0" eaLnBrk="1" fontAlgn="auto" latinLnBrk="0" hangingPunct="1">
              <a:lnSpc>
                <a:spcPct val="100000"/>
              </a:lnSpc>
              <a:spcBef>
                <a:spcPct val="20000"/>
              </a:spcBef>
              <a:spcAft>
                <a:spcPts val="0"/>
              </a:spcAft>
              <a:buClr>
                <a:srgbClr val="0BD0D9"/>
              </a:buClr>
              <a:buSzPct val="95000"/>
              <a:buFont typeface="Wingdings 2"/>
              <a:buNone/>
              <a:tabLst>
                <a:tab pos="266700" algn="l"/>
                <a:tab pos="466725" algn="l"/>
                <a:tab pos="600075" algn="l"/>
              </a:tabLst>
              <a:defRPr/>
            </a:pPr>
            <a:r>
              <a:rPr kumimoji="1" lang="en-US" altLang="ja-JP" sz="8000" b="0" i="0" u="none" strike="noStrike" kern="100" cap="none" spc="0" normalizeH="0" baseline="0" noProof="0" dirty="0">
                <a:ln>
                  <a:noFill/>
                </a:ln>
                <a:solidFill>
                  <a:prstClr val="black"/>
                </a:solidFill>
                <a:effectLst/>
                <a:uLnTx/>
                <a:uFillTx/>
                <a:latin typeface="HGP明朝E" panose="02020900000000000000" pitchFamily="18" charset="-128"/>
                <a:ea typeface="HGP明朝E" panose="02020900000000000000" pitchFamily="18" charset="-128"/>
                <a:cs typeface="Times New Roman" panose="02020603050405020304" pitchFamily="18" charset="0"/>
              </a:rPr>
              <a:t>    ex</a:t>
            </a:r>
            <a:r>
              <a:rPr kumimoji="1" lang="ja-JP" altLang="en-US" sz="8000" b="0" i="0" u="none" strike="noStrike" kern="100" cap="none" spc="0" normalizeH="0" baseline="0" noProof="0" dirty="0">
                <a:ln>
                  <a:noFill/>
                </a:ln>
                <a:solidFill>
                  <a:prstClr val="black"/>
                </a:solidFill>
                <a:effectLst/>
                <a:uLnTx/>
                <a:uFillTx/>
                <a:latin typeface="HGP明朝E" panose="02020900000000000000" pitchFamily="18" charset="-128"/>
                <a:ea typeface="HGP明朝E" panose="02020900000000000000" pitchFamily="18" charset="-128"/>
                <a:cs typeface="Times New Roman" panose="02020603050405020304" pitchFamily="18" charset="0"/>
              </a:rPr>
              <a:t>．賃借人が賃料を支払わない場合は、債務不履行（契約違反）となって、賃貸人は、契約を解除できる</a:t>
            </a:r>
            <a:endParaRPr kumimoji="1" lang="en-US" altLang="ja-JP" sz="8000" b="0" i="0" u="none" strike="noStrike" kern="100" cap="none" spc="0" normalizeH="0" baseline="0" noProof="0" dirty="0">
              <a:ln>
                <a:noFill/>
              </a:ln>
              <a:solidFill>
                <a:prstClr val="black"/>
              </a:solidFill>
              <a:effectLst/>
              <a:uLnTx/>
              <a:uFillTx/>
              <a:latin typeface="HGP明朝E" panose="02020900000000000000" pitchFamily="18" charset="-128"/>
              <a:ea typeface="HGP明朝E" panose="02020900000000000000" pitchFamily="18" charset="-128"/>
              <a:cs typeface="Times New Roman" panose="02020603050405020304" pitchFamily="18" charset="0"/>
            </a:endParaRPr>
          </a:p>
          <a:p>
            <a:pPr marL="0" marR="30480" lvl="0" indent="139700" algn="l" defTabSz="914400" rtl="0" eaLnBrk="1" fontAlgn="auto" latinLnBrk="0" hangingPunct="1">
              <a:lnSpc>
                <a:spcPct val="100000"/>
              </a:lnSpc>
              <a:spcBef>
                <a:spcPct val="20000"/>
              </a:spcBef>
              <a:spcAft>
                <a:spcPts val="0"/>
              </a:spcAft>
              <a:buClr>
                <a:srgbClr val="0BD0D9"/>
              </a:buClr>
              <a:buSzPct val="95000"/>
              <a:buFont typeface="Wingdings 2"/>
              <a:buNone/>
              <a:tabLst>
                <a:tab pos="266700" algn="l"/>
                <a:tab pos="466725" algn="l"/>
                <a:tab pos="600075" algn="l"/>
              </a:tabLst>
              <a:defRPr/>
            </a:pPr>
            <a:r>
              <a:rPr lang="en-US" altLang="ja-JP" sz="8000" kern="100" dirty="0">
                <a:solidFill>
                  <a:prstClr val="black"/>
                </a:solidFill>
                <a:latin typeface="HGP明朝E" panose="02020900000000000000" pitchFamily="18" charset="-128"/>
                <a:ea typeface="HGP明朝E" panose="02020900000000000000" pitchFamily="18" charset="-128"/>
                <a:cs typeface="Times New Roman" panose="02020603050405020304" pitchFamily="18" charset="0"/>
              </a:rPr>
              <a:t>        </a:t>
            </a:r>
            <a:r>
              <a:rPr kumimoji="1" lang="ja-JP" altLang="en-US" sz="8000" b="0" i="0" u="none" strike="noStrike" kern="100" cap="none" spc="0" normalizeH="0" baseline="0" noProof="0" dirty="0">
                <a:ln>
                  <a:noFill/>
                </a:ln>
                <a:solidFill>
                  <a:prstClr val="black"/>
                </a:solidFill>
                <a:effectLst/>
                <a:uLnTx/>
                <a:uFillTx/>
                <a:latin typeface="HGP明朝E" panose="02020900000000000000" pitchFamily="18" charset="-128"/>
                <a:ea typeface="HGP明朝E" panose="02020900000000000000" pitchFamily="18" charset="-128"/>
                <a:cs typeface="Times New Roman" panose="02020603050405020304" pitchFamily="18" charset="0"/>
              </a:rPr>
              <a:t>（法定解除。民</a:t>
            </a:r>
            <a:r>
              <a:rPr kumimoji="1" lang="en-US" altLang="ja-JP" sz="8000" b="0" i="0" u="none" strike="noStrike" kern="100" cap="none" spc="0" normalizeH="0" baseline="0" noProof="0" dirty="0">
                <a:ln>
                  <a:noFill/>
                </a:ln>
                <a:solidFill>
                  <a:prstClr val="black"/>
                </a:solidFill>
                <a:effectLst/>
                <a:uLnTx/>
                <a:uFillTx/>
                <a:latin typeface="HGP明朝E" panose="02020900000000000000" pitchFamily="18" charset="-128"/>
                <a:ea typeface="HGP明朝E" panose="02020900000000000000" pitchFamily="18" charset="-128"/>
                <a:cs typeface="Times New Roman" panose="02020603050405020304" pitchFamily="18" charset="0"/>
              </a:rPr>
              <a:t>541</a:t>
            </a:r>
            <a:r>
              <a:rPr kumimoji="1" lang="ja-JP" altLang="en-US" sz="8000" b="0" i="0" u="none" strike="noStrike" kern="100" cap="none" spc="0" normalizeH="0" baseline="0" noProof="0" dirty="0">
                <a:ln>
                  <a:noFill/>
                </a:ln>
                <a:solidFill>
                  <a:prstClr val="black"/>
                </a:solidFill>
                <a:effectLst/>
                <a:uLnTx/>
                <a:uFillTx/>
                <a:latin typeface="HGP明朝E" panose="02020900000000000000" pitchFamily="18" charset="-128"/>
                <a:ea typeface="HGP明朝E" panose="02020900000000000000" pitchFamily="18" charset="-128"/>
                <a:cs typeface="Times New Roman" panose="02020603050405020304" pitchFamily="18" charset="0"/>
              </a:rPr>
              <a:t>条・</a:t>
            </a:r>
            <a:r>
              <a:rPr kumimoji="1" lang="en-US" altLang="ja-JP" sz="8000" b="0" i="0" u="none" strike="noStrike" kern="100" cap="none" spc="0" normalizeH="0" baseline="0" noProof="0" dirty="0">
                <a:ln>
                  <a:noFill/>
                </a:ln>
                <a:solidFill>
                  <a:prstClr val="black"/>
                </a:solidFill>
                <a:effectLst/>
                <a:uLnTx/>
                <a:uFillTx/>
                <a:latin typeface="HGP明朝E" panose="02020900000000000000" pitchFamily="18" charset="-128"/>
                <a:ea typeface="HGP明朝E" panose="02020900000000000000" pitchFamily="18" charset="-128"/>
                <a:cs typeface="Times New Roman" panose="02020603050405020304" pitchFamily="18" charset="0"/>
              </a:rPr>
              <a:t>542</a:t>
            </a:r>
            <a:r>
              <a:rPr kumimoji="1" lang="ja-JP" altLang="en-US" sz="8000" b="0" i="0" u="none" strike="noStrike" kern="100" cap="none" spc="0" normalizeH="0" baseline="0" noProof="0" dirty="0">
                <a:ln>
                  <a:noFill/>
                </a:ln>
                <a:solidFill>
                  <a:prstClr val="black"/>
                </a:solidFill>
                <a:effectLst/>
                <a:uLnTx/>
                <a:uFillTx/>
                <a:latin typeface="HGP明朝E" panose="02020900000000000000" pitchFamily="18" charset="-128"/>
                <a:ea typeface="HGP明朝E" panose="02020900000000000000" pitchFamily="18" charset="-128"/>
                <a:cs typeface="Times New Roman" panose="02020603050405020304" pitchFamily="18" charset="0"/>
              </a:rPr>
              <a:t>条）。</a:t>
            </a:r>
          </a:p>
          <a:p>
            <a:pPr marL="0" marR="30480" lvl="0" indent="139700" algn="l" defTabSz="914400" rtl="0" eaLnBrk="1" fontAlgn="auto" latinLnBrk="0" hangingPunct="1">
              <a:lnSpc>
                <a:spcPct val="100000"/>
              </a:lnSpc>
              <a:spcBef>
                <a:spcPct val="20000"/>
              </a:spcBef>
              <a:spcAft>
                <a:spcPts val="0"/>
              </a:spcAft>
              <a:buClr>
                <a:srgbClr val="0BD0D9"/>
              </a:buClr>
              <a:buSzPct val="95000"/>
              <a:buFont typeface="Wingdings 2"/>
              <a:buNone/>
              <a:tabLst>
                <a:tab pos="266700" algn="l"/>
                <a:tab pos="466725" algn="l"/>
                <a:tab pos="600075" algn="l"/>
              </a:tabLst>
              <a:defRPr/>
            </a:pPr>
            <a:r>
              <a:rPr kumimoji="1" lang="ja-JP" altLang="en-US" sz="8000" b="0" i="0" u="none" strike="noStrike" kern="100" cap="none" spc="0" normalizeH="0" baseline="0" noProof="0" dirty="0">
                <a:ln>
                  <a:noFill/>
                </a:ln>
                <a:solidFill>
                  <a:prstClr val="black"/>
                </a:solidFill>
                <a:effectLst/>
                <a:uLnTx/>
                <a:uFillTx/>
                <a:latin typeface="HGP明朝E" panose="02020900000000000000" pitchFamily="18" charset="-128"/>
                <a:ea typeface="HGP明朝E" panose="02020900000000000000" pitchFamily="18" charset="-128"/>
                <a:cs typeface="Times New Roman" panose="02020603050405020304" pitchFamily="18" charset="0"/>
              </a:rPr>
              <a:t>　  この場合契約を解除するには、原則として、相当の期間を定めて債務を履行するよう催告し、相当期間内に</a:t>
            </a:r>
            <a:endParaRPr kumimoji="1" lang="en-US" altLang="ja-JP" sz="8000" b="0" i="0" u="none" strike="noStrike" kern="100" cap="none" spc="0" normalizeH="0" baseline="0" noProof="0" dirty="0">
              <a:ln>
                <a:noFill/>
              </a:ln>
              <a:solidFill>
                <a:prstClr val="black"/>
              </a:solidFill>
              <a:effectLst/>
              <a:uLnTx/>
              <a:uFillTx/>
              <a:latin typeface="HGP明朝E" panose="02020900000000000000" pitchFamily="18" charset="-128"/>
              <a:ea typeface="HGP明朝E" panose="02020900000000000000" pitchFamily="18" charset="-128"/>
              <a:cs typeface="Times New Roman" panose="02020603050405020304" pitchFamily="18" charset="0"/>
            </a:endParaRPr>
          </a:p>
          <a:p>
            <a:pPr marL="0" marR="30480" lvl="0" indent="139700" algn="l" defTabSz="914400" rtl="0" eaLnBrk="1" fontAlgn="auto" latinLnBrk="0" hangingPunct="1">
              <a:lnSpc>
                <a:spcPct val="100000"/>
              </a:lnSpc>
              <a:spcBef>
                <a:spcPct val="20000"/>
              </a:spcBef>
              <a:spcAft>
                <a:spcPts val="0"/>
              </a:spcAft>
              <a:buClr>
                <a:srgbClr val="0BD0D9"/>
              </a:buClr>
              <a:buSzPct val="95000"/>
              <a:buFont typeface="Wingdings 2"/>
              <a:buNone/>
              <a:tabLst>
                <a:tab pos="266700" algn="l"/>
                <a:tab pos="466725" algn="l"/>
                <a:tab pos="600075" algn="l"/>
              </a:tabLst>
              <a:defRPr/>
            </a:pPr>
            <a:r>
              <a:rPr lang="en-US" altLang="ja-JP" sz="8000" kern="100" dirty="0">
                <a:solidFill>
                  <a:prstClr val="black"/>
                </a:solidFill>
                <a:latin typeface="HGP明朝E" panose="02020900000000000000" pitchFamily="18" charset="-128"/>
                <a:ea typeface="HGP明朝E" panose="02020900000000000000" pitchFamily="18" charset="-128"/>
                <a:cs typeface="Times New Roman" panose="02020603050405020304" pitchFamily="18" charset="0"/>
              </a:rPr>
              <a:t>    </a:t>
            </a:r>
            <a:r>
              <a:rPr kumimoji="1" lang="ja-JP" altLang="en-US" sz="8000" b="0" i="0" u="none" strike="noStrike" kern="100" cap="none" spc="0" normalizeH="0" baseline="0" noProof="0" dirty="0">
                <a:ln>
                  <a:noFill/>
                </a:ln>
                <a:solidFill>
                  <a:prstClr val="black"/>
                </a:solidFill>
                <a:effectLst/>
                <a:uLnTx/>
                <a:uFillTx/>
                <a:latin typeface="HGP明朝E" panose="02020900000000000000" pitchFamily="18" charset="-128"/>
                <a:ea typeface="HGP明朝E" panose="02020900000000000000" pitchFamily="18" charset="-128"/>
                <a:cs typeface="Times New Roman" panose="02020603050405020304" pitchFamily="18" charset="0"/>
              </a:rPr>
              <a:t>履行がないときに解除できる（民</a:t>
            </a:r>
            <a:r>
              <a:rPr kumimoji="1" lang="en-US" altLang="ja-JP" sz="8000" b="0" i="0" u="none" strike="noStrike" kern="100" cap="none" spc="0" normalizeH="0" baseline="0" noProof="0" dirty="0">
                <a:ln>
                  <a:noFill/>
                </a:ln>
                <a:solidFill>
                  <a:prstClr val="black"/>
                </a:solidFill>
                <a:effectLst/>
                <a:uLnTx/>
                <a:uFillTx/>
                <a:latin typeface="HGP明朝E" panose="02020900000000000000" pitchFamily="18" charset="-128"/>
                <a:ea typeface="HGP明朝E" panose="02020900000000000000" pitchFamily="18" charset="-128"/>
                <a:cs typeface="Times New Roman" panose="02020603050405020304" pitchFamily="18" charset="0"/>
              </a:rPr>
              <a:t>541</a:t>
            </a:r>
            <a:r>
              <a:rPr kumimoji="1" lang="ja-JP" altLang="en-US" sz="8000" b="0" i="0" u="none" strike="noStrike" kern="100" cap="none" spc="0" normalizeH="0" baseline="0" noProof="0" dirty="0">
                <a:ln>
                  <a:noFill/>
                </a:ln>
                <a:solidFill>
                  <a:prstClr val="black"/>
                </a:solidFill>
                <a:effectLst/>
                <a:uLnTx/>
                <a:uFillTx/>
                <a:latin typeface="HGP明朝E" panose="02020900000000000000" pitchFamily="18" charset="-128"/>
                <a:ea typeface="HGP明朝E" panose="02020900000000000000" pitchFamily="18" charset="-128"/>
                <a:cs typeface="Times New Roman" panose="02020603050405020304" pitchFamily="18" charset="0"/>
              </a:rPr>
              <a:t>条）。</a:t>
            </a:r>
            <a:endParaRPr kumimoji="1" lang="en-US" altLang="ja-JP" sz="8000" b="0" i="0" u="none" strike="noStrike" kern="100" cap="none" spc="0" normalizeH="0" baseline="0" noProof="0" dirty="0">
              <a:ln>
                <a:noFill/>
              </a:ln>
              <a:solidFill>
                <a:prstClr val="black"/>
              </a:solidFill>
              <a:effectLst/>
              <a:uLnTx/>
              <a:uFillTx/>
              <a:latin typeface="HGP明朝E" panose="02020900000000000000" pitchFamily="18" charset="-128"/>
              <a:ea typeface="HGP明朝E" panose="02020900000000000000" pitchFamily="18" charset="-128"/>
              <a:cs typeface="Times New Roman" panose="02020603050405020304" pitchFamily="18" charset="0"/>
            </a:endParaRPr>
          </a:p>
          <a:p>
            <a:pPr marL="0" marR="30480" lvl="0" indent="139700" algn="l" defTabSz="914400" rtl="0" eaLnBrk="1" fontAlgn="auto" latinLnBrk="0" hangingPunct="1">
              <a:lnSpc>
                <a:spcPct val="100000"/>
              </a:lnSpc>
              <a:spcBef>
                <a:spcPct val="20000"/>
              </a:spcBef>
              <a:spcAft>
                <a:spcPts val="0"/>
              </a:spcAft>
              <a:buClr>
                <a:srgbClr val="0BD0D9"/>
              </a:buClr>
              <a:buSzPct val="95000"/>
              <a:buFont typeface="Wingdings 2"/>
              <a:buNone/>
              <a:tabLst>
                <a:tab pos="266700" algn="l"/>
                <a:tab pos="466725" algn="l"/>
                <a:tab pos="600075" algn="l"/>
              </a:tabLst>
              <a:defRPr/>
            </a:pPr>
            <a:r>
              <a:rPr kumimoji="1" lang="ja-JP" altLang="en-US" sz="8000" b="0" i="0" u="none" strike="noStrike" kern="100" cap="none" spc="0" normalizeH="0" baseline="0" noProof="0" dirty="0">
                <a:ln>
                  <a:noFill/>
                </a:ln>
                <a:solidFill>
                  <a:prstClr val="black"/>
                </a:solidFill>
                <a:effectLst/>
                <a:uLnTx/>
                <a:uFillTx/>
                <a:latin typeface="HGP明朝E" panose="02020900000000000000" pitchFamily="18" charset="-128"/>
                <a:ea typeface="HGP明朝E" panose="02020900000000000000" pitchFamily="18" charset="-128"/>
                <a:cs typeface="Times New Roman" panose="02020603050405020304" pitchFamily="18" charset="0"/>
              </a:rPr>
              <a:t> 　 では、農地等の賃貸借契約において、「その農地等を適正に利用していないと認められる場合に解除する」旨</a:t>
            </a:r>
            <a:endParaRPr kumimoji="1" lang="en-US" altLang="ja-JP" sz="8000" b="0" i="0" u="none" strike="noStrike" kern="100" cap="none" spc="0" normalizeH="0" baseline="0" noProof="0" dirty="0">
              <a:ln>
                <a:noFill/>
              </a:ln>
              <a:solidFill>
                <a:prstClr val="black"/>
              </a:solidFill>
              <a:effectLst/>
              <a:uLnTx/>
              <a:uFillTx/>
              <a:latin typeface="HGP明朝E" panose="02020900000000000000" pitchFamily="18" charset="-128"/>
              <a:ea typeface="HGP明朝E" panose="02020900000000000000" pitchFamily="18" charset="-128"/>
              <a:cs typeface="Times New Roman" panose="02020603050405020304" pitchFamily="18" charset="0"/>
            </a:endParaRPr>
          </a:p>
          <a:p>
            <a:pPr marL="0" marR="30480" lvl="0" indent="139700" algn="l" defTabSz="914400" rtl="0" eaLnBrk="1" fontAlgn="auto" latinLnBrk="0" hangingPunct="1">
              <a:lnSpc>
                <a:spcPct val="100000"/>
              </a:lnSpc>
              <a:spcBef>
                <a:spcPct val="20000"/>
              </a:spcBef>
              <a:spcAft>
                <a:spcPts val="0"/>
              </a:spcAft>
              <a:buClr>
                <a:srgbClr val="0BD0D9"/>
              </a:buClr>
              <a:buSzPct val="95000"/>
              <a:buFont typeface="Wingdings 2"/>
              <a:buNone/>
              <a:tabLst>
                <a:tab pos="266700" algn="l"/>
                <a:tab pos="466725" algn="l"/>
                <a:tab pos="600075" algn="l"/>
              </a:tabLst>
              <a:defRPr/>
            </a:pPr>
            <a:r>
              <a:rPr kumimoji="1" lang="ja-JP" altLang="en-US" sz="8000" b="0" i="0" u="none" strike="noStrike" kern="100" cap="none" spc="0" normalizeH="0" baseline="0" noProof="0" dirty="0">
                <a:ln>
                  <a:noFill/>
                </a:ln>
                <a:solidFill>
                  <a:prstClr val="black"/>
                </a:solidFill>
                <a:effectLst/>
                <a:uLnTx/>
                <a:uFillTx/>
                <a:latin typeface="HGP明朝E" panose="02020900000000000000" pitchFamily="18" charset="-128"/>
                <a:ea typeface="HGP明朝E" panose="02020900000000000000" pitchFamily="18" charset="-128"/>
                <a:cs typeface="Times New Roman" panose="02020603050405020304" pitchFamily="18" charset="0"/>
              </a:rPr>
              <a:t>    の特約を付けた場合、その特約にはどのような意味があるのか？</a:t>
            </a:r>
          </a:p>
          <a:p>
            <a:pPr marL="0" marR="30480" lvl="0" indent="139700" algn="l" defTabSz="914400" rtl="0" eaLnBrk="1" fontAlgn="auto" latinLnBrk="0" hangingPunct="1">
              <a:lnSpc>
                <a:spcPct val="100000"/>
              </a:lnSpc>
              <a:spcBef>
                <a:spcPct val="20000"/>
              </a:spcBef>
              <a:spcAft>
                <a:spcPts val="0"/>
              </a:spcAft>
              <a:buClr>
                <a:srgbClr val="0BD0D9"/>
              </a:buClr>
              <a:buSzPct val="95000"/>
              <a:buFont typeface="Wingdings 2"/>
              <a:buNone/>
              <a:tabLst>
                <a:tab pos="266700" algn="l"/>
                <a:tab pos="466725" algn="l"/>
                <a:tab pos="600075" algn="l"/>
              </a:tabLst>
              <a:defRPr/>
            </a:pPr>
            <a:endParaRPr kumimoji="1" lang="ja-JP" altLang="ja-JP" sz="8000" b="0" i="0" u="none" strike="noStrike" kern="100" cap="none" spc="0" normalizeH="0" baseline="0" noProof="0" dirty="0">
              <a:ln>
                <a:noFill/>
              </a:ln>
              <a:solidFill>
                <a:prstClr val="black"/>
              </a:solidFill>
              <a:effectLst/>
              <a:uLnTx/>
              <a:uFillTx/>
              <a:latin typeface="HGP明朝E" panose="02020900000000000000" pitchFamily="18" charset="-128"/>
              <a:ea typeface="HGP明朝E" panose="02020900000000000000" pitchFamily="18" charset="-128"/>
              <a:cs typeface="Times New Roman" panose="02020603050405020304" pitchFamily="18" charset="0"/>
            </a:endParaRPr>
          </a:p>
          <a:p>
            <a:pPr marR="30480" indent="209550" algn="l">
              <a:tabLst>
                <a:tab pos="266700" algn="l"/>
                <a:tab pos="466725" algn="l"/>
                <a:tab pos="600075" algn="l"/>
              </a:tabLst>
            </a:pPr>
            <a:endParaRPr lang="ja-JP" altLang="en-US" sz="8000" kern="100" dirty="0">
              <a:solidFill>
                <a:schemeClr val="bg1"/>
              </a:solidFill>
              <a:effectLst/>
              <a:latin typeface="+mn-ea"/>
              <a:cs typeface="Times New Roman" panose="02020603050405020304" pitchFamily="18" charset="0"/>
            </a:endParaRPr>
          </a:p>
          <a:p>
            <a:pPr marR="30480" indent="209550" algn="l">
              <a:tabLst>
                <a:tab pos="266700" algn="l"/>
                <a:tab pos="466725" algn="l"/>
                <a:tab pos="600075" algn="l"/>
              </a:tabLst>
            </a:pPr>
            <a:endParaRPr lang="ja-JP" altLang="ja-JP" sz="8000" kern="100" dirty="0">
              <a:solidFill>
                <a:schemeClr val="bg1"/>
              </a:solidFill>
              <a:effectLst/>
              <a:latin typeface="+mn-ea"/>
              <a:cs typeface="Times New Roman" panose="02020603050405020304" pitchFamily="18" charset="0"/>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endParaRPr lang="ja-JP" altLang="en-US" sz="8000" dirty="0">
              <a:solidFill>
                <a:schemeClr val="bg1"/>
              </a:solidFill>
              <a:latin typeface="+mn-ea"/>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endParaRPr lang="ja-JP" altLang="en-US" sz="2400" dirty="0">
              <a:solidFill>
                <a:schemeClr val="bg1"/>
              </a:solidFill>
              <a:latin typeface="+mn-ea"/>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ja-JP" altLang="en-US" dirty="0">
                <a:solidFill>
                  <a:schemeClr val="bg1"/>
                </a:solidFill>
                <a:latin typeface="+mn-ea"/>
              </a:rPr>
              <a:t>　  </a:t>
            </a:r>
            <a:endParaRPr lang="en-US" altLang="ja-JP" sz="2900" dirty="0">
              <a:solidFill>
                <a:schemeClr val="bg1"/>
              </a:solidFill>
              <a:latin typeface="+mn-ea"/>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endParaRPr kumimoji="1" lang="ja-JP" altLang="en-US"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kumimoji="1" lang="ja-JP" altLang="en-US"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　</a:t>
            </a:r>
            <a:endParaRPr kumimoji="1" lang="ja-JP" altLang="en-US" sz="2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endParaRPr kumimoji="1" lang="ja-JP" altLang="en-US" sz="8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endParaRPr>
          </a:p>
        </p:txBody>
      </p:sp>
      <p:sp>
        <p:nvSpPr>
          <p:cNvPr id="4" name="スライド番号プレースホルダー 3">
            <a:extLst>
              <a:ext uri="{FF2B5EF4-FFF2-40B4-BE49-F238E27FC236}">
                <a16:creationId xmlns:a16="http://schemas.microsoft.com/office/drawing/2014/main" id="{C6C06E6B-DCED-41FE-ABE1-7E771819159B}"/>
              </a:ext>
            </a:extLst>
          </p:cNvPr>
          <p:cNvSpPr>
            <a:spLocks noGrp="1"/>
          </p:cNvSpPr>
          <p:nvPr>
            <p:ph type="sldNum" sz="quarter" idx="12"/>
          </p:nvPr>
        </p:nvSpPr>
        <p:spPr>
          <a:xfrm>
            <a:off x="11342914" y="6492875"/>
            <a:ext cx="762000" cy="365125"/>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45BA4EA-5EFA-460C-8880-04B9C92D5A26}" type="slidenum">
              <a:rPr kumimoji="0" lang="ja-JP" altLang="en-US" sz="1600" b="0" i="0" u="none" strike="noStrike" kern="1200" cap="none" spc="0" normalizeH="0" baseline="0" noProof="0">
                <a:ln>
                  <a:noFill/>
                </a:ln>
                <a:solidFill>
                  <a:prstClr val="black"/>
                </a:solidFill>
                <a:effectLst/>
                <a:uLnTx/>
                <a:uFillTx/>
                <a:latin typeface="Calibri" pitchFamily="34"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ja-JP" altLang="en-US" sz="1600" b="0" i="0" u="none" strike="noStrike" kern="1200" cap="none" spc="0" normalizeH="0" baseline="0" noProof="0" dirty="0">
              <a:ln>
                <a:noFill/>
              </a:ln>
              <a:solidFill>
                <a:prstClr val="black"/>
              </a:solidFill>
              <a:effectLst/>
              <a:uLnTx/>
              <a:uFillTx/>
              <a:latin typeface="Calibri" pitchFamily="34" charset="0"/>
              <a:ea typeface="ＭＳ Ｐゴシック" pitchFamily="50" charset="-128"/>
              <a:cs typeface="+mn-cs"/>
            </a:endParaRPr>
          </a:p>
        </p:txBody>
      </p:sp>
    </p:spTree>
    <p:extLst>
      <p:ext uri="{BB962C8B-B14F-4D97-AF65-F5344CB8AC3E}">
        <p14:creationId xmlns:p14="http://schemas.microsoft.com/office/powerpoint/2010/main" val="25837992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6" name="テキスト プレースホルダー 5">
            <a:extLst>
              <a:ext uri="{FF2B5EF4-FFF2-40B4-BE49-F238E27FC236}">
                <a16:creationId xmlns:a16="http://schemas.microsoft.com/office/drawing/2014/main" id="{8FC6B10C-8320-46D2-8699-82B82C3E2DB0}"/>
              </a:ext>
            </a:extLst>
          </p:cNvPr>
          <p:cNvSpPr>
            <a:spLocks noGrp="1"/>
          </p:cNvSpPr>
          <p:nvPr>
            <p:ph type="body" idx="1"/>
          </p:nvPr>
        </p:nvSpPr>
        <p:spPr>
          <a:xfrm>
            <a:off x="0" y="270202"/>
            <a:ext cx="12104914" cy="6409271"/>
          </a:xfrm>
        </p:spPr>
        <p:txBody>
          <a:bodyPr>
            <a:normAutofit fontScale="25000" lnSpcReduction="20000"/>
          </a:bodyPr>
          <a:lstStyle/>
          <a:p>
            <a:pPr marR="30480" indent="209550" algn="l">
              <a:tabLst>
                <a:tab pos="266700" algn="l"/>
                <a:tab pos="466725" algn="l"/>
                <a:tab pos="600075" algn="l"/>
              </a:tabLst>
            </a:pPr>
            <a:r>
              <a:rPr lang="ja-JP" altLang="en-US" sz="8000" kern="100" dirty="0">
                <a:solidFill>
                  <a:schemeClr val="bg1"/>
                </a:solidFill>
                <a:effectLst/>
                <a:latin typeface="+mn-ea"/>
                <a:cs typeface="Times New Roman" panose="02020603050405020304" pitchFamily="18" charset="0"/>
              </a:rPr>
              <a:t>　民法</a:t>
            </a:r>
            <a:r>
              <a:rPr lang="en-US" altLang="ja-JP" sz="8000" kern="100" dirty="0">
                <a:solidFill>
                  <a:schemeClr val="bg1"/>
                </a:solidFill>
                <a:effectLst/>
                <a:latin typeface="+mn-ea"/>
                <a:cs typeface="Times New Roman" panose="02020603050405020304" pitchFamily="18" charset="0"/>
              </a:rPr>
              <a:t>616</a:t>
            </a:r>
            <a:r>
              <a:rPr lang="ja-JP" altLang="en-US" sz="8000" kern="100" dirty="0">
                <a:solidFill>
                  <a:schemeClr val="bg1"/>
                </a:solidFill>
                <a:effectLst/>
                <a:latin typeface="+mn-ea"/>
                <a:cs typeface="Times New Roman" panose="02020603050405020304" pitchFamily="18" charset="0"/>
              </a:rPr>
              <a:t>条は、使用貸借契約に関する同法</a:t>
            </a:r>
            <a:r>
              <a:rPr lang="en-US" altLang="ja-JP" sz="8000" kern="100" dirty="0">
                <a:solidFill>
                  <a:schemeClr val="bg1"/>
                </a:solidFill>
                <a:effectLst/>
                <a:latin typeface="+mn-ea"/>
                <a:cs typeface="Times New Roman" panose="02020603050405020304" pitchFamily="18" charset="0"/>
              </a:rPr>
              <a:t>594</a:t>
            </a:r>
            <a:r>
              <a:rPr lang="ja-JP" altLang="en-US" sz="8000" kern="100" dirty="0">
                <a:solidFill>
                  <a:schemeClr val="bg1"/>
                </a:solidFill>
                <a:effectLst/>
                <a:latin typeface="+mn-ea"/>
                <a:cs typeface="Times New Roman" panose="02020603050405020304" pitchFamily="18" charset="0"/>
              </a:rPr>
              <a:t>条</a:t>
            </a:r>
            <a:r>
              <a:rPr lang="en-US" altLang="ja-JP" sz="8000" kern="100" dirty="0">
                <a:solidFill>
                  <a:schemeClr val="bg1"/>
                </a:solidFill>
                <a:effectLst/>
                <a:latin typeface="+mn-ea"/>
                <a:cs typeface="Times New Roman" panose="02020603050405020304" pitchFamily="18" charset="0"/>
              </a:rPr>
              <a:t>1</a:t>
            </a:r>
            <a:r>
              <a:rPr lang="ja-JP" altLang="en-US" sz="8000" kern="100" dirty="0">
                <a:solidFill>
                  <a:schemeClr val="bg1"/>
                </a:solidFill>
                <a:effectLst/>
                <a:latin typeface="+mn-ea"/>
                <a:cs typeface="Times New Roman" panose="02020603050405020304" pitchFamily="18" charset="0"/>
              </a:rPr>
              <a:t>項を準用しているので同条の規定が適用される。それは</a:t>
            </a:r>
            <a:endParaRPr lang="en-US" altLang="ja-JP" sz="8000" kern="100" dirty="0">
              <a:solidFill>
                <a:schemeClr val="bg1"/>
              </a:solidFill>
              <a:effectLst/>
              <a:latin typeface="+mn-ea"/>
              <a:cs typeface="Times New Roman" panose="02020603050405020304" pitchFamily="18" charset="0"/>
            </a:endParaRPr>
          </a:p>
          <a:p>
            <a:pPr marR="30480" indent="209550" algn="l">
              <a:tabLst>
                <a:tab pos="266700" algn="l"/>
                <a:tab pos="466725" algn="l"/>
                <a:tab pos="600075" algn="l"/>
              </a:tabLst>
            </a:pPr>
            <a:r>
              <a:rPr lang="en-US" altLang="ja-JP" sz="8000" kern="100" dirty="0">
                <a:solidFill>
                  <a:schemeClr val="bg1"/>
                </a:solidFill>
                <a:latin typeface="+mn-ea"/>
                <a:cs typeface="Times New Roman" panose="02020603050405020304" pitchFamily="18" charset="0"/>
              </a:rPr>
              <a:t>  </a:t>
            </a:r>
            <a:r>
              <a:rPr lang="ja-JP" altLang="en-US" sz="8000" kern="100" dirty="0">
                <a:solidFill>
                  <a:schemeClr val="bg1"/>
                </a:solidFill>
                <a:effectLst/>
                <a:latin typeface="+mn-ea"/>
                <a:cs typeface="Times New Roman" panose="02020603050405020304" pitchFamily="18" charset="0"/>
              </a:rPr>
              <a:t>「借主は、契約又は、その目的物の性質によって定まった用法に従い、その物の使用及び収益をしなければ</a:t>
            </a:r>
            <a:endParaRPr lang="en-US" altLang="ja-JP" sz="8000" kern="100" dirty="0">
              <a:solidFill>
                <a:schemeClr val="bg1"/>
              </a:solidFill>
              <a:effectLst/>
              <a:latin typeface="+mn-ea"/>
              <a:cs typeface="Times New Roman" panose="02020603050405020304" pitchFamily="18" charset="0"/>
            </a:endParaRPr>
          </a:p>
          <a:p>
            <a:pPr marR="30480" indent="209550" algn="l">
              <a:tabLst>
                <a:tab pos="266700" algn="l"/>
                <a:tab pos="466725" algn="l"/>
                <a:tab pos="600075" algn="l"/>
              </a:tabLst>
            </a:pPr>
            <a:r>
              <a:rPr lang="en-US" altLang="ja-JP" sz="8000" kern="100" dirty="0">
                <a:solidFill>
                  <a:schemeClr val="bg1"/>
                </a:solidFill>
                <a:latin typeface="+mn-ea"/>
                <a:cs typeface="Times New Roman" panose="02020603050405020304" pitchFamily="18" charset="0"/>
              </a:rPr>
              <a:t>   </a:t>
            </a:r>
            <a:r>
              <a:rPr lang="ja-JP" altLang="en-US" sz="8000" kern="100" dirty="0">
                <a:solidFill>
                  <a:schemeClr val="bg1"/>
                </a:solidFill>
                <a:effectLst/>
                <a:latin typeface="+mn-ea"/>
                <a:cs typeface="Times New Roman" panose="02020603050405020304" pitchFamily="18" charset="0"/>
              </a:rPr>
              <a:t>ならない」と定める（</a:t>
            </a:r>
            <a:r>
              <a:rPr lang="ja-JP" altLang="en-US" sz="8000" u="sng" kern="100" dirty="0">
                <a:solidFill>
                  <a:schemeClr val="bg1"/>
                </a:solidFill>
                <a:effectLst/>
                <a:latin typeface="+mn-ea"/>
                <a:cs typeface="Times New Roman" panose="02020603050405020304" pitchFamily="18" charset="0"/>
              </a:rPr>
              <a:t>用法順守義務</a:t>
            </a:r>
            <a:r>
              <a:rPr lang="ja-JP" altLang="en-US" sz="8000" kern="100" dirty="0">
                <a:solidFill>
                  <a:schemeClr val="bg1"/>
                </a:solidFill>
                <a:effectLst/>
                <a:latin typeface="+mn-ea"/>
                <a:cs typeface="Times New Roman" panose="02020603050405020304" pitchFamily="18" charset="0"/>
              </a:rPr>
              <a:t>）。</a:t>
            </a:r>
          </a:p>
          <a:p>
            <a:pPr marR="30480" indent="209550" algn="l">
              <a:tabLst>
                <a:tab pos="266700" algn="l"/>
                <a:tab pos="466725" algn="l"/>
                <a:tab pos="600075" algn="l"/>
              </a:tabLst>
            </a:pPr>
            <a:r>
              <a:rPr lang="ja-JP" altLang="en-US" sz="8000" kern="100" dirty="0">
                <a:solidFill>
                  <a:schemeClr val="bg1"/>
                </a:solidFill>
                <a:latin typeface="+mn-ea"/>
                <a:cs typeface="Times New Roman" panose="02020603050405020304" pitchFamily="18" charset="0"/>
              </a:rPr>
              <a:t>   </a:t>
            </a:r>
            <a:r>
              <a:rPr lang="ja-JP" altLang="en-US" sz="8000" kern="100" dirty="0">
                <a:solidFill>
                  <a:schemeClr val="bg1"/>
                </a:solidFill>
                <a:effectLst/>
                <a:latin typeface="+mn-ea"/>
                <a:cs typeface="Times New Roman" panose="02020603050405020304" pitchFamily="18" charset="0"/>
              </a:rPr>
              <a:t>これに違反した場合は、用法違反となって賃貸人は、仮に</a:t>
            </a:r>
            <a:r>
              <a:rPr lang="ja-JP" altLang="en-US" sz="8000" u="sng" kern="100" dirty="0">
                <a:solidFill>
                  <a:schemeClr val="bg1"/>
                </a:solidFill>
                <a:effectLst/>
                <a:latin typeface="+mn-ea"/>
                <a:cs typeface="Times New Roman" panose="02020603050405020304" pitchFamily="18" charset="0"/>
              </a:rPr>
              <a:t>特約がなくても</a:t>
            </a:r>
            <a:r>
              <a:rPr lang="ja-JP" altLang="en-US" sz="8000" kern="100" dirty="0">
                <a:solidFill>
                  <a:schemeClr val="bg1"/>
                </a:solidFill>
                <a:effectLst/>
                <a:latin typeface="+mn-ea"/>
                <a:cs typeface="Times New Roman" panose="02020603050405020304" pitchFamily="18" charset="0"/>
              </a:rPr>
              <a:t>債務不履行の一般原則に従って</a:t>
            </a:r>
            <a:endParaRPr lang="en-US" altLang="ja-JP" sz="8000" kern="100" dirty="0">
              <a:solidFill>
                <a:schemeClr val="bg1"/>
              </a:solidFill>
              <a:effectLst/>
              <a:latin typeface="+mn-ea"/>
              <a:cs typeface="Times New Roman" panose="02020603050405020304" pitchFamily="18" charset="0"/>
            </a:endParaRPr>
          </a:p>
          <a:p>
            <a:pPr marR="30480" indent="209550" algn="l">
              <a:tabLst>
                <a:tab pos="266700" algn="l"/>
                <a:tab pos="466725" algn="l"/>
                <a:tab pos="600075" algn="l"/>
              </a:tabLst>
            </a:pPr>
            <a:r>
              <a:rPr kumimoji="1" lang="en-US" altLang="ja-JP" sz="8000" b="0" i="0" u="none" strike="noStrike" kern="100" cap="none" spc="0" normalizeH="0" baseline="0" noProof="0" dirty="0">
                <a:ln>
                  <a:noFill/>
                </a:ln>
                <a:solidFill>
                  <a:schemeClr val="bg1"/>
                </a:solidFill>
                <a:uLnTx/>
                <a:uFillTx/>
                <a:latin typeface="+mn-ea"/>
                <a:ea typeface="HGP明朝E" panose="02020900000000000000" pitchFamily="18" charset="-128"/>
                <a:cs typeface="Times New Roman" panose="02020603050405020304" pitchFamily="18" charset="0"/>
              </a:rPr>
              <a:t>   </a:t>
            </a:r>
            <a:r>
              <a:rPr kumimoji="1" lang="ja-JP" altLang="en-US" sz="8000" b="0" i="0" u="sng" strike="noStrike" kern="100" cap="none" spc="0" normalizeH="0" baseline="0" noProof="0" dirty="0">
                <a:ln>
                  <a:noFill/>
                </a:ln>
                <a:solidFill>
                  <a:prstClr val="black"/>
                </a:solidFill>
                <a:effectLst/>
                <a:uLnTx/>
                <a:uFillTx/>
                <a:latin typeface="HGP明朝E" panose="02020900000000000000" pitchFamily="18" charset="-128"/>
                <a:ea typeface="HGP明朝E" panose="02020900000000000000" pitchFamily="18" charset="-128"/>
                <a:cs typeface="Times New Roman" panose="02020603050405020304" pitchFamily="18" charset="0"/>
              </a:rPr>
              <a:t>解除</a:t>
            </a:r>
            <a:r>
              <a:rPr lang="ja-JP" altLang="en-US" sz="8000" u="sng" kern="100" dirty="0">
                <a:solidFill>
                  <a:schemeClr val="bg1"/>
                </a:solidFill>
                <a:effectLst/>
                <a:latin typeface="+mn-ea"/>
                <a:cs typeface="Times New Roman" panose="02020603050405020304" pitchFamily="18" charset="0"/>
              </a:rPr>
              <a:t>できる</a:t>
            </a:r>
            <a:r>
              <a:rPr lang="ja-JP" altLang="en-US" sz="8000" kern="100" dirty="0">
                <a:solidFill>
                  <a:schemeClr val="bg1"/>
                </a:solidFill>
                <a:effectLst/>
                <a:latin typeface="+mn-ea"/>
                <a:cs typeface="Times New Roman" panose="02020603050405020304" pitchFamily="18" charset="0"/>
              </a:rPr>
              <a:t>。ではわざわざ書面で定める意味はというと、事前の合意に基づき催告なしで、解除を認めようと</a:t>
            </a:r>
            <a:endParaRPr lang="en-US" altLang="ja-JP" sz="8000" kern="100" dirty="0">
              <a:solidFill>
                <a:schemeClr val="bg1"/>
              </a:solidFill>
              <a:effectLst/>
              <a:latin typeface="+mn-ea"/>
              <a:cs typeface="Times New Roman" panose="02020603050405020304" pitchFamily="18" charset="0"/>
            </a:endParaRPr>
          </a:p>
          <a:p>
            <a:pPr marR="30480" indent="209550" algn="l">
              <a:tabLst>
                <a:tab pos="266700" algn="l"/>
                <a:tab pos="466725" algn="l"/>
                <a:tab pos="600075" algn="l"/>
              </a:tabLst>
            </a:pPr>
            <a:r>
              <a:rPr lang="en-US" altLang="ja-JP" sz="8000" kern="100" dirty="0">
                <a:solidFill>
                  <a:schemeClr val="bg1"/>
                </a:solidFill>
                <a:latin typeface="+mn-ea"/>
                <a:cs typeface="Times New Roman" panose="02020603050405020304" pitchFamily="18" charset="0"/>
              </a:rPr>
              <a:t>   </a:t>
            </a:r>
            <a:r>
              <a:rPr lang="ja-JP" altLang="en-US" sz="8000" kern="100" dirty="0">
                <a:solidFill>
                  <a:schemeClr val="bg1"/>
                </a:solidFill>
                <a:effectLst/>
                <a:latin typeface="+mn-ea"/>
                <a:cs typeface="Times New Roman" panose="02020603050405020304" pitchFamily="18" charset="0"/>
              </a:rPr>
              <a:t>する趣旨と解される（無催告解除特約）。</a:t>
            </a:r>
          </a:p>
          <a:p>
            <a:pPr marR="30480" indent="209550" algn="l">
              <a:tabLst>
                <a:tab pos="266700" algn="l"/>
                <a:tab pos="466725" algn="l"/>
                <a:tab pos="600075" algn="l"/>
              </a:tabLst>
            </a:pPr>
            <a:r>
              <a:rPr lang="ja-JP" altLang="en-US" sz="8000" kern="100" dirty="0">
                <a:solidFill>
                  <a:schemeClr val="bg1"/>
                </a:solidFill>
                <a:effectLst/>
                <a:latin typeface="+mn-ea"/>
                <a:cs typeface="Times New Roman" panose="02020603050405020304" pitchFamily="18" charset="0"/>
              </a:rPr>
              <a:t>　 ただし最高裁は、継続的契約関係から信頼関係理論を採用しており（最判Ｓ</a:t>
            </a:r>
            <a:r>
              <a:rPr lang="en-US" altLang="ja-JP" sz="8000" kern="100" dirty="0">
                <a:solidFill>
                  <a:schemeClr val="bg1"/>
                </a:solidFill>
                <a:effectLst/>
                <a:latin typeface="+mn-ea"/>
                <a:cs typeface="Times New Roman" panose="02020603050405020304" pitchFamily="18" charset="0"/>
              </a:rPr>
              <a:t>28.9.25</a:t>
            </a:r>
            <a:r>
              <a:rPr lang="ja-JP" altLang="en-US" sz="8000" kern="100" dirty="0">
                <a:solidFill>
                  <a:schemeClr val="bg1"/>
                </a:solidFill>
                <a:effectLst/>
                <a:latin typeface="+mn-ea"/>
                <a:cs typeface="Times New Roman" panose="02020603050405020304" pitchFamily="18" charset="0"/>
              </a:rPr>
              <a:t>）、賃借人の行為が、賃</a:t>
            </a:r>
            <a:r>
              <a:rPr kumimoji="1" lang="ja-JP" altLang="en-US" sz="8000" b="0" i="0" u="none" strike="noStrike" kern="100" cap="none" spc="0" normalizeH="0" baseline="0" noProof="0" dirty="0">
                <a:ln>
                  <a:noFill/>
                </a:ln>
                <a:solidFill>
                  <a:prstClr val="black"/>
                </a:solidFill>
                <a:effectLst/>
                <a:uLnTx/>
                <a:uFillTx/>
                <a:latin typeface="HGP明朝E" panose="02020900000000000000" pitchFamily="18" charset="-128"/>
                <a:ea typeface="HGP明朝E" panose="02020900000000000000" pitchFamily="18" charset="-128"/>
                <a:cs typeface="Times New Roman" panose="02020603050405020304" pitchFamily="18" charset="0"/>
              </a:rPr>
              <a:t>貸</a:t>
            </a:r>
            <a:endParaRPr lang="en-US" altLang="ja-JP" sz="8000" kern="100" dirty="0">
              <a:solidFill>
                <a:schemeClr val="bg1"/>
              </a:solidFill>
              <a:effectLst/>
              <a:latin typeface="+mn-ea"/>
              <a:cs typeface="Times New Roman" panose="02020603050405020304" pitchFamily="18" charset="0"/>
            </a:endParaRPr>
          </a:p>
          <a:p>
            <a:pPr marR="30480" indent="209550" algn="l">
              <a:tabLst>
                <a:tab pos="266700" algn="l"/>
                <a:tab pos="466725" algn="l"/>
                <a:tab pos="600075" algn="l"/>
              </a:tabLst>
            </a:pPr>
            <a:r>
              <a:rPr lang="ja-JP" altLang="en-US" sz="8000" kern="100" dirty="0">
                <a:solidFill>
                  <a:schemeClr val="bg1"/>
                </a:solidFill>
                <a:effectLst/>
                <a:latin typeface="+mn-ea"/>
                <a:cs typeface="Times New Roman" panose="02020603050405020304" pitchFamily="18" charset="0"/>
              </a:rPr>
              <a:t>   人に対する背信行為と認めるに足らない特段の事情があるときは、解除権の行使を認めません。なお、「背</a:t>
            </a:r>
            <a:r>
              <a:rPr kumimoji="1" lang="ja-JP" altLang="en-US" sz="8000" b="0" i="0" u="none" strike="noStrike" kern="100" cap="none" spc="0" normalizeH="0" baseline="0" noProof="0" dirty="0">
                <a:ln>
                  <a:noFill/>
                </a:ln>
                <a:solidFill>
                  <a:prstClr val="black"/>
                </a:solidFill>
                <a:effectLst/>
                <a:uLnTx/>
                <a:uFillTx/>
                <a:latin typeface="HGP明朝E" panose="02020900000000000000" pitchFamily="18" charset="-128"/>
                <a:ea typeface="HGP明朝E" panose="02020900000000000000" pitchFamily="18" charset="-128"/>
                <a:cs typeface="Times New Roman" panose="02020603050405020304" pitchFamily="18" charset="0"/>
              </a:rPr>
              <a:t>信</a:t>
            </a:r>
            <a:endParaRPr lang="en-US" altLang="ja-JP" sz="8000" kern="100" dirty="0">
              <a:solidFill>
                <a:schemeClr val="bg1"/>
              </a:solidFill>
              <a:effectLst/>
              <a:latin typeface="+mn-ea"/>
              <a:cs typeface="Times New Roman" panose="02020603050405020304" pitchFamily="18" charset="0"/>
            </a:endParaRPr>
          </a:p>
          <a:p>
            <a:pPr marR="30480" indent="209550" algn="l">
              <a:tabLst>
                <a:tab pos="266700" algn="l"/>
                <a:tab pos="466725" algn="l"/>
                <a:tab pos="600075" algn="l"/>
              </a:tabLst>
            </a:pPr>
            <a:r>
              <a:rPr lang="ja-JP" altLang="en-US" sz="8000" kern="100" dirty="0">
                <a:solidFill>
                  <a:schemeClr val="bg1"/>
                </a:solidFill>
                <a:effectLst/>
                <a:latin typeface="+mn-ea"/>
                <a:cs typeface="Times New Roman" panose="02020603050405020304" pitchFamily="18" charset="0"/>
              </a:rPr>
              <a:t>   行為と認めるに足らない特段の事情」は賃借人の側において証明することを要すると解される。</a:t>
            </a:r>
          </a:p>
          <a:p>
            <a:pPr marR="30480" indent="209550" algn="l">
              <a:tabLst>
                <a:tab pos="266700" algn="l"/>
                <a:tab pos="466725" algn="l"/>
                <a:tab pos="600075" algn="l"/>
              </a:tabLst>
            </a:pPr>
            <a:r>
              <a:rPr lang="ja-JP" altLang="en-US" sz="8000" kern="100" dirty="0">
                <a:solidFill>
                  <a:schemeClr val="bg1"/>
                </a:solidFill>
                <a:effectLst/>
                <a:latin typeface="+mn-ea"/>
                <a:cs typeface="Times New Roman" panose="02020603050405020304" pitchFamily="18" charset="0"/>
              </a:rPr>
              <a:t>    特約の意味は余りないかも。</a:t>
            </a:r>
          </a:p>
          <a:p>
            <a:pPr marR="30480" indent="209550" algn="l">
              <a:tabLst>
                <a:tab pos="266700" algn="l"/>
                <a:tab pos="466725" algn="l"/>
                <a:tab pos="600075" algn="l"/>
              </a:tabLst>
            </a:pPr>
            <a:r>
              <a:rPr lang="ja-JP" altLang="en-US" sz="8000" kern="100" dirty="0">
                <a:solidFill>
                  <a:schemeClr val="bg1"/>
                </a:solidFill>
                <a:effectLst/>
                <a:latin typeface="+mn-ea"/>
                <a:cs typeface="Times New Roman" panose="02020603050405020304" pitchFamily="18" charset="0"/>
              </a:rPr>
              <a:t>　・賃貸人の解除要件として何を証明するか？</a:t>
            </a:r>
          </a:p>
          <a:p>
            <a:pPr marR="30480" indent="209550" algn="l">
              <a:tabLst>
                <a:tab pos="266700" algn="l"/>
                <a:tab pos="466725" algn="l"/>
                <a:tab pos="600075" algn="l"/>
              </a:tabLst>
            </a:pPr>
            <a:r>
              <a:rPr lang="ja-JP" altLang="en-US" sz="8000" kern="100" dirty="0">
                <a:solidFill>
                  <a:schemeClr val="bg1"/>
                </a:solidFill>
                <a:effectLst/>
                <a:latin typeface="+mn-ea"/>
                <a:cs typeface="Times New Roman" panose="02020603050405020304" pitchFamily="18" charset="0"/>
              </a:rPr>
              <a:t>　　①「適正に利用していないと認められる場合には、契約解除の特約が書面で。</a:t>
            </a:r>
          </a:p>
          <a:p>
            <a:pPr marR="30480" indent="209550" algn="l">
              <a:tabLst>
                <a:tab pos="266700" algn="l"/>
                <a:tab pos="466725" algn="l"/>
                <a:tab pos="600075" algn="l"/>
              </a:tabLst>
            </a:pPr>
            <a:r>
              <a:rPr lang="ja-JP" altLang="en-US" sz="8000" kern="100" dirty="0">
                <a:solidFill>
                  <a:schemeClr val="bg1"/>
                </a:solidFill>
                <a:effectLst/>
                <a:latin typeface="+mn-ea"/>
                <a:cs typeface="Times New Roman" panose="02020603050405020304" pitchFamily="18" charset="0"/>
              </a:rPr>
              <a:t>　　②賃借人が契約に反して不適正な利用をしたこと。</a:t>
            </a:r>
          </a:p>
          <a:p>
            <a:pPr marR="30480" indent="209550" algn="l">
              <a:tabLst>
                <a:tab pos="266700" algn="l"/>
                <a:tab pos="466725" algn="l"/>
                <a:tab pos="600075" algn="l"/>
              </a:tabLst>
            </a:pPr>
            <a:r>
              <a:rPr lang="ja-JP" altLang="en-US" sz="8000" kern="100" dirty="0">
                <a:solidFill>
                  <a:schemeClr val="bg1"/>
                </a:solidFill>
                <a:effectLst/>
                <a:latin typeface="+mn-ea"/>
                <a:cs typeface="Times New Roman" panose="02020603050405020304" pitchFamily="18" charset="0"/>
              </a:rPr>
              <a:t>　　③賃貸人が農地法</a:t>
            </a:r>
            <a:r>
              <a:rPr lang="en-US" altLang="ja-JP" sz="8000" kern="100" dirty="0">
                <a:solidFill>
                  <a:schemeClr val="bg1"/>
                </a:solidFill>
                <a:effectLst/>
                <a:latin typeface="+mn-ea"/>
                <a:cs typeface="Times New Roman" panose="02020603050405020304" pitchFamily="18" charset="0"/>
              </a:rPr>
              <a:t>18</a:t>
            </a:r>
            <a:r>
              <a:rPr lang="ja-JP" altLang="en-US" sz="8000" kern="100" dirty="0">
                <a:solidFill>
                  <a:schemeClr val="bg1"/>
                </a:solidFill>
                <a:effectLst/>
                <a:latin typeface="+mn-ea"/>
                <a:cs typeface="Times New Roman" panose="02020603050405020304" pitchFamily="18" charset="0"/>
              </a:rPr>
              <a:t>条の届出を農業委員会に出して、受理されたこと。</a:t>
            </a:r>
          </a:p>
          <a:p>
            <a:pPr marR="30480" indent="209550" algn="l">
              <a:tabLst>
                <a:tab pos="266700" algn="l"/>
                <a:tab pos="466725" algn="l"/>
                <a:tab pos="600075" algn="l"/>
              </a:tabLst>
            </a:pPr>
            <a:r>
              <a:rPr lang="ja-JP" altLang="en-US" sz="8000" kern="100" dirty="0">
                <a:solidFill>
                  <a:schemeClr val="bg1"/>
                </a:solidFill>
                <a:effectLst/>
                <a:latin typeface="+mn-ea"/>
                <a:cs typeface="Times New Roman" panose="02020603050405020304" pitchFamily="18" charset="0"/>
              </a:rPr>
              <a:t>　　④賃貸人が契約解除の意思表示をしたこと。</a:t>
            </a:r>
          </a:p>
          <a:p>
            <a:pPr marR="30480" indent="209550" algn="l">
              <a:tabLst>
                <a:tab pos="266700" algn="l"/>
                <a:tab pos="466725" algn="l"/>
                <a:tab pos="600075" algn="l"/>
              </a:tabLst>
            </a:pPr>
            <a:r>
              <a:rPr lang="ja-JP" altLang="en-US" sz="8000" kern="100" dirty="0">
                <a:solidFill>
                  <a:schemeClr val="bg1"/>
                </a:solidFill>
                <a:effectLst/>
                <a:latin typeface="+mn-ea"/>
                <a:cs typeface="Times New Roman" panose="02020603050405020304" pitchFamily="18" charset="0"/>
              </a:rPr>
              <a:t>　　届出書については規</a:t>
            </a:r>
            <a:r>
              <a:rPr lang="en-US" altLang="ja-JP" sz="8000" kern="100" dirty="0">
                <a:solidFill>
                  <a:schemeClr val="bg1"/>
                </a:solidFill>
                <a:effectLst/>
                <a:latin typeface="+mn-ea"/>
                <a:cs typeface="Times New Roman" panose="02020603050405020304" pitchFamily="18" charset="0"/>
              </a:rPr>
              <a:t>66</a:t>
            </a:r>
            <a:r>
              <a:rPr lang="ja-JP" altLang="en-US" sz="8000" kern="100" dirty="0">
                <a:solidFill>
                  <a:schemeClr val="bg1"/>
                </a:solidFill>
                <a:effectLst/>
                <a:latin typeface="+mn-ea"/>
                <a:cs typeface="Times New Roman" panose="02020603050405020304" pitchFamily="18" charset="0"/>
              </a:rPr>
              <a:t>条、同</a:t>
            </a:r>
            <a:r>
              <a:rPr lang="en-US" altLang="ja-JP" sz="8000" kern="100" dirty="0">
                <a:solidFill>
                  <a:schemeClr val="bg1"/>
                </a:solidFill>
                <a:effectLst/>
                <a:latin typeface="+mn-ea"/>
                <a:cs typeface="Times New Roman" panose="02020603050405020304" pitchFamily="18" charset="0"/>
              </a:rPr>
              <a:t>67</a:t>
            </a:r>
            <a:r>
              <a:rPr lang="ja-JP" altLang="en-US" sz="8000" kern="100" dirty="0">
                <a:solidFill>
                  <a:schemeClr val="bg1"/>
                </a:solidFill>
                <a:effectLst/>
                <a:latin typeface="+mn-ea"/>
                <a:cs typeface="Times New Roman" panose="02020603050405020304" pitchFamily="18" charset="0"/>
              </a:rPr>
              <a:t>条参照。審査請求については事務処理要領参照。</a:t>
            </a:r>
          </a:p>
          <a:p>
            <a:pPr marR="30480" indent="209550" algn="l">
              <a:tabLst>
                <a:tab pos="266700" algn="l"/>
                <a:tab pos="466725" algn="l"/>
                <a:tab pos="600075" algn="l"/>
              </a:tabLst>
            </a:pPr>
            <a:r>
              <a:rPr lang="ja-JP" altLang="en-US" sz="8800" kern="100" dirty="0">
                <a:solidFill>
                  <a:schemeClr val="bg1"/>
                </a:solidFill>
                <a:effectLst/>
                <a:latin typeface="+mn-ea"/>
                <a:cs typeface="Times New Roman" panose="02020603050405020304" pitchFamily="18" charset="0"/>
              </a:rPr>
              <a:t>（２） ３条３項２号</a:t>
            </a:r>
          </a:p>
          <a:p>
            <a:pPr marR="30480" indent="209550" algn="l">
              <a:tabLst>
                <a:tab pos="266700" algn="l"/>
                <a:tab pos="466725" algn="l"/>
                <a:tab pos="600075" algn="l"/>
              </a:tabLst>
            </a:pPr>
            <a:r>
              <a:rPr lang="ja-JP" altLang="en-US" sz="8000" kern="100" dirty="0">
                <a:solidFill>
                  <a:schemeClr val="bg1"/>
                </a:solidFill>
                <a:effectLst/>
                <a:latin typeface="+mn-ea"/>
                <a:cs typeface="Times New Roman" panose="02020603050405020304" pitchFamily="18" charset="0"/>
              </a:rPr>
              <a:t>　  「適正な役割分担の下に」という文言について、国の通知は「農業の維持発展に関する話合い活動への参加、</a:t>
            </a:r>
            <a:endParaRPr lang="en-US" altLang="ja-JP" sz="8000" kern="100" dirty="0">
              <a:solidFill>
                <a:schemeClr val="bg1"/>
              </a:solidFill>
              <a:effectLst/>
              <a:latin typeface="+mn-ea"/>
              <a:cs typeface="Times New Roman" panose="02020603050405020304" pitchFamily="18" charset="0"/>
            </a:endParaRPr>
          </a:p>
          <a:p>
            <a:pPr marR="30480" indent="209550" algn="l">
              <a:tabLst>
                <a:tab pos="266700" algn="l"/>
                <a:tab pos="466725" algn="l"/>
                <a:tab pos="600075" algn="l"/>
              </a:tabLst>
            </a:pPr>
            <a:r>
              <a:rPr lang="ja-JP" altLang="en-US" sz="8000" kern="100" dirty="0">
                <a:solidFill>
                  <a:schemeClr val="bg1"/>
                </a:solidFill>
                <a:latin typeface="+mn-ea"/>
                <a:cs typeface="Times New Roman" panose="02020603050405020304" pitchFamily="18" charset="0"/>
              </a:rPr>
              <a:t>　　</a:t>
            </a:r>
            <a:r>
              <a:rPr lang="ja-JP" altLang="en-US" sz="8000" kern="100" dirty="0">
                <a:solidFill>
                  <a:schemeClr val="bg1"/>
                </a:solidFill>
                <a:effectLst/>
                <a:latin typeface="+mn-ea"/>
                <a:cs typeface="Times New Roman" panose="02020603050405020304" pitchFamily="18" charset="0"/>
              </a:rPr>
              <a:t>農道、水路、ため池等の共同施設の取決めの遵守、獣害被害対策への協力等をいう」としている（処理基準</a:t>
            </a:r>
            <a:endParaRPr lang="en-US" altLang="ja-JP" sz="8000" kern="100" dirty="0">
              <a:solidFill>
                <a:schemeClr val="bg1"/>
              </a:solidFill>
              <a:effectLst/>
              <a:latin typeface="+mn-ea"/>
              <a:cs typeface="Times New Roman" panose="02020603050405020304" pitchFamily="18" charset="0"/>
            </a:endParaRPr>
          </a:p>
          <a:p>
            <a:pPr marR="30480" indent="209550" algn="l">
              <a:tabLst>
                <a:tab pos="266700" algn="l"/>
                <a:tab pos="466725" algn="l"/>
                <a:tab pos="600075" algn="l"/>
              </a:tabLst>
            </a:pPr>
            <a:r>
              <a:rPr lang="ja-JP" altLang="en-US" sz="8000" kern="100" dirty="0">
                <a:solidFill>
                  <a:schemeClr val="bg1"/>
                </a:solidFill>
                <a:effectLst/>
                <a:latin typeface="+mn-ea"/>
                <a:cs typeface="Times New Roman" panose="02020603050405020304" pitchFamily="18" charset="0"/>
              </a:rPr>
              <a:t>    第</a:t>
            </a:r>
            <a:r>
              <a:rPr lang="en-US" altLang="ja-JP" sz="8000" kern="100" dirty="0">
                <a:solidFill>
                  <a:schemeClr val="bg1"/>
                </a:solidFill>
                <a:effectLst/>
                <a:latin typeface="+mn-ea"/>
                <a:cs typeface="Times New Roman" panose="02020603050405020304" pitchFamily="18" charset="0"/>
              </a:rPr>
              <a:t>3</a:t>
            </a:r>
            <a:r>
              <a:rPr lang="ja-JP" altLang="en-US" sz="8000" kern="100" dirty="0">
                <a:solidFill>
                  <a:schemeClr val="bg1"/>
                </a:solidFill>
                <a:effectLst/>
                <a:latin typeface="+mn-ea"/>
                <a:cs typeface="Times New Roman" panose="02020603050405020304" pitchFamily="18" charset="0"/>
              </a:rPr>
              <a:t>・</a:t>
            </a:r>
            <a:r>
              <a:rPr lang="en-US" altLang="ja-JP" sz="8000" kern="100" dirty="0">
                <a:solidFill>
                  <a:schemeClr val="bg1"/>
                </a:solidFill>
                <a:effectLst/>
                <a:latin typeface="+mn-ea"/>
                <a:cs typeface="Times New Roman" panose="02020603050405020304" pitchFamily="18" charset="0"/>
              </a:rPr>
              <a:t>9(2)</a:t>
            </a:r>
            <a:r>
              <a:rPr lang="ja-JP" altLang="en-US" sz="8000" kern="100" dirty="0">
                <a:solidFill>
                  <a:schemeClr val="bg1"/>
                </a:solidFill>
                <a:effectLst/>
                <a:latin typeface="+mn-ea"/>
                <a:cs typeface="Times New Roman" panose="02020603050405020304" pitchFamily="18" charset="0"/>
              </a:rPr>
              <a:t>）。意思・能力の判断の方法として賃借権を取得しようとする者は、確約書を提出すること、農業委員</a:t>
            </a:r>
            <a:endParaRPr lang="en-US" altLang="ja-JP" sz="8000" kern="100" dirty="0">
              <a:solidFill>
                <a:schemeClr val="bg1"/>
              </a:solidFill>
              <a:effectLst/>
              <a:latin typeface="+mn-ea"/>
              <a:cs typeface="Times New Roman" panose="02020603050405020304" pitchFamily="18" charset="0"/>
            </a:endParaRPr>
          </a:p>
          <a:p>
            <a:pPr marR="30480" indent="209550" algn="l">
              <a:tabLst>
                <a:tab pos="266700" algn="l"/>
                <a:tab pos="466725" algn="l"/>
                <a:tab pos="600075" algn="l"/>
              </a:tabLst>
            </a:pPr>
            <a:r>
              <a:rPr lang="ja-JP" altLang="en-US" sz="8000" kern="100" dirty="0">
                <a:solidFill>
                  <a:schemeClr val="bg1"/>
                </a:solidFill>
                <a:effectLst/>
                <a:latin typeface="+mn-ea"/>
                <a:cs typeface="Times New Roman" panose="02020603050405020304" pitchFamily="18" charset="0"/>
              </a:rPr>
              <a:t>    会と協定を結ぶこと等が考えられる（同第</a:t>
            </a:r>
            <a:r>
              <a:rPr lang="en-US" altLang="ja-JP" sz="8000" kern="100" dirty="0">
                <a:solidFill>
                  <a:schemeClr val="bg1"/>
                </a:solidFill>
                <a:effectLst/>
                <a:latin typeface="+mn-ea"/>
                <a:cs typeface="Times New Roman" panose="02020603050405020304" pitchFamily="18" charset="0"/>
              </a:rPr>
              <a:t>3</a:t>
            </a:r>
            <a:r>
              <a:rPr lang="ja-JP" altLang="en-US" sz="8000" kern="100" dirty="0">
                <a:solidFill>
                  <a:schemeClr val="bg1"/>
                </a:solidFill>
                <a:effectLst/>
                <a:latin typeface="+mn-ea"/>
                <a:cs typeface="Times New Roman" panose="02020603050405020304" pitchFamily="18" charset="0"/>
              </a:rPr>
              <a:t>・</a:t>
            </a:r>
            <a:r>
              <a:rPr lang="en-US" altLang="ja-JP" sz="8000" kern="100" dirty="0">
                <a:solidFill>
                  <a:schemeClr val="bg1"/>
                </a:solidFill>
                <a:effectLst/>
                <a:latin typeface="+mn-ea"/>
                <a:cs typeface="Times New Roman" panose="02020603050405020304" pitchFamily="18" charset="0"/>
              </a:rPr>
              <a:t>9(2)</a:t>
            </a:r>
            <a:r>
              <a:rPr lang="ja-JP" altLang="en-US" sz="8000" kern="100" dirty="0">
                <a:solidFill>
                  <a:schemeClr val="bg1"/>
                </a:solidFill>
                <a:effectLst/>
                <a:latin typeface="+mn-ea"/>
                <a:cs typeface="Times New Roman" panose="02020603050405020304" pitchFamily="18" charset="0"/>
              </a:rPr>
              <a:t>）。</a:t>
            </a:r>
            <a:endParaRPr kumimoji="1" lang="ja-JP" altLang="en-US" sz="8000" b="0" i="0" u="none" strike="noStrike" kern="100" cap="none" spc="0" normalizeH="0" baseline="0" noProof="0" dirty="0">
              <a:ln>
                <a:noFill/>
              </a:ln>
              <a:solidFill>
                <a:prstClr val="black"/>
              </a:solidFill>
              <a:effectLst/>
              <a:uLnTx/>
              <a:uFillTx/>
              <a:latin typeface="HGP明朝E" panose="02020900000000000000" pitchFamily="18" charset="-128"/>
              <a:ea typeface="HGP明朝E" panose="02020900000000000000" pitchFamily="18" charset="-128"/>
              <a:cs typeface="Times New Roman" panose="02020603050405020304" pitchFamily="18" charset="0"/>
            </a:endParaRPr>
          </a:p>
          <a:p>
            <a:pPr marL="0" marR="30480" lvl="0" indent="139700" algn="l" defTabSz="914400" rtl="0" eaLnBrk="1" fontAlgn="auto" latinLnBrk="0" hangingPunct="1">
              <a:lnSpc>
                <a:spcPct val="100000"/>
              </a:lnSpc>
              <a:spcBef>
                <a:spcPct val="20000"/>
              </a:spcBef>
              <a:spcAft>
                <a:spcPts val="0"/>
              </a:spcAft>
              <a:buClr>
                <a:srgbClr val="0BD0D9"/>
              </a:buClr>
              <a:buSzPct val="95000"/>
              <a:buFont typeface="Wingdings 2"/>
              <a:buNone/>
              <a:tabLst>
                <a:tab pos="266700" algn="l"/>
                <a:tab pos="466725" algn="l"/>
                <a:tab pos="600075" algn="l"/>
              </a:tabLst>
              <a:defRPr/>
            </a:pPr>
            <a:endParaRPr kumimoji="1" lang="ja-JP" altLang="ja-JP" sz="8000" b="0" i="0" u="none" strike="noStrike" kern="100" cap="none" spc="0" normalizeH="0" baseline="0" noProof="0" dirty="0">
              <a:ln>
                <a:noFill/>
              </a:ln>
              <a:solidFill>
                <a:prstClr val="black"/>
              </a:solidFill>
              <a:effectLst/>
              <a:uLnTx/>
              <a:uFillTx/>
              <a:latin typeface="HGP明朝E" panose="02020900000000000000" pitchFamily="18" charset="-128"/>
              <a:ea typeface="HGP明朝E" panose="02020900000000000000" pitchFamily="18" charset="-128"/>
              <a:cs typeface="Times New Roman" panose="02020603050405020304" pitchFamily="18" charset="0"/>
            </a:endParaRPr>
          </a:p>
          <a:p>
            <a:pPr marR="30480" indent="209550" algn="l">
              <a:tabLst>
                <a:tab pos="266700" algn="l"/>
                <a:tab pos="466725" algn="l"/>
                <a:tab pos="600075" algn="l"/>
              </a:tabLst>
            </a:pPr>
            <a:endParaRPr lang="ja-JP" altLang="en-US" sz="8000" kern="100" dirty="0">
              <a:solidFill>
                <a:schemeClr val="bg1"/>
              </a:solidFill>
              <a:effectLst/>
              <a:latin typeface="+mn-ea"/>
              <a:cs typeface="Times New Roman" panose="02020603050405020304" pitchFamily="18" charset="0"/>
            </a:endParaRPr>
          </a:p>
          <a:p>
            <a:pPr marR="30480" indent="209550" algn="l">
              <a:tabLst>
                <a:tab pos="266700" algn="l"/>
                <a:tab pos="466725" algn="l"/>
                <a:tab pos="600075" algn="l"/>
              </a:tabLst>
            </a:pPr>
            <a:endParaRPr lang="ja-JP" altLang="ja-JP" sz="8000" kern="100" dirty="0">
              <a:solidFill>
                <a:schemeClr val="bg1"/>
              </a:solidFill>
              <a:effectLst/>
              <a:latin typeface="+mn-ea"/>
              <a:cs typeface="Times New Roman" panose="02020603050405020304" pitchFamily="18" charset="0"/>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endParaRPr lang="ja-JP" altLang="en-US" sz="8000" dirty="0">
              <a:solidFill>
                <a:schemeClr val="bg1"/>
              </a:solidFill>
              <a:latin typeface="+mn-ea"/>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endParaRPr lang="ja-JP" altLang="en-US" sz="2400" dirty="0">
              <a:solidFill>
                <a:schemeClr val="bg1"/>
              </a:solidFill>
              <a:latin typeface="+mn-ea"/>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ja-JP" altLang="en-US" dirty="0">
                <a:solidFill>
                  <a:schemeClr val="bg1"/>
                </a:solidFill>
                <a:latin typeface="+mn-ea"/>
              </a:rPr>
              <a:t>　  </a:t>
            </a:r>
            <a:endParaRPr lang="en-US" altLang="ja-JP" sz="2900" dirty="0">
              <a:solidFill>
                <a:schemeClr val="bg1"/>
              </a:solidFill>
              <a:latin typeface="+mn-ea"/>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endParaRPr kumimoji="1" lang="ja-JP" altLang="en-US"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kumimoji="1" lang="ja-JP" altLang="en-US"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　</a:t>
            </a:r>
            <a:endParaRPr kumimoji="1" lang="ja-JP" altLang="en-US" sz="2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endParaRPr kumimoji="1" lang="ja-JP" altLang="en-US" sz="8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endParaRPr>
          </a:p>
        </p:txBody>
      </p:sp>
      <p:sp>
        <p:nvSpPr>
          <p:cNvPr id="4" name="スライド番号プレースホルダー 3">
            <a:extLst>
              <a:ext uri="{FF2B5EF4-FFF2-40B4-BE49-F238E27FC236}">
                <a16:creationId xmlns:a16="http://schemas.microsoft.com/office/drawing/2014/main" id="{C6C06E6B-DCED-41FE-ABE1-7E771819159B}"/>
              </a:ext>
            </a:extLst>
          </p:cNvPr>
          <p:cNvSpPr>
            <a:spLocks noGrp="1"/>
          </p:cNvSpPr>
          <p:nvPr>
            <p:ph type="sldNum" sz="quarter" idx="12"/>
          </p:nvPr>
        </p:nvSpPr>
        <p:spPr>
          <a:xfrm>
            <a:off x="11342914" y="6496910"/>
            <a:ext cx="762000" cy="365125"/>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45BA4EA-5EFA-460C-8880-04B9C92D5A26}" type="slidenum">
              <a:rPr kumimoji="0" lang="ja-JP" altLang="en-US" sz="1600" b="0" i="0" u="none" strike="noStrike" kern="1200" cap="none" spc="0" normalizeH="0" baseline="0" noProof="0">
                <a:ln>
                  <a:noFill/>
                </a:ln>
                <a:solidFill>
                  <a:prstClr val="black"/>
                </a:solidFill>
                <a:effectLst/>
                <a:uLnTx/>
                <a:uFillTx/>
                <a:latin typeface="Calibri" pitchFamily="34"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0" lang="ja-JP" altLang="en-US" sz="1600" b="0" i="0" u="none" strike="noStrike" kern="1200" cap="none" spc="0" normalizeH="0" baseline="0" noProof="0" dirty="0">
              <a:ln>
                <a:noFill/>
              </a:ln>
              <a:solidFill>
                <a:prstClr val="black"/>
              </a:solidFill>
              <a:effectLst/>
              <a:uLnTx/>
              <a:uFillTx/>
              <a:latin typeface="Calibri" pitchFamily="34" charset="0"/>
              <a:ea typeface="ＭＳ Ｐゴシック" pitchFamily="50" charset="-128"/>
              <a:cs typeface="+mn-cs"/>
            </a:endParaRPr>
          </a:p>
        </p:txBody>
      </p:sp>
    </p:spTree>
    <p:extLst>
      <p:ext uri="{BB962C8B-B14F-4D97-AF65-F5344CB8AC3E}">
        <p14:creationId xmlns:p14="http://schemas.microsoft.com/office/powerpoint/2010/main" val="27085329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6" name="テキスト プレースホルダー 5">
            <a:extLst>
              <a:ext uri="{FF2B5EF4-FFF2-40B4-BE49-F238E27FC236}">
                <a16:creationId xmlns:a16="http://schemas.microsoft.com/office/drawing/2014/main" id="{8FC6B10C-8320-46D2-8699-82B82C3E2DB0}"/>
              </a:ext>
            </a:extLst>
          </p:cNvPr>
          <p:cNvSpPr>
            <a:spLocks noGrp="1"/>
          </p:cNvSpPr>
          <p:nvPr>
            <p:ph type="body" idx="1"/>
          </p:nvPr>
        </p:nvSpPr>
        <p:spPr>
          <a:xfrm>
            <a:off x="0" y="753528"/>
            <a:ext cx="12104914" cy="6104472"/>
          </a:xfrm>
        </p:spPr>
        <p:txBody>
          <a:bodyPr>
            <a:normAutofit fontScale="25000" lnSpcReduction="20000"/>
          </a:bodyPr>
          <a:lstStyle/>
          <a:p>
            <a:pPr marR="30480" indent="209550" algn="l">
              <a:tabLst>
                <a:tab pos="266700" algn="l"/>
                <a:tab pos="466725" algn="l"/>
                <a:tab pos="600075" algn="l"/>
              </a:tabLst>
            </a:pPr>
            <a:r>
              <a:rPr lang="ja-JP" altLang="en-US" sz="8000" kern="100" dirty="0">
                <a:solidFill>
                  <a:schemeClr val="bg1"/>
                </a:solidFill>
                <a:effectLst/>
                <a:latin typeface="+mn-ea"/>
                <a:cs typeface="Times New Roman" panose="02020603050405020304" pitchFamily="18" charset="0"/>
              </a:rPr>
              <a:t>　・確約書又は協定は、私人と行政主体の間で締結されるものだから「行政契約」の一種に当たる。</a:t>
            </a:r>
          </a:p>
          <a:p>
            <a:pPr marR="30480" indent="209550" algn="l">
              <a:tabLst>
                <a:tab pos="266700" algn="l"/>
                <a:tab pos="466725" algn="l"/>
                <a:tab pos="600075" algn="l"/>
              </a:tabLst>
            </a:pPr>
            <a:r>
              <a:rPr lang="ja-JP" altLang="en-US" sz="8800" kern="100" dirty="0">
                <a:solidFill>
                  <a:schemeClr val="bg1"/>
                </a:solidFill>
                <a:effectLst/>
                <a:latin typeface="+mn-ea"/>
                <a:cs typeface="Times New Roman" panose="02020603050405020304" pitchFamily="18" charset="0"/>
              </a:rPr>
              <a:t>（３） ３条３項３号</a:t>
            </a:r>
          </a:p>
          <a:p>
            <a:pPr marR="30480" indent="209550" algn="l">
              <a:tabLst>
                <a:tab pos="266700" algn="l"/>
                <a:tab pos="466725" algn="l"/>
                <a:tab pos="600075" algn="l"/>
              </a:tabLst>
            </a:pPr>
            <a:r>
              <a:rPr lang="ja-JP" altLang="en-US" sz="8000" kern="100" dirty="0">
                <a:solidFill>
                  <a:schemeClr val="bg1"/>
                </a:solidFill>
                <a:effectLst/>
                <a:latin typeface="+mn-ea"/>
                <a:cs typeface="Times New Roman" panose="02020603050405020304" pitchFamily="18" charset="0"/>
              </a:rPr>
              <a:t>　  法人の場合のときで、業務執行役員（理事、執行役、支店長等の役職名でも）のうち</a:t>
            </a:r>
            <a:r>
              <a:rPr lang="en-US" altLang="ja-JP" sz="8000" kern="100" dirty="0">
                <a:solidFill>
                  <a:schemeClr val="bg1"/>
                </a:solidFill>
                <a:effectLst/>
                <a:latin typeface="+mn-ea"/>
                <a:cs typeface="Times New Roman" panose="02020603050405020304" pitchFamily="18" charset="0"/>
              </a:rPr>
              <a:t>1</a:t>
            </a:r>
            <a:r>
              <a:rPr lang="ja-JP" altLang="en-US" sz="8000" kern="100" dirty="0">
                <a:solidFill>
                  <a:schemeClr val="bg1"/>
                </a:solidFill>
                <a:effectLst/>
                <a:latin typeface="+mn-ea"/>
                <a:cs typeface="Times New Roman" panose="02020603050405020304" pitchFamily="18" charset="0"/>
              </a:rPr>
              <a:t>人以上の者が、農業</a:t>
            </a:r>
            <a:endParaRPr lang="en-US" altLang="ja-JP" sz="8000" kern="100" dirty="0">
              <a:solidFill>
                <a:schemeClr val="bg1"/>
              </a:solidFill>
              <a:effectLst/>
              <a:latin typeface="+mn-ea"/>
              <a:cs typeface="Times New Roman" panose="02020603050405020304" pitchFamily="18" charset="0"/>
            </a:endParaRPr>
          </a:p>
          <a:p>
            <a:pPr marR="30480" indent="209550" algn="l">
              <a:tabLst>
                <a:tab pos="266700" algn="l"/>
                <a:tab pos="466725" algn="l"/>
                <a:tab pos="600075" algn="l"/>
              </a:tabLst>
            </a:pPr>
            <a:r>
              <a:rPr lang="ja-JP" altLang="en-US" sz="8000" kern="100" dirty="0">
                <a:solidFill>
                  <a:schemeClr val="bg1"/>
                </a:solidFill>
                <a:effectLst/>
                <a:latin typeface="+mn-ea"/>
                <a:cs typeface="Times New Roman" panose="02020603050405020304" pitchFamily="18" charset="0"/>
              </a:rPr>
              <a:t>    経営に責任をもって対応できることが担保されていること（処理基準第</a:t>
            </a:r>
            <a:r>
              <a:rPr lang="en-US" altLang="ja-JP" sz="8000" kern="100" dirty="0">
                <a:solidFill>
                  <a:schemeClr val="bg1"/>
                </a:solidFill>
                <a:effectLst/>
                <a:latin typeface="+mn-ea"/>
                <a:cs typeface="Times New Roman" panose="02020603050405020304" pitchFamily="18" charset="0"/>
              </a:rPr>
              <a:t>3</a:t>
            </a:r>
            <a:r>
              <a:rPr lang="ja-JP" altLang="en-US" sz="8000" kern="100" dirty="0">
                <a:solidFill>
                  <a:schemeClr val="bg1"/>
                </a:solidFill>
                <a:effectLst/>
                <a:latin typeface="+mn-ea"/>
                <a:cs typeface="Times New Roman" panose="02020603050405020304" pitchFamily="18" charset="0"/>
              </a:rPr>
              <a:t>・</a:t>
            </a:r>
            <a:r>
              <a:rPr lang="en-US" altLang="ja-JP" sz="8000" kern="100" dirty="0">
                <a:solidFill>
                  <a:schemeClr val="bg1"/>
                </a:solidFill>
                <a:effectLst/>
                <a:latin typeface="+mn-ea"/>
                <a:cs typeface="Times New Roman" panose="02020603050405020304" pitchFamily="18" charset="0"/>
              </a:rPr>
              <a:t>9(2)</a:t>
            </a:r>
            <a:r>
              <a:rPr lang="ja-JP" altLang="en-US" sz="8000" kern="100" dirty="0">
                <a:solidFill>
                  <a:schemeClr val="bg1"/>
                </a:solidFill>
                <a:effectLst/>
                <a:latin typeface="+mn-ea"/>
                <a:cs typeface="Times New Roman" panose="02020603050405020304" pitchFamily="18" charset="0"/>
              </a:rPr>
              <a:t>）。デスクワークも含まれる。</a:t>
            </a:r>
          </a:p>
          <a:p>
            <a:pPr marR="30480" indent="209550" algn="l">
              <a:tabLst>
                <a:tab pos="266700" algn="l"/>
                <a:tab pos="466725" algn="l"/>
                <a:tab pos="600075" algn="l"/>
              </a:tabLst>
            </a:pPr>
            <a:r>
              <a:rPr lang="ja-JP" altLang="en-US" sz="8800" kern="100" dirty="0">
                <a:solidFill>
                  <a:schemeClr val="bg1"/>
                </a:solidFill>
                <a:effectLst/>
                <a:latin typeface="+mn-ea"/>
                <a:cs typeface="Times New Roman" panose="02020603050405020304" pitchFamily="18" charset="0"/>
              </a:rPr>
              <a:t>（４） ３条３項に関する通知の内容</a:t>
            </a:r>
          </a:p>
          <a:p>
            <a:pPr marR="30480" indent="209550" algn="l">
              <a:tabLst>
                <a:tab pos="266700" algn="l"/>
                <a:tab pos="466725" algn="l"/>
                <a:tab pos="600075" algn="l"/>
              </a:tabLst>
            </a:pPr>
            <a:r>
              <a:rPr lang="ja-JP" altLang="en-US" sz="8000" kern="100" dirty="0">
                <a:solidFill>
                  <a:schemeClr val="bg1"/>
                </a:solidFill>
                <a:effectLst/>
                <a:latin typeface="+mn-ea"/>
                <a:cs typeface="Times New Roman" panose="02020603050405020304" pitchFamily="18" charset="0"/>
              </a:rPr>
              <a:t>　  許可を受けた法人等が撤退した場合に混乱を防止するための能力についての確認事項（処理基準</a:t>
            </a:r>
            <a:endParaRPr lang="en-US" altLang="ja-JP" sz="8000" kern="100" dirty="0">
              <a:solidFill>
                <a:schemeClr val="bg1"/>
              </a:solidFill>
              <a:effectLst/>
              <a:latin typeface="+mn-ea"/>
              <a:cs typeface="Times New Roman" panose="02020603050405020304" pitchFamily="18" charset="0"/>
            </a:endParaRPr>
          </a:p>
          <a:p>
            <a:pPr marR="30480" indent="209550" algn="l">
              <a:tabLst>
                <a:tab pos="266700" algn="l"/>
                <a:tab pos="466725" algn="l"/>
                <a:tab pos="600075" algn="l"/>
              </a:tabLst>
            </a:pPr>
            <a:r>
              <a:rPr lang="en-US" altLang="ja-JP" sz="8000" kern="100" dirty="0">
                <a:solidFill>
                  <a:schemeClr val="bg1"/>
                </a:solidFill>
                <a:latin typeface="+mn-ea"/>
                <a:cs typeface="Times New Roman" panose="02020603050405020304" pitchFamily="18" charset="0"/>
              </a:rPr>
              <a:t>    </a:t>
            </a:r>
            <a:r>
              <a:rPr lang="ja-JP" altLang="en-US" sz="8000" kern="100" dirty="0">
                <a:solidFill>
                  <a:schemeClr val="bg1"/>
                </a:solidFill>
                <a:effectLst/>
                <a:latin typeface="+mn-ea"/>
                <a:cs typeface="Times New Roman" panose="02020603050405020304" pitchFamily="18" charset="0"/>
              </a:rPr>
              <a:t>第３・１０</a:t>
            </a:r>
            <a:r>
              <a:rPr lang="en-US" altLang="ja-JP" sz="8000" kern="100" dirty="0">
                <a:solidFill>
                  <a:schemeClr val="bg1"/>
                </a:solidFill>
                <a:effectLst/>
                <a:latin typeface="+mn-ea"/>
                <a:cs typeface="Times New Roman" panose="02020603050405020304" pitchFamily="18" charset="0"/>
              </a:rPr>
              <a:t>(</a:t>
            </a:r>
            <a:r>
              <a:rPr lang="ja-JP" altLang="en-US" sz="8000" kern="100" dirty="0">
                <a:solidFill>
                  <a:schemeClr val="bg1"/>
                </a:solidFill>
                <a:effectLst/>
                <a:latin typeface="+mn-ea"/>
                <a:cs typeface="Times New Roman" panose="02020603050405020304" pitchFamily="18" charset="0"/>
              </a:rPr>
              <a:t>１</a:t>
            </a:r>
            <a:r>
              <a:rPr lang="en-US" altLang="ja-JP" sz="8000" kern="100" dirty="0">
                <a:solidFill>
                  <a:schemeClr val="bg1"/>
                </a:solidFill>
                <a:effectLst/>
                <a:latin typeface="+mn-ea"/>
                <a:cs typeface="Times New Roman" panose="02020603050405020304" pitchFamily="18" charset="0"/>
              </a:rPr>
              <a:t>)</a:t>
            </a:r>
            <a:r>
              <a:rPr lang="ja-JP" altLang="en-US" sz="8000" kern="100" dirty="0">
                <a:solidFill>
                  <a:schemeClr val="bg1"/>
                </a:solidFill>
                <a:effectLst/>
                <a:latin typeface="+mn-ea"/>
                <a:cs typeface="Times New Roman" panose="02020603050405020304" pitchFamily="18" charset="0"/>
              </a:rPr>
              <a:t>）。</a:t>
            </a:r>
          </a:p>
          <a:p>
            <a:pPr marR="30480" indent="209550" algn="l">
              <a:tabLst>
                <a:tab pos="266700" algn="l"/>
                <a:tab pos="466725" algn="l"/>
                <a:tab pos="600075" algn="l"/>
              </a:tabLst>
            </a:pPr>
            <a:r>
              <a:rPr lang="ja-JP" altLang="en-US" sz="8000" kern="100" dirty="0">
                <a:solidFill>
                  <a:schemeClr val="bg1"/>
                </a:solidFill>
                <a:effectLst/>
                <a:latin typeface="+mn-ea"/>
                <a:cs typeface="Times New Roman" panose="02020603050405020304" pitchFamily="18" charset="0"/>
              </a:rPr>
              <a:t>　  ①農地等を明け渡す際の原状回復の義務は誰にあるか</a:t>
            </a:r>
          </a:p>
          <a:p>
            <a:pPr marR="30480" indent="209550" algn="l">
              <a:tabLst>
                <a:tab pos="266700" algn="l"/>
                <a:tab pos="466725" algn="l"/>
                <a:tab pos="600075" algn="l"/>
              </a:tabLst>
            </a:pPr>
            <a:r>
              <a:rPr lang="ja-JP" altLang="en-US" sz="8000" kern="100" dirty="0">
                <a:solidFill>
                  <a:schemeClr val="bg1"/>
                </a:solidFill>
                <a:effectLst/>
                <a:latin typeface="+mn-ea"/>
                <a:cs typeface="Times New Roman" panose="02020603050405020304" pitchFamily="18" charset="0"/>
              </a:rPr>
              <a:t>　　②原状回復の費用は誰が負担するか</a:t>
            </a:r>
          </a:p>
          <a:p>
            <a:pPr marR="30480" indent="209550" algn="l">
              <a:tabLst>
                <a:tab pos="266700" algn="l"/>
                <a:tab pos="466725" algn="l"/>
                <a:tab pos="600075" algn="l"/>
              </a:tabLst>
            </a:pPr>
            <a:r>
              <a:rPr lang="ja-JP" altLang="en-US" sz="8000" kern="100" dirty="0">
                <a:solidFill>
                  <a:schemeClr val="bg1"/>
                </a:solidFill>
                <a:effectLst/>
                <a:latin typeface="+mn-ea"/>
                <a:cs typeface="Times New Roman" panose="02020603050405020304" pitchFamily="18" charset="0"/>
              </a:rPr>
              <a:t>　　③原状回復がなされないときの損害賠償の取決めがあるか</a:t>
            </a:r>
          </a:p>
          <a:p>
            <a:pPr marR="30480" indent="209550" algn="l">
              <a:tabLst>
                <a:tab pos="266700" algn="l"/>
                <a:tab pos="466725" algn="l"/>
                <a:tab pos="600075" algn="l"/>
              </a:tabLst>
            </a:pPr>
            <a:r>
              <a:rPr lang="ja-JP" altLang="en-US" sz="8000" kern="100" dirty="0">
                <a:solidFill>
                  <a:schemeClr val="bg1"/>
                </a:solidFill>
                <a:effectLst/>
                <a:latin typeface="+mn-ea"/>
                <a:cs typeface="Times New Roman" panose="02020603050405020304" pitchFamily="18" charset="0"/>
              </a:rPr>
              <a:t>　　④賃借期間の中途の契約終了時における違約金支払いの取決めがあるか</a:t>
            </a:r>
          </a:p>
          <a:p>
            <a:pPr marR="30480" indent="209550" algn="l">
              <a:tabLst>
                <a:tab pos="266700" algn="l"/>
                <a:tab pos="466725" algn="l"/>
                <a:tab pos="600075" algn="l"/>
              </a:tabLst>
            </a:pPr>
            <a:r>
              <a:rPr lang="ja-JP" altLang="en-US" sz="8000" kern="100" dirty="0">
                <a:solidFill>
                  <a:schemeClr val="bg1"/>
                </a:solidFill>
                <a:effectLst/>
                <a:latin typeface="+mn-ea"/>
                <a:cs typeface="Times New Roman" panose="02020603050405020304" pitchFamily="18" charset="0"/>
              </a:rPr>
              <a:t>　 ・この通知に余り意味はない。つまり取決めがないとき、民法上では、借主の側に原状回復義務がある（民</a:t>
            </a:r>
            <a:r>
              <a:rPr lang="en-US" altLang="ja-JP" sz="8000" kern="100" dirty="0">
                <a:solidFill>
                  <a:schemeClr val="bg1"/>
                </a:solidFill>
                <a:effectLst/>
                <a:latin typeface="+mn-ea"/>
                <a:cs typeface="Times New Roman" panose="02020603050405020304" pitchFamily="18" charset="0"/>
              </a:rPr>
              <a:t>545</a:t>
            </a:r>
          </a:p>
          <a:p>
            <a:pPr marR="30480" indent="209550" algn="l">
              <a:tabLst>
                <a:tab pos="266700" algn="l"/>
                <a:tab pos="466725" algn="l"/>
                <a:tab pos="600075" algn="l"/>
              </a:tabLst>
            </a:pPr>
            <a:r>
              <a:rPr lang="en-US" altLang="ja-JP" sz="8000" kern="100" dirty="0">
                <a:solidFill>
                  <a:schemeClr val="bg1"/>
                </a:solidFill>
                <a:latin typeface="+mn-ea"/>
                <a:cs typeface="Times New Roman" panose="02020603050405020304" pitchFamily="18" charset="0"/>
              </a:rPr>
              <a:t>    </a:t>
            </a:r>
            <a:r>
              <a:rPr lang="ja-JP" altLang="en-US" sz="8000" kern="100" dirty="0">
                <a:solidFill>
                  <a:schemeClr val="bg1"/>
                </a:solidFill>
                <a:effectLst/>
                <a:latin typeface="+mn-ea"/>
                <a:cs typeface="Times New Roman" panose="02020603050405020304" pitchFamily="18" charset="0"/>
              </a:rPr>
              <a:t>条</a:t>
            </a:r>
            <a:r>
              <a:rPr lang="en-US" altLang="ja-JP" sz="8000" kern="100" dirty="0">
                <a:solidFill>
                  <a:schemeClr val="bg1"/>
                </a:solidFill>
                <a:effectLst/>
                <a:latin typeface="+mn-ea"/>
                <a:cs typeface="Times New Roman" panose="02020603050405020304" pitchFamily="18" charset="0"/>
              </a:rPr>
              <a:t>1</a:t>
            </a:r>
            <a:r>
              <a:rPr lang="ja-JP" altLang="en-US" sz="8000" kern="100" dirty="0">
                <a:solidFill>
                  <a:schemeClr val="bg1"/>
                </a:solidFill>
                <a:effectLst/>
                <a:latin typeface="+mn-ea"/>
                <a:cs typeface="Times New Roman" panose="02020603050405020304" pitchFamily="18" charset="0"/>
              </a:rPr>
              <a:t>項）。又、貸主は受けた損害について、賃借人等に対し損害賠償責任を追及できる（同条</a:t>
            </a:r>
            <a:r>
              <a:rPr lang="en-US" altLang="ja-JP" sz="8000" kern="100" dirty="0">
                <a:solidFill>
                  <a:schemeClr val="bg1"/>
                </a:solidFill>
                <a:effectLst/>
                <a:latin typeface="+mn-ea"/>
                <a:cs typeface="Times New Roman" panose="02020603050405020304" pitchFamily="18" charset="0"/>
              </a:rPr>
              <a:t>4</a:t>
            </a:r>
            <a:r>
              <a:rPr lang="ja-JP" altLang="en-US" sz="8000" kern="100" dirty="0">
                <a:solidFill>
                  <a:schemeClr val="bg1"/>
                </a:solidFill>
                <a:effectLst/>
                <a:latin typeface="+mn-ea"/>
                <a:cs typeface="Times New Roman" panose="02020603050405020304" pitchFamily="18" charset="0"/>
              </a:rPr>
              <a:t>項）。</a:t>
            </a:r>
          </a:p>
          <a:p>
            <a:pPr marR="30480" indent="209550" algn="l">
              <a:tabLst>
                <a:tab pos="266700" algn="l"/>
                <a:tab pos="466725" algn="l"/>
                <a:tab pos="600075" algn="l"/>
              </a:tabLst>
            </a:pPr>
            <a:r>
              <a:rPr lang="ja-JP" altLang="en-US" sz="8800" kern="100" dirty="0">
                <a:solidFill>
                  <a:schemeClr val="bg1"/>
                </a:solidFill>
                <a:effectLst/>
                <a:latin typeface="+mn-ea"/>
                <a:cs typeface="Times New Roman" panose="02020603050405020304" pitchFamily="18" charset="0"/>
              </a:rPr>
              <a:t>（</a:t>
            </a:r>
            <a:r>
              <a:rPr lang="en-US" altLang="ja-JP" sz="8800" kern="100" dirty="0">
                <a:solidFill>
                  <a:schemeClr val="bg1"/>
                </a:solidFill>
                <a:effectLst/>
                <a:latin typeface="+mn-ea"/>
                <a:cs typeface="Times New Roman" panose="02020603050405020304" pitchFamily="18" charset="0"/>
              </a:rPr>
              <a:t>5</a:t>
            </a:r>
            <a:r>
              <a:rPr lang="ja-JP" altLang="en-US" sz="8800" kern="100" dirty="0">
                <a:solidFill>
                  <a:schemeClr val="bg1"/>
                </a:solidFill>
                <a:effectLst/>
                <a:latin typeface="+mn-ea"/>
                <a:cs typeface="Times New Roman" panose="02020603050405020304" pitchFamily="18" charset="0"/>
              </a:rPr>
              <a:t>）市町村の意見</a:t>
            </a:r>
          </a:p>
          <a:p>
            <a:pPr marR="30480" indent="209550" algn="l">
              <a:tabLst>
                <a:tab pos="266700" algn="l"/>
                <a:tab pos="466725" algn="l"/>
                <a:tab pos="600075" algn="l"/>
              </a:tabLst>
            </a:pPr>
            <a:r>
              <a:rPr lang="ja-JP" altLang="en-US" sz="8000" kern="100" dirty="0">
                <a:solidFill>
                  <a:schemeClr val="bg1"/>
                </a:solidFill>
                <a:effectLst/>
                <a:latin typeface="+mn-ea"/>
                <a:cs typeface="Times New Roman" panose="02020603050405020304" pitchFamily="18" charset="0"/>
              </a:rPr>
              <a:t>　　農業委員会は許可の前に市町村長に通知（同</a:t>
            </a:r>
            <a:r>
              <a:rPr lang="en-US" altLang="ja-JP" sz="8000" kern="100" dirty="0">
                <a:solidFill>
                  <a:schemeClr val="bg1"/>
                </a:solidFill>
                <a:effectLst/>
                <a:latin typeface="+mn-ea"/>
                <a:cs typeface="Times New Roman" panose="02020603050405020304" pitchFamily="18" charset="0"/>
              </a:rPr>
              <a:t>3</a:t>
            </a:r>
            <a:r>
              <a:rPr lang="ja-JP" altLang="en-US" sz="8000" kern="100" dirty="0">
                <a:solidFill>
                  <a:schemeClr val="bg1"/>
                </a:solidFill>
                <a:effectLst/>
                <a:latin typeface="+mn-ea"/>
                <a:cs typeface="Times New Roman" panose="02020603050405020304" pitchFamily="18" charset="0"/>
              </a:rPr>
              <a:t>条</a:t>
            </a:r>
            <a:r>
              <a:rPr lang="en-US" altLang="ja-JP" sz="8000" kern="100" dirty="0">
                <a:solidFill>
                  <a:schemeClr val="bg1"/>
                </a:solidFill>
                <a:effectLst/>
                <a:latin typeface="+mn-ea"/>
                <a:cs typeface="Times New Roman" panose="02020603050405020304" pitchFamily="18" charset="0"/>
              </a:rPr>
              <a:t>4</a:t>
            </a:r>
            <a:r>
              <a:rPr lang="ja-JP" altLang="en-US" sz="8000" kern="100" dirty="0">
                <a:solidFill>
                  <a:schemeClr val="bg1"/>
                </a:solidFill>
                <a:effectLst/>
                <a:latin typeface="+mn-ea"/>
                <a:cs typeface="Times New Roman" panose="02020603050405020304" pitchFamily="18" charset="0"/>
              </a:rPr>
              <a:t>項）する必要があり、このとき意見を述べることができる</a:t>
            </a:r>
            <a:endParaRPr lang="en-US" altLang="ja-JP" sz="8000" kern="100" dirty="0">
              <a:solidFill>
                <a:schemeClr val="bg1"/>
              </a:solidFill>
              <a:effectLst/>
              <a:latin typeface="+mn-ea"/>
              <a:cs typeface="Times New Roman" panose="02020603050405020304" pitchFamily="18" charset="0"/>
            </a:endParaRPr>
          </a:p>
          <a:p>
            <a:pPr marR="30480" indent="209550" algn="l">
              <a:tabLst>
                <a:tab pos="266700" algn="l"/>
                <a:tab pos="466725" algn="l"/>
                <a:tab pos="600075" algn="l"/>
              </a:tabLst>
            </a:pPr>
            <a:r>
              <a:rPr lang="ja-JP" altLang="en-US" sz="8000" kern="100" dirty="0">
                <a:solidFill>
                  <a:schemeClr val="bg1"/>
                </a:solidFill>
                <a:latin typeface="+mn-ea"/>
                <a:cs typeface="Times New Roman" panose="02020603050405020304" pitchFamily="18" charset="0"/>
              </a:rPr>
              <a:t>　　</a:t>
            </a:r>
            <a:r>
              <a:rPr lang="ja-JP" altLang="en-US" sz="8000" kern="100" dirty="0">
                <a:solidFill>
                  <a:schemeClr val="bg1"/>
                </a:solidFill>
                <a:effectLst/>
                <a:latin typeface="+mn-ea"/>
                <a:cs typeface="Times New Roman" panose="02020603050405020304" pitchFamily="18" charset="0"/>
              </a:rPr>
              <a:t>（代表者として）。</a:t>
            </a:r>
            <a:endParaRPr lang="en-US" altLang="ja-JP" sz="8000" kern="100" dirty="0">
              <a:solidFill>
                <a:schemeClr val="bg1"/>
              </a:solidFill>
              <a:effectLst/>
              <a:latin typeface="+mn-ea"/>
              <a:cs typeface="Times New Roman" panose="02020603050405020304" pitchFamily="18" charset="0"/>
            </a:endParaRPr>
          </a:p>
          <a:p>
            <a:pPr marR="30480" indent="209550" algn="l">
              <a:tabLst>
                <a:tab pos="266700" algn="l"/>
                <a:tab pos="466725" algn="l"/>
                <a:tab pos="600075" algn="l"/>
              </a:tabLst>
            </a:pPr>
            <a:r>
              <a:rPr lang="ja-JP" altLang="en-US" sz="8800" kern="100" dirty="0">
                <a:solidFill>
                  <a:schemeClr val="bg1"/>
                </a:solidFill>
                <a:effectLst/>
                <a:latin typeface="+mn-ea"/>
                <a:cs typeface="Times New Roman" panose="02020603050405020304" pitchFamily="18" charset="0"/>
              </a:rPr>
              <a:t>（</a:t>
            </a:r>
            <a:r>
              <a:rPr lang="en-US" altLang="ja-JP" sz="8800" kern="100" dirty="0">
                <a:solidFill>
                  <a:schemeClr val="bg1"/>
                </a:solidFill>
                <a:effectLst/>
                <a:latin typeface="+mn-ea"/>
                <a:cs typeface="Times New Roman" panose="02020603050405020304" pitchFamily="18" charset="0"/>
              </a:rPr>
              <a:t>6</a:t>
            </a:r>
            <a:r>
              <a:rPr lang="ja-JP" altLang="en-US" sz="8800" kern="100" dirty="0">
                <a:solidFill>
                  <a:schemeClr val="bg1"/>
                </a:solidFill>
                <a:effectLst/>
                <a:latin typeface="+mn-ea"/>
                <a:cs typeface="Times New Roman" panose="02020603050405020304" pitchFamily="18" charset="0"/>
              </a:rPr>
              <a:t>）事業状況の報告</a:t>
            </a:r>
          </a:p>
          <a:p>
            <a:pPr marR="30480" indent="209550" algn="l">
              <a:tabLst>
                <a:tab pos="266700" algn="l"/>
                <a:tab pos="466725" algn="l"/>
                <a:tab pos="600075" algn="l"/>
              </a:tabLst>
            </a:pPr>
            <a:r>
              <a:rPr lang="ja-JP" altLang="en-US" sz="8000" kern="100" dirty="0">
                <a:solidFill>
                  <a:schemeClr val="bg1"/>
                </a:solidFill>
                <a:effectLst/>
                <a:latin typeface="+mn-ea"/>
                <a:cs typeface="Times New Roman" panose="02020603050405020304" pitchFamily="18" charset="0"/>
              </a:rPr>
              <a:t>　　賃借権等の設定を受けた者は「毎年、事業の状況その他農林水産省令で定める事項を農業委員会に報告</a:t>
            </a:r>
            <a:endParaRPr lang="en-US" altLang="ja-JP" sz="8000" kern="100" dirty="0">
              <a:solidFill>
                <a:schemeClr val="bg1"/>
              </a:solidFill>
              <a:effectLst/>
              <a:latin typeface="+mn-ea"/>
              <a:cs typeface="Times New Roman" panose="02020603050405020304" pitchFamily="18" charset="0"/>
            </a:endParaRPr>
          </a:p>
          <a:p>
            <a:pPr marR="30480" indent="209550" algn="l">
              <a:tabLst>
                <a:tab pos="266700" algn="l"/>
                <a:tab pos="466725" algn="l"/>
                <a:tab pos="600075" algn="l"/>
              </a:tabLst>
            </a:pPr>
            <a:r>
              <a:rPr lang="ja-JP" altLang="en-US" sz="8000" kern="100" dirty="0">
                <a:solidFill>
                  <a:schemeClr val="bg1"/>
                </a:solidFill>
                <a:latin typeface="+mn-ea"/>
                <a:cs typeface="Times New Roman" panose="02020603050405020304" pitchFamily="18" charset="0"/>
              </a:rPr>
              <a:t>　　</a:t>
            </a:r>
            <a:r>
              <a:rPr lang="ja-JP" altLang="en-US" sz="8000" kern="100" dirty="0">
                <a:solidFill>
                  <a:schemeClr val="bg1"/>
                </a:solidFill>
                <a:effectLst/>
                <a:latin typeface="+mn-ea"/>
                <a:cs typeface="Times New Roman" panose="02020603050405020304" pitchFamily="18" charset="0"/>
              </a:rPr>
              <a:t>しなければならない」（法</a:t>
            </a:r>
            <a:r>
              <a:rPr lang="en-US" altLang="ja-JP" sz="8000" kern="100" dirty="0">
                <a:solidFill>
                  <a:schemeClr val="bg1"/>
                </a:solidFill>
                <a:effectLst/>
                <a:latin typeface="+mn-ea"/>
                <a:cs typeface="Times New Roman" panose="02020603050405020304" pitchFamily="18" charset="0"/>
              </a:rPr>
              <a:t>6</a:t>
            </a:r>
            <a:r>
              <a:rPr lang="ja-JP" altLang="en-US" sz="8000" kern="100" dirty="0">
                <a:solidFill>
                  <a:schemeClr val="bg1"/>
                </a:solidFill>
                <a:effectLst/>
                <a:latin typeface="+mn-ea"/>
                <a:cs typeface="Times New Roman" panose="02020603050405020304" pitchFamily="18" charset="0"/>
              </a:rPr>
              <a:t>条の</a:t>
            </a:r>
            <a:r>
              <a:rPr lang="en-US" altLang="ja-JP" sz="8000" kern="100" dirty="0">
                <a:solidFill>
                  <a:schemeClr val="bg1"/>
                </a:solidFill>
                <a:effectLst/>
                <a:latin typeface="+mn-ea"/>
                <a:cs typeface="Times New Roman" panose="02020603050405020304" pitchFamily="18" charset="0"/>
              </a:rPr>
              <a:t>2</a:t>
            </a:r>
            <a:r>
              <a:rPr lang="ja-JP" altLang="en-US" sz="8000" kern="100" dirty="0">
                <a:solidFill>
                  <a:schemeClr val="bg1"/>
                </a:solidFill>
                <a:effectLst/>
                <a:latin typeface="+mn-ea"/>
                <a:cs typeface="Times New Roman" panose="02020603050405020304" pitchFamily="18" charset="0"/>
              </a:rPr>
              <a:t>第</a:t>
            </a:r>
            <a:r>
              <a:rPr lang="en-US" altLang="ja-JP" sz="8000" kern="100" dirty="0">
                <a:solidFill>
                  <a:schemeClr val="bg1"/>
                </a:solidFill>
                <a:effectLst/>
                <a:latin typeface="+mn-ea"/>
                <a:cs typeface="Times New Roman" panose="02020603050405020304" pitchFamily="18" charset="0"/>
              </a:rPr>
              <a:t>1</a:t>
            </a:r>
            <a:r>
              <a:rPr lang="ja-JP" altLang="en-US" sz="8000" kern="100" dirty="0">
                <a:solidFill>
                  <a:schemeClr val="bg1"/>
                </a:solidFill>
                <a:effectLst/>
                <a:latin typeface="+mn-ea"/>
                <a:cs typeface="Times New Roman" panose="02020603050405020304" pitchFamily="18" charset="0"/>
              </a:rPr>
              <a:t>項）。</a:t>
            </a:r>
          </a:p>
          <a:p>
            <a:pPr marR="30480" indent="209550" algn="l">
              <a:tabLst>
                <a:tab pos="266700" algn="l"/>
                <a:tab pos="466725" algn="l"/>
                <a:tab pos="600075" algn="l"/>
              </a:tabLst>
            </a:pPr>
            <a:endParaRPr lang="ja-JP" altLang="en-US" sz="8000" kern="100" dirty="0">
              <a:solidFill>
                <a:schemeClr val="bg1"/>
              </a:solidFill>
              <a:effectLst/>
              <a:latin typeface="+mn-ea"/>
              <a:cs typeface="Times New Roman" panose="02020603050405020304" pitchFamily="18" charset="0"/>
            </a:endParaRPr>
          </a:p>
          <a:p>
            <a:pPr marL="0" marR="30480" lvl="0" indent="139700" algn="l" defTabSz="914400" rtl="0" eaLnBrk="1" fontAlgn="auto" latinLnBrk="0" hangingPunct="1">
              <a:lnSpc>
                <a:spcPct val="100000"/>
              </a:lnSpc>
              <a:spcBef>
                <a:spcPct val="20000"/>
              </a:spcBef>
              <a:spcAft>
                <a:spcPts val="0"/>
              </a:spcAft>
              <a:buClr>
                <a:srgbClr val="0BD0D9"/>
              </a:buClr>
              <a:buSzPct val="95000"/>
              <a:buFont typeface="Wingdings 2"/>
              <a:buNone/>
              <a:tabLst>
                <a:tab pos="266700" algn="l"/>
                <a:tab pos="466725" algn="l"/>
                <a:tab pos="600075" algn="l"/>
              </a:tabLst>
              <a:defRPr/>
            </a:pPr>
            <a:endParaRPr kumimoji="1" lang="ja-JP" altLang="ja-JP" sz="8000" b="0" i="0" u="none" strike="noStrike" kern="100" cap="none" spc="0" normalizeH="0" baseline="0" noProof="0" dirty="0">
              <a:ln>
                <a:noFill/>
              </a:ln>
              <a:solidFill>
                <a:prstClr val="black"/>
              </a:solidFill>
              <a:effectLst/>
              <a:uLnTx/>
              <a:uFillTx/>
              <a:latin typeface="HGP明朝E" panose="02020900000000000000" pitchFamily="18" charset="-128"/>
              <a:ea typeface="HGP明朝E" panose="02020900000000000000" pitchFamily="18" charset="-128"/>
              <a:cs typeface="Times New Roman" panose="02020603050405020304" pitchFamily="18" charset="0"/>
            </a:endParaRPr>
          </a:p>
          <a:p>
            <a:pPr marR="30480" indent="209550" algn="l">
              <a:tabLst>
                <a:tab pos="266700" algn="l"/>
                <a:tab pos="466725" algn="l"/>
                <a:tab pos="600075" algn="l"/>
              </a:tabLst>
            </a:pPr>
            <a:endParaRPr lang="ja-JP" altLang="en-US" sz="8000" kern="100" dirty="0">
              <a:solidFill>
                <a:schemeClr val="bg1"/>
              </a:solidFill>
              <a:effectLst/>
              <a:latin typeface="+mn-ea"/>
              <a:cs typeface="Times New Roman" panose="02020603050405020304" pitchFamily="18" charset="0"/>
            </a:endParaRPr>
          </a:p>
          <a:p>
            <a:pPr marR="30480" indent="209550" algn="l">
              <a:tabLst>
                <a:tab pos="266700" algn="l"/>
                <a:tab pos="466725" algn="l"/>
                <a:tab pos="600075" algn="l"/>
              </a:tabLst>
            </a:pPr>
            <a:endParaRPr lang="ja-JP" altLang="ja-JP" sz="8000" kern="100" dirty="0">
              <a:solidFill>
                <a:schemeClr val="bg1"/>
              </a:solidFill>
              <a:effectLst/>
              <a:latin typeface="+mn-ea"/>
              <a:cs typeface="Times New Roman" panose="02020603050405020304" pitchFamily="18" charset="0"/>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endParaRPr lang="ja-JP" altLang="en-US" sz="8000" dirty="0">
              <a:solidFill>
                <a:schemeClr val="bg1"/>
              </a:solidFill>
              <a:latin typeface="+mn-ea"/>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endParaRPr lang="ja-JP" altLang="en-US" sz="2400" dirty="0">
              <a:solidFill>
                <a:schemeClr val="bg1"/>
              </a:solidFill>
              <a:latin typeface="+mn-ea"/>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ja-JP" altLang="en-US" dirty="0">
                <a:solidFill>
                  <a:schemeClr val="bg1"/>
                </a:solidFill>
                <a:latin typeface="+mn-ea"/>
              </a:rPr>
              <a:t>　  </a:t>
            </a:r>
            <a:endParaRPr lang="en-US" altLang="ja-JP" sz="2900" dirty="0">
              <a:solidFill>
                <a:schemeClr val="bg1"/>
              </a:solidFill>
              <a:latin typeface="+mn-ea"/>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endParaRPr kumimoji="1" lang="ja-JP" altLang="en-US"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kumimoji="1" lang="ja-JP" altLang="en-US"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　</a:t>
            </a:r>
            <a:endParaRPr kumimoji="1" lang="ja-JP" altLang="en-US" sz="2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endParaRPr kumimoji="1" lang="ja-JP" altLang="en-US" sz="8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endParaRPr>
          </a:p>
        </p:txBody>
      </p:sp>
      <p:sp>
        <p:nvSpPr>
          <p:cNvPr id="4" name="スライド番号プレースホルダー 3">
            <a:extLst>
              <a:ext uri="{FF2B5EF4-FFF2-40B4-BE49-F238E27FC236}">
                <a16:creationId xmlns:a16="http://schemas.microsoft.com/office/drawing/2014/main" id="{C6C06E6B-DCED-41FE-ABE1-7E771819159B}"/>
              </a:ext>
            </a:extLst>
          </p:cNvPr>
          <p:cNvSpPr>
            <a:spLocks noGrp="1"/>
          </p:cNvSpPr>
          <p:nvPr>
            <p:ph type="sldNum" sz="quarter" idx="12"/>
          </p:nvPr>
        </p:nvSpPr>
        <p:spPr>
          <a:xfrm>
            <a:off x="11342914" y="6492875"/>
            <a:ext cx="762000" cy="365125"/>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45BA4EA-5EFA-460C-8880-04B9C92D5A26}" type="slidenum">
              <a:rPr kumimoji="0" lang="ja-JP" altLang="en-US" sz="1600" b="0" i="0" u="none" strike="noStrike" kern="1200" cap="none" spc="0" normalizeH="0" baseline="0" noProof="0">
                <a:ln>
                  <a:noFill/>
                </a:ln>
                <a:solidFill>
                  <a:prstClr val="black"/>
                </a:solidFill>
                <a:effectLst/>
                <a:uLnTx/>
                <a:uFillTx/>
                <a:latin typeface="Calibri" pitchFamily="34"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0" lang="ja-JP" altLang="en-US" sz="1600" b="0" i="0" u="none" strike="noStrike" kern="1200" cap="none" spc="0" normalizeH="0" baseline="0" noProof="0" dirty="0">
              <a:ln>
                <a:noFill/>
              </a:ln>
              <a:solidFill>
                <a:prstClr val="black"/>
              </a:solidFill>
              <a:effectLst/>
              <a:uLnTx/>
              <a:uFillTx/>
              <a:latin typeface="Calibri" pitchFamily="34" charset="0"/>
              <a:ea typeface="ＭＳ Ｐゴシック" pitchFamily="50" charset="-128"/>
              <a:cs typeface="+mn-cs"/>
            </a:endParaRPr>
          </a:p>
        </p:txBody>
      </p:sp>
    </p:spTree>
    <p:extLst>
      <p:ext uri="{BB962C8B-B14F-4D97-AF65-F5344CB8AC3E}">
        <p14:creationId xmlns:p14="http://schemas.microsoft.com/office/powerpoint/2010/main" val="18186325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6" name="テキスト プレースホルダー 5">
            <a:extLst>
              <a:ext uri="{FF2B5EF4-FFF2-40B4-BE49-F238E27FC236}">
                <a16:creationId xmlns:a16="http://schemas.microsoft.com/office/drawing/2014/main" id="{8FC6B10C-8320-46D2-8699-82B82C3E2DB0}"/>
              </a:ext>
            </a:extLst>
          </p:cNvPr>
          <p:cNvSpPr>
            <a:spLocks noGrp="1"/>
          </p:cNvSpPr>
          <p:nvPr>
            <p:ph type="body" idx="1"/>
          </p:nvPr>
        </p:nvSpPr>
        <p:spPr>
          <a:xfrm>
            <a:off x="0" y="352934"/>
            <a:ext cx="12104914" cy="6404917"/>
          </a:xfrm>
        </p:spPr>
        <p:txBody>
          <a:bodyPr>
            <a:normAutofit fontScale="25000" lnSpcReduction="20000"/>
          </a:bodyPr>
          <a:lstStyle/>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kumimoji="1" lang="ja-JP" altLang="en-US" sz="96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（１１） </a:t>
            </a:r>
            <a:r>
              <a:rPr kumimoji="1" lang="ja-JP" altLang="en-US" sz="9600" b="0" i="0" u="none" strike="noStrike" kern="100" cap="none" spc="0" normalizeH="0" baseline="0" noProof="0" dirty="0">
                <a:ln>
                  <a:noFill/>
                </a:ln>
                <a:solidFill>
                  <a:prstClr val="black"/>
                </a:solidFill>
                <a:effectLst/>
                <a:uLnTx/>
                <a:uFillTx/>
                <a:latin typeface="HGP明朝E" panose="02020900000000000000" pitchFamily="18" charset="-128"/>
                <a:ea typeface="HGP明朝E" panose="02020900000000000000" pitchFamily="18" charset="-128"/>
                <a:cs typeface="Times New Roman" panose="02020603050405020304" pitchFamily="18" charset="0"/>
              </a:rPr>
              <a:t>３</a:t>
            </a:r>
            <a:r>
              <a:rPr kumimoji="1" lang="ja-JP" altLang="ja-JP" sz="9600" b="0" i="0" u="none" strike="noStrike" kern="100" cap="none" spc="0" normalizeH="0" baseline="0" noProof="0" dirty="0">
                <a:ln>
                  <a:noFill/>
                </a:ln>
                <a:solidFill>
                  <a:prstClr val="black"/>
                </a:solidFill>
                <a:effectLst/>
                <a:uLnTx/>
                <a:uFillTx/>
                <a:latin typeface="HGP明朝E" panose="02020900000000000000" pitchFamily="18" charset="-128"/>
                <a:ea typeface="HGP明朝E" panose="02020900000000000000" pitchFamily="18" charset="-128"/>
                <a:cs typeface="Times New Roman" panose="02020603050405020304" pitchFamily="18" charset="0"/>
              </a:rPr>
              <a:t>条許可</a:t>
            </a:r>
            <a:r>
              <a:rPr kumimoji="1" lang="ja-JP" altLang="en-US" sz="9600" b="0" i="0" u="none" strike="noStrike" kern="100" cap="none" spc="0" normalizeH="0" baseline="0" noProof="0" dirty="0">
                <a:ln>
                  <a:noFill/>
                </a:ln>
                <a:solidFill>
                  <a:prstClr val="black"/>
                </a:solidFill>
                <a:effectLst/>
                <a:uLnTx/>
                <a:uFillTx/>
                <a:latin typeface="HGP明朝E" panose="02020900000000000000" pitchFamily="18" charset="-128"/>
                <a:ea typeface="HGP明朝E" panose="02020900000000000000" pitchFamily="18" charset="-128"/>
                <a:cs typeface="Times New Roman" panose="02020603050405020304" pitchFamily="18" charset="0"/>
              </a:rPr>
              <a:t>の取消し</a:t>
            </a:r>
            <a:endParaRPr kumimoji="1" lang="en-US" altLang="ja-JP" sz="9600" b="0" i="0" u="none" strike="noStrike" kern="100" cap="none" spc="0" normalizeH="0" baseline="0" noProof="0" dirty="0">
              <a:ln>
                <a:noFill/>
              </a:ln>
              <a:solidFill>
                <a:prstClr val="black"/>
              </a:solidFill>
              <a:effectLst/>
              <a:uLnTx/>
              <a:uFillTx/>
              <a:latin typeface="HGP明朝E" panose="02020900000000000000" pitchFamily="18" charset="-128"/>
              <a:ea typeface="HGP明朝E" panose="020209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kumimoji="1" lang="en-US" altLang="ja-JP" sz="9600" b="0" i="0" u="none" strike="noStrike" kern="100" cap="none" spc="0" normalizeH="0" baseline="0" noProof="0" dirty="0">
                <a:ln>
                  <a:noFill/>
                </a:ln>
                <a:solidFill>
                  <a:prstClr val="black"/>
                </a:solidFill>
                <a:effectLst/>
                <a:uLnTx/>
                <a:uFillTx/>
                <a:latin typeface="HGP明朝E" panose="02020900000000000000" pitchFamily="18" charset="-128"/>
                <a:ea typeface="HGP明朝E" panose="02020900000000000000" pitchFamily="18" charset="-128"/>
                <a:cs typeface="Times New Roman" panose="02020603050405020304" pitchFamily="18" charset="0"/>
              </a:rPr>
              <a:t>  </a:t>
            </a:r>
            <a:r>
              <a:rPr kumimoji="1" lang="ja-JP" altLang="ja-JP" sz="8800" b="0" i="0" u="none" strike="noStrike" kern="100" cap="none" spc="0" normalizeH="0" baseline="0" noProof="0" dirty="0">
                <a:ln>
                  <a:noFill/>
                </a:ln>
                <a:solidFill>
                  <a:prstClr val="black"/>
                </a:solidFill>
                <a:effectLst/>
                <a:uLnTx/>
                <a:uFillTx/>
                <a:latin typeface="HGP明朝E" panose="02020900000000000000" pitchFamily="18" charset="-128"/>
                <a:ea typeface="HGP明朝E" panose="02020900000000000000" pitchFamily="18" charset="-128"/>
                <a:cs typeface="Times New Roman" panose="02020603050405020304" pitchFamily="18" charset="0"/>
              </a:rPr>
              <a:t>１ </a:t>
            </a:r>
            <a:r>
              <a:rPr kumimoji="1" lang="en-US" altLang="ja-JP" sz="8800" b="0" i="0" u="none" strike="noStrike" kern="100" cap="none" spc="0" normalizeH="0" baseline="0" noProof="0" dirty="0">
                <a:ln>
                  <a:noFill/>
                </a:ln>
                <a:solidFill>
                  <a:prstClr val="black"/>
                </a:solidFill>
                <a:effectLst/>
                <a:uLnTx/>
                <a:uFillTx/>
                <a:latin typeface="HGP明朝E" panose="02020900000000000000" pitchFamily="18" charset="-128"/>
                <a:ea typeface="HGP明朝E" panose="02020900000000000000" pitchFamily="18" charset="-128"/>
                <a:cs typeface="Times New Roman" panose="02020603050405020304" pitchFamily="18" charset="0"/>
              </a:rPr>
              <a:t> </a:t>
            </a:r>
            <a:r>
              <a:rPr kumimoji="1" lang="ja-JP" altLang="en-US" sz="8800" b="0" i="0" u="none" strike="noStrike" kern="100" cap="none" spc="0" normalizeH="0" baseline="0" noProof="0" dirty="0">
                <a:ln>
                  <a:noFill/>
                </a:ln>
                <a:solidFill>
                  <a:prstClr val="black"/>
                </a:solidFill>
                <a:effectLst/>
                <a:uLnTx/>
                <a:uFillTx/>
                <a:latin typeface="HGP明朝E" panose="02020900000000000000" pitchFamily="18" charset="-128"/>
                <a:ea typeface="HGP明朝E" panose="02020900000000000000" pitchFamily="18" charset="-128"/>
                <a:cs typeface="Times New Roman" panose="02020603050405020304" pitchFamily="18" charset="0"/>
              </a:rPr>
              <a:t>３条の２第２項の趣旨</a:t>
            </a:r>
            <a:endParaRPr kumimoji="1" lang="ja-JP" altLang="ja-JP" sz="8800" b="0" i="0" u="none" strike="noStrike" kern="100" cap="none" spc="0" normalizeH="0" baseline="0" noProof="0" dirty="0">
              <a:ln>
                <a:noFill/>
              </a:ln>
              <a:solidFill>
                <a:prstClr val="black"/>
              </a:solidFill>
              <a:effectLst/>
              <a:uLnTx/>
              <a:uFillTx/>
              <a:latin typeface="HGP明朝E" panose="02020900000000000000" pitchFamily="18" charset="-128"/>
              <a:ea typeface="HGP明朝E" panose="02020900000000000000" pitchFamily="18" charset="-128"/>
              <a:cs typeface="Times New Roman" panose="02020603050405020304" pitchFamily="18" charset="0"/>
            </a:endParaRPr>
          </a:p>
          <a:p>
            <a:pPr marL="0" marR="30480" lvl="0" indent="139700" algn="l" defTabSz="914400" rtl="0" eaLnBrk="1" fontAlgn="auto" latinLnBrk="0" hangingPunct="1">
              <a:lnSpc>
                <a:spcPct val="100000"/>
              </a:lnSpc>
              <a:spcBef>
                <a:spcPct val="20000"/>
              </a:spcBef>
              <a:spcAft>
                <a:spcPts val="0"/>
              </a:spcAft>
              <a:buClr>
                <a:srgbClr val="0BD0D9"/>
              </a:buClr>
              <a:buSzPct val="95000"/>
              <a:buFont typeface="Wingdings 2"/>
              <a:buNone/>
              <a:tabLst>
                <a:tab pos="266700" algn="l"/>
                <a:tab pos="466725" algn="l"/>
                <a:tab pos="600075" algn="l"/>
              </a:tabLst>
              <a:defRPr/>
            </a:pPr>
            <a:r>
              <a:rPr kumimoji="1" lang="en-US" altLang="ja-JP" sz="8800" b="0" i="0" u="none" strike="noStrike" kern="100" cap="none" spc="0" normalizeH="0" baseline="0" noProof="0" dirty="0">
                <a:ln>
                  <a:noFill/>
                </a:ln>
                <a:solidFill>
                  <a:prstClr val="black"/>
                </a:solidFill>
                <a:effectLst/>
                <a:uLnTx/>
                <a:uFillTx/>
                <a:latin typeface="HGP明朝E" panose="02020900000000000000" pitchFamily="18" charset="-128"/>
                <a:ea typeface="HGP明朝E" panose="02020900000000000000" pitchFamily="18" charset="-128"/>
                <a:cs typeface="Times New Roman" panose="02020603050405020304" pitchFamily="18" charset="0"/>
              </a:rPr>
              <a:t> </a:t>
            </a:r>
            <a:r>
              <a:rPr kumimoji="1" lang="ja-JP" altLang="ja-JP" sz="8800" b="0" i="0" u="none" strike="noStrike" kern="100" cap="none" spc="0" normalizeH="0" baseline="0" noProof="0" dirty="0">
                <a:ln>
                  <a:noFill/>
                </a:ln>
                <a:solidFill>
                  <a:prstClr val="black"/>
                </a:solidFill>
                <a:effectLst/>
                <a:uLnTx/>
                <a:uFillTx/>
                <a:latin typeface="HGP明朝E" panose="02020900000000000000" pitchFamily="18" charset="-128"/>
                <a:ea typeface="HGP明朝E" panose="02020900000000000000" pitchFamily="18" charset="-128"/>
                <a:cs typeface="Times New Roman" panose="02020603050405020304" pitchFamily="18" charset="0"/>
              </a:rPr>
              <a:t>（</a:t>
            </a:r>
            <a:r>
              <a:rPr kumimoji="1" lang="ja-JP" altLang="en-US" sz="8800" b="0" i="0" u="none" strike="noStrike" kern="100" cap="none" spc="0" normalizeH="0" baseline="0" noProof="0" dirty="0">
                <a:ln>
                  <a:noFill/>
                </a:ln>
                <a:solidFill>
                  <a:prstClr val="black"/>
                </a:solidFill>
                <a:effectLst/>
                <a:uLnTx/>
                <a:uFillTx/>
                <a:latin typeface="HGP明朝E" panose="02020900000000000000" pitchFamily="18" charset="-128"/>
                <a:ea typeface="HGP明朝E" panose="02020900000000000000" pitchFamily="18" charset="-128"/>
                <a:cs typeface="Times New Roman" panose="02020603050405020304" pitchFamily="18" charset="0"/>
              </a:rPr>
              <a:t>１</a:t>
            </a:r>
            <a:r>
              <a:rPr kumimoji="1" lang="ja-JP" altLang="ja-JP" sz="8800" b="0" i="0" u="none" strike="noStrike" kern="100" cap="none" spc="0" normalizeH="0" baseline="0" noProof="0" dirty="0">
                <a:ln>
                  <a:noFill/>
                </a:ln>
                <a:solidFill>
                  <a:prstClr val="black"/>
                </a:solidFill>
                <a:effectLst/>
                <a:uLnTx/>
                <a:uFillTx/>
                <a:latin typeface="HGP明朝E" panose="02020900000000000000" pitchFamily="18" charset="-128"/>
                <a:ea typeface="HGP明朝E" panose="02020900000000000000" pitchFamily="18" charset="-128"/>
                <a:cs typeface="Times New Roman" panose="02020603050405020304" pitchFamily="18" charset="0"/>
              </a:rPr>
              <a:t>）</a:t>
            </a:r>
            <a:r>
              <a:rPr kumimoji="1" lang="en-US" altLang="ja-JP" sz="8800" b="0" i="0" u="none" strike="noStrike" kern="100" cap="none" spc="0" normalizeH="0" baseline="0" noProof="0" dirty="0">
                <a:ln>
                  <a:noFill/>
                </a:ln>
                <a:solidFill>
                  <a:prstClr val="black"/>
                </a:solidFill>
                <a:effectLst/>
                <a:uLnTx/>
                <a:uFillTx/>
                <a:latin typeface="HGP明朝E" panose="02020900000000000000" pitchFamily="18" charset="-128"/>
                <a:ea typeface="HGP明朝E" panose="02020900000000000000" pitchFamily="18" charset="-128"/>
                <a:cs typeface="Times New Roman" panose="02020603050405020304" pitchFamily="18" charset="0"/>
              </a:rPr>
              <a:t> </a:t>
            </a:r>
            <a:r>
              <a:rPr kumimoji="1" lang="ja-JP" altLang="en-US" sz="8800" b="0" i="0" u="none" strike="noStrike" kern="100" cap="none" spc="0" normalizeH="0" baseline="0" noProof="0" dirty="0">
                <a:ln>
                  <a:noFill/>
                </a:ln>
                <a:solidFill>
                  <a:prstClr val="black"/>
                </a:solidFill>
                <a:effectLst/>
                <a:uLnTx/>
                <a:uFillTx/>
                <a:latin typeface="HGP明朝E" panose="02020900000000000000" pitchFamily="18" charset="-128"/>
                <a:ea typeface="HGP明朝E" panose="02020900000000000000" pitchFamily="18" charset="-128"/>
                <a:cs typeface="Times New Roman" panose="02020603050405020304" pitchFamily="18" charset="0"/>
              </a:rPr>
              <a:t>許可の取消し（正確にいえば撤回）</a:t>
            </a:r>
            <a:endParaRPr kumimoji="1" lang="en-US" altLang="ja-JP" sz="7200" b="0" i="0" u="none" strike="noStrike" kern="100" cap="none" spc="0" normalizeH="0" baseline="0" noProof="0" dirty="0">
              <a:ln>
                <a:noFill/>
              </a:ln>
              <a:solidFill>
                <a:prstClr val="black"/>
              </a:solidFill>
              <a:effectLst/>
              <a:uLnTx/>
              <a:uFillTx/>
              <a:latin typeface="HGP明朝E" panose="02020900000000000000" pitchFamily="18" charset="-128"/>
              <a:ea typeface="HGP明朝E" panose="02020900000000000000" pitchFamily="18" charset="-128"/>
              <a:cs typeface="Times New Roman" panose="02020603050405020304" pitchFamily="18" charset="0"/>
            </a:endParaRPr>
          </a:p>
          <a:p>
            <a:pPr marL="0" marR="30480" lvl="0" indent="139700" algn="l" defTabSz="914400" rtl="0" eaLnBrk="1" fontAlgn="auto" latinLnBrk="0" hangingPunct="1">
              <a:lnSpc>
                <a:spcPct val="100000"/>
              </a:lnSpc>
              <a:spcBef>
                <a:spcPct val="20000"/>
              </a:spcBef>
              <a:spcAft>
                <a:spcPts val="0"/>
              </a:spcAft>
              <a:buClr>
                <a:srgbClr val="0BD0D9"/>
              </a:buClr>
              <a:buSzPct val="95000"/>
              <a:buFont typeface="Wingdings 2"/>
              <a:buNone/>
              <a:tabLst>
                <a:tab pos="266700" algn="l"/>
                <a:tab pos="466725" algn="l"/>
                <a:tab pos="600075" algn="l"/>
              </a:tabLst>
              <a:defRPr/>
            </a:pPr>
            <a:r>
              <a:rPr kumimoji="1" lang="ja-JP" altLang="en-US" sz="8000" b="0" i="0" u="none" strike="noStrike" kern="100" cap="none" spc="0" normalizeH="0" baseline="0" noProof="0" dirty="0">
                <a:ln>
                  <a:noFill/>
                </a:ln>
                <a:solidFill>
                  <a:prstClr val="black"/>
                </a:solidFill>
                <a:effectLst/>
                <a:uLnTx/>
                <a:uFillTx/>
                <a:latin typeface="HGP明朝E" panose="02020900000000000000" pitchFamily="18" charset="-128"/>
                <a:ea typeface="HGP明朝E" panose="02020900000000000000" pitchFamily="18" charset="-128"/>
                <a:cs typeface="Times New Roman" panose="02020603050405020304" pitchFamily="18" charset="0"/>
              </a:rPr>
              <a:t>     処分時の瑕疵の場合は</a:t>
            </a:r>
            <a:r>
              <a:rPr kumimoji="1" lang="ja-JP" altLang="en-US" sz="8000" b="0" i="0" u="sng" strike="noStrike" kern="100" cap="none" spc="0" normalizeH="0" baseline="0" noProof="0" dirty="0">
                <a:ln>
                  <a:noFill/>
                </a:ln>
                <a:solidFill>
                  <a:prstClr val="black"/>
                </a:solidFill>
                <a:effectLst/>
                <a:uLnTx/>
                <a:uFillTx/>
                <a:latin typeface="HGP明朝E" panose="02020900000000000000" pitchFamily="18" charset="-128"/>
                <a:ea typeface="HGP明朝E" panose="02020900000000000000" pitchFamily="18" charset="-128"/>
                <a:cs typeface="Times New Roman" panose="02020603050405020304" pitchFamily="18" charset="0"/>
              </a:rPr>
              <a:t>取消し</a:t>
            </a:r>
            <a:r>
              <a:rPr kumimoji="1" lang="ja-JP" altLang="en-US" sz="8000" b="0" i="0" u="none" strike="noStrike" kern="100" cap="none" spc="0" normalizeH="0" baseline="0" noProof="0" dirty="0">
                <a:ln>
                  <a:noFill/>
                </a:ln>
                <a:solidFill>
                  <a:prstClr val="black"/>
                </a:solidFill>
                <a:effectLst/>
                <a:uLnTx/>
                <a:uFillTx/>
                <a:latin typeface="HGP明朝E" panose="02020900000000000000" pitchFamily="18" charset="-128"/>
                <a:ea typeface="HGP明朝E" panose="02020900000000000000" pitchFamily="18" charset="-128"/>
                <a:cs typeface="Times New Roman" panose="02020603050405020304" pitchFamily="18" charset="0"/>
              </a:rPr>
              <a:t>。</a:t>
            </a:r>
          </a:p>
          <a:p>
            <a:pPr marL="0" marR="30480" lvl="0" indent="139700" algn="l" defTabSz="914400" rtl="0" eaLnBrk="1" fontAlgn="auto" latinLnBrk="0" hangingPunct="1">
              <a:lnSpc>
                <a:spcPct val="100000"/>
              </a:lnSpc>
              <a:spcBef>
                <a:spcPct val="20000"/>
              </a:spcBef>
              <a:spcAft>
                <a:spcPts val="0"/>
              </a:spcAft>
              <a:buClr>
                <a:srgbClr val="0BD0D9"/>
              </a:buClr>
              <a:buSzPct val="95000"/>
              <a:buFont typeface="Wingdings 2"/>
              <a:buNone/>
              <a:tabLst>
                <a:tab pos="266700" algn="l"/>
                <a:tab pos="466725" algn="l"/>
                <a:tab pos="600075" algn="l"/>
              </a:tabLst>
              <a:defRPr/>
            </a:pPr>
            <a:r>
              <a:rPr kumimoji="1" lang="ja-JP" altLang="en-US" sz="8000" b="0" i="0" u="none" strike="noStrike" kern="100" cap="none" spc="0" normalizeH="0" baseline="0" noProof="0" dirty="0">
                <a:ln>
                  <a:noFill/>
                </a:ln>
                <a:solidFill>
                  <a:prstClr val="black"/>
                </a:solidFill>
                <a:effectLst/>
                <a:uLnTx/>
                <a:uFillTx/>
                <a:latin typeface="HGP明朝E" panose="02020900000000000000" pitchFamily="18" charset="-128"/>
                <a:ea typeface="HGP明朝E" panose="02020900000000000000" pitchFamily="18" charset="-128"/>
                <a:cs typeface="Times New Roman" panose="02020603050405020304" pitchFamily="18" charset="0"/>
              </a:rPr>
              <a:t>     処分後の瑕疵の場合は</a:t>
            </a:r>
            <a:r>
              <a:rPr kumimoji="1" lang="ja-JP" altLang="en-US" sz="8000" b="0" i="0" u="sng" strike="noStrike" kern="100" cap="none" spc="0" normalizeH="0" baseline="0" noProof="0" dirty="0">
                <a:ln>
                  <a:noFill/>
                </a:ln>
                <a:solidFill>
                  <a:prstClr val="black"/>
                </a:solidFill>
                <a:effectLst/>
                <a:uLnTx/>
                <a:uFillTx/>
                <a:latin typeface="HGP明朝E" panose="02020900000000000000" pitchFamily="18" charset="-128"/>
                <a:ea typeface="HGP明朝E" panose="02020900000000000000" pitchFamily="18" charset="-128"/>
                <a:cs typeface="Times New Roman" panose="02020603050405020304" pitchFamily="18" charset="0"/>
              </a:rPr>
              <a:t>撤回</a:t>
            </a:r>
            <a:r>
              <a:rPr kumimoji="1" lang="ja-JP" altLang="en-US" sz="8000" b="0" i="0" u="none" strike="noStrike" kern="100" cap="none" spc="0" normalizeH="0" baseline="0" noProof="0" dirty="0">
                <a:ln>
                  <a:noFill/>
                </a:ln>
                <a:solidFill>
                  <a:prstClr val="black"/>
                </a:solidFill>
                <a:effectLst/>
                <a:uLnTx/>
                <a:uFillTx/>
                <a:latin typeface="HGP明朝E" panose="02020900000000000000" pitchFamily="18" charset="-128"/>
                <a:ea typeface="HGP明朝E" panose="02020900000000000000" pitchFamily="18" charset="-128"/>
                <a:cs typeface="Times New Roman" panose="02020603050405020304" pitchFamily="18" charset="0"/>
              </a:rPr>
              <a:t>。</a:t>
            </a:r>
          </a:p>
          <a:p>
            <a:pPr marL="0" marR="30480" lvl="0" indent="139700" algn="l" defTabSz="914400" rtl="0" eaLnBrk="1" fontAlgn="auto" latinLnBrk="0" hangingPunct="1">
              <a:lnSpc>
                <a:spcPct val="100000"/>
              </a:lnSpc>
              <a:spcBef>
                <a:spcPct val="20000"/>
              </a:spcBef>
              <a:spcAft>
                <a:spcPts val="0"/>
              </a:spcAft>
              <a:buClr>
                <a:srgbClr val="0BD0D9"/>
              </a:buClr>
              <a:buSzPct val="95000"/>
              <a:buFont typeface="Wingdings 2"/>
              <a:buNone/>
              <a:tabLst>
                <a:tab pos="266700" algn="l"/>
                <a:tab pos="466725" algn="l"/>
                <a:tab pos="600075" algn="l"/>
              </a:tabLst>
              <a:defRPr/>
            </a:pPr>
            <a:r>
              <a:rPr kumimoji="1" lang="ja-JP" altLang="en-US" sz="8800" b="0" i="0" u="none" strike="noStrike" kern="100" cap="none" spc="0" normalizeH="0" baseline="0" noProof="0" dirty="0">
                <a:ln>
                  <a:noFill/>
                </a:ln>
                <a:solidFill>
                  <a:prstClr val="black"/>
                </a:solidFill>
                <a:effectLst/>
                <a:uLnTx/>
                <a:uFillTx/>
                <a:latin typeface="HGP明朝E" panose="02020900000000000000" pitchFamily="18" charset="-128"/>
                <a:ea typeface="HGP明朝E" panose="02020900000000000000" pitchFamily="18" charset="-128"/>
                <a:cs typeface="Times New Roman" panose="02020603050405020304" pitchFamily="18" charset="0"/>
              </a:rPr>
              <a:t> （２） 許可を取り消す必要がある場合</a:t>
            </a:r>
          </a:p>
          <a:p>
            <a:pPr marL="0" marR="30480" lvl="0" indent="139700" algn="l" defTabSz="914400" rtl="0" eaLnBrk="1" fontAlgn="auto" latinLnBrk="0" hangingPunct="1">
              <a:lnSpc>
                <a:spcPct val="100000"/>
              </a:lnSpc>
              <a:spcBef>
                <a:spcPct val="20000"/>
              </a:spcBef>
              <a:spcAft>
                <a:spcPts val="0"/>
              </a:spcAft>
              <a:buClr>
                <a:srgbClr val="0BD0D9"/>
              </a:buClr>
              <a:buSzPct val="95000"/>
              <a:buFont typeface="Wingdings 2"/>
              <a:buNone/>
              <a:tabLst>
                <a:tab pos="266700" algn="l"/>
                <a:tab pos="466725" algn="l"/>
                <a:tab pos="600075" algn="l"/>
              </a:tabLst>
              <a:defRPr/>
            </a:pPr>
            <a:r>
              <a:rPr kumimoji="1" lang="ja-JP" altLang="en-US" sz="8000" b="0" i="0" u="none" strike="noStrike" kern="100" cap="none" spc="0" normalizeH="0" baseline="0" noProof="0" dirty="0">
                <a:ln>
                  <a:noFill/>
                </a:ln>
                <a:solidFill>
                  <a:prstClr val="black"/>
                </a:solidFill>
                <a:effectLst/>
                <a:uLnTx/>
                <a:uFillTx/>
                <a:latin typeface="HGP明朝E" panose="02020900000000000000" pitchFamily="18" charset="-128"/>
                <a:ea typeface="HGP明朝E" panose="02020900000000000000" pitchFamily="18" charset="-128"/>
                <a:cs typeface="Times New Roman" panose="02020603050405020304" pitchFamily="18" charset="0"/>
              </a:rPr>
              <a:t> 　</a:t>
            </a:r>
            <a:r>
              <a:rPr kumimoji="1" lang="en-US" altLang="ja-JP" sz="8000" b="0" i="0" u="none" strike="noStrike" kern="100" cap="none" spc="0" normalizeH="0" baseline="0" noProof="0" dirty="0">
                <a:ln>
                  <a:noFill/>
                </a:ln>
                <a:solidFill>
                  <a:prstClr val="black"/>
                </a:solidFill>
                <a:effectLst/>
                <a:uLnTx/>
                <a:uFillTx/>
                <a:latin typeface="HGP明朝E" panose="02020900000000000000" pitchFamily="18" charset="-128"/>
                <a:ea typeface="HGP明朝E" panose="02020900000000000000" pitchFamily="18" charset="-128"/>
                <a:cs typeface="Times New Roman" panose="02020603050405020304" pitchFamily="18" charset="0"/>
              </a:rPr>
              <a:t>	</a:t>
            </a:r>
            <a:r>
              <a:rPr lang="ja-JP" altLang="en-US" sz="8000" kern="100" dirty="0">
                <a:solidFill>
                  <a:prstClr val="black"/>
                </a:solidFill>
                <a:latin typeface="HGP明朝E" panose="02020900000000000000" pitchFamily="18" charset="-128"/>
                <a:ea typeface="HGP明朝E" panose="02020900000000000000" pitchFamily="18" charset="-128"/>
                <a:cs typeface="Times New Roman" panose="02020603050405020304" pitchFamily="18" charset="0"/>
              </a:rPr>
              <a:t> </a:t>
            </a:r>
            <a:r>
              <a:rPr kumimoji="1" lang="ja-JP" altLang="en-US" sz="8000" b="0" i="0" u="none" strike="noStrike" kern="100" cap="none" spc="0" normalizeH="0" baseline="0" noProof="0" dirty="0">
                <a:ln>
                  <a:noFill/>
                </a:ln>
                <a:solidFill>
                  <a:prstClr val="black"/>
                </a:solidFill>
                <a:effectLst/>
                <a:uLnTx/>
                <a:uFillTx/>
                <a:latin typeface="HGP明朝E" panose="02020900000000000000" pitchFamily="18" charset="-128"/>
                <a:ea typeface="HGP明朝E" panose="02020900000000000000" pitchFamily="18" charset="-128"/>
                <a:cs typeface="Times New Roman" panose="02020603050405020304" pitchFamily="18" charset="0"/>
              </a:rPr>
              <a:t>２項１号のとき</a:t>
            </a:r>
          </a:p>
          <a:p>
            <a:pPr marL="0" marR="30480" lvl="0" indent="139700" algn="l" defTabSz="914400" rtl="0" eaLnBrk="1" fontAlgn="auto" latinLnBrk="0" hangingPunct="1">
              <a:lnSpc>
                <a:spcPct val="100000"/>
              </a:lnSpc>
              <a:spcBef>
                <a:spcPct val="20000"/>
              </a:spcBef>
              <a:spcAft>
                <a:spcPts val="0"/>
              </a:spcAft>
              <a:buClr>
                <a:srgbClr val="0BD0D9"/>
              </a:buClr>
              <a:buSzPct val="95000"/>
              <a:buFont typeface="Wingdings 2"/>
              <a:buNone/>
              <a:tabLst>
                <a:tab pos="266700" algn="l"/>
                <a:tab pos="466725" algn="l"/>
                <a:tab pos="600075" algn="l"/>
              </a:tabLst>
              <a:defRPr/>
            </a:pPr>
            <a:r>
              <a:rPr kumimoji="1" lang="ja-JP" altLang="en-US" sz="8000" b="0" i="0" u="none" strike="noStrike" kern="100" cap="none" spc="0" normalizeH="0" baseline="0" noProof="0" dirty="0">
                <a:ln>
                  <a:noFill/>
                </a:ln>
                <a:solidFill>
                  <a:prstClr val="black"/>
                </a:solidFill>
                <a:effectLst/>
                <a:uLnTx/>
                <a:uFillTx/>
                <a:latin typeface="HGP明朝E" panose="02020900000000000000" pitchFamily="18" charset="-128"/>
                <a:ea typeface="HGP明朝E" panose="02020900000000000000" pitchFamily="18" charset="-128"/>
                <a:cs typeface="Times New Roman" panose="02020603050405020304" pitchFamily="18" charset="0"/>
              </a:rPr>
              <a:t>     農地等の</a:t>
            </a:r>
            <a:r>
              <a:rPr kumimoji="1" lang="ja-JP" altLang="en-US" sz="8000" b="0" i="0" u="sng" strike="noStrike" kern="100" cap="none" spc="0" normalizeH="0" baseline="0" noProof="0" dirty="0">
                <a:ln>
                  <a:noFill/>
                </a:ln>
                <a:solidFill>
                  <a:prstClr val="black"/>
                </a:solidFill>
                <a:effectLst/>
                <a:uLnTx/>
                <a:uFillTx/>
                <a:latin typeface="HGP明朝E" panose="02020900000000000000" pitchFamily="18" charset="-128"/>
                <a:ea typeface="HGP明朝E" panose="02020900000000000000" pitchFamily="18" charset="-128"/>
                <a:cs typeface="Times New Roman" panose="02020603050405020304" pitchFamily="18" charset="0"/>
              </a:rPr>
              <a:t>不適正利用</a:t>
            </a:r>
            <a:r>
              <a:rPr kumimoji="1" lang="ja-JP" altLang="en-US" sz="8000" b="0" i="0" strike="noStrike" kern="100" cap="none" spc="0" normalizeH="0" baseline="0" noProof="0" dirty="0">
                <a:ln>
                  <a:noFill/>
                </a:ln>
                <a:solidFill>
                  <a:prstClr val="black"/>
                </a:solidFill>
                <a:effectLst/>
                <a:uLnTx/>
                <a:uFillTx/>
                <a:latin typeface="HGP明朝E" panose="02020900000000000000" pitchFamily="18" charset="-128"/>
                <a:ea typeface="HGP明朝E" panose="02020900000000000000" pitchFamily="18" charset="-128"/>
                <a:cs typeface="Times New Roman" panose="02020603050405020304" pitchFamily="18" charset="0"/>
              </a:rPr>
              <a:t> </a:t>
            </a:r>
            <a:r>
              <a:rPr kumimoji="1" lang="ja-JP" altLang="en-US" sz="8000" b="0" i="0" u="none" strike="noStrike" kern="100" cap="none" spc="0" normalizeH="0" baseline="0" noProof="0" dirty="0">
                <a:ln>
                  <a:noFill/>
                </a:ln>
                <a:solidFill>
                  <a:prstClr val="black"/>
                </a:solidFill>
                <a:effectLst/>
                <a:uLnTx/>
                <a:uFillTx/>
                <a:latin typeface="HGP明朝E" panose="02020900000000000000" pitchFamily="18" charset="-128"/>
                <a:ea typeface="HGP明朝E" panose="02020900000000000000" pitchFamily="18" charset="-128"/>
                <a:cs typeface="Times New Roman" panose="02020603050405020304" pitchFamily="18" charset="0"/>
              </a:rPr>
              <a:t>→ 賃貸借契約書等の解除可能 → 賃貸人等が解除しない</a:t>
            </a:r>
          </a:p>
          <a:p>
            <a:pPr marL="0" marR="30480" lvl="0" indent="139700" algn="l" defTabSz="914400" rtl="0" eaLnBrk="1" fontAlgn="auto" latinLnBrk="0" hangingPunct="1">
              <a:lnSpc>
                <a:spcPct val="100000"/>
              </a:lnSpc>
              <a:spcBef>
                <a:spcPct val="20000"/>
              </a:spcBef>
              <a:spcAft>
                <a:spcPts val="0"/>
              </a:spcAft>
              <a:buClr>
                <a:srgbClr val="0BD0D9"/>
              </a:buClr>
              <a:buSzPct val="95000"/>
              <a:buFont typeface="Wingdings 2"/>
              <a:buNone/>
              <a:tabLst>
                <a:tab pos="266700" algn="l"/>
                <a:tab pos="466725" algn="l"/>
                <a:tab pos="600075" algn="l"/>
              </a:tabLst>
              <a:defRPr/>
            </a:pPr>
            <a:r>
              <a:rPr kumimoji="1" lang="ja-JP" altLang="en-US" sz="8000" b="0" i="0" u="none" strike="noStrike" kern="100" cap="none" spc="0" normalizeH="0" baseline="0" noProof="0" dirty="0">
                <a:ln>
                  <a:noFill/>
                </a:ln>
                <a:solidFill>
                  <a:prstClr val="black"/>
                </a:solidFill>
                <a:effectLst/>
                <a:uLnTx/>
                <a:uFillTx/>
                <a:latin typeface="HGP明朝E" panose="02020900000000000000" pitchFamily="18" charset="-128"/>
                <a:ea typeface="HGP明朝E" panose="02020900000000000000" pitchFamily="18" charset="-128"/>
                <a:cs typeface="Times New Roman" panose="02020603050405020304" pitchFamily="18" charset="0"/>
              </a:rPr>
              <a:t>　　       ┋　　　　　　　　　　　　　　　　　　　　　　　　　　　　                    　　　↓</a:t>
            </a:r>
          </a:p>
          <a:p>
            <a:pPr marL="0" marR="30480" lvl="0" indent="139700" algn="l" defTabSz="914400" rtl="0" eaLnBrk="1" fontAlgn="auto" latinLnBrk="0" hangingPunct="1">
              <a:lnSpc>
                <a:spcPct val="100000"/>
              </a:lnSpc>
              <a:spcBef>
                <a:spcPct val="20000"/>
              </a:spcBef>
              <a:spcAft>
                <a:spcPts val="0"/>
              </a:spcAft>
              <a:buClr>
                <a:srgbClr val="0BD0D9"/>
              </a:buClr>
              <a:buSzPct val="95000"/>
              <a:buFont typeface="Wingdings 2"/>
              <a:buNone/>
              <a:tabLst>
                <a:tab pos="266700" algn="l"/>
                <a:tab pos="466725" algn="l"/>
                <a:tab pos="600075" algn="l"/>
              </a:tabLst>
              <a:defRPr/>
            </a:pPr>
            <a:r>
              <a:rPr kumimoji="1" lang="ja-JP" altLang="en-US" sz="8000" b="0" i="0" u="none" strike="noStrike" kern="100" cap="none" spc="0" normalizeH="0" baseline="0" noProof="0" dirty="0">
                <a:ln>
                  <a:noFill/>
                </a:ln>
                <a:solidFill>
                  <a:prstClr val="black"/>
                </a:solidFill>
                <a:effectLst/>
                <a:uLnTx/>
                <a:uFillTx/>
                <a:latin typeface="HGP明朝E" panose="02020900000000000000" pitchFamily="18" charset="-128"/>
                <a:ea typeface="HGP明朝E" panose="02020900000000000000" pitchFamily="18" charset="-128"/>
                <a:cs typeface="Times New Roman" panose="02020603050405020304" pitchFamily="18" charset="0"/>
              </a:rPr>
              <a:t>     「法第</a:t>
            </a:r>
            <a:r>
              <a:rPr kumimoji="1" lang="en-US" altLang="ja-JP" sz="8000" b="0" i="0" u="none" strike="noStrike" kern="100" cap="none" spc="0" normalizeH="0" baseline="0" noProof="0" dirty="0">
                <a:ln>
                  <a:noFill/>
                </a:ln>
                <a:solidFill>
                  <a:prstClr val="black"/>
                </a:solidFill>
                <a:effectLst/>
                <a:uLnTx/>
                <a:uFillTx/>
                <a:latin typeface="HGP明朝E" panose="02020900000000000000" pitchFamily="18" charset="-128"/>
                <a:ea typeface="HGP明朝E" panose="02020900000000000000" pitchFamily="18" charset="-128"/>
                <a:cs typeface="Times New Roman" panose="02020603050405020304" pitchFamily="18" charset="0"/>
              </a:rPr>
              <a:t>4</a:t>
            </a:r>
            <a:r>
              <a:rPr kumimoji="1" lang="ja-JP" altLang="en-US" sz="8000" b="0" i="0" u="none" strike="noStrike" kern="100" cap="none" spc="0" normalizeH="0" baseline="0" noProof="0" dirty="0">
                <a:ln>
                  <a:noFill/>
                </a:ln>
                <a:solidFill>
                  <a:prstClr val="black"/>
                </a:solidFill>
                <a:effectLst/>
                <a:uLnTx/>
                <a:uFillTx/>
                <a:latin typeface="HGP明朝E" panose="02020900000000000000" pitchFamily="18" charset="-128"/>
                <a:ea typeface="HGP明朝E" panose="02020900000000000000" pitchFamily="18" charset="-128"/>
                <a:cs typeface="Times New Roman" panose="02020603050405020304" pitchFamily="18" charset="0"/>
              </a:rPr>
              <a:t>条第</a:t>
            </a:r>
            <a:r>
              <a:rPr kumimoji="1" lang="en-US" altLang="ja-JP" sz="8000" b="0" i="0" u="none" strike="noStrike" kern="100" cap="none" spc="0" normalizeH="0" baseline="0" noProof="0" dirty="0">
                <a:ln>
                  <a:noFill/>
                </a:ln>
                <a:solidFill>
                  <a:prstClr val="black"/>
                </a:solidFill>
                <a:effectLst/>
                <a:uLnTx/>
                <a:uFillTx/>
                <a:latin typeface="HGP明朝E" panose="02020900000000000000" pitchFamily="18" charset="-128"/>
                <a:ea typeface="HGP明朝E" panose="02020900000000000000" pitchFamily="18" charset="-128"/>
                <a:cs typeface="Times New Roman" panose="02020603050405020304" pitchFamily="18" charset="0"/>
              </a:rPr>
              <a:t>1</a:t>
            </a:r>
            <a:r>
              <a:rPr kumimoji="1" lang="ja-JP" altLang="en-US" sz="8000" b="0" i="0" u="none" strike="noStrike" kern="100" cap="none" spc="0" normalizeH="0" baseline="0" noProof="0" dirty="0">
                <a:ln>
                  <a:noFill/>
                </a:ln>
                <a:solidFill>
                  <a:prstClr val="black"/>
                </a:solidFill>
                <a:effectLst/>
                <a:uLnTx/>
                <a:uFillTx/>
                <a:latin typeface="HGP明朝E" panose="02020900000000000000" pitchFamily="18" charset="-128"/>
                <a:ea typeface="HGP明朝E" panose="02020900000000000000" pitchFamily="18" charset="-128"/>
                <a:cs typeface="Times New Roman" panose="02020603050405020304" pitchFamily="18" charset="0"/>
              </a:rPr>
              <a:t>項又は法第</a:t>
            </a:r>
            <a:r>
              <a:rPr kumimoji="1" lang="en-US" altLang="ja-JP" sz="8000" b="0" i="0" u="none" strike="noStrike" kern="100" cap="none" spc="0" normalizeH="0" baseline="0" noProof="0" dirty="0">
                <a:ln>
                  <a:noFill/>
                </a:ln>
                <a:solidFill>
                  <a:prstClr val="black"/>
                </a:solidFill>
                <a:effectLst/>
                <a:uLnTx/>
                <a:uFillTx/>
                <a:latin typeface="HGP明朝E" panose="02020900000000000000" pitchFamily="18" charset="-128"/>
                <a:ea typeface="HGP明朝E" panose="02020900000000000000" pitchFamily="18" charset="-128"/>
                <a:cs typeface="Times New Roman" panose="02020603050405020304" pitchFamily="18" charset="0"/>
              </a:rPr>
              <a:t>5</a:t>
            </a:r>
            <a:r>
              <a:rPr kumimoji="1" lang="ja-JP" altLang="en-US" sz="8000" b="0" i="0" u="none" strike="noStrike" kern="100" cap="none" spc="0" normalizeH="0" baseline="0" noProof="0" dirty="0">
                <a:ln>
                  <a:noFill/>
                </a:ln>
                <a:solidFill>
                  <a:prstClr val="black"/>
                </a:solidFill>
                <a:effectLst/>
                <a:uLnTx/>
                <a:uFillTx/>
                <a:latin typeface="HGP明朝E" panose="02020900000000000000" pitchFamily="18" charset="-128"/>
                <a:ea typeface="HGP明朝E" panose="02020900000000000000" pitchFamily="18" charset="-128"/>
                <a:cs typeface="Times New Roman" panose="02020603050405020304" pitchFamily="18" charset="0"/>
              </a:rPr>
              <a:t>条第</a:t>
            </a:r>
            <a:r>
              <a:rPr kumimoji="1" lang="en-US" altLang="ja-JP" sz="8000" b="0" i="0" u="none" strike="noStrike" kern="100" cap="none" spc="0" normalizeH="0" baseline="0" noProof="0" dirty="0">
                <a:ln>
                  <a:noFill/>
                </a:ln>
                <a:solidFill>
                  <a:prstClr val="black"/>
                </a:solidFill>
                <a:effectLst/>
                <a:uLnTx/>
                <a:uFillTx/>
                <a:latin typeface="HGP明朝E" panose="02020900000000000000" pitchFamily="18" charset="-128"/>
                <a:ea typeface="HGP明朝E" panose="02020900000000000000" pitchFamily="18" charset="-128"/>
                <a:cs typeface="Times New Roman" panose="02020603050405020304" pitchFamily="18" charset="0"/>
              </a:rPr>
              <a:t>1</a:t>
            </a:r>
            <a:r>
              <a:rPr kumimoji="1" lang="ja-JP" altLang="en-US" sz="8000" b="0" i="0" u="none" strike="noStrike" kern="100" cap="none" spc="0" normalizeH="0" baseline="0" noProof="0" dirty="0">
                <a:ln>
                  <a:noFill/>
                </a:ln>
                <a:solidFill>
                  <a:prstClr val="black"/>
                </a:solidFill>
                <a:effectLst/>
                <a:uLnTx/>
                <a:uFillTx/>
                <a:latin typeface="HGP明朝E" panose="02020900000000000000" pitchFamily="18" charset="-128"/>
                <a:ea typeface="HGP明朝E" panose="02020900000000000000" pitchFamily="18" charset="-128"/>
                <a:cs typeface="Times New Roman" panose="02020603050405020304" pitchFamily="18" charset="0"/>
              </a:rPr>
              <a:t>項の規定に違反して使用貸借   　                 </a:t>
            </a:r>
          </a:p>
          <a:p>
            <a:pPr marL="0" marR="30480" lvl="0" indent="139700" algn="l" defTabSz="914400" rtl="0" eaLnBrk="1" fontAlgn="auto" latinLnBrk="0" hangingPunct="1">
              <a:lnSpc>
                <a:spcPct val="100000"/>
              </a:lnSpc>
              <a:spcBef>
                <a:spcPct val="20000"/>
              </a:spcBef>
              <a:spcAft>
                <a:spcPts val="0"/>
              </a:spcAft>
              <a:buClr>
                <a:srgbClr val="0BD0D9"/>
              </a:buClr>
              <a:buSzPct val="95000"/>
              <a:buFont typeface="Wingdings 2"/>
              <a:buNone/>
              <a:tabLst>
                <a:tab pos="266700" algn="l"/>
                <a:tab pos="466725" algn="l"/>
                <a:tab pos="600075" algn="l"/>
              </a:tabLst>
              <a:defRPr/>
            </a:pPr>
            <a:r>
              <a:rPr kumimoji="1" lang="ja-JP" altLang="en-US" sz="8000" b="0" i="0" u="none" strike="noStrike" kern="100" cap="none" spc="0" normalizeH="0" baseline="0" noProof="0" dirty="0">
                <a:ln>
                  <a:noFill/>
                </a:ln>
                <a:solidFill>
                  <a:prstClr val="black"/>
                </a:solidFill>
                <a:effectLst/>
                <a:uLnTx/>
                <a:uFillTx/>
                <a:latin typeface="HGP明朝E" panose="02020900000000000000" pitchFamily="18" charset="-128"/>
                <a:ea typeface="HGP明朝E" panose="02020900000000000000" pitchFamily="18" charset="-128"/>
                <a:cs typeface="Times New Roman" panose="02020603050405020304" pitchFamily="18" charset="0"/>
              </a:rPr>
              <a:t>     による権利又は賃借権の設定を受けた農地を法</a:t>
            </a:r>
            <a:r>
              <a:rPr kumimoji="1" lang="en-US" altLang="ja-JP" sz="8000" b="0" i="0" u="none" strike="noStrike" kern="100" cap="none" spc="0" normalizeH="0" baseline="0" noProof="0" dirty="0">
                <a:ln>
                  <a:noFill/>
                </a:ln>
                <a:solidFill>
                  <a:prstClr val="black"/>
                </a:solidFill>
                <a:effectLst/>
                <a:uLnTx/>
                <a:uFillTx/>
                <a:latin typeface="HGP明朝E" panose="02020900000000000000" pitchFamily="18" charset="-128"/>
                <a:ea typeface="HGP明朝E" panose="02020900000000000000" pitchFamily="18" charset="-128"/>
                <a:cs typeface="Times New Roman" panose="02020603050405020304" pitchFamily="18" charset="0"/>
              </a:rPr>
              <a:t>32</a:t>
            </a:r>
            <a:r>
              <a:rPr kumimoji="1" lang="ja-JP" altLang="en-US" sz="8000" b="0" i="0" u="none" strike="noStrike" kern="100" cap="none" spc="0" normalizeH="0" baseline="0" noProof="0" dirty="0">
                <a:ln>
                  <a:noFill/>
                </a:ln>
                <a:solidFill>
                  <a:prstClr val="black"/>
                </a:solidFill>
                <a:effectLst/>
                <a:uLnTx/>
                <a:uFillTx/>
                <a:latin typeface="HGP明朝E" panose="02020900000000000000" pitchFamily="18" charset="-128"/>
                <a:ea typeface="HGP明朝E" panose="02020900000000000000" pitchFamily="18" charset="-128"/>
                <a:cs typeface="Times New Roman" panose="02020603050405020304" pitchFamily="18" charset="0"/>
              </a:rPr>
              <a:t>条第</a:t>
            </a:r>
            <a:r>
              <a:rPr kumimoji="1" lang="en-US" altLang="ja-JP" sz="8000" b="0" i="0" u="none" strike="noStrike" kern="100" cap="none" spc="0" normalizeH="0" baseline="0" noProof="0" dirty="0">
                <a:ln>
                  <a:noFill/>
                </a:ln>
                <a:solidFill>
                  <a:prstClr val="black"/>
                </a:solidFill>
                <a:effectLst/>
                <a:uLnTx/>
                <a:uFillTx/>
                <a:latin typeface="HGP明朝E" panose="02020900000000000000" pitchFamily="18" charset="-128"/>
                <a:ea typeface="HGP明朝E" panose="02020900000000000000" pitchFamily="18" charset="-128"/>
                <a:cs typeface="Times New Roman" panose="02020603050405020304" pitchFamily="18" charset="0"/>
              </a:rPr>
              <a:t>1</a:t>
            </a:r>
            <a:r>
              <a:rPr kumimoji="1" lang="ja-JP" altLang="en-US" sz="8000" b="0" i="0" u="none" strike="noStrike" kern="100" cap="none" spc="0" normalizeH="0" baseline="0" noProof="0" dirty="0">
                <a:ln>
                  <a:noFill/>
                </a:ln>
                <a:solidFill>
                  <a:prstClr val="black"/>
                </a:solidFill>
                <a:effectLst/>
                <a:uLnTx/>
                <a:uFillTx/>
                <a:latin typeface="HGP明朝E" panose="02020900000000000000" pitchFamily="18" charset="-128"/>
                <a:ea typeface="HGP明朝E" panose="02020900000000000000" pitchFamily="18" charset="-128"/>
                <a:cs typeface="Times New Roman" panose="02020603050405020304" pitchFamily="18" charset="0"/>
              </a:rPr>
              <a:t>項第</a:t>
            </a:r>
            <a:r>
              <a:rPr kumimoji="1" lang="en-US" altLang="ja-JP" sz="8000" b="0" i="0" u="none" strike="noStrike" kern="100" cap="none" spc="0" normalizeH="0" baseline="0" noProof="0" dirty="0">
                <a:ln>
                  <a:noFill/>
                </a:ln>
                <a:solidFill>
                  <a:prstClr val="black"/>
                </a:solidFill>
                <a:effectLst/>
                <a:uLnTx/>
                <a:uFillTx/>
                <a:latin typeface="HGP明朝E" panose="02020900000000000000" pitchFamily="18" charset="-128"/>
                <a:ea typeface="HGP明朝E" panose="02020900000000000000" pitchFamily="18" charset="-128"/>
                <a:cs typeface="Times New Roman" panose="02020603050405020304" pitchFamily="18" charset="0"/>
              </a:rPr>
              <a:t>1</a:t>
            </a:r>
            <a:r>
              <a:rPr kumimoji="1" lang="ja-JP" altLang="en-US" sz="8000" b="0" i="0" u="none" strike="noStrike" kern="100" cap="none" spc="0" normalizeH="0" baseline="0" noProof="0" dirty="0">
                <a:ln>
                  <a:noFill/>
                </a:ln>
                <a:solidFill>
                  <a:prstClr val="black"/>
                </a:solidFill>
                <a:effectLst/>
                <a:uLnTx/>
                <a:uFillTx/>
                <a:latin typeface="HGP明朝E" panose="02020900000000000000" pitchFamily="18" charset="-128"/>
                <a:ea typeface="HGP明朝E" panose="02020900000000000000" pitchFamily="18" charset="-128"/>
                <a:cs typeface="Times New Roman" panose="02020603050405020304" pitchFamily="18" charset="0"/>
              </a:rPr>
              <a:t>号</a:t>
            </a:r>
          </a:p>
          <a:p>
            <a:pPr marL="0" marR="30480" lvl="0" indent="139700" algn="l" defTabSz="914400" rtl="0" eaLnBrk="1" fontAlgn="auto" latinLnBrk="0" hangingPunct="1">
              <a:lnSpc>
                <a:spcPct val="100000"/>
              </a:lnSpc>
              <a:spcBef>
                <a:spcPct val="20000"/>
              </a:spcBef>
              <a:spcAft>
                <a:spcPts val="0"/>
              </a:spcAft>
              <a:buClr>
                <a:srgbClr val="0BD0D9"/>
              </a:buClr>
              <a:buSzPct val="95000"/>
              <a:buFont typeface="Wingdings 2"/>
              <a:buNone/>
              <a:tabLst>
                <a:tab pos="266700" algn="l"/>
                <a:tab pos="466725" algn="l"/>
                <a:tab pos="600075" algn="l"/>
              </a:tabLst>
              <a:defRPr/>
            </a:pPr>
            <a:r>
              <a:rPr kumimoji="1" lang="ja-JP" altLang="en-US" sz="8000" b="0" i="0" u="none" strike="noStrike" kern="100" cap="none" spc="0" normalizeH="0" baseline="0" noProof="0" dirty="0">
                <a:ln>
                  <a:noFill/>
                </a:ln>
                <a:solidFill>
                  <a:prstClr val="black"/>
                </a:solidFill>
                <a:effectLst/>
                <a:uLnTx/>
                <a:uFillTx/>
                <a:latin typeface="HGP明朝E" panose="02020900000000000000" pitchFamily="18" charset="-128"/>
                <a:ea typeface="HGP明朝E" panose="02020900000000000000" pitchFamily="18" charset="-128"/>
                <a:cs typeface="Times New Roman" panose="02020603050405020304" pitchFamily="18" charset="0"/>
              </a:rPr>
              <a:t>     に該当するものにしている場合等をいう。」（処理基準第</a:t>
            </a:r>
            <a:r>
              <a:rPr kumimoji="1" lang="en-US" altLang="ja-JP" sz="8000" b="0" i="0" u="none" strike="noStrike" kern="100" cap="none" spc="0" normalizeH="0" baseline="0" noProof="0" dirty="0">
                <a:ln>
                  <a:noFill/>
                </a:ln>
                <a:solidFill>
                  <a:prstClr val="black"/>
                </a:solidFill>
                <a:effectLst/>
                <a:uLnTx/>
                <a:uFillTx/>
                <a:latin typeface="HGP明朝E" panose="02020900000000000000" pitchFamily="18" charset="-128"/>
                <a:ea typeface="HGP明朝E" panose="02020900000000000000" pitchFamily="18" charset="-128"/>
                <a:cs typeface="Times New Roman" panose="02020603050405020304" pitchFamily="18" charset="0"/>
              </a:rPr>
              <a:t>4(2)</a:t>
            </a:r>
            <a:r>
              <a:rPr kumimoji="1" lang="ja-JP" altLang="en-US" sz="8000" b="0" i="0" u="none" strike="noStrike" kern="100" cap="none" spc="0" normalizeH="0" baseline="0" noProof="0" dirty="0">
                <a:ln>
                  <a:noFill/>
                </a:ln>
                <a:solidFill>
                  <a:prstClr val="black"/>
                </a:solidFill>
                <a:effectLst/>
                <a:uLnTx/>
                <a:uFillTx/>
                <a:latin typeface="HGP明朝E" panose="02020900000000000000" pitchFamily="18" charset="-128"/>
                <a:ea typeface="HGP明朝E" panose="02020900000000000000" pitchFamily="18" charset="-128"/>
                <a:cs typeface="Times New Roman" panose="02020603050405020304" pitchFamily="18" charset="0"/>
              </a:rPr>
              <a:t>）。</a:t>
            </a:r>
          </a:p>
          <a:p>
            <a:pPr marL="0" marR="30480" lvl="0" indent="139700" algn="l" defTabSz="914400" rtl="0" eaLnBrk="1" fontAlgn="auto" latinLnBrk="0" hangingPunct="1">
              <a:lnSpc>
                <a:spcPct val="100000"/>
              </a:lnSpc>
              <a:spcBef>
                <a:spcPct val="20000"/>
              </a:spcBef>
              <a:spcAft>
                <a:spcPts val="0"/>
              </a:spcAft>
              <a:buClr>
                <a:srgbClr val="0BD0D9"/>
              </a:buClr>
              <a:buSzPct val="95000"/>
              <a:buFont typeface="Wingdings 2"/>
              <a:buNone/>
              <a:tabLst>
                <a:tab pos="266700" algn="l"/>
                <a:tab pos="466725" algn="l"/>
                <a:tab pos="600075" algn="l"/>
              </a:tabLst>
              <a:defRPr/>
            </a:pPr>
            <a:r>
              <a:rPr kumimoji="1" lang="en-US" altLang="ja-JP" sz="8000" b="0" i="0" u="none" strike="noStrike" kern="100" cap="none" spc="0" normalizeH="0" baseline="0" noProof="0" dirty="0">
                <a:ln>
                  <a:noFill/>
                </a:ln>
                <a:solidFill>
                  <a:prstClr val="black"/>
                </a:solidFill>
                <a:effectLst/>
                <a:uLnTx/>
                <a:uFillTx/>
                <a:latin typeface="HGP明朝E" panose="02020900000000000000" pitchFamily="18" charset="-128"/>
                <a:ea typeface="HGP明朝E" panose="02020900000000000000" pitchFamily="18" charset="-128"/>
                <a:cs typeface="Times New Roman" panose="02020603050405020304" pitchFamily="18" charset="0"/>
              </a:rPr>
              <a:t>     ex</a:t>
            </a:r>
            <a:r>
              <a:rPr kumimoji="1" lang="ja-JP" altLang="en-US" sz="8000" b="0" i="0" u="none" strike="noStrike" kern="100" cap="none" spc="0" normalizeH="0" baseline="0" noProof="0" dirty="0">
                <a:ln>
                  <a:noFill/>
                </a:ln>
                <a:solidFill>
                  <a:prstClr val="black"/>
                </a:solidFill>
                <a:effectLst/>
                <a:uLnTx/>
                <a:uFillTx/>
                <a:latin typeface="HGP明朝E" panose="02020900000000000000" pitchFamily="18" charset="-128"/>
                <a:ea typeface="HGP明朝E" panose="02020900000000000000" pitchFamily="18" charset="-128"/>
                <a:cs typeface="Times New Roman" panose="02020603050405020304" pitchFamily="18" charset="0"/>
              </a:rPr>
              <a:t>．勝手に建物を建てるとかの無断転用あるいは、耕作放棄。</a:t>
            </a:r>
            <a:endParaRPr kumimoji="1" lang="en-US" altLang="ja-JP" sz="8000" b="0" i="0" u="none" strike="noStrike" kern="100" cap="none" spc="0" normalizeH="0" baseline="0" noProof="0" dirty="0">
              <a:ln>
                <a:noFill/>
              </a:ln>
              <a:solidFill>
                <a:prstClr val="black"/>
              </a:solidFill>
              <a:effectLst/>
              <a:uLnTx/>
              <a:uFillTx/>
              <a:latin typeface="HGP明朝E" panose="02020900000000000000" pitchFamily="18" charset="-128"/>
              <a:ea typeface="HGP明朝E" panose="02020900000000000000" pitchFamily="18" charset="-128"/>
              <a:cs typeface="Times New Roman" panose="02020603050405020304" pitchFamily="18" charset="0"/>
            </a:endParaRPr>
          </a:p>
          <a:p>
            <a:pPr marL="0" marR="30480" lvl="0" indent="139700" algn="l" defTabSz="914400" rtl="0" eaLnBrk="1" fontAlgn="auto" latinLnBrk="0" hangingPunct="1">
              <a:lnSpc>
                <a:spcPct val="100000"/>
              </a:lnSpc>
              <a:spcBef>
                <a:spcPct val="20000"/>
              </a:spcBef>
              <a:spcAft>
                <a:spcPts val="0"/>
              </a:spcAft>
              <a:buClr>
                <a:srgbClr val="0BD0D9"/>
              </a:buClr>
              <a:buSzPct val="95000"/>
              <a:buFont typeface="Wingdings 2"/>
              <a:buNone/>
              <a:tabLst>
                <a:tab pos="266700" algn="l"/>
                <a:tab pos="466725" algn="l"/>
                <a:tab pos="600075" algn="l"/>
              </a:tabLst>
              <a:defRPr/>
            </a:pPr>
            <a:r>
              <a:rPr kumimoji="1" lang="ja-JP" altLang="en-US" sz="8800" b="0" i="0" u="none" strike="noStrike" kern="100" cap="none" spc="0" normalizeH="0" baseline="0" noProof="0" dirty="0">
                <a:ln>
                  <a:noFill/>
                </a:ln>
                <a:solidFill>
                  <a:prstClr val="black"/>
                </a:solidFill>
                <a:effectLst/>
                <a:uLnTx/>
                <a:uFillTx/>
                <a:latin typeface="HGP明朝E" panose="02020900000000000000" pitchFamily="18" charset="-128"/>
                <a:ea typeface="HGP明朝E" panose="02020900000000000000" pitchFamily="18" charset="-128"/>
                <a:cs typeface="Times New Roman" panose="02020603050405020304" pitchFamily="18" charset="0"/>
              </a:rPr>
              <a:t> （３） ３条の２第２項１号の場合</a:t>
            </a:r>
          </a:p>
          <a:p>
            <a:pPr marL="0" marR="30480" lvl="0" indent="139700" algn="l" defTabSz="914400" rtl="0" eaLnBrk="1" fontAlgn="auto" latinLnBrk="0" hangingPunct="1">
              <a:lnSpc>
                <a:spcPct val="100000"/>
              </a:lnSpc>
              <a:spcBef>
                <a:spcPct val="20000"/>
              </a:spcBef>
              <a:spcAft>
                <a:spcPts val="0"/>
              </a:spcAft>
              <a:buClr>
                <a:srgbClr val="0BD0D9"/>
              </a:buClr>
              <a:buSzPct val="95000"/>
              <a:buFont typeface="Wingdings 2"/>
              <a:buNone/>
              <a:tabLst>
                <a:tab pos="266700" algn="l"/>
                <a:tab pos="466725" algn="l"/>
                <a:tab pos="600075" algn="l"/>
              </a:tabLst>
              <a:defRPr/>
            </a:pPr>
            <a:r>
              <a:rPr kumimoji="1" lang="ja-JP" altLang="en-US" sz="8000" b="0" i="0" u="none" strike="noStrike" kern="100" cap="none" spc="0" normalizeH="0" baseline="0" noProof="0" dirty="0">
                <a:ln>
                  <a:noFill/>
                </a:ln>
                <a:solidFill>
                  <a:prstClr val="black"/>
                </a:solidFill>
                <a:effectLst/>
                <a:uLnTx/>
                <a:uFillTx/>
                <a:latin typeface="HGP明朝E" panose="02020900000000000000" pitchFamily="18" charset="-128"/>
                <a:ea typeface="HGP明朝E" panose="02020900000000000000" pitchFamily="18" charset="-128"/>
                <a:cs typeface="Times New Roman" panose="02020603050405020304" pitchFamily="18" charset="0"/>
              </a:rPr>
              <a:t> 　  賃借人　⇒　①無断転用</a:t>
            </a:r>
          </a:p>
          <a:p>
            <a:pPr marL="0" marR="30480" lvl="0" indent="139700" algn="l" defTabSz="914400" rtl="0" eaLnBrk="1" fontAlgn="auto" latinLnBrk="0" hangingPunct="1">
              <a:lnSpc>
                <a:spcPct val="100000"/>
              </a:lnSpc>
              <a:spcBef>
                <a:spcPct val="20000"/>
              </a:spcBef>
              <a:spcAft>
                <a:spcPts val="0"/>
              </a:spcAft>
              <a:buClr>
                <a:srgbClr val="0BD0D9"/>
              </a:buClr>
              <a:buSzPct val="95000"/>
              <a:buFont typeface="Wingdings 2"/>
              <a:buNone/>
              <a:tabLst>
                <a:tab pos="266700" algn="l"/>
                <a:tab pos="466725" algn="l"/>
                <a:tab pos="600075" algn="l"/>
              </a:tabLst>
              <a:defRPr/>
            </a:pPr>
            <a:r>
              <a:rPr kumimoji="1" lang="ja-JP" altLang="en-US" sz="8000" b="0" i="0" u="none" strike="noStrike" kern="100" cap="none" spc="0" normalizeH="0" baseline="0" noProof="0" dirty="0">
                <a:ln>
                  <a:noFill/>
                </a:ln>
                <a:solidFill>
                  <a:prstClr val="black"/>
                </a:solidFill>
                <a:effectLst/>
                <a:uLnTx/>
                <a:uFillTx/>
                <a:latin typeface="HGP明朝E" panose="02020900000000000000" pitchFamily="18" charset="-128"/>
                <a:ea typeface="HGP明朝E" panose="02020900000000000000" pitchFamily="18" charset="-128"/>
                <a:cs typeface="Times New Roman" panose="02020603050405020304" pitchFamily="18" charset="0"/>
              </a:rPr>
              <a:t>　　　  ↑　　②届出　③受理　④契約解除</a:t>
            </a:r>
          </a:p>
          <a:p>
            <a:pPr marL="0" marR="30480" lvl="0" indent="139700" algn="l" defTabSz="914400" rtl="0" eaLnBrk="1" fontAlgn="auto" latinLnBrk="0" hangingPunct="1">
              <a:lnSpc>
                <a:spcPct val="100000"/>
              </a:lnSpc>
              <a:spcBef>
                <a:spcPct val="20000"/>
              </a:spcBef>
              <a:spcAft>
                <a:spcPts val="0"/>
              </a:spcAft>
              <a:buClr>
                <a:srgbClr val="0BD0D9"/>
              </a:buClr>
              <a:buSzPct val="95000"/>
              <a:buFont typeface="Wingdings 2"/>
              <a:buNone/>
              <a:tabLst>
                <a:tab pos="266700" algn="l"/>
                <a:tab pos="466725" algn="l"/>
                <a:tab pos="600075" algn="l"/>
              </a:tabLst>
              <a:defRPr/>
            </a:pPr>
            <a:r>
              <a:rPr kumimoji="1" lang="ja-JP" altLang="en-US" sz="8000" b="0" i="0" u="none" strike="noStrike" kern="100" cap="none" spc="0" normalizeH="0" baseline="0" noProof="0" dirty="0">
                <a:ln>
                  <a:noFill/>
                </a:ln>
                <a:solidFill>
                  <a:prstClr val="black"/>
                </a:solidFill>
                <a:effectLst/>
                <a:uLnTx/>
                <a:uFillTx/>
                <a:latin typeface="HGP明朝E" panose="02020900000000000000" pitchFamily="18" charset="-128"/>
                <a:ea typeface="HGP明朝E" panose="02020900000000000000" pitchFamily="18" charset="-128"/>
                <a:cs typeface="Times New Roman" panose="02020603050405020304" pitchFamily="18" charset="0"/>
              </a:rPr>
              <a:t>　　 賃貸人　          農業委員会</a:t>
            </a:r>
          </a:p>
          <a:p>
            <a:pPr marL="0" marR="30480" lvl="0" indent="139700" algn="l" defTabSz="914400" rtl="0" eaLnBrk="1" fontAlgn="auto" latinLnBrk="0" hangingPunct="1">
              <a:lnSpc>
                <a:spcPct val="100000"/>
              </a:lnSpc>
              <a:spcBef>
                <a:spcPct val="20000"/>
              </a:spcBef>
              <a:spcAft>
                <a:spcPts val="0"/>
              </a:spcAft>
              <a:buClr>
                <a:srgbClr val="0BD0D9"/>
              </a:buClr>
              <a:buSzPct val="95000"/>
              <a:buFont typeface="Wingdings 2"/>
              <a:buNone/>
              <a:tabLst>
                <a:tab pos="266700" algn="l"/>
                <a:tab pos="466725" algn="l"/>
                <a:tab pos="600075" algn="l"/>
              </a:tabLst>
              <a:defRPr/>
            </a:pPr>
            <a:r>
              <a:rPr kumimoji="1" lang="ja-JP" altLang="en-US" sz="8000" b="0" i="0" u="none" strike="noStrike" kern="100" cap="none" spc="0" normalizeH="0" baseline="0" noProof="0" dirty="0">
                <a:ln>
                  <a:noFill/>
                </a:ln>
                <a:solidFill>
                  <a:prstClr val="black"/>
                </a:solidFill>
                <a:effectLst/>
                <a:uLnTx/>
                <a:uFillTx/>
                <a:latin typeface="HGP明朝E" panose="02020900000000000000" pitchFamily="18" charset="-128"/>
                <a:ea typeface="HGP明朝E" panose="02020900000000000000" pitchFamily="18" charset="-128"/>
                <a:cs typeface="Times New Roman" panose="02020603050405020304" pitchFamily="18" charset="0"/>
              </a:rPr>
              <a:t>　　 違法転用に対し、契約解除が行われない場合には許可の取消をする。</a:t>
            </a:r>
            <a:endParaRPr kumimoji="1" lang="en-US" altLang="ja-JP" sz="8000" b="0" i="0" u="none" strike="noStrike" kern="100" cap="none" spc="0" normalizeH="0" baseline="0" noProof="0" dirty="0">
              <a:ln>
                <a:noFill/>
              </a:ln>
              <a:solidFill>
                <a:prstClr val="black"/>
              </a:solidFill>
              <a:effectLst/>
              <a:uLnTx/>
              <a:uFillTx/>
              <a:latin typeface="HGP明朝E" panose="02020900000000000000" pitchFamily="18" charset="-128"/>
              <a:ea typeface="HGP明朝E" panose="02020900000000000000" pitchFamily="18" charset="-128"/>
              <a:cs typeface="Times New Roman" panose="02020603050405020304" pitchFamily="18" charset="0"/>
            </a:endParaRPr>
          </a:p>
          <a:p>
            <a:pPr marL="0" marR="30480" lvl="0" indent="139700" algn="l" defTabSz="914400" rtl="0" eaLnBrk="1" fontAlgn="auto" latinLnBrk="0" hangingPunct="1">
              <a:lnSpc>
                <a:spcPct val="100000"/>
              </a:lnSpc>
              <a:spcBef>
                <a:spcPct val="20000"/>
              </a:spcBef>
              <a:spcAft>
                <a:spcPts val="0"/>
              </a:spcAft>
              <a:buClr>
                <a:srgbClr val="0BD0D9"/>
              </a:buClr>
              <a:buSzPct val="95000"/>
              <a:buFont typeface="Wingdings 2"/>
              <a:buNone/>
              <a:tabLst>
                <a:tab pos="266700" algn="l"/>
                <a:tab pos="466725" algn="l"/>
                <a:tab pos="600075" algn="l"/>
              </a:tabLst>
              <a:defRPr/>
            </a:pPr>
            <a:r>
              <a:rPr kumimoji="1" lang="ja-JP" altLang="en-US" sz="8800" b="0" i="0" u="none" strike="noStrike" kern="100" cap="none" spc="0" normalizeH="0" baseline="0" noProof="0" dirty="0">
                <a:ln>
                  <a:noFill/>
                </a:ln>
                <a:solidFill>
                  <a:prstClr val="black"/>
                </a:solidFill>
                <a:effectLst/>
                <a:uLnTx/>
                <a:uFillTx/>
                <a:latin typeface="HGP明朝E" panose="02020900000000000000" pitchFamily="18" charset="-128"/>
                <a:ea typeface="HGP明朝E" panose="02020900000000000000" pitchFamily="18" charset="-128"/>
                <a:cs typeface="Times New Roman" panose="02020603050405020304" pitchFamily="18" charset="0"/>
              </a:rPr>
              <a:t> （４） ３条の２第２項２号の場合（必要な措置の勧告に従わない）</a:t>
            </a:r>
          </a:p>
          <a:p>
            <a:pPr marL="0" marR="30480" lvl="0" indent="139700" algn="l" defTabSz="914400" rtl="0" eaLnBrk="1" fontAlgn="auto" latinLnBrk="0" hangingPunct="1">
              <a:lnSpc>
                <a:spcPct val="100000"/>
              </a:lnSpc>
              <a:spcBef>
                <a:spcPct val="20000"/>
              </a:spcBef>
              <a:spcAft>
                <a:spcPts val="0"/>
              </a:spcAft>
              <a:buClr>
                <a:srgbClr val="0BD0D9"/>
              </a:buClr>
              <a:buSzPct val="95000"/>
              <a:buFont typeface="Wingdings 2"/>
              <a:buNone/>
              <a:tabLst>
                <a:tab pos="266700" algn="l"/>
                <a:tab pos="466725" algn="l"/>
                <a:tab pos="600075" algn="l"/>
              </a:tabLst>
              <a:defRPr/>
            </a:pPr>
            <a:r>
              <a:rPr kumimoji="1" lang="ja-JP" altLang="en-US" sz="8000" b="0" i="0" u="none" strike="noStrike" kern="100" cap="none" spc="0" normalizeH="0" baseline="0" noProof="0" dirty="0">
                <a:ln>
                  <a:noFill/>
                </a:ln>
                <a:solidFill>
                  <a:prstClr val="black"/>
                </a:solidFill>
                <a:effectLst/>
                <a:uLnTx/>
                <a:uFillTx/>
                <a:latin typeface="HGP明朝E" panose="02020900000000000000" pitchFamily="18" charset="-128"/>
                <a:ea typeface="HGP明朝E" panose="02020900000000000000" pitchFamily="18" charset="-128"/>
                <a:cs typeface="Times New Roman" panose="02020603050405020304" pitchFamily="18" charset="0"/>
              </a:rPr>
              <a:t>    ・勧告できる場合（処理基準第</a:t>
            </a:r>
            <a:r>
              <a:rPr kumimoji="1" lang="en-US" altLang="ja-JP" sz="8000" b="0" i="0" u="none" strike="noStrike" kern="100" cap="none" spc="0" normalizeH="0" baseline="0" noProof="0" dirty="0">
                <a:ln>
                  <a:noFill/>
                </a:ln>
                <a:solidFill>
                  <a:prstClr val="black"/>
                </a:solidFill>
                <a:effectLst/>
                <a:uLnTx/>
                <a:uFillTx/>
                <a:latin typeface="HGP明朝E" panose="02020900000000000000" pitchFamily="18" charset="-128"/>
                <a:ea typeface="HGP明朝E" panose="02020900000000000000" pitchFamily="18" charset="-128"/>
                <a:cs typeface="Times New Roman" panose="02020603050405020304" pitchFamily="18" charset="0"/>
              </a:rPr>
              <a:t>4(1)</a:t>
            </a:r>
            <a:r>
              <a:rPr kumimoji="1" lang="ja-JP" altLang="en-US" sz="8000" b="0" i="0" u="none" strike="noStrike" kern="100" cap="none" spc="0" normalizeH="0" baseline="0" noProof="0" dirty="0">
                <a:ln>
                  <a:noFill/>
                </a:ln>
                <a:solidFill>
                  <a:prstClr val="black"/>
                </a:solidFill>
                <a:effectLst/>
                <a:uLnTx/>
                <a:uFillTx/>
                <a:latin typeface="HGP明朝E" panose="02020900000000000000" pitchFamily="18" charset="-128"/>
                <a:ea typeface="HGP明朝E" panose="02020900000000000000" pitchFamily="18" charset="-128"/>
                <a:cs typeface="Times New Roman" panose="02020603050405020304" pitchFamily="18" charset="0"/>
              </a:rPr>
              <a:t>～第</a:t>
            </a:r>
            <a:r>
              <a:rPr kumimoji="1" lang="en-US" altLang="ja-JP" sz="8000" b="0" i="0" u="none" strike="noStrike" kern="100" cap="none" spc="0" normalizeH="0" baseline="0" noProof="0" dirty="0">
                <a:ln>
                  <a:noFill/>
                </a:ln>
                <a:solidFill>
                  <a:prstClr val="black"/>
                </a:solidFill>
                <a:effectLst/>
                <a:uLnTx/>
                <a:uFillTx/>
                <a:latin typeface="HGP明朝E" panose="02020900000000000000" pitchFamily="18" charset="-128"/>
                <a:ea typeface="HGP明朝E" panose="02020900000000000000" pitchFamily="18" charset="-128"/>
                <a:cs typeface="Times New Roman" panose="02020603050405020304" pitchFamily="18" charset="0"/>
              </a:rPr>
              <a:t>3</a:t>
            </a:r>
            <a:r>
              <a:rPr kumimoji="1" lang="ja-JP" altLang="en-US" sz="8000" b="0" i="0" u="none" strike="noStrike" kern="100" cap="none" spc="0" normalizeH="0" baseline="0" noProof="0" dirty="0">
                <a:ln>
                  <a:noFill/>
                </a:ln>
                <a:solidFill>
                  <a:prstClr val="black"/>
                </a:solidFill>
                <a:effectLst/>
                <a:uLnTx/>
                <a:uFillTx/>
                <a:latin typeface="HGP明朝E" panose="02020900000000000000" pitchFamily="18" charset="-128"/>
                <a:ea typeface="HGP明朝E" panose="02020900000000000000" pitchFamily="18" charset="-128"/>
                <a:cs typeface="Times New Roman" panose="02020603050405020304" pitchFamily="18" charset="0"/>
              </a:rPr>
              <a:t>・</a:t>
            </a:r>
            <a:r>
              <a:rPr kumimoji="1" lang="en-US" altLang="ja-JP" sz="8000" b="0" i="0" u="none" strike="noStrike" kern="100" cap="none" spc="0" normalizeH="0" baseline="0" noProof="0" dirty="0">
                <a:ln>
                  <a:noFill/>
                </a:ln>
                <a:solidFill>
                  <a:prstClr val="black"/>
                </a:solidFill>
                <a:effectLst/>
                <a:uLnTx/>
                <a:uFillTx/>
                <a:latin typeface="HGP明朝E" panose="02020900000000000000" pitchFamily="18" charset="-128"/>
                <a:ea typeface="HGP明朝E" panose="02020900000000000000" pitchFamily="18" charset="-128"/>
                <a:cs typeface="Times New Roman" panose="02020603050405020304" pitchFamily="18" charset="0"/>
              </a:rPr>
              <a:t>9(2)</a:t>
            </a:r>
            <a:r>
              <a:rPr kumimoji="1" lang="ja-JP" altLang="en-US" sz="8000" b="0" i="0" u="none" strike="noStrike" kern="100" cap="none" spc="0" normalizeH="0" baseline="0" noProof="0" dirty="0">
                <a:ln>
                  <a:noFill/>
                </a:ln>
                <a:solidFill>
                  <a:prstClr val="black"/>
                </a:solidFill>
                <a:effectLst/>
                <a:uLnTx/>
                <a:uFillTx/>
                <a:latin typeface="HGP明朝E" panose="02020900000000000000" pitchFamily="18" charset="-128"/>
                <a:ea typeface="HGP明朝E" panose="02020900000000000000" pitchFamily="18" charset="-128"/>
                <a:cs typeface="Times New Roman" panose="02020603050405020304" pitchFamily="18" charset="0"/>
              </a:rPr>
              <a:t>など）</a:t>
            </a:r>
          </a:p>
          <a:p>
            <a:pPr marL="0" marR="30480" lvl="0" indent="139700" algn="l" defTabSz="914400" rtl="0" eaLnBrk="1" fontAlgn="auto" latinLnBrk="0" hangingPunct="1">
              <a:lnSpc>
                <a:spcPct val="100000"/>
              </a:lnSpc>
              <a:spcBef>
                <a:spcPct val="20000"/>
              </a:spcBef>
              <a:spcAft>
                <a:spcPts val="0"/>
              </a:spcAft>
              <a:buClr>
                <a:srgbClr val="0BD0D9"/>
              </a:buClr>
              <a:buSzPct val="95000"/>
              <a:buFont typeface="Wingdings 2"/>
              <a:buNone/>
              <a:tabLst>
                <a:tab pos="266700" algn="l"/>
                <a:tab pos="466725" algn="l"/>
                <a:tab pos="600075" algn="l"/>
              </a:tabLst>
              <a:defRPr/>
            </a:pPr>
            <a:endParaRPr kumimoji="1" lang="ja-JP" altLang="en-US" sz="8000" b="0" i="0" u="none" strike="noStrike" kern="100" cap="none" spc="0" normalizeH="0" baseline="0" noProof="0" dirty="0">
              <a:ln>
                <a:noFill/>
              </a:ln>
              <a:solidFill>
                <a:prstClr val="black"/>
              </a:solidFill>
              <a:effectLst/>
              <a:uLnTx/>
              <a:uFillTx/>
              <a:latin typeface="HGP明朝E" panose="02020900000000000000" pitchFamily="18" charset="-128"/>
              <a:ea typeface="HGP明朝E" panose="02020900000000000000" pitchFamily="18" charset="-128"/>
              <a:cs typeface="Times New Roman" panose="02020603050405020304" pitchFamily="18" charset="0"/>
            </a:endParaRPr>
          </a:p>
          <a:p>
            <a:pPr marL="0" marR="30480" lvl="0" indent="139700" algn="l" defTabSz="914400" rtl="0" eaLnBrk="1" fontAlgn="auto" latinLnBrk="0" hangingPunct="1">
              <a:lnSpc>
                <a:spcPct val="100000"/>
              </a:lnSpc>
              <a:spcBef>
                <a:spcPct val="20000"/>
              </a:spcBef>
              <a:spcAft>
                <a:spcPts val="0"/>
              </a:spcAft>
              <a:buClr>
                <a:srgbClr val="0BD0D9"/>
              </a:buClr>
              <a:buSzPct val="95000"/>
              <a:buFont typeface="Wingdings 2"/>
              <a:buNone/>
              <a:tabLst>
                <a:tab pos="266700" algn="l"/>
                <a:tab pos="466725" algn="l"/>
                <a:tab pos="600075" algn="l"/>
              </a:tabLst>
              <a:defRPr/>
            </a:pPr>
            <a:endParaRPr kumimoji="1" lang="ja-JP" altLang="en-US" sz="8000" b="0" i="0" u="none" strike="noStrike" kern="100" cap="none" spc="0" normalizeH="0" baseline="0" noProof="0" dirty="0">
              <a:ln>
                <a:noFill/>
              </a:ln>
              <a:solidFill>
                <a:prstClr val="black"/>
              </a:solidFill>
              <a:effectLst/>
              <a:uLnTx/>
              <a:uFillTx/>
              <a:latin typeface="HGP明朝E" panose="02020900000000000000" pitchFamily="18" charset="-128"/>
              <a:ea typeface="HGP明朝E" panose="02020900000000000000" pitchFamily="18" charset="-128"/>
              <a:cs typeface="Times New Roman" panose="02020603050405020304" pitchFamily="18" charset="0"/>
            </a:endParaRPr>
          </a:p>
          <a:p>
            <a:pPr marL="0" marR="30480" lvl="0" indent="139700" algn="l" defTabSz="914400" rtl="0" eaLnBrk="1" fontAlgn="auto" latinLnBrk="0" hangingPunct="1">
              <a:lnSpc>
                <a:spcPct val="100000"/>
              </a:lnSpc>
              <a:spcBef>
                <a:spcPct val="20000"/>
              </a:spcBef>
              <a:spcAft>
                <a:spcPts val="0"/>
              </a:spcAft>
              <a:buClr>
                <a:srgbClr val="0BD0D9"/>
              </a:buClr>
              <a:buSzPct val="95000"/>
              <a:buFont typeface="Wingdings 2"/>
              <a:buNone/>
              <a:tabLst>
                <a:tab pos="266700" algn="l"/>
                <a:tab pos="466725" algn="l"/>
                <a:tab pos="600075" algn="l"/>
              </a:tabLst>
              <a:defRPr/>
            </a:pPr>
            <a:endParaRPr kumimoji="1" lang="ja-JP" altLang="ja-JP" sz="8000" b="0" i="0" u="none" strike="noStrike" kern="100" cap="none" spc="0" normalizeH="0" baseline="0" noProof="0" dirty="0">
              <a:ln>
                <a:noFill/>
              </a:ln>
              <a:solidFill>
                <a:prstClr val="black"/>
              </a:solidFill>
              <a:effectLst/>
              <a:uLnTx/>
              <a:uFillTx/>
              <a:latin typeface="HGP明朝E" panose="02020900000000000000" pitchFamily="18" charset="-128"/>
              <a:ea typeface="HGP明朝E" panose="02020900000000000000" pitchFamily="18" charset="-128"/>
              <a:cs typeface="Times New Roman" panose="02020603050405020304" pitchFamily="18" charset="0"/>
            </a:endParaRPr>
          </a:p>
          <a:p>
            <a:pPr marR="30480" indent="209550" algn="l">
              <a:tabLst>
                <a:tab pos="266700" algn="l"/>
                <a:tab pos="466725" algn="l"/>
                <a:tab pos="600075" algn="l"/>
              </a:tabLst>
            </a:pPr>
            <a:endParaRPr lang="ja-JP" altLang="en-US" sz="8000" kern="100" dirty="0">
              <a:solidFill>
                <a:schemeClr val="bg1"/>
              </a:solidFill>
              <a:effectLst/>
              <a:latin typeface="+mn-ea"/>
              <a:cs typeface="Times New Roman" panose="02020603050405020304" pitchFamily="18" charset="0"/>
            </a:endParaRPr>
          </a:p>
          <a:p>
            <a:pPr marR="30480" indent="209550" algn="l">
              <a:tabLst>
                <a:tab pos="266700" algn="l"/>
                <a:tab pos="466725" algn="l"/>
                <a:tab pos="600075" algn="l"/>
              </a:tabLst>
            </a:pPr>
            <a:endParaRPr lang="ja-JP" altLang="ja-JP" sz="8000" kern="100" dirty="0">
              <a:solidFill>
                <a:schemeClr val="bg1"/>
              </a:solidFill>
              <a:effectLst/>
              <a:latin typeface="+mn-ea"/>
              <a:cs typeface="Times New Roman" panose="02020603050405020304" pitchFamily="18" charset="0"/>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endParaRPr lang="ja-JP" altLang="en-US" sz="8000" dirty="0">
              <a:solidFill>
                <a:schemeClr val="bg1"/>
              </a:solidFill>
              <a:latin typeface="+mn-ea"/>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endParaRPr lang="ja-JP" altLang="en-US" sz="2400" dirty="0">
              <a:solidFill>
                <a:schemeClr val="bg1"/>
              </a:solidFill>
              <a:latin typeface="+mn-ea"/>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ja-JP" altLang="en-US" dirty="0">
                <a:solidFill>
                  <a:schemeClr val="bg1"/>
                </a:solidFill>
                <a:latin typeface="+mn-ea"/>
              </a:rPr>
              <a:t>　  </a:t>
            </a:r>
            <a:endParaRPr lang="en-US" altLang="ja-JP" sz="2900" dirty="0">
              <a:solidFill>
                <a:schemeClr val="bg1"/>
              </a:solidFill>
              <a:latin typeface="+mn-ea"/>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endParaRPr kumimoji="1" lang="ja-JP" altLang="en-US"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kumimoji="1" lang="ja-JP" altLang="en-US"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　</a:t>
            </a:r>
            <a:endParaRPr kumimoji="1" lang="ja-JP" altLang="en-US" sz="2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endParaRPr kumimoji="1" lang="ja-JP" altLang="en-US" sz="8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endParaRPr>
          </a:p>
        </p:txBody>
      </p:sp>
      <p:sp>
        <p:nvSpPr>
          <p:cNvPr id="4" name="スライド番号プレースホルダー 3">
            <a:extLst>
              <a:ext uri="{FF2B5EF4-FFF2-40B4-BE49-F238E27FC236}">
                <a16:creationId xmlns:a16="http://schemas.microsoft.com/office/drawing/2014/main" id="{C6C06E6B-DCED-41FE-ABE1-7E771819159B}"/>
              </a:ext>
            </a:extLst>
          </p:cNvPr>
          <p:cNvSpPr>
            <a:spLocks noGrp="1"/>
          </p:cNvSpPr>
          <p:nvPr>
            <p:ph type="sldNum" sz="quarter" idx="12"/>
          </p:nvPr>
        </p:nvSpPr>
        <p:spPr>
          <a:xfrm>
            <a:off x="11342914" y="6492875"/>
            <a:ext cx="762000" cy="365125"/>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45BA4EA-5EFA-460C-8880-04B9C92D5A26}" type="slidenum">
              <a:rPr kumimoji="0" lang="ja-JP" altLang="en-US" sz="1600" b="0" i="0" u="none" strike="noStrike" kern="1200" cap="none" spc="0" normalizeH="0" baseline="0" noProof="0">
                <a:ln>
                  <a:noFill/>
                </a:ln>
                <a:solidFill>
                  <a:prstClr val="black"/>
                </a:solidFill>
                <a:effectLst/>
                <a:uLnTx/>
                <a:uFillTx/>
                <a:latin typeface="Calibri" pitchFamily="34"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0" lang="ja-JP" altLang="en-US" sz="1600" b="0" i="0" u="none" strike="noStrike" kern="1200" cap="none" spc="0" normalizeH="0" baseline="0" noProof="0" dirty="0">
              <a:ln>
                <a:noFill/>
              </a:ln>
              <a:solidFill>
                <a:prstClr val="black"/>
              </a:solidFill>
              <a:effectLst/>
              <a:uLnTx/>
              <a:uFillTx/>
              <a:latin typeface="Calibri" pitchFamily="34" charset="0"/>
              <a:ea typeface="ＭＳ Ｐゴシック" pitchFamily="50" charset="-128"/>
              <a:cs typeface="+mn-cs"/>
            </a:endParaRPr>
          </a:p>
        </p:txBody>
      </p:sp>
      <p:cxnSp>
        <p:nvCxnSpPr>
          <p:cNvPr id="3" name="直線矢印コネクタ 2">
            <a:extLst>
              <a:ext uri="{FF2B5EF4-FFF2-40B4-BE49-F238E27FC236}">
                <a16:creationId xmlns:a16="http://schemas.microsoft.com/office/drawing/2014/main" id="{B64D100B-CD67-F2B9-3D65-9AC8198033EF}"/>
              </a:ext>
            </a:extLst>
          </p:cNvPr>
          <p:cNvCxnSpPr/>
          <p:nvPr/>
        </p:nvCxnSpPr>
        <p:spPr>
          <a:xfrm>
            <a:off x="1497874" y="5599611"/>
            <a:ext cx="696686" cy="0"/>
          </a:xfrm>
          <a:prstGeom prst="straightConnector1">
            <a:avLst/>
          </a:prstGeom>
          <a:ln>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5" name="正方形/長方形 4">
            <a:extLst>
              <a:ext uri="{FF2B5EF4-FFF2-40B4-BE49-F238E27FC236}">
                <a16:creationId xmlns:a16="http://schemas.microsoft.com/office/drawing/2014/main" id="{1F246C7F-DC69-55EA-C6C4-3184D8F5833B}"/>
              </a:ext>
            </a:extLst>
          </p:cNvPr>
          <p:cNvSpPr/>
          <p:nvPr/>
        </p:nvSpPr>
        <p:spPr>
          <a:xfrm>
            <a:off x="7832436" y="3290454"/>
            <a:ext cx="895927" cy="277091"/>
          </a:xfrm>
          <a:prstGeom prst="rect">
            <a:avLst/>
          </a:prstGeom>
          <a:noFill/>
          <a:ln w="63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solidFill>
                  <a:schemeClr val="bg1"/>
                </a:solidFill>
              </a:rPr>
              <a:t>取消し</a:t>
            </a:r>
          </a:p>
        </p:txBody>
      </p:sp>
    </p:spTree>
    <p:extLst>
      <p:ext uri="{BB962C8B-B14F-4D97-AF65-F5344CB8AC3E}">
        <p14:creationId xmlns:p14="http://schemas.microsoft.com/office/powerpoint/2010/main" val="22633684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6" name="テキスト プレースホルダー 5">
            <a:extLst>
              <a:ext uri="{FF2B5EF4-FFF2-40B4-BE49-F238E27FC236}">
                <a16:creationId xmlns:a16="http://schemas.microsoft.com/office/drawing/2014/main" id="{8FC6B10C-8320-46D2-8699-82B82C3E2DB0}"/>
              </a:ext>
            </a:extLst>
          </p:cNvPr>
          <p:cNvSpPr>
            <a:spLocks noGrp="1"/>
          </p:cNvSpPr>
          <p:nvPr>
            <p:ph type="body" idx="1"/>
          </p:nvPr>
        </p:nvSpPr>
        <p:spPr>
          <a:xfrm>
            <a:off x="0" y="523386"/>
            <a:ext cx="12104914" cy="6334614"/>
          </a:xfrm>
        </p:spPr>
        <p:txBody>
          <a:bodyPr>
            <a:normAutofit fontScale="25000" lnSpcReduction="20000"/>
          </a:bodyPr>
          <a:lstStyle/>
          <a:p>
            <a:pPr marR="30480" indent="209550" algn="l">
              <a:tabLst>
                <a:tab pos="266700" algn="l"/>
                <a:tab pos="466725" algn="l"/>
                <a:tab pos="600075" algn="l"/>
              </a:tabLst>
            </a:pPr>
            <a:r>
              <a:rPr lang="ja-JP" altLang="en-US" sz="8000" kern="100" dirty="0">
                <a:solidFill>
                  <a:schemeClr val="bg1"/>
                </a:solidFill>
                <a:effectLst/>
                <a:latin typeface="+mn-ea"/>
                <a:cs typeface="Times New Roman" panose="02020603050405020304" pitchFamily="18" charset="0"/>
              </a:rPr>
              <a:t> 　</a:t>
            </a:r>
            <a:r>
              <a:rPr lang="en-US" altLang="ja-JP" sz="8000" kern="100" dirty="0">
                <a:solidFill>
                  <a:schemeClr val="bg1"/>
                </a:solidFill>
                <a:effectLst/>
                <a:latin typeface="+mn-ea"/>
                <a:cs typeface="Times New Roman" panose="02020603050405020304" pitchFamily="18" charset="0"/>
              </a:rPr>
              <a:t>1</a:t>
            </a:r>
            <a:r>
              <a:rPr lang="ja-JP" altLang="en-US" sz="8000" kern="100" dirty="0">
                <a:solidFill>
                  <a:schemeClr val="bg1"/>
                </a:solidFill>
                <a:effectLst/>
                <a:latin typeface="+mn-ea"/>
                <a:cs typeface="Times New Roman" panose="02020603050405020304" pitchFamily="18" charset="0"/>
              </a:rPr>
              <a:t>号･･･効果的かつ総合的な利用の確保に支障　</a:t>
            </a:r>
            <a:r>
              <a:rPr lang="en-US" altLang="ja-JP" sz="8000" kern="100" dirty="0">
                <a:solidFill>
                  <a:schemeClr val="bg1"/>
                </a:solidFill>
                <a:effectLst/>
                <a:latin typeface="+mn-ea"/>
                <a:cs typeface="Times New Roman" panose="02020603050405020304" pitchFamily="18" charset="0"/>
              </a:rPr>
              <a:t>ex</a:t>
            </a:r>
            <a:r>
              <a:rPr lang="ja-JP" altLang="en-US" sz="8000" kern="100" dirty="0">
                <a:solidFill>
                  <a:schemeClr val="bg1"/>
                </a:solidFill>
                <a:effectLst/>
                <a:latin typeface="+mn-ea"/>
                <a:cs typeface="Times New Roman" panose="02020603050405020304" pitchFamily="18" charset="0"/>
              </a:rPr>
              <a:t>．病害虫の温床になっている雑草の刈取をせず、作物</a:t>
            </a:r>
            <a:r>
              <a:rPr kumimoji="1" lang="ja-JP" altLang="en-US" sz="8000" b="0" i="0" u="none" strike="noStrike" kern="100" cap="none" spc="0" normalizeH="0" baseline="0" noProof="0" dirty="0">
                <a:ln>
                  <a:noFill/>
                </a:ln>
                <a:solidFill>
                  <a:prstClr val="black"/>
                </a:solidFill>
                <a:effectLst/>
                <a:uLnTx/>
                <a:uFillTx/>
                <a:latin typeface="HGP明朝E" panose="02020900000000000000" pitchFamily="18" charset="-128"/>
                <a:ea typeface="HGP明朝E" panose="02020900000000000000" pitchFamily="18" charset="-128"/>
                <a:cs typeface="Times New Roman" panose="02020603050405020304" pitchFamily="18" charset="0"/>
              </a:rPr>
              <a:t>に</a:t>
            </a:r>
            <a:endParaRPr lang="en-US" altLang="ja-JP" sz="8000" kern="100" dirty="0">
              <a:solidFill>
                <a:schemeClr val="bg1"/>
              </a:solidFill>
              <a:effectLst/>
              <a:latin typeface="+mn-ea"/>
              <a:cs typeface="Times New Roman" panose="02020603050405020304" pitchFamily="18" charset="0"/>
            </a:endParaRPr>
          </a:p>
          <a:p>
            <a:pPr marR="30480" indent="209550" algn="l">
              <a:tabLst>
                <a:tab pos="266700" algn="l"/>
                <a:tab pos="466725" algn="l"/>
                <a:tab pos="600075" algn="l"/>
              </a:tabLst>
            </a:pPr>
            <a:r>
              <a:rPr lang="ja-JP" altLang="en-US" sz="8000" kern="100" dirty="0">
                <a:solidFill>
                  <a:schemeClr val="bg1"/>
                </a:solidFill>
                <a:effectLst/>
                <a:latin typeface="+mn-ea"/>
                <a:cs typeface="Times New Roman" panose="02020603050405020304" pitchFamily="18" charset="0"/>
              </a:rPr>
              <a:t>     被害を与えている。</a:t>
            </a:r>
          </a:p>
          <a:p>
            <a:pPr marR="30480" indent="209550" algn="l">
              <a:tabLst>
                <a:tab pos="266700" algn="l"/>
                <a:tab pos="466725" algn="l"/>
                <a:tab pos="600075" algn="l"/>
              </a:tabLst>
            </a:pPr>
            <a:r>
              <a:rPr lang="en-US" altLang="ja-JP" sz="8000" kern="100" dirty="0">
                <a:solidFill>
                  <a:schemeClr val="bg1"/>
                </a:solidFill>
                <a:effectLst/>
                <a:latin typeface="+mn-ea"/>
                <a:cs typeface="Times New Roman" panose="02020603050405020304" pitchFamily="18" charset="0"/>
              </a:rPr>
              <a:t>   2</a:t>
            </a:r>
            <a:r>
              <a:rPr lang="ja-JP" altLang="en-US" sz="8000" kern="100" dirty="0">
                <a:solidFill>
                  <a:schemeClr val="bg1"/>
                </a:solidFill>
                <a:effectLst/>
                <a:latin typeface="+mn-ea"/>
                <a:cs typeface="Times New Roman" panose="02020603050405020304" pitchFamily="18" charset="0"/>
              </a:rPr>
              <a:t>号･･･地域の農業者との適切な役割分担の下に継続的かつ安定的に農業経営を行っていないと認める場合。</a:t>
            </a:r>
          </a:p>
          <a:p>
            <a:pPr marR="30480" indent="209550" algn="l">
              <a:tabLst>
                <a:tab pos="266700" algn="l"/>
                <a:tab pos="466725" algn="l"/>
                <a:tab pos="600075" algn="l"/>
              </a:tabLst>
            </a:pPr>
            <a:r>
              <a:rPr lang="en-US" altLang="ja-JP" sz="8000" kern="100" dirty="0">
                <a:solidFill>
                  <a:schemeClr val="bg1"/>
                </a:solidFill>
                <a:effectLst/>
                <a:latin typeface="+mn-ea"/>
                <a:cs typeface="Times New Roman" panose="02020603050405020304" pitchFamily="18" charset="0"/>
              </a:rPr>
              <a:t>   ex</a:t>
            </a:r>
            <a:r>
              <a:rPr lang="ja-JP" altLang="en-US" sz="8000" kern="100" dirty="0">
                <a:solidFill>
                  <a:schemeClr val="bg1"/>
                </a:solidFill>
                <a:effectLst/>
                <a:latin typeface="+mn-ea"/>
                <a:cs typeface="Times New Roman" panose="02020603050405020304" pitchFamily="18" charset="0"/>
              </a:rPr>
              <a:t>．担当である水路の維持管理の活動に参加しないとかその機能を損ない、周辺の 水利用に著しい被害</a:t>
            </a:r>
            <a:r>
              <a:rPr kumimoji="1" lang="ja-JP" altLang="en-US" sz="8000" b="0" i="0" u="none" strike="noStrike" kern="100" cap="none" spc="0" normalizeH="0" baseline="0" noProof="0" dirty="0">
                <a:ln>
                  <a:noFill/>
                </a:ln>
                <a:solidFill>
                  <a:prstClr val="black"/>
                </a:solidFill>
                <a:effectLst/>
                <a:uLnTx/>
                <a:uFillTx/>
                <a:latin typeface="HGP明朝E" panose="02020900000000000000" pitchFamily="18" charset="-128"/>
                <a:ea typeface="HGP明朝E" panose="02020900000000000000" pitchFamily="18" charset="-128"/>
                <a:cs typeface="Times New Roman" panose="02020603050405020304" pitchFamily="18" charset="0"/>
              </a:rPr>
              <a:t>を</a:t>
            </a:r>
            <a:endParaRPr lang="en-US" altLang="ja-JP" sz="8000" kern="100" dirty="0">
              <a:solidFill>
                <a:schemeClr val="bg1"/>
              </a:solidFill>
              <a:effectLst/>
              <a:latin typeface="+mn-ea"/>
              <a:cs typeface="Times New Roman" panose="02020603050405020304" pitchFamily="18" charset="0"/>
            </a:endParaRPr>
          </a:p>
          <a:p>
            <a:pPr marR="30480" indent="209550" algn="l">
              <a:tabLst>
                <a:tab pos="266700" algn="l"/>
                <a:tab pos="466725" algn="l"/>
                <a:tab pos="600075" algn="l"/>
              </a:tabLst>
            </a:pPr>
            <a:r>
              <a:rPr lang="ja-JP" altLang="en-US" sz="8000" kern="100" dirty="0">
                <a:solidFill>
                  <a:schemeClr val="bg1"/>
                </a:solidFill>
                <a:effectLst/>
                <a:latin typeface="+mn-ea"/>
                <a:cs typeface="Times New Roman" panose="02020603050405020304" pitchFamily="18" charset="0"/>
              </a:rPr>
              <a:t>     与えている場合等。</a:t>
            </a:r>
          </a:p>
          <a:p>
            <a:pPr marR="30480" indent="209550" algn="l">
              <a:tabLst>
                <a:tab pos="266700" algn="l"/>
                <a:tab pos="466725" algn="l"/>
                <a:tab pos="600075" algn="l"/>
              </a:tabLst>
            </a:pPr>
            <a:r>
              <a:rPr lang="en-US" altLang="ja-JP" sz="8000" kern="100" dirty="0">
                <a:solidFill>
                  <a:schemeClr val="bg1"/>
                </a:solidFill>
                <a:effectLst/>
                <a:latin typeface="+mn-ea"/>
                <a:cs typeface="Times New Roman" panose="02020603050405020304" pitchFamily="18" charset="0"/>
              </a:rPr>
              <a:t>   3</a:t>
            </a:r>
            <a:r>
              <a:rPr lang="ja-JP" altLang="en-US" sz="8000" kern="100" dirty="0">
                <a:solidFill>
                  <a:schemeClr val="bg1"/>
                </a:solidFill>
                <a:effectLst/>
                <a:latin typeface="+mn-ea"/>
                <a:cs typeface="Times New Roman" panose="02020603050405020304" pitchFamily="18" charset="0"/>
              </a:rPr>
              <a:t>号･･･法人の業務執行役員等のいずれもが、その法人の行う耕作等の事業に常時従事していないと認める</a:t>
            </a:r>
            <a:endParaRPr lang="en-US" altLang="ja-JP" sz="8000" kern="100" dirty="0">
              <a:solidFill>
                <a:schemeClr val="bg1"/>
              </a:solidFill>
              <a:effectLst/>
              <a:latin typeface="+mn-ea"/>
              <a:cs typeface="Times New Roman" panose="02020603050405020304" pitchFamily="18" charset="0"/>
            </a:endParaRPr>
          </a:p>
          <a:p>
            <a:pPr marR="30480" indent="209550" algn="l">
              <a:tabLst>
                <a:tab pos="266700" algn="l"/>
                <a:tab pos="466725" algn="l"/>
                <a:tab pos="600075" algn="l"/>
              </a:tabLst>
            </a:pPr>
            <a:r>
              <a:rPr lang="en-US" altLang="ja-JP" sz="8000" kern="100" dirty="0">
                <a:solidFill>
                  <a:schemeClr val="bg1"/>
                </a:solidFill>
                <a:latin typeface="+mn-ea"/>
                <a:cs typeface="Times New Roman" panose="02020603050405020304" pitchFamily="18" charset="0"/>
              </a:rPr>
              <a:t>     </a:t>
            </a:r>
            <a:r>
              <a:rPr lang="ja-JP" altLang="en-US" sz="8000" kern="100" dirty="0">
                <a:solidFill>
                  <a:schemeClr val="bg1"/>
                </a:solidFill>
                <a:effectLst/>
                <a:latin typeface="+mn-ea"/>
                <a:cs typeface="Times New Roman" panose="02020603050405020304" pitchFamily="18" charset="0"/>
              </a:rPr>
              <a:t>場合。</a:t>
            </a:r>
          </a:p>
          <a:p>
            <a:pPr marR="30480" indent="209550" algn="l">
              <a:tabLst>
                <a:tab pos="266700" algn="l"/>
                <a:tab pos="466725" algn="l"/>
                <a:tab pos="600075" algn="l"/>
              </a:tabLst>
            </a:pPr>
            <a:r>
              <a:rPr lang="en-US" altLang="ja-JP" sz="8000" kern="100" dirty="0">
                <a:solidFill>
                  <a:schemeClr val="bg1"/>
                </a:solidFill>
                <a:effectLst/>
                <a:latin typeface="+mn-ea"/>
                <a:cs typeface="Times New Roman" panose="02020603050405020304" pitchFamily="18" charset="0"/>
              </a:rPr>
              <a:t>   ex</a:t>
            </a:r>
            <a:r>
              <a:rPr lang="ja-JP" altLang="en-US" sz="8000" kern="100" dirty="0">
                <a:solidFill>
                  <a:schemeClr val="bg1"/>
                </a:solidFill>
                <a:effectLst/>
                <a:latin typeface="+mn-ea"/>
                <a:cs typeface="Times New Roman" panose="02020603050405020304" pitchFamily="18" charset="0"/>
              </a:rPr>
              <a:t>．その法人の農業部門の担当者が不在となり、周辺の営農活動に支障が生じている場合。</a:t>
            </a:r>
          </a:p>
          <a:p>
            <a:pPr marR="30480" indent="209550" algn="l">
              <a:tabLst>
                <a:tab pos="266700" algn="l"/>
                <a:tab pos="466725" algn="l"/>
                <a:tab pos="600075" algn="l"/>
              </a:tabLst>
            </a:pPr>
            <a:r>
              <a:rPr lang="ja-JP" altLang="en-US" sz="8000" kern="100" dirty="0">
                <a:solidFill>
                  <a:schemeClr val="bg1"/>
                </a:solidFill>
                <a:effectLst/>
                <a:latin typeface="+mn-ea"/>
                <a:cs typeface="Times New Roman" panose="02020603050405020304" pitchFamily="18" charset="0"/>
              </a:rPr>
              <a:t>　・勧告は許可取消しの前置手続であることから、十分確認の上で、相当の期限を置いて行う必要がある。</a:t>
            </a:r>
          </a:p>
          <a:p>
            <a:pPr marR="30480" indent="209550" algn="l">
              <a:tabLst>
                <a:tab pos="266700" algn="l"/>
                <a:tab pos="466725" algn="l"/>
                <a:tab pos="600075" algn="l"/>
              </a:tabLst>
            </a:pPr>
            <a:r>
              <a:rPr lang="ja-JP" altLang="en-US" sz="8800" kern="100" dirty="0">
                <a:solidFill>
                  <a:schemeClr val="bg1"/>
                </a:solidFill>
                <a:effectLst/>
                <a:latin typeface="+mn-ea"/>
                <a:cs typeface="Times New Roman" panose="02020603050405020304" pitchFamily="18" charset="0"/>
              </a:rPr>
              <a:t>（５）許可取消しの効果</a:t>
            </a:r>
          </a:p>
          <a:p>
            <a:pPr marR="30480" indent="209550" algn="l">
              <a:tabLst>
                <a:tab pos="266700" algn="l"/>
                <a:tab pos="466725" algn="l"/>
                <a:tab pos="600075" algn="l"/>
              </a:tabLst>
            </a:pPr>
            <a:r>
              <a:rPr lang="ja-JP" altLang="en-US" sz="8000" kern="100" dirty="0">
                <a:solidFill>
                  <a:schemeClr val="bg1"/>
                </a:solidFill>
                <a:effectLst/>
                <a:latin typeface="+mn-ea"/>
                <a:cs typeface="Times New Roman" panose="02020603050405020304" pitchFamily="18" charset="0"/>
              </a:rPr>
              <a:t> 　 撤回の意味で、遡及的に喪失するのではなく、将来に向けて効力を失うこと。</a:t>
            </a:r>
          </a:p>
          <a:p>
            <a:pPr marR="30480" indent="209550" algn="l">
              <a:tabLst>
                <a:tab pos="266700" algn="l"/>
                <a:tab pos="466725" algn="l"/>
                <a:tab pos="600075" algn="l"/>
              </a:tabLst>
            </a:pPr>
            <a:r>
              <a:rPr lang="ja-JP" altLang="en-US" sz="8800" kern="100" dirty="0">
                <a:solidFill>
                  <a:schemeClr val="bg1"/>
                </a:solidFill>
                <a:effectLst/>
                <a:latin typeface="+mn-ea"/>
                <a:cs typeface="Times New Roman" panose="02020603050405020304" pitchFamily="18" charset="0"/>
              </a:rPr>
              <a:t>（６）農業委員会の斡旋</a:t>
            </a:r>
          </a:p>
          <a:p>
            <a:pPr marR="30480" indent="209550" algn="l">
              <a:tabLst>
                <a:tab pos="266700" algn="l"/>
                <a:tab pos="466725" algn="l"/>
                <a:tab pos="600075" algn="l"/>
              </a:tabLst>
            </a:pPr>
            <a:r>
              <a:rPr lang="ja-JP" altLang="en-US" sz="8000" kern="100" dirty="0">
                <a:solidFill>
                  <a:schemeClr val="bg1"/>
                </a:solidFill>
                <a:effectLst/>
                <a:latin typeface="+mn-ea"/>
                <a:cs typeface="Times New Roman" panose="02020603050405020304" pitchFamily="18" charset="0"/>
              </a:rPr>
              <a:t> 　 許可の取消し後当該農地について適正かつ効率的な利用が図られないおそれがあるときは、農業委員会は</a:t>
            </a:r>
            <a:r>
              <a:rPr kumimoji="1" lang="ja-JP" altLang="en-US" sz="8000" b="0" i="0" u="none" strike="noStrike" kern="100" cap="none" spc="0" normalizeH="0" baseline="0" noProof="0" dirty="0">
                <a:ln>
                  <a:noFill/>
                </a:ln>
                <a:solidFill>
                  <a:prstClr val="black"/>
                </a:solidFill>
                <a:effectLst/>
                <a:uLnTx/>
                <a:uFillTx/>
                <a:latin typeface="HGP明朝E" panose="02020900000000000000" pitchFamily="18" charset="-128"/>
                <a:ea typeface="HGP明朝E" panose="02020900000000000000" pitchFamily="18" charset="-128"/>
                <a:cs typeface="Times New Roman" panose="02020603050405020304" pitchFamily="18" charset="0"/>
              </a:rPr>
              <a:t>、</a:t>
            </a:r>
            <a:endParaRPr lang="en-US" altLang="ja-JP" sz="8000" kern="100" dirty="0">
              <a:solidFill>
                <a:schemeClr val="bg1"/>
              </a:solidFill>
              <a:effectLst/>
              <a:latin typeface="+mn-ea"/>
              <a:cs typeface="Times New Roman" panose="02020603050405020304" pitchFamily="18" charset="0"/>
            </a:endParaRPr>
          </a:p>
          <a:p>
            <a:pPr marR="30480" indent="209550" algn="l">
              <a:tabLst>
                <a:tab pos="266700" algn="l"/>
                <a:tab pos="466725" algn="l"/>
                <a:tab pos="600075" algn="l"/>
              </a:tabLst>
            </a:pPr>
            <a:r>
              <a:rPr lang="ja-JP" altLang="en-US" sz="8000" kern="100" dirty="0">
                <a:solidFill>
                  <a:schemeClr val="bg1"/>
                </a:solidFill>
                <a:effectLst/>
                <a:latin typeface="+mn-ea"/>
                <a:cs typeface="Times New Roman" panose="02020603050405020304" pitchFamily="18" charset="0"/>
              </a:rPr>
              <a:t>    所有者に移転又は設定の斡旋をする（法</a:t>
            </a:r>
            <a:r>
              <a:rPr lang="en-US" altLang="ja-JP" sz="8000" kern="100" dirty="0">
                <a:solidFill>
                  <a:schemeClr val="bg1"/>
                </a:solidFill>
                <a:effectLst/>
                <a:latin typeface="+mn-ea"/>
                <a:cs typeface="Times New Roman" panose="02020603050405020304" pitchFamily="18" charset="0"/>
              </a:rPr>
              <a:t>3</a:t>
            </a:r>
            <a:r>
              <a:rPr lang="ja-JP" altLang="en-US" sz="8000" kern="100" dirty="0">
                <a:solidFill>
                  <a:schemeClr val="bg1"/>
                </a:solidFill>
                <a:effectLst/>
                <a:latin typeface="+mn-ea"/>
                <a:cs typeface="Times New Roman" panose="02020603050405020304" pitchFamily="18" charset="0"/>
              </a:rPr>
              <a:t>条の</a:t>
            </a:r>
            <a:r>
              <a:rPr lang="en-US" altLang="ja-JP" sz="8000" kern="100" dirty="0">
                <a:solidFill>
                  <a:schemeClr val="bg1"/>
                </a:solidFill>
                <a:effectLst/>
                <a:latin typeface="+mn-ea"/>
                <a:cs typeface="Times New Roman" panose="02020603050405020304" pitchFamily="18" charset="0"/>
              </a:rPr>
              <a:t>2</a:t>
            </a:r>
            <a:r>
              <a:rPr lang="ja-JP" altLang="en-US" sz="8000" kern="100" dirty="0">
                <a:solidFill>
                  <a:schemeClr val="bg1"/>
                </a:solidFill>
                <a:effectLst/>
                <a:latin typeface="+mn-ea"/>
                <a:cs typeface="Times New Roman" panose="02020603050405020304" pitchFamily="18" charset="0"/>
              </a:rPr>
              <a:t>第</a:t>
            </a:r>
            <a:r>
              <a:rPr lang="en-US" altLang="ja-JP" sz="8000" kern="100" dirty="0">
                <a:solidFill>
                  <a:schemeClr val="bg1"/>
                </a:solidFill>
                <a:effectLst/>
                <a:latin typeface="+mn-ea"/>
                <a:cs typeface="Times New Roman" panose="02020603050405020304" pitchFamily="18" charset="0"/>
              </a:rPr>
              <a:t>3</a:t>
            </a:r>
            <a:r>
              <a:rPr lang="ja-JP" altLang="en-US" sz="8000" kern="100" dirty="0">
                <a:solidFill>
                  <a:schemeClr val="bg1"/>
                </a:solidFill>
                <a:effectLst/>
                <a:latin typeface="+mn-ea"/>
                <a:cs typeface="Times New Roman" panose="02020603050405020304" pitchFamily="18" charset="0"/>
              </a:rPr>
              <a:t>項）。</a:t>
            </a:r>
            <a:endParaRPr lang="en-US" altLang="ja-JP" sz="8000" kern="100" dirty="0">
              <a:solidFill>
                <a:schemeClr val="bg1"/>
              </a:solidFill>
              <a:latin typeface="+mn-ea"/>
              <a:cs typeface="Times New Roman" panose="02020603050405020304" pitchFamily="18" charset="0"/>
            </a:endParaRPr>
          </a:p>
          <a:p>
            <a:pPr marR="30480" indent="209550" algn="l">
              <a:tabLst>
                <a:tab pos="266700" algn="l"/>
                <a:tab pos="466725" algn="l"/>
                <a:tab pos="600075" algn="l"/>
              </a:tabLst>
            </a:pPr>
            <a:r>
              <a:rPr lang="ja-JP" altLang="en-US" sz="8800" kern="100" dirty="0">
                <a:solidFill>
                  <a:schemeClr val="bg1"/>
                </a:solidFill>
                <a:effectLst/>
                <a:latin typeface="+mn-ea"/>
                <a:cs typeface="Times New Roman" panose="02020603050405020304" pitchFamily="18" charset="0"/>
              </a:rPr>
              <a:t>２ 農地についての権利取得の届出</a:t>
            </a:r>
          </a:p>
          <a:p>
            <a:pPr marR="30480" indent="209550" algn="l">
              <a:tabLst>
                <a:tab pos="266700" algn="l"/>
                <a:tab pos="466725" algn="l"/>
                <a:tab pos="600075" algn="l"/>
              </a:tabLst>
            </a:pPr>
            <a:r>
              <a:rPr lang="ja-JP" altLang="en-US" sz="8800" kern="100" dirty="0">
                <a:solidFill>
                  <a:schemeClr val="bg1"/>
                </a:solidFill>
                <a:effectLst/>
                <a:latin typeface="+mn-ea"/>
                <a:cs typeface="Times New Roman" panose="02020603050405020304" pitchFamily="18" charset="0"/>
              </a:rPr>
              <a:t>（</a:t>
            </a:r>
            <a:r>
              <a:rPr lang="en-US" altLang="ja-JP" sz="8800" kern="100" dirty="0">
                <a:solidFill>
                  <a:schemeClr val="bg1"/>
                </a:solidFill>
                <a:effectLst/>
                <a:latin typeface="+mn-ea"/>
                <a:cs typeface="Times New Roman" panose="02020603050405020304" pitchFamily="18" charset="0"/>
              </a:rPr>
              <a:t>1</a:t>
            </a:r>
            <a:r>
              <a:rPr lang="ja-JP" altLang="en-US" sz="8800" kern="100" dirty="0">
                <a:solidFill>
                  <a:schemeClr val="bg1"/>
                </a:solidFill>
                <a:effectLst/>
                <a:latin typeface="+mn-ea"/>
                <a:cs typeface="Times New Roman" panose="02020603050405020304" pitchFamily="18" charset="0"/>
              </a:rPr>
              <a:t>）本条の趣旨（</a:t>
            </a:r>
            <a:r>
              <a:rPr lang="en-US" altLang="ja-JP" sz="8800" kern="100" dirty="0">
                <a:solidFill>
                  <a:schemeClr val="bg1"/>
                </a:solidFill>
                <a:effectLst/>
                <a:latin typeface="+mn-ea"/>
                <a:cs typeface="Times New Roman" panose="02020603050405020304" pitchFamily="18" charset="0"/>
              </a:rPr>
              <a:t>3</a:t>
            </a:r>
            <a:r>
              <a:rPr lang="ja-JP" altLang="en-US" sz="8800" kern="100" dirty="0">
                <a:solidFill>
                  <a:schemeClr val="bg1"/>
                </a:solidFill>
                <a:effectLst/>
                <a:latin typeface="+mn-ea"/>
                <a:cs typeface="Times New Roman" panose="02020603050405020304" pitchFamily="18" charset="0"/>
              </a:rPr>
              <a:t>条の</a:t>
            </a:r>
            <a:r>
              <a:rPr lang="en-US" altLang="ja-JP" sz="8800" kern="100" dirty="0">
                <a:solidFill>
                  <a:schemeClr val="bg1"/>
                </a:solidFill>
                <a:effectLst/>
                <a:latin typeface="+mn-ea"/>
                <a:cs typeface="Times New Roman" panose="02020603050405020304" pitchFamily="18" charset="0"/>
              </a:rPr>
              <a:t>3</a:t>
            </a:r>
            <a:r>
              <a:rPr lang="ja-JP" altLang="en-US" sz="8800" kern="100" dirty="0">
                <a:solidFill>
                  <a:schemeClr val="bg1"/>
                </a:solidFill>
                <a:effectLst/>
                <a:latin typeface="+mn-ea"/>
                <a:cs typeface="Times New Roman" panose="02020603050405020304" pitchFamily="18" charset="0"/>
              </a:rPr>
              <a:t>）</a:t>
            </a:r>
          </a:p>
          <a:p>
            <a:pPr marR="30480" indent="209550" algn="l">
              <a:tabLst>
                <a:tab pos="266700" algn="l"/>
                <a:tab pos="466725" algn="l"/>
                <a:tab pos="600075" algn="l"/>
              </a:tabLst>
            </a:pPr>
            <a:r>
              <a:rPr lang="ja-JP" altLang="en-US" sz="8000" kern="100" dirty="0">
                <a:solidFill>
                  <a:schemeClr val="bg1"/>
                </a:solidFill>
                <a:effectLst/>
                <a:latin typeface="+mn-ea"/>
                <a:cs typeface="Times New Roman" panose="02020603050405020304" pitchFamily="18" charset="0"/>
              </a:rPr>
              <a:t> 　 権利を取得した者は、遅滞なく、（概ね</a:t>
            </a:r>
            <a:r>
              <a:rPr lang="en-US" altLang="ja-JP" sz="8000" kern="100" dirty="0">
                <a:solidFill>
                  <a:schemeClr val="bg1"/>
                </a:solidFill>
                <a:effectLst/>
                <a:latin typeface="+mn-ea"/>
                <a:cs typeface="Times New Roman" panose="02020603050405020304" pitchFamily="18" charset="0"/>
              </a:rPr>
              <a:t>10</a:t>
            </a:r>
            <a:r>
              <a:rPr lang="ja-JP" altLang="en-US" sz="8000" kern="100" dirty="0">
                <a:solidFill>
                  <a:schemeClr val="bg1"/>
                </a:solidFill>
                <a:effectLst/>
                <a:latin typeface="+mn-ea"/>
                <a:cs typeface="Times New Roman" panose="02020603050405020304" pitchFamily="18" charset="0"/>
              </a:rPr>
              <a:t>か月以内（処理基準第</a:t>
            </a:r>
            <a:r>
              <a:rPr lang="en-US" altLang="ja-JP" sz="8000" kern="100" dirty="0">
                <a:solidFill>
                  <a:schemeClr val="bg1"/>
                </a:solidFill>
                <a:effectLst/>
                <a:latin typeface="+mn-ea"/>
                <a:cs typeface="Times New Roman" panose="02020603050405020304" pitchFamily="18" charset="0"/>
              </a:rPr>
              <a:t>5(2)</a:t>
            </a:r>
            <a:r>
              <a:rPr lang="ja-JP" altLang="en-US" sz="8000" kern="100" dirty="0">
                <a:solidFill>
                  <a:schemeClr val="bg1"/>
                </a:solidFill>
                <a:effectLst/>
                <a:latin typeface="+mn-ea"/>
                <a:cs typeface="Times New Roman" panose="02020603050405020304" pitchFamily="18" charset="0"/>
              </a:rPr>
              <a:t>）農業委員会にその旨を届け出なけれ</a:t>
            </a:r>
            <a:r>
              <a:rPr kumimoji="1" lang="ja-JP" altLang="en-US" sz="8000" b="0" i="0" u="none" strike="noStrike" kern="100" cap="none" spc="0" normalizeH="0" baseline="0" noProof="0" dirty="0">
                <a:ln>
                  <a:noFill/>
                </a:ln>
                <a:solidFill>
                  <a:prstClr val="black"/>
                </a:solidFill>
                <a:effectLst/>
                <a:uLnTx/>
                <a:uFillTx/>
                <a:latin typeface="HGP明朝E" panose="02020900000000000000" pitchFamily="18" charset="-128"/>
                <a:ea typeface="HGP明朝E" panose="02020900000000000000" pitchFamily="18" charset="-128"/>
                <a:cs typeface="Times New Roman" panose="02020603050405020304" pitchFamily="18" charset="0"/>
              </a:rPr>
              <a:t>ば</a:t>
            </a:r>
            <a:endParaRPr lang="en-US" altLang="ja-JP" sz="8000" kern="100" dirty="0">
              <a:solidFill>
                <a:schemeClr val="bg1"/>
              </a:solidFill>
              <a:effectLst/>
              <a:latin typeface="+mn-ea"/>
              <a:cs typeface="Times New Roman" panose="02020603050405020304" pitchFamily="18" charset="0"/>
            </a:endParaRPr>
          </a:p>
          <a:p>
            <a:pPr marR="30480" indent="209550" algn="l">
              <a:tabLst>
                <a:tab pos="266700" algn="l"/>
                <a:tab pos="466725" algn="l"/>
                <a:tab pos="600075" algn="l"/>
              </a:tabLst>
            </a:pPr>
            <a:r>
              <a:rPr lang="ja-JP" altLang="en-US" sz="8000" kern="100" dirty="0">
                <a:solidFill>
                  <a:schemeClr val="bg1"/>
                </a:solidFill>
                <a:effectLst/>
                <a:latin typeface="+mn-ea"/>
                <a:cs typeface="Times New Roman" panose="02020603050405020304" pitchFamily="18" charset="0"/>
              </a:rPr>
              <a:t>    ならない。</a:t>
            </a:r>
          </a:p>
          <a:p>
            <a:pPr marR="30480" indent="209550" algn="l">
              <a:tabLst>
                <a:tab pos="266700" algn="l"/>
                <a:tab pos="466725" algn="l"/>
                <a:tab pos="600075" algn="l"/>
              </a:tabLst>
            </a:pPr>
            <a:r>
              <a:rPr lang="ja-JP" altLang="en-US" sz="8000" kern="100" dirty="0">
                <a:solidFill>
                  <a:schemeClr val="bg1"/>
                </a:solidFill>
                <a:effectLst/>
                <a:latin typeface="+mn-ea"/>
                <a:cs typeface="Times New Roman" panose="02020603050405020304" pitchFamily="18" charset="0"/>
              </a:rPr>
              <a:t>  ・届出をせず又は、虚偽の届出をした者は、</a:t>
            </a:r>
            <a:r>
              <a:rPr lang="en-US" altLang="ja-JP" sz="8000" kern="100" dirty="0">
                <a:solidFill>
                  <a:schemeClr val="bg1"/>
                </a:solidFill>
                <a:effectLst/>
                <a:latin typeface="+mn-ea"/>
                <a:cs typeface="Times New Roman" panose="02020603050405020304" pitchFamily="18" charset="0"/>
              </a:rPr>
              <a:t>10</a:t>
            </a:r>
            <a:r>
              <a:rPr lang="ja-JP" altLang="en-US" sz="8000" kern="100" dirty="0">
                <a:solidFill>
                  <a:schemeClr val="bg1"/>
                </a:solidFill>
                <a:effectLst/>
                <a:latin typeface="+mn-ea"/>
                <a:cs typeface="Times New Roman" panose="02020603050405020304" pitchFamily="18" charset="0"/>
              </a:rPr>
              <a:t>万円以下の過料に処せられる（法</a:t>
            </a:r>
            <a:r>
              <a:rPr lang="en-US" altLang="ja-JP" sz="8000" kern="100" dirty="0">
                <a:solidFill>
                  <a:schemeClr val="bg1"/>
                </a:solidFill>
                <a:effectLst/>
                <a:latin typeface="+mn-ea"/>
                <a:cs typeface="Times New Roman" panose="02020603050405020304" pitchFamily="18" charset="0"/>
              </a:rPr>
              <a:t>69</a:t>
            </a:r>
            <a:r>
              <a:rPr lang="ja-JP" altLang="en-US" sz="8000" kern="100" dirty="0">
                <a:solidFill>
                  <a:schemeClr val="bg1"/>
                </a:solidFill>
                <a:effectLst/>
                <a:latin typeface="+mn-ea"/>
                <a:cs typeface="Times New Roman" panose="02020603050405020304" pitchFamily="18" charset="0"/>
              </a:rPr>
              <a:t>条）。</a:t>
            </a:r>
          </a:p>
          <a:p>
            <a:pPr marR="30480" indent="209550" algn="l">
              <a:tabLst>
                <a:tab pos="266700" algn="l"/>
                <a:tab pos="466725" algn="l"/>
                <a:tab pos="600075" algn="l"/>
              </a:tabLst>
            </a:pPr>
            <a:r>
              <a:rPr lang="ja-JP" altLang="en-US" sz="8000" kern="100" dirty="0">
                <a:solidFill>
                  <a:schemeClr val="bg1"/>
                </a:solidFill>
                <a:effectLst/>
                <a:latin typeface="+mn-ea"/>
                <a:cs typeface="Times New Roman" panose="02020603050405020304" pitchFamily="18" charset="0"/>
              </a:rPr>
              <a:t>　 過料は行政上の秩序罰（刑罰ではない･･･前科にならない）。</a:t>
            </a:r>
          </a:p>
          <a:p>
            <a:pPr marR="30480" indent="209550" algn="l">
              <a:tabLst>
                <a:tab pos="266700" algn="l"/>
                <a:tab pos="466725" algn="l"/>
                <a:tab pos="600075" algn="l"/>
              </a:tabLst>
            </a:pPr>
            <a:endParaRPr lang="ja-JP" altLang="en-US" sz="8000" kern="100" dirty="0">
              <a:solidFill>
                <a:schemeClr val="bg1"/>
              </a:solidFill>
              <a:effectLst/>
              <a:latin typeface="+mn-ea"/>
              <a:cs typeface="Times New Roman" panose="02020603050405020304" pitchFamily="18" charset="0"/>
            </a:endParaRPr>
          </a:p>
          <a:p>
            <a:pPr marL="0" marR="30480" lvl="0" indent="139700" algn="l" defTabSz="914400" rtl="0" eaLnBrk="1" fontAlgn="auto" latinLnBrk="0" hangingPunct="1">
              <a:lnSpc>
                <a:spcPct val="100000"/>
              </a:lnSpc>
              <a:spcBef>
                <a:spcPct val="20000"/>
              </a:spcBef>
              <a:spcAft>
                <a:spcPts val="0"/>
              </a:spcAft>
              <a:buClr>
                <a:srgbClr val="0BD0D9"/>
              </a:buClr>
              <a:buSzPct val="95000"/>
              <a:buFont typeface="Wingdings 2"/>
              <a:buNone/>
              <a:tabLst>
                <a:tab pos="266700" algn="l"/>
                <a:tab pos="466725" algn="l"/>
                <a:tab pos="600075" algn="l"/>
              </a:tabLst>
              <a:defRPr/>
            </a:pPr>
            <a:endParaRPr kumimoji="1" lang="ja-JP" altLang="ja-JP" sz="8000" b="0" i="0" u="none" strike="noStrike" kern="100" cap="none" spc="0" normalizeH="0" baseline="0" noProof="0" dirty="0">
              <a:ln>
                <a:noFill/>
              </a:ln>
              <a:solidFill>
                <a:prstClr val="black"/>
              </a:solidFill>
              <a:effectLst/>
              <a:uLnTx/>
              <a:uFillTx/>
              <a:latin typeface="HGP明朝E" panose="02020900000000000000" pitchFamily="18" charset="-128"/>
              <a:ea typeface="HGP明朝E" panose="02020900000000000000" pitchFamily="18" charset="-128"/>
              <a:cs typeface="Times New Roman" panose="02020603050405020304" pitchFamily="18" charset="0"/>
            </a:endParaRPr>
          </a:p>
          <a:p>
            <a:pPr marR="30480" indent="209550" algn="l">
              <a:tabLst>
                <a:tab pos="266700" algn="l"/>
                <a:tab pos="466725" algn="l"/>
                <a:tab pos="600075" algn="l"/>
              </a:tabLst>
            </a:pPr>
            <a:endParaRPr lang="ja-JP" altLang="en-US" sz="8000" kern="100" dirty="0">
              <a:solidFill>
                <a:schemeClr val="bg1"/>
              </a:solidFill>
              <a:effectLst/>
              <a:latin typeface="+mn-ea"/>
              <a:cs typeface="Times New Roman" panose="02020603050405020304" pitchFamily="18" charset="0"/>
            </a:endParaRPr>
          </a:p>
          <a:p>
            <a:pPr marR="30480" indent="209550" algn="l">
              <a:tabLst>
                <a:tab pos="266700" algn="l"/>
                <a:tab pos="466725" algn="l"/>
                <a:tab pos="600075" algn="l"/>
              </a:tabLst>
            </a:pPr>
            <a:endParaRPr lang="ja-JP" altLang="ja-JP" sz="8000" kern="100" dirty="0">
              <a:solidFill>
                <a:schemeClr val="bg1"/>
              </a:solidFill>
              <a:effectLst/>
              <a:latin typeface="+mn-ea"/>
              <a:cs typeface="Times New Roman" panose="02020603050405020304" pitchFamily="18" charset="0"/>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endParaRPr lang="ja-JP" altLang="en-US" sz="8000" dirty="0">
              <a:solidFill>
                <a:schemeClr val="bg1"/>
              </a:solidFill>
              <a:latin typeface="+mn-ea"/>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endParaRPr lang="ja-JP" altLang="en-US" sz="2400" dirty="0">
              <a:solidFill>
                <a:schemeClr val="bg1"/>
              </a:solidFill>
              <a:latin typeface="+mn-ea"/>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ja-JP" altLang="en-US" dirty="0">
                <a:solidFill>
                  <a:schemeClr val="bg1"/>
                </a:solidFill>
                <a:latin typeface="+mn-ea"/>
              </a:rPr>
              <a:t>　  </a:t>
            </a:r>
            <a:endParaRPr lang="en-US" altLang="ja-JP" sz="2900" dirty="0">
              <a:solidFill>
                <a:schemeClr val="bg1"/>
              </a:solidFill>
              <a:latin typeface="+mn-ea"/>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endParaRPr kumimoji="1" lang="ja-JP" altLang="en-US"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kumimoji="1" lang="ja-JP" altLang="en-US"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　</a:t>
            </a:r>
            <a:endParaRPr kumimoji="1" lang="ja-JP" altLang="en-US" sz="2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endParaRPr kumimoji="1" lang="ja-JP" altLang="en-US" sz="8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endParaRPr>
          </a:p>
        </p:txBody>
      </p:sp>
      <p:sp>
        <p:nvSpPr>
          <p:cNvPr id="4" name="スライド番号プレースホルダー 3">
            <a:extLst>
              <a:ext uri="{FF2B5EF4-FFF2-40B4-BE49-F238E27FC236}">
                <a16:creationId xmlns:a16="http://schemas.microsoft.com/office/drawing/2014/main" id="{C6C06E6B-DCED-41FE-ABE1-7E771819159B}"/>
              </a:ext>
            </a:extLst>
          </p:cNvPr>
          <p:cNvSpPr>
            <a:spLocks noGrp="1"/>
          </p:cNvSpPr>
          <p:nvPr>
            <p:ph type="sldNum" sz="quarter" idx="12"/>
          </p:nvPr>
        </p:nvSpPr>
        <p:spPr>
          <a:xfrm>
            <a:off x="11342914" y="6492875"/>
            <a:ext cx="762000" cy="365125"/>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45BA4EA-5EFA-460C-8880-04B9C92D5A26}" type="slidenum">
              <a:rPr kumimoji="0" lang="ja-JP" altLang="en-US" sz="1600" b="0" i="0" u="none" strike="noStrike" kern="1200" cap="none" spc="0" normalizeH="0" baseline="0" noProof="0">
                <a:ln>
                  <a:noFill/>
                </a:ln>
                <a:solidFill>
                  <a:prstClr val="black"/>
                </a:solidFill>
                <a:effectLst/>
                <a:uLnTx/>
                <a:uFillTx/>
                <a:latin typeface="Calibri" pitchFamily="34"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0" lang="ja-JP" altLang="en-US" sz="1600" b="0" i="0" u="none" strike="noStrike" kern="1200" cap="none" spc="0" normalizeH="0" baseline="0" noProof="0" dirty="0">
              <a:ln>
                <a:noFill/>
              </a:ln>
              <a:solidFill>
                <a:prstClr val="black"/>
              </a:solidFill>
              <a:effectLst/>
              <a:uLnTx/>
              <a:uFillTx/>
              <a:latin typeface="Calibri" pitchFamily="34" charset="0"/>
              <a:ea typeface="ＭＳ Ｐゴシック" pitchFamily="50" charset="-128"/>
              <a:cs typeface="+mn-cs"/>
            </a:endParaRPr>
          </a:p>
        </p:txBody>
      </p:sp>
    </p:spTree>
    <p:extLst>
      <p:ext uri="{BB962C8B-B14F-4D97-AF65-F5344CB8AC3E}">
        <p14:creationId xmlns:p14="http://schemas.microsoft.com/office/powerpoint/2010/main" val="22435771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6" name="テキスト プレースホルダー 5">
            <a:extLst>
              <a:ext uri="{FF2B5EF4-FFF2-40B4-BE49-F238E27FC236}">
                <a16:creationId xmlns:a16="http://schemas.microsoft.com/office/drawing/2014/main" id="{8FC6B10C-8320-46D2-8699-82B82C3E2DB0}"/>
              </a:ext>
            </a:extLst>
          </p:cNvPr>
          <p:cNvSpPr>
            <a:spLocks noGrp="1"/>
          </p:cNvSpPr>
          <p:nvPr>
            <p:ph type="body" idx="1"/>
          </p:nvPr>
        </p:nvSpPr>
        <p:spPr>
          <a:xfrm>
            <a:off x="364840" y="864297"/>
            <a:ext cx="11675103" cy="5861871"/>
          </a:xfrm>
        </p:spPr>
        <p:txBody>
          <a:bodyPr>
            <a:normAutofit fontScale="25000" lnSpcReduction="20000"/>
          </a:bodyPr>
          <a:lstStyle/>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kumimoji="1" lang="ja-JP" altLang="en-US" sz="62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   </a:t>
            </a:r>
            <a:r>
              <a:rPr kumimoji="1" lang="ja-JP" altLang="en-US" sz="8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③地目宅地の段々畑は農地である（東京高判Ｓ３７</a:t>
            </a:r>
            <a:r>
              <a:rPr kumimoji="1" lang="en-US" altLang="ja-JP" sz="8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a:t>
            </a:r>
            <a:r>
              <a:rPr kumimoji="1" lang="ja-JP" altLang="en-US" sz="8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１</a:t>
            </a:r>
            <a:r>
              <a:rPr kumimoji="1" lang="en-US" altLang="ja-JP" sz="8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a:t>
            </a:r>
            <a:r>
              <a:rPr kumimoji="1" lang="ja-JP" altLang="en-US" sz="8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２５）</a:t>
            </a: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kumimoji="1" lang="ja-JP" altLang="en-US" sz="8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　④地方公共団体が共同墓地として維持管理している土地は一時的な耕作の事実が　あったとしても農地</a:t>
            </a:r>
            <a:endParaRPr kumimoji="1" lang="en-US" altLang="ja-JP" sz="8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kumimoji="1" lang="ja-JP" altLang="en-US" sz="8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　　 ではない（最判Ｓ４３</a:t>
            </a:r>
            <a:r>
              <a:rPr kumimoji="1" lang="en-US" altLang="ja-JP" sz="8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a:t>
            </a:r>
            <a:r>
              <a:rPr kumimoji="1" lang="ja-JP" altLang="en-US" sz="8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５</a:t>
            </a:r>
            <a:r>
              <a:rPr kumimoji="1" lang="en-US" altLang="ja-JP" sz="8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a:t>
            </a:r>
            <a:r>
              <a:rPr kumimoji="1" lang="ja-JP" altLang="en-US" sz="8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２）</a:t>
            </a: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kumimoji="1" lang="ja-JP" altLang="en-US" sz="8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　⑤河川氾濫により土砂が流入して一時的に耕作不能の状態になっても依然として農地である（前橋地判</a:t>
            </a:r>
            <a:endParaRPr kumimoji="1" lang="en-US" altLang="ja-JP" sz="8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ja-JP" altLang="en-US" sz="8000" dirty="0">
                <a:solidFill>
                  <a:prstClr val="black"/>
                </a:solidFill>
                <a:latin typeface="Constantia"/>
                <a:ea typeface="HGP明朝E" panose="02020900000000000000" pitchFamily="18" charset="-128"/>
              </a:rPr>
              <a:t>　　　Ｓ</a:t>
            </a:r>
            <a:r>
              <a:rPr kumimoji="1" lang="ja-JP" altLang="en-US" sz="8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４８</a:t>
            </a:r>
            <a:r>
              <a:rPr kumimoji="1" lang="en-US" altLang="ja-JP" sz="8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a:t>
            </a:r>
            <a:r>
              <a:rPr kumimoji="1" lang="ja-JP" altLang="en-US" sz="8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１</a:t>
            </a:r>
            <a:r>
              <a:rPr kumimoji="1" lang="en-US" altLang="ja-JP" sz="8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a:t>
            </a:r>
            <a:r>
              <a:rPr kumimoji="1" lang="ja-JP" altLang="en-US" sz="8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１８）</a:t>
            </a: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kumimoji="1" lang="ja-JP" altLang="en-US" sz="8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   ⑥休耕地も農地である（水戸地判Ｓ４９</a:t>
            </a:r>
            <a:r>
              <a:rPr kumimoji="1" lang="en-US" altLang="ja-JP" sz="8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a:t>
            </a:r>
            <a:r>
              <a:rPr kumimoji="1" lang="ja-JP" altLang="en-US" sz="8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１１</a:t>
            </a:r>
            <a:r>
              <a:rPr kumimoji="1" lang="en-US" altLang="ja-JP" sz="8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a:t>
            </a:r>
            <a:r>
              <a:rPr kumimoji="1" lang="ja-JP" altLang="en-US" sz="8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２６）</a:t>
            </a: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kumimoji="1" lang="ja-JP" altLang="en-US" sz="8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　 ⑦花木を幼木から栽培している土地は農地である（最判Ｓ５６</a:t>
            </a:r>
            <a:r>
              <a:rPr kumimoji="1" lang="en-US" altLang="ja-JP" sz="8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a:t>
            </a:r>
            <a:r>
              <a:rPr kumimoji="1" lang="ja-JP" altLang="en-US" sz="8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９</a:t>
            </a:r>
            <a:r>
              <a:rPr kumimoji="1" lang="en-US" altLang="ja-JP" sz="8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a:t>
            </a:r>
            <a:r>
              <a:rPr kumimoji="1" lang="ja-JP" altLang="en-US" sz="8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１８）</a:t>
            </a: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kumimoji="1" lang="ja-JP" altLang="en-US" sz="8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    ⑧かつて畑であったが、耕作放棄から約</a:t>
            </a:r>
            <a:r>
              <a:rPr kumimoji="1" lang="en-US" altLang="ja-JP" sz="8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8</a:t>
            </a:r>
            <a:r>
              <a:rPr kumimoji="1" lang="ja-JP" altLang="en-US" sz="8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年が経過し、ススキやクマザサが密生している土地は農地では</a:t>
            </a:r>
            <a:endParaRPr kumimoji="1" lang="en-US" altLang="ja-JP" sz="8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ja-JP" altLang="en-US" sz="8000" dirty="0">
                <a:solidFill>
                  <a:prstClr val="black"/>
                </a:solidFill>
                <a:latin typeface="Constantia"/>
                <a:ea typeface="HGP明朝E" panose="02020900000000000000" pitchFamily="18" charset="-128"/>
              </a:rPr>
              <a:t>　　  </a:t>
            </a:r>
            <a:r>
              <a:rPr kumimoji="1" lang="ja-JP" altLang="en-US" sz="8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ない（宇都宮地判Ｓ６３</a:t>
            </a:r>
            <a:r>
              <a:rPr kumimoji="1" lang="en-US" altLang="ja-JP" sz="8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a:t>
            </a:r>
            <a:r>
              <a:rPr kumimoji="1" lang="ja-JP" altLang="en-US" sz="8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３</a:t>
            </a:r>
            <a:r>
              <a:rPr kumimoji="1" lang="en-US" altLang="ja-JP" sz="8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a:t>
            </a:r>
            <a:r>
              <a:rPr kumimoji="1" lang="ja-JP" altLang="en-US" sz="8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３１）</a:t>
            </a: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kumimoji="1" lang="ja-JP" altLang="en-US" sz="8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    ⑨成熟した樹木の管理を主としている土地は農地ではない（東京高判Ｈ３</a:t>
            </a:r>
            <a:r>
              <a:rPr kumimoji="1" lang="en-US" altLang="ja-JP" sz="8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a:t>
            </a:r>
            <a:r>
              <a:rPr kumimoji="1" lang="ja-JP" altLang="en-US" sz="8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１</a:t>
            </a:r>
            <a:r>
              <a:rPr kumimoji="1" lang="en-US" altLang="ja-JP" sz="8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a:t>
            </a:r>
            <a:r>
              <a:rPr kumimoji="1" lang="ja-JP" altLang="en-US" sz="8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２９）</a:t>
            </a: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kumimoji="1" lang="ja-JP" altLang="en-US" sz="8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    ⑩過去に農地であって暫定的に汚水処理施設の用地として使用されているが汚水処理の目的を達した後</a:t>
            </a:r>
            <a:endParaRPr kumimoji="1" lang="en-US" altLang="ja-JP" sz="8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kumimoji="1" lang="ja-JP" altLang="en-US" sz="8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        は、地方公共団体が農地に復元することを約束している土地は農地である（東京地判Ｈ１２</a:t>
            </a:r>
            <a:r>
              <a:rPr kumimoji="1" lang="en-US" altLang="ja-JP" sz="8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a:t>
            </a:r>
            <a:r>
              <a:rPr kumimoji="1" lang="ja-JP" altLang="en-US" sz="8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７２８）</a:t>
            </a:r>
            <a:endParaRPr kumimoji="1" lang="en-US" altLang="ja-JP" sz="8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kumimoji="1" lang="ja-JP" altLang="en-US" sz="96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４　農地所有適格法人</a:t>
            </a:r>
            <a:endParaRPr kumimoji="1" lang="en-US" altLang="ja-JP" sz="96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kumimoji="1" lang="ja-JP" altLang="en-US" sz="35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 </a:t>
            </a:r>
            <a:r>
              <a:rPr kumimoji="1" lang="ja-JP" altLang="en-US" sz="88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（１）法人による農地の権利取得</a:t>
            </a:r>
            <a:endParaRPr kumimoji="1" lang="en-US" altLang="ja-JP" sz="88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kumimoji="1" lang="ja-JP" altLang="en-US" sz="35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　　</a:t>
            </a:r>
            <a:r>
              <a:rPr kumimoji="1" lang="ja-JP" altLang="en-US" sz="45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　   </a:t>
            </a:r>
            <a:r>
              <a:rPr kumimoji="1" lang="ja-JP" altLang="en-US" sz="8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ア  ３条による規制の対象は、所有権、地上権、永小作権、質権、使用貸借権、賃貸借権、又は使用収益</a:t>
            </a:r>
            <a:endParaRPr kumimoji="1" lang="en-US" altLang="ja-JP" sz="8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kumimoji="1" lang="ja-JP" altLang="en-US" sz="8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           権（法３条１項）。</a:t>
            </a: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kumimoji="1" lang="ja-JP" altLang="en-US" sz="8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　　　   農地所有適格法人以外の法人は許可にならない。</a:t>
            </a:r>
            <a:endParaRPr kumimoji="1" lang="en-US" altLang="ja-JP" sz="8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kumimoji="1" lang="ja-JP" altLang="en-US" sz="8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      イ  農地所有適格法人でも３条２項の許可要件をすべて満たす必要がある。</a:t>
            </a:r>
            <a:endParaRPr kumimoji="1" lang="en-US" altLang="ja-JP" sz="8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endParaRPr kumimoji="1" lang="en-US" altLang="ja-JP" sz="5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endParaRPr lang="en-US" altLang="ja-JP" sz="5000" dirty="0">
              <a:solidFill>
                <a:prstClr val="black"/>
              </a:solidFill>
              <a:latin typeface="Constantia"/>
              <a:ea typeface="HGP明朝E" panose="02020900000000000000" pitchFamily="18" charset="-128"/>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endParaRPr lang="en-US" altLang="ja-JP" sz="5000" dirty="0">
              <a:solidFill>
                <a:schemeClr val="bg1"/>
              </a:solidFill>
            </a:endParaRPr>
          </a:p>
        </p:txBody>
      </p:sp>
      <p:sp>
        <p:nvSpPr>
          <p:cNvPr id="4" name="スライド番号プレースホルダー 3">
            <a:extLst>
              <a:ext uri="{FF2B5EF4-FFF2-40B4-BE49-F238E27FC236}">
                <a16:creationId xmlns:a16="http://schemas.microsoft.com/office/drawing/2014/main" id="{C6C06E6B-DCED-41FE-ABE1-7E771819159B}"/>
              </a:ext>
            </a:extLst>
          </p:cNvPr>
          <p:cNvSpPr>
            <a:spLocks noGrp="1"/>
          </p:cNvSpPr>
          <p:nvPr>
            <p:ph type="sldNum" sz="quarter" idx="12"/>
          </p:nvPr>
        </p:nvSpPr>
        <p:spPr>
          <a:xfrm>
            <a:off x="11277943" y="6492875"/>
            <a:ext cx="762000" cy="365125"/>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45BA4EA-5EFA-460C-8880-04B9C92D5A26}" type="slidenum">
              <a:rPr kumimoji="0" lang="ja-JP" altLang="en-US" sz="1600" b="0" i="0" u="none" strike="noStrike" kern="1200" cap="none" spc="0" normalizeH="0" baseline="0" noProof="0" smtClean="0">
                <a:ln>
                  <a:noFill/>
                </a:ln>
                <a:solidFill>
                  <a:prstClr val="black"/>
                </a:solidFill>
                <a:effectLst/>
                <a:uLnTx/>
                <a:uFillTx/>
                <a:latin typeface="Calibri" pitchFamily="34"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ja-JP" altLang="en-US" sz="1600" b="0" i="0" u="none" strike="noStrike" kern="1200" cap="none" spc="0" normalizeH="0" baseline="0" noProof="0" dirty="0">
              <a:ln>
                <a:noFill/>
              </a:ln>
              <a:solidFill>
                <a:prstClr val="black"/>
              </a:solidFill>
              <a:effectLst/>
              <a:uLnTx/>
              <a:uFillTx/>
              <a:latin typeface="Calibri" pitchFamily="34" charset="0"/>
              <a:ea typeface="ＭＳ Ｐゴシック" pitchFamily="50" charset="-128"/>
              <a:cs typeface="+mn-cs"/>
            </a:endParaRPr>
          </a:p>
        </p:txBody>
      </p:sp>
      <p:sp>
        <p:nvSpPr>
          <p:cNvPr id="13" name="テキスト ボックス 12">
            <a:extLst>
              <a:ext uri="{FF2B5EF4-FFF2-40B4-BE49-F238E27FC236}">
                <a16:creationId xmlns:a16="http://schemas.microsoft.com/office/drawing/2014/main" id="{ABEB3D99-B49C-41D8-83C9-72DF7F516350}"/>
              </a:ext>
            </a:extLst>
          </p:cNvPr>
          <p:cNvSpPr txBox="1"/>
          <p:nvPr/>
        </p:nvSpPr>
        <p:spPr>
          <a:xfrm>
            <a:off x="11391557" y="1321405"/>
            <a:ext cx="184731"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itchFamily="34" charset="0"/>
              <a:ea typeface="ＭＳ Ｐゴシック" pitchFamily="50" charset="-128"/>
              <a:cs typeface="+mn-cs"/>
            </a:endParaRPr>
          </a:p>
        </p:txBody>
      </p:sp>
    </p:spTree>
    <p:extLst>
      <p:ext uri="{BB962C8B-B14F-4D97-AF65-F5344CB8AC3E}">
        <p14:creationId xmlns:p14="http://schemas.microsoft.com/office/powerpoint/2010/main" val="411449309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6" name="テキスト プレースホルダー 5">
            <a:extLst>
              <a:ext uri="{FF2B5EF4-FFF2-40B4-BE49-F238E27FC236}">
                <a16:creationId xmlns:a16="http://schemas.microsoft.com/office/drawing/2014/main" id="{8FC6B10C-8320-46D2-8699-82B82C3E2DB0}"/>
              </a:ext>
            </a:extLst>
          </p:cNvPr>
          <p:cNvSpPr>
            <a:spLocks noGrp="1"/>
          </p:cNvSpPr>
          <p:nvPr>
            <p:ph type="body" idx="1"/>
          </p:nvPr>
        </p:nvSpPr>
        <p:spPr>
          <a:xfrm>
            <a:off x="0" y="523386"/>
            <a:ext cx="12104914" cy="6334614"/>
          </a:xfrm>
        </p:spPr>
        <p:txBody>
          <a:bodyPr>
            <a:normAutofit fontScale="25000" lnSpcReduction="20000"/>
          </a:bodyPr>
          <a:lstStyle/>
          <a:p>
            <a:pPr marR="30480" indent="209550" algn="l">
              <a:tabLst>
                <a:tab pos="266700" algn="l"/>
                <a:tab pos="466725" algn="l"/>
                <a:tab pos="600075" algn="l"/>
              </a:tabLst>
            </a:pPr>
            <a:r>
              <a:rPr lang="ja-JP" altLang="en-US" sz="8800" kern="100" dirty="0">
                <a:solidFill>
                  <a:schemeClr val="bg1"/>
                </a:solidFill>
                <a:effectLst/>
                <a:latin typeface="+mn-ea"/>
                <a:cs typeface="Times New Roman" panose="02020603050405020304" pitchFamily="18" charset="0"/>
              </a:rPr>
              <a:t>（</a:t>
            </a:r>
            <a:r>
              <a:rPr lang="en-US" altLang="ja-JP" sz="8800" kern="100" dirty="0">
                <a:solidFill>
                  <a:schemeClr val="bg1"/>
                </a:solidFill>
                <a:effectLst/>
                <a:latin typeface="+mn-ea"/>
                <a:cs typeface="Times New Roman" panose="02020603050405020304" pitchFamily="18" charset="0"/>
              </a:rPr>
              <a:t>2</a:t>
            </a:r>
            <a:r>
              <a:rPr lang="ja-JP" altLang="en-US" sz="8800" kern="100" dirty="0">
                <a:solidFill>
                  <a:schemeClr val="bg1"/>
                </a:solidFill>
                <a:effectLst/>
                <a:latin typeface="+mn-ea"/>
                <a:cs typeface="Times New Roman" panose="02020603050405020304" pitchFamily="18" charset="0"/>
              </a:rPr>
              <a:t>）届出義務が生ずる場合</a:t>
            </a:r>
          </a:p>
          <a:p>
            <a:pPr marR="30480" indent="209550" algn="l">
              <a:tabLst>
                <a:tab pos="266700" algn="l"/>
                <a:tab pos="466725" algn="l"/>
                <a:tab pos="600075" algn="l"/>
              </a:tabLst>
            </a:pPr>
            <a:r>
              <a:rPr lang="ja-JP" altLang="en-US" sz="8000" kern="100" dirty="0">
                <a:solidFill>
                  <a:schemeClr val="bg1"/>
                </a:solidFill>
                <a:effectLst/>
                <a:latin typeface="+mn-ea"/>
                <a:cs typeface="Times New Roman" panose="02020603050405020304" pitchFamily="18" charset="0"/>
              </a:rPr>
              <a:t> 　３条許可を経ることなく、有効に農地等の権利を取得した場合。</a:t>
            </a:r>
          </a:p>
          <a:p>
            <a:pPr marR="30480" indent="209550" algn="l">
              <a:tabLst>
                <a:tab pos="266700" algn="l"/>
                <a:tab pos="466725" algn="l"/>
                <a:tab pos="600075" algn="l"/>
              </a:tabLst>
            </a:pPr>
            <a:r>
              <a:rPr lang="en-US" altLang="ja-JP" sz="8000" kern="100" dirty="0">
                <a:solidFill>
                  <a:schemeClr val="bg1"/>
                </a:solidFill>
                <a:effectLst/>
                <a:latin typeface="+mn-ea"/>
                <a:cs typeface="Times New Roman" panose="02020603050405020304" pitchFamily="18" charset="0"/>
              </a:rPr>
              <a:t>    ex</a:t>
            </a:r>
            <a:r>
              <a:rPr lang="ja-JP" altLang="en-US" sz="8000" kern="100" dirty="0">
                <a:solidFill>
                  <a:schemeClr val="bg1"/>
                </a:solidFill>
                <a:effectLst/>
                <a:latin typeface="+mn-ea"/>
                <a:cs typeface="Times New Roman" panose="02020603050405020304" pitchFamily="18" charset="0"/>
              </a:rPr>
              <a:t>．相続、遺産分割、財産分与の裁判・調停、相続財産の分与の裁判、包括遺贈及び相続人に対する特</a:t>
            </a:r>
            <a:r>
              <a:rPr kumimoji="1" lang="ja-JP" altLang="en-US" sz="8000" b="0" i="0" u="none" strike="noStrike" kern="100" cap="none" spc="0" normalizeH="0" baseline="0" noProof="0" dirty="0">
                <a:ln>
                  <a:noFill/>
                </a:ln>
                <a:solidFill>
                  <a:prstClr val="black"/>
                </a:solidFill>
                <a:effectLst/>
                <a:uLnTx/>
                <a:uFillTx/>
                <a:latin typeface="HGP明朝E" panose="02020900000000000000" pitchFamily="18" charset="-128"/>
                <a:ea typeface="HGP明朝E" panose="02020900000000000000" pitchFamily="18" charset="-128"/>
                <a:cs typeface="Times New Roman" panose="02020603050405020304" pitchFamily="18" charset="0"/>
              </a:rPr>
              <a:t>定</a:t>
            </a:r>
            <a:endParaRPr lang="en-US" altLang="ja-JP" sz="8000" kern="100" dirty="0">
              <a:solidFill>
                <a:schemeClr val="bg1"/>
              </a:solidFill>
              <a:effectLst/>
              <a:latin typeface="+mn-ea"/>
              <a:cs typeface="Times New Roman" panose="02020603050405020304" pitchFamily="18" charset="0"/>
            </a:endParaRPr>
          </a:p>
          <a:p>
            <a:pPr marR="30480" indent="209550" algn="l">
              <a:tabLst>
                <a:tab pos="266700" algn="l"/>
                <a:tab pos="466725" algn="l"/>
                <a:tab pos="600075" algn="l"/>
              </a:tabLst>
            </a:pPr>
            <a:r>
              <a:rPr lang="ja-JP" altLang="en-US" sz="8000" kern="100" dirty="0">
                <a:solidFill>
                  <a:schemeClr val="bg1"/>
                </a:solidFill>
                <a:effectLst/>
                <a:latin typeface="+mn-ea"/>
                <a:cs typeface="Times New Roman" panose="02020603050405020304" pitchFamily="18" charset="0"/>
              </a:rPr>
              <a:t>         遺贈、共同相続人に対する相続分の譲渡、時効取得、真正な登記名義の回復、共有持分の放棄等。</a:t>
            </a:r>
          </a:p>
          <a:p>
            <a:pPr marR="30480" indent="209550" algn="l">
              <a:tabLst>
                <a:tab pos="266700" algn="l"/>
                <a:tab pos="466725" algn="l"/>
                <a:tab pos="600075" algn="l"/>
              </a:tabLst>
            </a:pPr>
            <a:r>
              <a:rPr lang="ja-JP" altLang="en-US" sz="8000" kern="100" dirty="0">
                <a:solidFill>
                  <a:schemeClr val="bg1"/>
                </a:solidFill>
                <a:effectLst/>
                <a:latin typeface="+mn-ea"/>
                <a:cs typeface="Times New Roman" panose="02020603050405020304" pitchFamily="18" charset="0"/>
              </a:rPr>
              <a:t>  ・内容は ①取得者の氏名と住所 ②その農地等の所在、地番、面積 ③取得した事由、取得日 ④権利の種</a:t>
            </a:r>
            <a:r>
              <a:rPr kumimoji="1" lang="ja-JP" altLang="en-US" sz="8000" b="0" i="0" u="none" strike="noStrike" kern="100" cap="none" spc="0" normalizeH="0" baseline="0" noProof="0" dirty="0">
                <a:ln>
                  <a:noFill/>
                </a:ln>
                <a:solidFill>
                  <a:prstClr val="black"/>
                </a:solidFill>
                <a:effectLst/>
                <a:uLnTx/>
                <a:uFillTx/>
                <a:latin typeface="HGP明朝E" panose="02020900000000000000" pitchFamily="18" charset="-128"/>
                <a:ea typeface="HGP明朝E" panose="02020900000000000000" pitchFamily="18" charset="-128"/>
                <a:cs typeface="Times New Roman" panose="02020603050405020304" pitchFamily="18" charset="0"/>
              </a:rPr>
              <a:t>類</a:t>
            </a:r>
            <a:endParaRPr lang="en-US" altLang="ja-JP" sz="8000" kern="100" dirty="0">
              <a:solidFill>
                <a:schemeClr val="bg1"/>
              </a:solidFill>
              <a:effectLst/>
              <a:latin typeface="+mn-ea"/>
              <a:cs typeface="Times New Roman" panose="02020603050405020304" pitchFamily="18" charset="0"/>
            </a:endParaRPr>
          </a:p>
          <a:p>
            <a:pPr marR="30480" indent="209550" algn="l">
              <a:tabLst>
                <a:tab pos="266700" algn="l"/>
                <a:tab pos="466725" algn="l"/>
                <a:tab pos="600075" algn="l"/>
              </a:tabLst>
            </a:pPr>
            <a:r>
              <a:rPr lang="ja-JP" altLang="en-US" sz="8000" kern="100" dirty="0">
                <a:solidFill>
                  <a:schemeClr val="bg1"/>
                </a:solidFill>
                <a:effectLst/>
                <a:latin typeface="+mn-ea"/>
                <a:cs typeface="Times New Roman" panose="02020603050405020304" pitchFamily="18" charset="0"/>
              </a:rPr>
              <a:t>   及び内容</a:t>
            </a:r>
            <a:endParaRPr lang="en-US" altLang="ja-JP" sz="8000" kern="100" dirty="0">
              <a:solidFill>
                <a:schemeClr val="bg1"/>
              </a:solidFill>
              <a:effectLst/>
              <a:latin typeface="+mn-ea"/>
              <a:cs typeface="Times New Roman" panose="02020603050405020304" pitchFamily="18" charset="0"/>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kumimoji="1" lang="ja-JP" altLang="en-US" sz="96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（１２） 職権取消し</a:t>
            </a:r>
            <a:endParaRPr kumimoji="1" lang="en-US" altLang="ja-JP" sz="96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ja-JP" altLang="en-US" sz="9600" dirty="0">
                <a:solidFill>
                  <a:prstClr val="black"/>
                </a:solidFill>
                <a:latin typeface="Constantia"/>
                <a:ea typeface="HGP明朝E" panose="02020900000000000000" pitchFamily="18" charset="-128"/>
              </a:rPr>
              <a:t>　</a:t>
            </a:r>
            <a:r>
              <a:rPr lang="ja-JP" altLang="en-US" sz="8800" kern="100" dirty="0">
                <a:solidFill>
                  <a:schemeClr val="bg1"/>
                </a:solidFill>
                <a:effectLst/>
                <a:latin typeface="+mn-ea"/>
                <a:cs typeface="Times New Roman" panose="02020603050405020304" pitchFamily="18" charset="0"/>
              </a:rPr>
              <a:t>１  職権取消し</a:t>
            </a:r>
          </a:p>
          <a:p>
            <a:pPr marR="30480" indent="209550" algn="l">
              <a:tabLst>
                <a:tab pos="266700" algn="l"/>
                <a:tab pos="466725" algn="l"/>
                <a:tab pos="600075" algn="l"/>
              </a:tabLst>
            </a:pPr>
            <a:r>
              <a:rPr lang="ja-JP" altLang="en-US" sz="8800" kern="100" dirty="0">
                <a:solidFill>
                  <a:schemeClr val="bg1"/>
                </a:solidFill>
                <a:effectLst/>
                <a:latin typeface="+mn-ea"/>
                <a:cs typeface="Times New Roman" panose="02020603050405020304" pitchFamily="18" charset="0"/>
              </a:rPr>
              <a:t>（</a:t>
            </a:r>
            <a:r>
              <a:rPr lang="en-US" altLang="ja-JP" sz="8800" kern="100" dirty="0">
                <a:solidFill>
                  <a:schemeClr val="bg1"/>
                </a:solidFill>
                <a:effectLst/>
                <a:latin typeface="+mn-ea"/>
                <a:cs typeface="Times New Roman" panose="02020603050405020304" pitchFamily="18" charset="0"/>
              </a:rPr>
              <a:t>1</a:t>
            </a:r>
            <a:r>
              <a:rPr lang="ja-JP" altLang="en-US" sz="8800" kern="100" dirty="0">
                <a:solidFill>
                  <a:schemeClr val="bg1"/>
                </a:solidFill>
                <a:effectLst/>
                <a:latin typeface="+mn-ea"/>
                <a:cs typeface="Times New Roman" panose="02020603050405020304" pitchFamily="18" charset="0"/>
              </a:rPr>
              <a:t>）定義</a:t>
            </a:r>
          </a:p>
          <a:p>
            <a:pPr marR="30480" indent="209550" algn="l">
              <a:tabLst>
                <a:tab pos="266700" algn="l"/>
                <a:tab pos="466725" algn="l"/>
                <a:tab pos="600075" algn="l"/>
              </a:tabLst>
            </a:pPr>
            <a:r>
              <a:rPr lang="ja-JP" altLang="en-US" sz="8000" kern="100" dirty="0">
                <a:solidFill>
                  <a:schemeClr val="bg1"/>
                </a:solidFill>
                <a:effectLst/>
                <a:latin typeface="+mn-ea"/>
                <a:cs typeface="Times New Roman" panose="02020603050405020304" pitchFamily="18" charset="0"/>
              </a:rPr>
              <a:t> 　処分を行った行政庁が瑕疵ある行政処分を取り消すこと。</a:t>
            </a:r>
          </a:p>
          <a:p>
            <a:pPr marR="30480" indent="209550" algn="l">
              <a:tabLst>
                <a:tab pos="266700" algn="l"/>
                <a:tab pos="466725" algn="l"/>
                <a:tab pos="600075" algn="l"/>
              </a:tabLst>
            </a:pPr>
            <a:r>
              <a:rPr lang="ja-JP" altLang="en-US" sz="8000" kern="100" dirty="0">
                <a:solidFill>
                  <a:schemeClr val="bg1"/>
                </a:solidFill>
                <a:effectLst/>
                <a:latin typeface="+mn-ea"/>
                <a:cs typeface="Times New Roman" panose="02020603050405020304" pitchFamily="18" charset="0"/>
              </a:rPr>
              <a:t>　 処分に違法又は不当な点があるときで、不許可と許可とある。</a:t>
            </a:r>
          </a:p>
          <a:p>
            <a:pPr marR="30480" indent="209550" algn="l">
              <a:tabLst>
                <a:tab pos="266700" algn="l"/>
                <a:tab pos="466725" algn="l"/>
                <a:tab pos="600075" algn="l"/>
              </a:tabLst>
            </a:pPr>
            <a:r>
              <a:rPr lang="ja-JP" altLang="en-US" sz="8800" kern="100" dirty="0">
                <a:solidFill>
                  <a:schemeClr val="bg1"/>
                </a:solidFill>
                <a:effectLst/>
                <a:latin typeface="+mn-ea"/>
                <a:cs typeface="Times New Roman" panose="02020603050405020304" pitchFamily="18" charset="0"/>
              </a:rPr>
              <a:t>（</a:t>
            </a:r>
            <a:r>
              <a:rPr lang="en-US" altLang="ja-JP" sz="8800" kern="100" dirty="0">
                <a:solidFill>
                  <a:schemeClr val="bg1"/>
                </a:solidFill>
                <a:effectLst/>
                <a:latin typeface="+mn-ea"/>
                <a:cs typeface="Times New Roman" panose="02020603050405020304" pitchFamily="18" charset="0"/>
              </a:rPr>
              <a:t>2</a:t>
            </a:r>
            <a:r>
              <a:rPr lang="ja-JP" altLang="en-US" sz="8800" kern="100" dirty="0">
                <a:solidFill>
                  <a:schemeClr val="bg1"/>
                </a:solidFill>
                <a:effectLst/>
                <a:latin typeface="+mn-ea"/>
                <a:cs typeface="Times New Roman" panose="02020603050405020304" pitchFamily="18" charset="0"/>
              </a:rPr>
              <a:t>）違法な行政処分の効力</a:t>
            </a:r>
          </a:p>
          <a:p>
            <a:pPr marR="30480" indent="209550" algn="l">
              <a:tabLst>
                <a:tab pos="266700" algn="l"/>
                <a:tab pos="466725" algn="l"/>
                <a:tab pos="600075" algn="l"/>
              </a:tabLst>
            </a:pPr>
            <a:r>
              <a:rPr lang="ja-JP" altLang="en-US" sz="8000" kern="100" dirty="0">
                <a:solidFill>
                  <a:schemeClr val="bg1"/>
                </a:solidFill>
                <a:effectLst/>
                <a:latin typeface="+mn-ea"/>
                <a:cs typeface="Times New Roman" panose="02020603050405020304" pitchFamily="18" charset="0"/>
              </a:rPr>
              <a:t> 　公定力･･･取り消されない限り有効。</a:t>
            </a:r>
          </a:p>
          <a:p>
            <a:pPr marR="30480" indent="209550" algn="l">
              <a:tabLst>
                <a:tab pos="266700" algn="l"/>
                <a:tab pos="466725" algn="l"/>
                <a:tab pos="600075" algn="l"/>
              </a:tabLst>
            </a:pPr>
            <a:r>
              <a:rPr lang="ja-JP" altLang="en-US" sz="8000" kern="100" dirty="0">
                <a:solidFill>
                  <a:schemeClr val="bg1"/>
                </a:solidFill>
                <a:effectLst/>
                <a:latin typeface="+mn-ea"/>
                <a:cs typeface="Times New Roman" panose="02020603050405020304" pitchFamily="18" charset="0"/>
              </a:rPr>
              <a:t>   不可争力の発生･･･不服申立期間の制限又は出訴期間の制限があり、その期間を経過してしまうと、処分</a:t>
            </a:r>
            <a:r>
              <a:rPr kumimoji="1" lang="ja-JP" altLang="en-US" sz="8000" b="0" i="0" u="none" strike="noStrike" kern="100" cap="none" spc="0" normalizeH="0" baseline="0" noProof="0" dirty="0">
                <a:ln>
                  <a:noFill/>
                </a:ln>
                <a:solidFill>
                  <a:prstClr val="black"/>
                </a:solidFill>
                <a:effectLst/>
                <a:uLnTx/>
                <a:uFillTx/>
                <a:latin typeface="HGP明朝E" panose="02020900000000000000" pitchFamily="18" charset="-128"/>
                <a:ea typeface="HGP明朝E" panose="02020900000000000000" pitchFamily="18" charset="-128"/>
                <a:cs typeface="Times New Roman" panose="02020603050405020304" pitchFamily="18" charset="0"/>
              </a:rPr>
              <a:t>の</a:t>
            </a:r>
            <a:endParaRPr lang="en-US" altLang="ja-JP" sz="8000" kern="100" dirty="0">
              <a:solidFill>
                <a:schemeClr val="bg1"/>
              </a:solidFill>
              <a:effectLst/>
              <a:latin typeface="+mn-ea"/>
              <a:cs typeface="Times New Roman" panose="02020603050405020304" pitchFamily="18" charset="0"/>
            </a:endParaRPr>
          </a:p>
          <a:p>
            <a:pPr marR="30480" indent="209550" algn="l">
              <a:tabLst>
                <a:tab pos="266700" algn="l"/>
                <a:tab pos="466725" algn="l"/>
                <a:tab pos="600075" algn="l"/>
              </a:tabLst>
            </a:pPr>
            <a:r>
              <a:rPr lang="ja-JP" altLang="en-US" sz="8000" kern="100" dirty="0">
                <a:solidFill>
                  <a:schemeClr val="bg1"/>
                </a:solidFill>
                <a:effectLst/>
                <a:latin typeface="+mn-ea"/>
                <a:cs typeface="Times New Roman" panose="02020603050405020304" pitchFamily="18" charset="0"/>
              </a:rPr>
              <a:t>   有効性を争うことが法律上できなくなること。（仮に違法な処分でも有効とされること）</a:t>
            </a:r>
          </a:p>
          <a:p>
            <a:pPr marR="30480" indent="209550" algn="l">
              <a:tabLst>
                <a:tab pos="266700" algn="l"/>
                <a:tab pos="466725" algn="l"/>
                <a:tab pos="600075" algn="l"/>
              </a:tabLst>
            </a:pPr>
            <a:r>
              <a:rPr lang="ja-JP" altLang="en-US" sz="8000" kern="100" dirty="0">
                <a:solidFill>
                  <a:schemeClr val="bg1"/>
                </a:solidFill>
                <a:effectLst/>
                <a:latin typeface="+mn-ea"/>
                <a:cs typeface="Times New Roman" panose="02020603050405020304" pitchFamily="18" charset="0"/>
              </a:rPr>
              <a:t>   ただし、その違法が重大かつ明白であるときは、最初から無効の行政処分と言える。</a:t>
            </a:r>
          </a:p>
          <a:p>
            <a:pPr marR="30480" indent="209550" algn="l">
              <a:tabLst>
                <a:tab pos="266700" algn="l"/>
                <a:tab pos="466725" algn="l"/>
                <a:tab pos="600075" algn="l"/>
              </a:tabLst>
            </a:pPr>
            <a:r>
              <a:rPr lang="ja-JP" altLang="en-US" sz="8800" kern="100" dirty="0">
                <a:solidFill>
                  <a:schemeClr val="bg1"/>
                </a:solidFill>
                <a:effectLst/>
                <a:latin typeface="+mn-ea"/>
                <a:cs typeface="Times New Roman" panose="02020603050405020304" pitchFamily="18" charset="0"/>
              </a:rPr>
              <a:t>２ 取消しと撤回</a:t>
            </a:r>
          </a:p>
          <a:p>
            <a:pPr marR="30480" indent="209550" algn="l">
              <a:tabLst>
                <a:tab pos="266700" algn="l"/>
                <a:tab pos="466725" algn="l"/>
                <a:tab pos="600075" algn="l"/>
              </a:tabLst>
            </a:pPr>
            <a:r>
              <a:rPr lang="ja-JP" altLang="en-US" sz="8800" kern="100" dirty="0">
                <a:solidFill>
                  <a:schemeClr val="bg1"/>
                </a:solidFill>
                <a:effectLst/>
                <a:latin typeface="+mn-ea"/>
                <a:cs typeface="Times New Roman" panose="02020603050405020304" pitchFamily="18" charset="0"/>
              </a:rPr>
              <a:t>（</a:t>
            </a:r>
            <a:r>
              <a:rPr lang="en-US" altLang="ja-JP" sz="8800" kern="100" dirty="0">
                <a:solidFill>
                  <a:schemeClr val="bg1"/>
                </a:solidFill>
                <a:effectLst/>
                <a:latin typeface="+mn-ea"/>
                <a:cs typeface="Times New Roman" panose="02020603050405020304" pitchFamily="18" charset="0"/>
              </a:rPr>
              <a:t>1</a:t>
            </a:r>
            <a:r>
              <a:rPr lang="ja-JP" altLang="en-US" sz="8800" kern="100" dirty="0">
                <a:solidFill>
                  <a:schemeClr val="bg1"/>
                </a:solidFill>
                <a:effectLst/>
                <a:latin typeface="+mn-ea"/>
                <a:cs typeface="Times New Roman" panose="02020603050405020304" pitchFamily="18" charset="0"/>
              </a:rPr>
              <a:t>）取消しの場合　　略</a:t>
            </a:r>
          </a:p>
          <a:p>
            <a:pPr marR="30480" indent="209550" algn="l">
              <a:tabLst>
                <a:tab pos="266700" algn="l"/>
                <a:tab pos="466725" algn="l"/>
                <a:tab pos="600075" algn="l"/>
              </a:tabLst>
            </a:pPr>
            <a:r>
              <a:rPr lang="ja-JP" altLang="en-US" sz="8800" kern="100" dirty="0">
                <a:solidFill>
                  <a:schemeClr val="bg1"/>
                </a:solidFill>
                <a:effectLst/>
                <a:latin typeface="+mn-ea"/>
                <a:cs typeface="Times New Roman" panose="02020603050405020304" pitchFamily="18" charset="0"/>
              </a:rPr>
              <a:t>（</a:t>
            </a:r>
            <a:r>
              <a:rPr lang="en-US" altLang="ja-JP" sz="8800" kern="100" dirty="0">
                <a:solidFill>
                  <a:schemeClr val="bg1"/>
                </a:solidFill>
                <a:effectLst/>
                <a:latin typeface="+mn-ea"/>
                <a:cs typeface="Times New Roman" panose="02020603050405020304" pitchFamily="18" charset="0"/>
              </a:rPr>
              <a:t>2</a:t>
            </a:r>
            <a:r>
              <a:rPr lang="ja-JP" altLang="en-US" sz="8800" kern="100" dirty="0">
                <a:solidFill>
                  <a:schemeClr val="bg1"/>
                </a:solidFill>
                <a:effectLst/>
                <a:latin typeface="+mn-ea"/>
                <a:cs typeface="Times New Roman" panose="02020603050405020304" pitchFamily="18" charset="0"/>
              </a:rPr>
              <a:t>）撤回の場合　　　略</a:t>
            </a:r>
          </a:p>
          <a:p>
            <a:pPr marR="30480" indent="209550" algn="l">
              <a:tabLst>
                <a:tab pos="266700" algn="l"/>
                <a:tab pos="466725" algn="l"/>
                <a:tab pos="600075" algn="l"/>
              </a:tabLst>
            </a:pPr>
            <a:endParaRPr lang="ja-JP" altLang="en-US" sz="8000" kern="100" dirty="0">
              <a:solidFill>
                <a:schemeClr val="bg1"/>
              </a:solidFill>
              <a:effectLst/>
              <a:latin typeface="+mn-ea"/>
              <a:cs typeface="Times New Roman" panose="02020603050405020304" pitchFamily="18" charset="0"/>
            </a:endParaRPr>
          </a:p>
          <a:p>
            <a:pPr marL="0" marR="30480" lvl="0" indent="139700" algn="l" defTabSz="914400" rtl="0" eaLnBrk="1" fontAlgn="auto" latinLnBrk="0" hangingPunct="1">
              <a:lnSpc>
                <a:spcPct val="100000"/>
              </a:lnSpc>
              <a:spcBef>
                <a:spcPct val="20000"/>
              </a:spcBef>
              <a:spcAft>
                <a:spcPts val="0"/>
              </a:spcAft>
              <a:buClr>
                <a:srgbClr val="0BD0D9"/>
              </a:buClr>
              <a:buSzPct val="95000"/>
              <a:buFont typeface="Wingdings 2"/>
              <a:buNone/>
              <a:tabLst>
                <a:tab pos="266700" algn="l"/>
                <a:tab pos="466725" algn="l"/>
                <a:tab pos="600075" algn="l"/>
              </a:tabLst>
              <a:defRPr/>
            </a:pPr>
            <a:endParaRPr kumimoji="1" lang="ja-JP" altLang="ja-JP" sz="8000" b="0" i="0" u="none" strike="noStrike" kern="100" cap="none" spc="0" normalizeH="0" baseline="0" noProof="0" dirty="0">
              <a:ln>
                <a:noFill/>
              </a:ln>
              <a:solidFill>
                <a:prstClr val="black"/>
              </a:solidFill>
              <a:effectLst/>
              <a:uLnTx/>
              <a:uFillTx/>
              <a:latin typeface="HGP明朝E" panose="02020900000000000000" pitchFamily="18" charset="-128"/>
              <a:ea typeface="HGP明朝E" panose="02020900000000000000" pitchFamily="18" charset="-128"/>
              <a:cs typeface="Times New Roman" panose="02020603050405020304" pitchFamily="18" charset="0"/>
            </a:endParaRPr>
          </a:p>
          <a:p>
            <a:pPr marR="30480" indent="209550" algn="l">
              <a:tabLst>
                <a:tab pos="266700" algn="l"/>
                <a:tab pos="466725" algn="l"/>
                <a:tab pos="600075" algn="l"/>
              </a:tabLst>
            </a:pPr>
            <a:endParaRPr lang="ja-JP" altLang="en-US" sz="8000" kern="100" dirty="0">
              <a:solidFill>
                <a:schemeClr val="bg1"/>
              </a:solidFill>
              <a:effectLst/>
              <a:latin typeface="+mn-ea"/>
              <a:cs typeface="Times New Roman" panose="02020603050405020304" pitchFamily="18" charset="0"/>
            </a:endParaRPr>
          </a:p>
          <a:p>
            <a:pPr marR="30480" indent="209550" algn="l">
              <a:tabLst>
                <a:tab pos="266700" algn="l"/>
                <a:tab pos="466725" algn="l"/>
                <a:tab pos="600075" algn="l"/>
              </a:tabLst>
            </a:pPr>
            <a:endParaRPr lang="ja-JP" altLang="ja-JP" sz="8000" kern="100" dirty="0">
              <a:solidFill>
                <a:schemeClr val="bg1"/>
              </a:solidFill>
              <a:effectLst/>
              <a:latin typeface="+mn-ea"/>
              <a:cs typeface="Times New Roman" panose="02020603050405020304" pitchFamily="18" charset="0"/>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endParaRPr lang="ja-JP" altLang="en-US" sz="8000" dirty="0">
              <a:solidFill>
                <a:schemeClr val="bg1"/>
              </a:solidFill>
              <a:latin typeface="+mn-ea"/>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endParaRPr lang="ja-JP" altLang="en-US" sz="2400" dirty="0">
              <a:solidFill>
                <a:schemeClr val="bg1"/>
              </a:solidFill>
              <a:latin typeface="+mn-ea"/>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ja-JP" altLang="en-US" dirty="0">
                <a:solidFill>
                  <a:schemeClr val="bg1"/>
                </a:solidFill>
                <a:latin typeface="+mn-ea"/>
              </a:rPr>
              <a:t>　  </a:t>
            </a:r>
            <a:endParaRPr lang="en-US" altLang="ja-JP" sz="2900" dirty="0">
              <a:solidFill>
                <a:schemeClr val="bg1"/>
              </a:solidFill>
              <a:latin typeface="+mn-ea"/>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endParaRPr kumimoji="1" lang="ja-JP" altLang="en-US"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kumimoji="1" lang="ja-JP" altLang="en-US"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　</a:t>
            </a:r>
            <a:endParaRPr kumimoji="1" lang="ja-JP" altLang="en-US" sz="2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endParaRPr kumimoji="1" lang="ja-JP" altLang="en-US" sz="8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endParaRPr>
          </a:p>
        </p:txBody>
      </p:sp>
      <p:sp>
        <p:nvSpPr>
          <p:cNvPr id="4" name="スライド番号プレースホルダー 3">
            <a:extLst>
              <a:ext uri="{FF2B5EF4-FFF2-40B4-BE49-F238E27FC236}">
                <a16:creationId xmlns:a16="http://schemas.microsoft.com/office/drawing/2014/main" id="{C6C06E6B-DCED-41FE-ABE1-7E771819159B}"/>
              </a:ext>
            </a:extLst>
          </p:cNvPr>
          <p:cNvSpPr>
            <a:spLocks noGrp="1"/>
          </p:cNvSpPr>
          <p:nvPr>
            <p:ph type="sldNum" sz="quarter" idx="12"/>
          </p:nvPr>
        </p:nvSpPr>
        <p:spPr>
          <a:xfrm>
            <a:off x="11342914" y="6492875"/>
            <a:ext cx="762000" cy="365125"/>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45BA4EA-5EFA-460C-8880-04B9C92D5A26}" type="slidenum">
              <a:rPr kumimoji="0" lang="ja-JP" altLang="en-US" sz="1600" b="0" i="0" u="none" strike="noStrike" kern="1200" cap="none" spc="0" normalizeH="0" baseline="0" noProof="0">
                <a:ln>
                  <a:noFill/>
                </a:ln>
                <a:solidFill>
                  <a:prstClr val="black"/>
                </a:solidFill>
                <a:effectLst/>
                <a:uLnTx/>
                <a:uFillTx/>
                <a:latin typeface="Calibri" pitchFamily="34"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0" lang="ja-JP" altLang="en-US" sz="1600" b="0" i="0" u="none" strike="noStrike" kern="1200" cap="none" spc="0" normalizeH="0" baseline="0" noProof="0" dirty="0">
              <a:ln>
                <a:noFill/>
              </a:ln>
              <a:solidFill>
                <a:prstClr val="black"/>
              </a:solidFill>
              <a:effectLst/>
              <a:uLnTx/>
              <a:uFillTx/>
              <a:latin typeface="Calibri" pitchFamily="34" charset="0"/>
              <a:ea typeface="ＭＳ Ｐゴシック" pitchFamily="50" charset="-128"/>
              <a:cs typeface="+mn-cs"/>
            </a:endParaRPr>
          </a:p>
        </p:txBody>
      </p:sp>
    </p:spTree>
    <p:extLst>
      <p:ext uri="{BB962C8B-B14F-4D97-AF65-F5344CB8AC3E}">
        <p14:creationId xmlns:p14="http://schemas.microsoft.com/office/powerpoint/2010/main" val="15616047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6" name="テキスト プレースホルダー 5">
            <a:extLst>
              <a:ext uri="{FF2B5EF4-FFF2-40B4-BE49-F238E27FC236}">
                <a16:creationId xmlns:a16="http://schemas.microsoft.com/office/drawing/2014/main" id="{8FC6B10C-8320-46D2-8699-82B82C3E2DB0}"/>
              </a:ext>
            </a:extLst>
          </p:cNvPr>
          <p:cNvSpPr>
            <a:spLocks noGrp="1"/>
          </p:cNvSpPr>
          <p:nvPr>
            <p:ph type="body" idx="1"/>
          </p:nvPr>
        </p:nvSpPr>
        <p:spPr>
          <a:xfrm>
            <a:off x="87086" y="923981"/>
            <a:ext cx="12104914" cy="5816454"/>
          </a:xfrm>
        </p:spPr>
        <p:txBody>
          <a:bodyPr>
            <a:normAutofit fontScale="25000" lnSpcReduction="20000"/>
          </a:bodyPr>
          <a:lstStyle/>
          <a:p>
            <a:pPr marR="30480" indent="209550" algn="l">
              <a:tabLst>
                <a:tab pos="266700" algn="l"/>
                <a:tab pos="466725" algn="l"/>
                <a:tab pos="600075" algn="l"/>
              </a:tabLst>
            </a:pPr>
            <a:r>
              <a:rPr lang="ja-JP" altLang="en-US" sz="8800" kern="100" dirty="0">
                <a:solidFill>
                  <a:schemeClr val="bg1"/>
                </a:solidFill>
                <a:effectLst/>
                <a:latin typeface="+mn-ea"/>
                <a:cs typeface="Times New Roman" panose="02020603050405020304" pitchFamily="18" charset="0"/>
              </a:rPr>
              <a:t>（</a:t>
            </a:r>
            <a:r>
              <a:rPr lang="en-US" altLang="ja-JP" sz="8800" kern="100" dirty="0">
                <a:solidFill>
                  <a:schemeClr val="bg1"/>
                </a:solidFill>
                <a:effectLst/>
                <a:latin typeface="+mn-ea"/>
                <a:cs typeface="Times New Roman" panose="02020603050405020304" pitchFamily="18" charset="0"/>
              </a:rPr>
              <a:t>3</a:t>
            </a:r>
            <a:r>
              <a:rPr lang="ja-JP" altLang="en-US" sz="8800" kern="100" dirty="0">
                <a:solidFill>
                  <a:schemeClr val="bg1"/>
                </a:solidFill>
                <a:effectLst/>
                <a:latin typeface="+mn-ea"/>
                <a:cs typeface="Times New Roman" panose="02020603050405020304" pitchFamily="18" charset="0"/>
              </a:rPr>
              <a:t>）職権取消しの限界</a:t>
            </a:r>
          </a:p>
          <a:p>
            <a:pPr marR="30480" indent="209550" algn="l">
              <a:tabLst>
                <a:tab pos="266700" algn="l"/>
                <a:tab pos="466725" algn="l"/>
                <a:tab pos="600075" algn="l"/>
              </a:tabLst>
            </a:pPr>
            <a:r>
              <a:rPr lang="ja-JP" altLang="en-US" sz="8800" kern="100" dirty="0">
                <a:solidFill>
                  <a:schemeClr val="bg1"/>
                </a:solidFill>
                <a:effectLst/>
                <a:latin typeface="+mn-ea"/>
                <a:cs typeface="Times New Roman" panose="02020603050405020304" pitchFamily="18" charset="0"/>
              </a:rPr>
              <a:t> 　</a:t>
            </a:r>
            <a:r>
              <a:rPr lang="ja-JP" altLang="en-US" sz="8000" kern="100" dirty="0">
                <a:solidFill>
                  <a:schemeClr val="bg1"/>
                </a:solidFill>
                <a:effectLst/>
                <a:latin typeface="+mn-ea"/>
                <a:cs typeface="Times New Roman" panose="02020603050405020304" pitchFamily="18" charset="0"/>
              </a:rPr>
              <a:t>侵害処分･･･この取消しは相手に不利益はないので制限なし。</a:t>
            </a:r>
          </a:p>
          <a:p>
            <a:pPr marR="30480" indent="209550" algn="l">
              <a:tabLst>
                <a:tab pos="266700" algn="l"/>
                <a:tab pos="466725" algn="l"/>
                <a:tab pos="600075" algn="l"/>
              </a:tabLst>
            </a:pPr>
            <a:r>
              <a:rPr lang="ja-JP" altLang="en-US" sz="8000" kern="100" dirty="0">
                <a:solidFill>
                  <a:schemeClr val="bg1"/>
                </a:solidFill>
                <a:effectLst/>
                <a:latin typeface="+mn-ea"/>
                <a:cs typeface="Times New Roman" panose="02020603050405020304" pitchFamily="18" charset="0"/>
              </a:rPr>
              <a:t>   授益処分･･･違法性の程度、経過期間、不利益の程度等を考慮して、取消しを行うか否かを決める。</a:t>
            </a:r>
          </a:p>
          <a:p>
            <a:pPr marR="30480" indent="209550" algn="l">
              <a:tabLst>
                <a:tab pos="266700" algn="l"/>
                <a:tab pos="466725" algn="l"/>
                <a:tab pos="600075" algn="l"/>
              </a:tabLst>
            </a:pPr>
            <a:r>
              <a:rPr lang="ja-JP" altLang="en-US" sz="8000" kern="100" dirty="0">
                <a:solidFill>
                  <a:schemeClr val="bg1"/>
                </a:solidFill>
                <a:effectLst/>
                <a:latin typeface="+mn-ea"/>
                <a:cs typeface="Times New Roman" panose="02020603050405020304" pitchFamily="18" charset="0"/>
              </a:rPr>
              <a:t>   賃貸借契約等継続的契約関係の場合は、例外的に遡及効はないと考えられる。</a:t>
            </a:r>
          </a:p>
          <a:p>
            <a:pPr marR="30480" indent="209550" algn="l">
              <a:tabLst>
                <a:tab pos="266700" algn="l"/>
                <a:tab pos="466725" algn="l"/>
                <a:tab pos="600075" algn="l"/>
              </a:tabLst>
            </a:pPr>
            <a:r>
              <a:rPr lang="ja-JP" altLang="en-US" sz="8800" kern="100" dirty="0">
                <a:solidFill>
                  <a:schemeClr val="bg1"/>
                </a:solidFill>
                <a:effectLst/>
                <a:latin typeface="+mn-ea"/>
                <a:cs typeface="Times New Roman" panose="02020603050405020304" pitchFamily="18" charset="0"/>
              </a:rPr>
              <a:t>（</a:t>
            </a:r>
            <a:r>
              <a:rPr lang="en-US" altLang="ja-JP" sz="8800" kern="100" dirty="0">
                <a:solidFill>
                  <a:schemeClr val="bg1"/>
                </a:solidFill>
                <a:effectLst/>
                <a:latin typeface="+mn-ea"/>
                <a:cs typeface="Times New Roman" panose="02020603050405020304" pitchFamily="18" charset="0"/>
              </a:rPr>
              <a:t>4</a:t>
            </a:r>
            <a:r>
              <a:rPr lang="ja-JP" altLang="en-US" sz="8800" kern="100" dirty="0">
                <a:solidFill>
                  <a:schemeClr val="bg1"/>
                </a:solidFill>
                <a:effectLst/>
                <a:latin typeface="+mn-ea"/>
                <a:cs typeface="Times New Roman" panose="02020603050405020304" pitchFamily="18" charset="0"/>
              </a:rPr>
              <a:t>）撤回の限界</a:t>
            </a:r>
          </a:p>
          <a:p>
            <a:pPr marR="30480" indent="209550" algn="l">
              <a:tabLst>
                <a:tab pos="266700" algn="l"/>
                <a:tab pos="466725" algn="l"/>
                <a:tab pos="600075" algn="l"/>
              </a:tabLst>
            </a:pPr>
            <a:r>
              <a:rPr lang="ja-JP" altLang="en-US" sz="8800" kern="100" dirty="0">
                <a:solidFill>
                  <a:schemeClr val="bg1"/>
                </a:solidFill>
                <a:effectLst/>
                <a:latin typeface="+mn-ea"/>
                <a:cs typeface="Times New Roman" panose="02020603050405020304" pitchFamily="18" charset="0"/>
              </a:rPr>
              <a:t> 　</a:t>
            </a:r>
            <a:r>
              <a:rPr lang="ja-JP" altLang="en-US" sz="8000" kern="100" dirty="0">
                <a:solidFill>
                  <a:schemeClr val="bg1"/>
                </a:solidFill>
                <a:effectLst/>
                <a:latin typeface="+mn-ea"/>
                <a:cs typeface="Times New Roman" panose="02020603050405020304" pitchFamily="18" charset="0"/>
              </a:rPr>
              <a:t>取消しとほぼ同じ。以前の効力は生き、将来に向って無効。</a:t>
            </a: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kumimoji="1" lang="ja-JP" altLang="en-US" sz="96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（１３） 不利益処分を行う際の手続</a:t>
            </a:r>
            <a:endParaRPr kumimoji="1" lang="en-US" altLang="ja-JP" sz="96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ja-JP" altLang="en-US" sz="9600" dirty="0">
                <a:solidFill>
                  <a:prstClr val="black"/>
                </a:solidFill>
                <a:latin typeface="Constantia"/>
                <a:ea typeface="HGP明朝E" panose="02020900000000000000" pitchFamily="18" charset="-128"/>
              </a:rPr>
              <a:t>　</a:t>
            </a:r>
            <a:r>
              <a:rPr lang="ja-JP" altLang="en-US" sz="8800" kern="100" dirty="0">
                <a:solidFill>
                  <a:schemeClr val="bg1"/>
                </a:solidFill>
                <a:effectLst/>
                <a:latin typeface="+mn-ea"/>
                <a:cs typeface="Times New Roman" panose="02020603050405020304" pitchFamily="18" charset="0"/>
              </a:rPr>
              <a:t>１ 意見陳述のための手続</a:t>
            </a:r>
          </a:p>
          <a:p>
            <a:pPr marR="30480" indent="209550" algn="l">
              <a:tabLst>
                <a:tab pos="266700" algn="l"/>
                <a:tab pos="466725" algn="l"/>
                <a:tab pos="600075" algn="l"/>
              </a:tabLst>
            </a:pPr>
            <a:r>
              <a:rPr lang="ja-JP" altLang="en-US" sz="8800" kern="100" dirty="0">
                <a:solidFill>
                  <a:schemeClr val="bg1"/>
                </a:solidFill>
                <a:effectLst/>
                <a:latin typeface="+mn-ea"/>
                <a:cs typeface="Times New Roman" panose="02020603050405020304" pitchFamily="18" charset="0"/>
              </a:rPr>
              <a:t>   </a:t>
            </a:r>
            <a:r>
              <a:rPr lang="ja-JP" altLang="en-US" sz="8000" kern="100" dirty="0">
                <a:solidFill>
                  <a:schemeClr val="bg1"/>
                </a:solidFill>
                <a:effectLst/>
                <a:latin typeface="+mn-ea"/>
                <a:cs typeface="Times New Roman" panose="02020603050405020304" pitchFamily="18" charset="0"/>
              </a:rPr>
              <a:t>行手法</a:t>
            </a:r>
            <a:r>
              <a:rPr lang="en-US" altLang="ja-JP" sz="8000" kern="100" dirty="0">
                <a:solidFill>
                  <a:schemeClr val="bg1"/>
                </a:solidFill>
                <a:effectLst/>
                <a:latin typeface="+mn-ea"/>
                <a:cs typeface="Times New Roman" panose="02020603050405020304" pitchFamily="18" charset="0"/>
              </a:rPr>
              <a:t>13</a:t>
            </a:r>
            <a:r>
              <a:rPr lang="ja-JP" altLang="en-US" sz="8000" kern="100" dirty="0">
                <a:solidFill>
                  <a:schemeClr val="bg1"/>
                </a:solidFill>
                <a:effectLst/>
                <a:latin typeface="+mn-ea"/>
                <a:cs typeface="Times New Roman" panose="02020603050405020304" pitchFamily="18" charset="0"/>
              </a:rPr>
              <a:t>条</a:t>
            </a:r>
            <a:r>
              <a:rPr lang="en-US" altLang="ja-JP" sz="8000" kern="100" dirty="0">
                <a:solidFill>
                  <a:schemeClr val="bg1"/>
                </a:solidFill>
                <a:effectLst/>
                <a:latin typeface="+mn-ea"/>
                <a:cs typeface="Times New Roman" panose="02020603050405020304" pitchFamily="18" charset="0"/>
              </a:rPr>
              <a:t>1</a:t>
            </a:r>
            <a:r>
              <a:rPr lang="ja-JP" altLang="en-US" sz="8000" kern="100" dirty="0">
                <a:solidFill>
                  <a:schemeClr val="bg1"/>
                </a:solidFill>
                <a:effectLst/>
                <a:latin typeface="+mn-ea"/>
                <a:cs typeface="Times New Roman" panose="02020603050405020304" pitchFamily="18" charset="0"/>
              </a:rPr>
              <a:t>項は、「行政庁は、･･･意見陳述のための手続を執らなければならない。」としている。その手続</a:t>
            </a:r>
            <a:r>
              <a:rPr kumimoji="1" lang="ja-JP" altLang="en-US" sz="8000" b="0" i="0" u="none" strike="noStrike" kern="100" cap="none" spc="0" normalizeH="0" baseline="0" noProof="0" dirty="0">
                <a:ln>
                  <a:noFill/>
                </a:ln>
                <a:solidFill>
                  <a:prstClr val="black"/>
                </a:solidFill>
                <a:effectLst/>
                <a:uLnTx/>
                <a:uFillTx/>
                <a:latin typeface="HGP明朝E" panose="02020900000000000000" pitchFamily="18" charset="-128"/>
                <a:ea typeface="HGP明朝E" panose="02020900000000000000" pitchFamily="18" charset="-128"/>
                <a:cs typeface="Times New Roman" panose="02020603050405020304" pitchFamily="18" charset="0"/>
              </a:rPr>
              <a:t>と</a:t>
            </a:r>
            <a:endParaRPr lang="en-US" altLang="ja-JP" sz="8000" kern="100" dirty="0">
              <a:solidFill>
                <a:schemeClr val="bg1"/>
              </a:solidFill>
              <a:effectLst/>
              <a:latin typeface="+mn-ea"/>
              <a:cs typeface="Times New Roman" panose="02020603050405020304" pitchFamily="18" charset="0"/>
            </a:endParaRPr>
          </a:p>
          <a:p>
            <a:pPr marR="30480" indent="209550" algn="l">
              <a:tabLst>
                <a:tab pos="266700" algn="l"/>
                <a:tab pos="466725" algn="l"/>
                <a:tab pos="600075" algn="l"/>
              </a:tabLst>
            </a:pPr>
            <a:r>
              <a:rPr lang="ja-JP" altLang="en-US" sz="8000" kern="100" dirty="0">
                <a:solidFill>
                  <a:schemeClr val="bg1"/>
                </a:solidFill>
                <a:effectLst/>
                <a:latin typeface="+mn-ea"/>
                <a:cs typeface="Times New Roman" panose="02020603050405020304" pitchFamily="18" charset="0"/>
              </a:rPr>
              <a:t>   しては、</a:t>
            </a:r>
            <a:r>
              <a:rPr lang="ja-JP" altLang="en-US" sz="8000" u="sng" kern="100" dirty="0">
                <a:solidFill>
                  <a:schemeClr val="bg1"/>
                </a:solidFill>
                <a:effectLst/>
                <a:latin typeface="+mn-ea"/>
                <a:cs typeface="Times New Roman" panose="02020603050405020304" pitchFamily="18" charset="0"/>
              </a:rPr>
              <a:t>聴聞</a:t>
            </a:r>
            <a:r>
              <a:rPr lang="ja-JP" altLang="en-US" sz="8000" kern="100" dirty="0">
                <a:solidFill>
                  <a:schemeClr val="bg1"/>
                </a:solidFill>
                <a:effectLst/>
                <a:latin typeface="+mn-ea"/>
                <a:cs typeface="Times New Roman" panose="02020603050405020304" pitchFamily="18" charset="0"/>
              </a:rPr>
              <a:t>と</a:t>
            </a:r>
            <a:r>
              <a:rPr lang="ja-JP" altLang="en-US" sz="8000" u="sng" kern="100" dirty="0">
                <a:solidFill>
                  <a:schemeClr val="bg1"/>
                </a:solidFill>
                <a:effectLst/>
                <a:latin typeface="+mn-ea"/>
                <a:cs typeface="Times New Roman" panose="02020603050405020304" pitchFamily="18" charset="0"/>
              </a:rPr>
              <a:t>弁明の機会の付与</a:t>
            </a:r>
            <a:r>
              <a:rPr lang="ja-JP" altLang="en-US" sz="8000" kern="100" dirty="0">
                <a:solidFill>
                  <a:schemeClr val="bg1"/>
                </a:solidFill>
                <a:effectLst/>
                <a:latin typeface="+mn-ea"/>
                <a:cs typeface="Times New Roman" panose="02020603050405020304" pitchFamily="18" charset="0"/>
              </a:rPr>
              <a:t>の</a:t>
            </a:r>
            <a:r>
              <a:rPr lang="en-US" altLang="ja-JP" sz="8000" kern="100" dirty="0">
                <a:solidFill>
                  <a:schemeClr val="bg1"/>
                </a:solidFill>
                <a:effectLst/>
                <a:latin typeface="+mn-ea"/>
                <a:cs typeface="Times New Roman" panose="02020603050405020304" pitchFamily="18" charset="0"/>
              </a:rPr>
              <a:t>2</a:t>
            </a:r>
            <a:r>
              <a:rPr lang="ja-JP" altLang="en-US" sz="8000" kern="100" dirty="0">
                <a:solidFill>
                  <a:schemeClr val="bg1"/>
                </a:solidFill>
                <a:effectLst/>
                <a:latin typeface="+mn-ea"/>
                <a:cs typeface="Times New Roman" panose="02020603050405020304" pitchFamily="18" charset="0"/>
              </a:rPr>
              <a:t>つがある。同項</a:t>
            </a:r>
            <a:r>
              <a:rPr lang="en-US" altLang="ja-JP" sz="8000" kern="100" dirty="0">
                <a:solidFill>
                  <a:schemeClr val="bg1"/>
                </a:solidFill>
                <a:effectLst/>
                <a:latin typeface="+mn-ea"/>
                <a:cs typeface="Times New Roman" panose="02020603050405020304" pitchFamily="18" charset="0"/>
              </a:rPr>
              <a:t>1</a:t>
            </a:r>
            <a:r>
              <a:rPr lang="ja-JP" altLang="en-US" sz="8000" kern="100" dirty="0">
                <a:solidFill>
                  <a:schemeClr val="bg1"/>
                </a:solidFill>
                <a:effectLst/>
                <a:latin typeface="+mn-ea"/>
                <a:cs typeface="Times New Roman" panose="02020603050405020304" pitchFamily="18" charset="0"/>
              </a:rPr>
              <a:t>号イによれば、不利益処分をしようとするときは、聴聞</a:t>
            </a:r>
            <a:r>
              <a:rPr kumimoji="1" lang="ja-JP" altLang="en-US" sz="8000" b="0" i="0" u="none" strike="noStrike" kern="100" cap="none" spc="0" normalizeH="0" baseline="0" noProof="0" dirty="0">
                <a:ln>
                  <a:noFill/>
                </a:ln>
                <a:solidFill>
                  <a:prstClr val="black"/>
                </a:solidFill>
                <a:effectLst/>
                <a:uLnTx/>
                <a:uFillTx/>
                <a:latin typeface="HGP明朝E" panose="02020900000000000000" pitchFamily="18" charset="-128"/>
                <a:ea typeface="HGP明朝E" panose="02020900000000000000" pitchFamily="18" charset="-128"/>
                <a:cs typeface="Times New Roman" panose="02020603050405020304" pitchFamily="18" charset="0"/>
              </a:rPr>
              <a:t>を</a:t>
            </a:r>
            <a:endParaRPr lang="en-US" altLang="ja-JP" sz="8000" kern="100" dirty="0">
              <a:solidFill>
                <a:schemeClr val="bg1"/>
              </a:solidFill>
              <a:effectLst/>
              <a:latin typeface="+mn-ea"/>
              <a:cs typeface="Times New Roman" panose="02020603050405020304" pitchFamily="18" charset="0"/>
            </a:endParaRPr>
          </a:p>
          <a:p>
            <a:pPr marR="30480" indent="209550" algn="l">
              <a:tabLst>
                <a:tab pos="266700" algn="l"/>
                <a:tab pos="466725" algn="l"/>
                <a:tab pos="600075" algn="l"/>
              </a:tabLst>
            </a:pPr>
            <a:r>
              <a:rPr lang="ja-JP" altLang="en-US" sz="8000" kern="100" dirty="0">
                <a:solidFill>
                  <a:schemeClr val="bg1"/>
                </a:solidFill>
                <a:effectLst/>
                <a:latin typeface="+mn-ea"/>
                <a:cs typeface="Times New Roman" panose="02020603050405020304" pitchFamily="18" charset="0"/>
              </a:rPr>
              <a:t>   行うものとしている。ただし申請により求められた許認可等を拒否する処分は、不利益処分には含まれない</a:t>
            </a:r>
            <a:endParaRPr lang="en-US" altLang="ja-JP" sz="8000" kern="100" dirty="0">
              <a:solidFill>
                <a:schemeClr val="bg1"/>
              </a:solidFill>
              <a:effectLst/>
              <a:latin typeface="+mn-ea"/>
              <a:cs typeface="Times New Roman" panose="02020603050405020304" pitchFamily="18" charset="0"/>
            </a:endParaRPr>
          </a:p>
          <a:p>
            <a:pPr marR="30480" indent="209550" algn="l">
              <a:tabLst>
                <a:tab pos="266700" algn="l"/>
                <a:tab pos="466725" algn="l"/>
                <a:tab pos="600075" algn="l"/>
              </a:tabLst>
            </a:pPr>
            <a:r>
              <a:rPr lang="en-US" altLang="ja-JP" sz="8000" kern="100" dirty="0">
                <a:solidFill>
                  <a:schemeClr val="bg1"/>
                </a:solidFill>
                <a:latin typeface="+mn-ea"/>
                <a:cs typeface="Times New Roman" panose="02020603050405020304" pitchFamily="18" charset="0"/>
              </a:rPr>
              <a:t>   </a:t>
            </a:r>
            <a:r>
              <a:rPr lang="ja-JP" altLang="en-US" sz="8000" kern="100" dirty="0">
                <a:solidFill>
                  <a:schemeClr val="bg1"/>
                </a:solidFill>
                <a:effectLst/>
                <a:latin typeface="+mn-ea"/>
                <a:cs typeface="Times New Roman" panose="02020603050405020304" pitchFamily="18" charset="0"/>
              </a:rPr>
              <a:t>（行手</a:t>
            </a:r>
            <a:r>
              <a:rPr lang="en-US" altLang="ja-JP" sz="8000" kern="100" dirty="0">
                <a:solidFill>
                  <a:schemeClr val="bg1"/>
                </a:solidFill>
                <a:effectLst/>
                <a:latin typeface="+mn-ea"/>
                <a:cs typeface="Times New Roman" panose="02020603050405020304" pitchFamily="18" charset="0"/>
              </a:rPr>
              <a:t>2</a:t>
            </a:r>
            <a:r>
              <a:rPr lang="ja-JP" altLang="en-US" sz="8000" kern="100" dirty="0">
                <a:solidFill>
                  <a:schemeClr val="bg1"/>
                </a:solidFill>
                <a:effectLst/>
                <a:latin typeface="+mn-ea"/>
                <a:cs typeface="Times New Roman" panose="02020603050405020304" pitchFamily="18" charset="0"/>
              </a:rPr>
              <a:t>条</a:t>
            </a:r>
            <a:r>
              <a:rPr lang="en-US" altLang="ja-JP" sz="8000" kern="100" dirty="0">
                <a:solidFill>
                  <a:schemeClr val="bg1"/>
                </a:solidFill>
                <a:effectLst/>
                <a:latin typeface="+mn-ea"/>
                <a:cs typeface="Times New Roman" panose="02020603050405020304" pitchFamily="18" charset="0"/>
              </a:rPr>
              <a:t>4</a:t>
            </a:r>
            <a:r>
              <a:rPr lang="ja-JP" altLang="en-US" sz="8000" kern="100" dirty="0">
                <a:solidFill>
                  <a:schemeClr val="bg1"/>
                </a:solidFill>
                <a:effectLst/>
                <a:latin typeface="+mn-ea"/>
                <a:cs typeface="Times New Roman" panose="02020603050405020304" pitchFamily="18" charset="0"/>
              </a:rPr>
              <a:t>号ロ）。</a:t>
            </a:r>
          </a:p>
          <a:p>
            <a:pPr marR="30480" indent="209550" algn="l">
              <a:tabLst>
                <a:tab pos="266700" algn="l"/>
                <a:tab pos="466725" algn="l"/>
                <a:tab pos="600075" algn="l"/>
              </a:tabLst>
            </a:pPr>
            <a:r>
              <a:rPr lang="ja-JP" altLang="en-US" sz="8000" kern="100" dirty="0">
                <a:solidFill>
                  <a:schemeClr val="bg1"/>
                </a:solidFill>
                <a:effectLst/>
                <a:latin typeface="+mn-ea"/>
                <a:cs typeface="Times New Roman" panose="02020603050405020304" pitchFamily="18" charset="0"/>
              </a:rPr>
              <a:t>　 これを受けて行手法</a:t>
            </a:r>
            <a:r>
              <a:rPr lang="en-US" altLang="ja-JP" sz="8000" kern="100" dirty="0">
                <a:solidFill>
                  <a:schemeClr val="bg1"/>
                </a:solidFill>
                <a:effectLst/>
                <a:latin typeface="+mn-ea"/>
                <a:cs typeface="Times New Roman" panose="02020603050405020304" pitchFamily="18" charset="0"/>
              </a:rPr>
              <a:t>15</a:t>
            </a:r>
            <a:r>
              <a:rPr lang="ja-JP" altLang="en-US" sz="8000" kern="100" dirty="0">
                <a:solidFill>
                  <a:schemeClr val="bg1"/>
                </a:solidFill>
                <a:effectLst/>
                <a:latin typeface="+mn-ea"/>
                <a:cs typeface="Times New Roman" panose="02020603050405020304" pitchFamily="18" charset="0"/>
              </a:rPr>
              <a:t>条は、相当な期間をおいて、名あて人に通知を義務付けている。内容は、</a:t>
            </a:r>
          </a:p>
          <a:p>
            <a:pPr marR="30480" indent="209550" algn="l">
              <a:tabLst>
                <a:tab pos="266700" algn="l"/>
                <a:tab pos="466725" algn="l"/>
                <a:tab pos="600075" algn="l"/>
              </a:tabLst>
            </a:pPr>
            <a:r>
              <a:rPr lang="ja-JP" altLang="en-US" sz="8000" kern="100" dirty="0">
                <a:solidFill>
                  <a:schemeClr val="bg1"/>
                </a:solidFill>
                <a:effectLst/>
                <a:latin typeface="+mn-ea"/>
                <a:cs typeface="Times New Roman" panose="02020603050405020304" pitchFamily="18" charset="0"/>
              </a:rPr>
              <a:t>　　①予定される不利益処分の内容及び根拠となる法令の条項（</a:t>
            </a:r>
            <a:r>
              <a:rPr lang="en-US" altLang="ja-JP" sz="8000" kern="100" dirty="0">
                <a:solidFill>
                  <a:schemeClr val="bg1"/>
                </a:solidFill>
                <a:effectLst/>
                <a:latin typeface="+mn-ea"/>
                <a:cs typeface="Times New Roman" panose="02020603050405020304" pitchFamily="18" charset="0"/>
              </a:rPr>
              <a:t>1</a:t>
            </a:r>
            <a:r>
              <a:rPr lang="ja-JP" altLang="en-US" sz="8000" kern="100" dirty="0">
                <a:solidFill>
                  <a:schemeClr val="bg1"/>
                </a:solidFill>
                <a:effectLst/>
                <a:latin typeface="+mn-ea"/>
                <a:cs typeface="Times New Roman" panose="02020603050405020304" pitchFamily="18" charset="0"/>
              </a:rPr>
              <a:t>号）</a:t>
            </a:r>
          </a:p>
          <a:p>
            <a:pPr marR="30480" indent="209550" algn="l">
              <a:tabLst>
                <a:tab pos="266700" algn="l"/>
                <a:tab pos="466725" algn="l"/>
                <a:tab pos="600075" algn="l"/>
              </a:tabLst>
            </a:pPr>
            <a:r>
              <a:rPr lang="ja-JP" altLang="en-US" sz="8000" kern="100" dirty="0">
                <a:solidFill>
                  <a:schemeClr val="bg1"/>
                </a:solidFill>
                <a:effectLst/>
                <a:latin typeface="+mn-ea"/>
                <a:cs typeface="Times New Roman" panose="02020603050405020304" pitchFamily="18" charset="0"/>
              </a:rPr>
              <a:t>　　②不利益処分の原因となる事実（</a:t>
            </a:r>
            <a:r>
              <a:rPr lang="en-US" altLang="ja-JP" sz="8000" kern="100" dirty="0">
                <a:solidFill>
                  <a:schemeClr val="bg1"/>
                </a:solidFill>
                <a:effectLst/>
                <a:latin typeface="+mn-ea"/>
                <a:cs typeface="Times New Roman" panose="02020603050405020304" pitchFamily="18" charset="0"/>
              </a:rPr>
              <a:t>2</a:t>
            </a:r>
            <a:r>
              <a:rPr lang="ja-JP" altLang="en-US" sz="8000" kern="100" dirty="0">
                <a:solidFill>
                  <a:schemeClr val="bg1"/>
                </a:solidFill>
                <a:effectLst/>
                <a:latin typeface="+mn-ea"/>
                <a:cs typeface="Times New Roman" panose="02020603050405020304" pitchFamily="18" charset="0"/>
              </a:rPr>
              <a:t>号）</a:t>
            </a:r>
          </a:p>
          <a:p>
            <a:pPr marR="30480" indent="209550" algn="l">
              <a:tabLst>
                <a:tab pos="266700" algn="l"/>
                <a:tab pos="466725" algn="l"/>
                <a:tab pos="600075" algn="l"/>
              </a:tabLst>
            </a:pPr>
            <a:r>
              <a:rPr lang="ja-JP" altLang="en-US" sz="8000" kern="100" dirty="0">
                <a:solidFill>
                  <a:schemeClr val="bg1"/>
                </a:solidFill>
                <a:effectLst/>
                <a:latin typeface="+mn-ea"/>
                <a:cs typeface="Times New Roman" panose="02020603050405020304" pitchFamily="18" charset="0"/>
              </a:rPr>
              <a:t>　　③聴聞の期日及び場所（</a:t>
            </a:r>
            <a:r>
              <a:rPr lang="en-US" altLang="ja-JP" sz="8000" kern="100" dirty="0">
                <a:solidFill>
                  <a:schemeClr val="bg1"/>
                </a:solidFill>
                <a:effectLst/>
                <a:latin typeface="+mn-ea"/>
                <a:cs typeface="Times New Roman" panose="02020603050405020304" pitchFamily="18" charset="0"/>
              </a:rPr>
              <a:t>3</a:t>
            </a:r>
            <a:r>
              <a:rPr lang="ja-JP" altLang="en-US" sz="8000" kern="100" dirty="0">
                <a:solidFill>
                  <a:schemeClr val="bg1"/>
                </a:solidFill>
                <a:effectLst/>
                <a:latin typeface="+mn-ea"/>
                <a:cs typeface="Times New Roman" panose="02020603050405020304" pitchFamily="18" charset="0"/>
              </a:rPr>
              <a:t>号）</a:t>
            </a:r>
          </a:p>
          <a:p>
            <a:pPr marR="30480" indent="209550" algn="l">
              <a:tabLst>
                <a:tab pos="266700" algn="l"/>
                <a:tab pos="466725" algn="l"/>
                <a:tab pos="600075" algn="l"/>
              </a:tabLst>
            </a:pPr>
            <a:r>
              <a:rPr lang="ja-JP" altLang="en-US" sz="8000" kern="100" dirty="0">
                <a:solidFill>
                  <a:schemeClr val="bg1"/>
                </a:solidFill>
                <a:effectLst/>
                <a:latin typeface="+mn-ea"/>
                <a:cs typeface="Times New Roman" panose="02020603050405020304" pitchFamily="18" charset="0"/>
              </a:rPr>
              <a:t>　　④聴聞に関する事務を所掌する組織の名称及び所在地（</a:t>
            </a:r>
            <a:r>
              <a:rPr lang="en-US" altLang="ja-JP" sz="8000" kern="100" dirty="0">
                <a:solidFill>
                  <a:schemeClr val="bg1"/>
                </a:solidFill>
                <a:effectLst/>
                <a:latin typeface="+mn-ea"/>
                <a:cs typeface="Times New Roman" panose="02020603050405020304" pitchFamily="18" charset="0"/>
              </a:rPr>
              <a:t>4</a:t>
            </a:r>
            <a:r>
              <a:rPr lang="ja-JP" altLang="en-US" sz="8000" kern="100" dirty="0">
                <a:solidFill>
                  <a:schemeClr val="bg1"/>
                </a:solidFill>
                <a:effectLst/>
                <a:latin typeface="+mn-ea"/>
                <a:cs typeface="Times New Roman" panose="02020603050405020304" pitchFamily="18" charset="0"/>
              </a:rPr>
              <a:t>号）</a:t>
            </a:r>
          </a:p>
          <a:p>
            <a:pPr marL="0" marR="30480" lvl="0" indent="139700" algn="l" defTabSz="914400" rtl="0" eaLnBrk="1" fontAlgn="auto" latinLnBrk="0" hangingPunct="1">
              <a:lnSpc>
                <a:spcPct val="100000"/>
              </a:lnSpc>
              <a:spcBef>
                <a:spcPct val="20000"/>
              </a:spcBef>
              <a:spcAft>
                <a:spcPts val="0"/>
              </a:spcAft>
              <a:buClr>
                <a:srgbClr val="0BD0D9"/>
              </a:buClr>
              <a:buSzPct val="95000"/>
              <a:buFont typeface="Wingdings 2"/>
              <a:buNone/>
              <a:tabLst>
                <a:tab pos="266700" algn="l"/>
                <a:tab pos="466725" algn="l"/>
                <a:tab pos="600075" algn="l"/>
              </a:tabLst>
              <a:defRPr/>
            </a:pPr>
            <a:endParaRPr kumimoji="1" lang="ja-JP" altLang="ja-JP" sz="8000" b="0" i="0" u="none" strike="noStrike" kern="100" cap="none" spc="0" normalizeH="0" baseline="0" noProof="0" dirty="0">
              <a:ln>
                <a:noFill/>
              </a:ln>
              <a:solidFill>
                <a:prstClr val="black"/>
              </a:solidFill>
              <a:effectLst/>
              <a:uLnTx/>
              <a:uFillTx/>
              <a:latin typeface="HGP明朝E" panose="02020900000000000000" pitchFamily="18" charset="-128"/>
              <a:ea typeface="HGP明朝E" panose="02020900000000000000" pitchFamily="18" charset="-128"/>
              <a:cs typeface="Times New Roman" panose="02020603050405020304" pitchFamily="18" charset="0"/>
            </a:endParaRPr>
          </a:p>
          <a:p>
            <a:pPr marR="30480" indent="209550" algn="l">
              <a:tabLst>
                <a:tab pos="266700" algn="l"/>
                <a:tab pos="466725" algn="l"/>
                <a:tab pos="600075" algn="l"/>
              </a:tabLst>
            </a:pPr>
            <a:endParaRPr lang="ja-JP" altLang="en-US" sz="8000" kern="100" dirty="0">
              <a:solidFill>
                <a:schemeClr val="bg1"/>
              </a:solidFill>
              <a:effectLst/>
              <a:latin typeface="+mn-ea"/>
              <a:cs typeface="Times New Roman" panose="02020603050405020304" pitchFamily="18" charset="0"/>
            </a:endParaRPr>
          </a:p>
          <a:p>
            <a:pPr marR="30480" indent="209550" algn="l">
              <a:tabLst>
                <a:tab pos="266700" algn="l"/>
                <a:tab pos="466725" algn="l"/>
                <a:tab pos="600075" algn="l"/>
              </a:tabLst>
            </a:pPr>
            <a:endParaRPr lang="ja-JP" altLang="ja-JP" sz="8000" kern="100" dirty="0">
              <a:solidFill>
                <a:schemeClr val="bg1"/>
              </a:solidFill>
              <a:effectLst/>
              <a:latin typeface="+mn-ea"/>
              <a:cs typeface="Times New Roman" panose="02020603050405020304" pitchFamily="18" charset="0"/>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endParaRPr lang="ja-JP" altLang="en-US" sz="8000" dirty="0">
              <a:solidFill>
                <a:schemeClr val="bg1"/>
              </a:solidFill>
              <a:latin typeface="+mn-ea"/>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endParaRPr lang="ja-JP" altLang="en-US" sz="2400" dirty="0">
              <a:solidFill>
                <a:schemeClr val="bg1"/>
              </a:solidFill>
              <a:latin typeface="+mn-ea"/>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ja-JP" altLang="en-US" dirty="0">
                <a:solidFill>
                  <a:schemeClr val="bg1"/>
                </a:solidFill>
                <a:latin typeface="+mn-ea"/>
              </a:rPr>
              <a:t>　  </a:t>
            </a:r>
            <a:endParaRPr lang="en-US" altLang="ja-JP" sz="2900" dirty="0">
              <a:solidFill>
                <a:schemeClr val="bg1"/>
              </a:solidFill>
              <a:latin typeface="+mn-ea"/>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endParaRPr kumimoji="1" lang="ja-JP" altLang="en-US"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kumimoji="1" lang="ja-JP" altLang="en-US"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　</a:t>
            </a:r>
            <a:endParaRPr kumimoji="1" lang="ja-JP" altLang="en-US" sz="2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endParaRPr kumimoji="1" lang="ja-JP" altLang="en-US" sz="8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endParaRPr>
          </a:p>
        </p:txBody>
      </p:sp>
      <p:sp>
        <p:nvSpPr>
          <p:cNvPr id="4" name="スライド番号プレースホルダー 3">
            <a:extLst>
              <a:ext uri="{FF2B5EF4-FFF2-40B4-BE49-F238E27FC236}">
                <a16:creationId xmlns:a16="http://schemas.microsoft.com/office/drawing/2014/main" id="{C6C06E6B-DCED-41FE-ABE1-7E771819159B}"/>
              </a:ext>
            </a:extLst>
          </p:cNvPr>
          <p:cNvSpPr>
            <a:spLocks noGrp="1"/>
          </p:cNvSpPr>
          <p:nvPr>
            <p:ph type="sldNum" sz="quarter" idx="12"/>
          </p:nvPr>
        </p:nvSpPr>
        <p:spPr>
          <a:xfrm>
            <a:off x="11342914" y="6492875"/>
            <a:ext cx="762000" cy="365125"/>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45BA4EA-5EFA-460C-8880-04B9C92D5A26}" type="slidenum">
              <a:rPr kumimoji="0" lang="ja-JP" altLang="en-US" sz="1600" b="0" i="0" u="none" strike="noStrike" kern="1200" cap="none" spc="0" normalizeH="0" baseline="0" noProof="0">
                <a:ln>
                  <a:noFill/>
                </a:ln>
                <a:solidFill>
                  <a:prstClr val="black"/>
                </a:solidFill>
                <a:effectLst/>
                <a:uLnTx/>
                <a:uFillTx/>
                <a:latin typeface="Calibri" pitchFamily="34"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41</a:t>
            </a:fld>
            <a:endParaRPr kumimoji="0" lang="ja-JP" altLang="en-US" sz="1600" b="0" i="0" u="none" strike="noStrike" kern="1200" cap="none" spc="0" normalizeH="0" baseline="0" noProof="0" dirty="0">
              <a:ln>
                <a:noFill/>
              </a:ln>
              <a:solidFill>
                <a:prstClr val="black"/>
              </a:solidFill>
              <a:effectLst/>
              <a:uLnTx/>
              <a:uFillTx/>
              <a:latin typeface="Calibri" pitchFamily="34" charset="0"/>
              <a:ea typeface="ＭＳ Ｐゴシック" pitchFamily="50" charset="-128"/>
              <a:cs typeface="+mn-cs"/>
            </a:endParaRPr>
          </a:p>
        </p:txBody>
      </p:sp>
    </p:spTree>
    <p:extLst>
      <p:ext uri="{BB962C8B-B14F-4D97-AF65-F5344CB8AC3E}">
        <p14:creationId xmlns:p14="http://schemas.microsoft.com/office/powerpoint/2010/main" val="306172420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6" name="テキスト プレースホルダー 5">
            <a:extLst>
              <a:ext uri="{FF2B5EF4-FFF2-40B4-BE49-F238E27FC236}">
                <a16:creationId xmlns:a16="http://schemas.microsoft.com/office/drawing/2014/main" id="{8FC6B10C-8320-46D2-8699-82B82C3E2DB0}"/>
              </a:ext>
            </a:extLst>
          </p:cNvPr>
          <p:cNvSpPr>
            <a:spLocks noGrp="1"/>
          </p:cNvSpPr>
          <p:nvPr>
            <p:ph type="body" idx="1"/>
          </p:nvPr>
        </p:nvSpPr>
        <p:spPr>
          <a:xfrm>
            <a:off x="87086" y="558221"/>
            <a:ext cx="12104914" cy="6204620"/>
          </a:xfrm>
        </p:spPr>
        <p:txBody>
          <a:bodyPr>
            <a:normAutofit fontScale="25000" lnSpcReduction="20000"/>
          </a:bodyPr>
          <a:lstStyle/>
          <a:p>
            <a:pPr marR="30480" indent="209550" algn="l">
              <a:tabLst>
                <a:tab pos="266700" algn="l"/>
                <a:tab pos="466725" algn="l"/>
                <a:tab pos="600075" algn="l"/>
              </a:tabLst>
            </a:pPr>
            <a:r>
              <a:rPr lang="ja-JP" altLang="en-US" sz="8800" kern="100" dirty="0">
                <a:solidFill>
                  <a:schemeClr val="bg1"/>
                </a:solidFill>
                <a:effectLst/>
                <a:latin typeface="+mn-ea"/>
                <a:cs typeface="Times New Roman" panose="02020603050405020304" pitchFamily="18" charset="0"/>
              </a:rPr>
              <a:t>　</a:t>
            </a:r>
            <a:r>
              <a:rPr lang="ja-JP" altLang="en-US" sz="8000" kern="100" dirty="0">
                <a:solidFill>
                  <a:schemeClr val="bg1"/>
                </a:solidFill>
                <a:effectLst/>
                <a:latin typeface="+mn-ea"/>
                <a:cs typeface="Times New Roman" panose="02020603050405020304" pitchFamily="18" charset="0"/>
              </a:rPr>
              <a:t>１６条は「通知を受けた者（当事者）は</a:t>
            </a:r>
            <a:r>
              <a:rPr lang="ja-JP" altLang="en-US" sz="8000" u="sng" kern="100" dirty="0">
                <a:solidFill>
                  <a:schemeClr val="bg1"/>
                </a:solidFill>
                <a:effectLst/>
                <a:latin typeface="+mn-ea"/>
                <a:cs typeface="Times New Roman" panose="02020603050405020304" pitchFamily="18" charset="0"/>
              </a:rPr>
              <a:t>代理人</a:t>
            </a:r>
            <a:r>
              <a:rPr lang="ja-JP" altLang="en-US" sz="8000" kern="100" dirty="0">
                <a:solidFill>
                  <a:schemeClr val="bg1"/>
                </a:solidFill>
                <a:effectLst/>
                <a:latin typeface="+mn-ea"/>
                <a:cs typeface="Times New Roman" panose="02020603050405020304" pitchFamily="18" charset="0"/>
              </a:rPr>
              <a:t>を選任することができる。としている。代理人の資格は書面で証</a:t>
            </a:r>
            <a:r>
              <a:rPr kumimoji="1" lang="ja-JP" altLang="en-US" sz="8000" b="0" i="0" u="none" strike="noStrike" kern="100" cap="none" spc="0" normalizeH="0" baseline="0" noProof="0" dirty="0">
                <a:ln>
                  <a:noFill/>
                </a:ln>
                <a:solidFill>
                  <a:prstClr val="black"/>
                </a:solidFill>
                <a:effectLst/>
                <a:uLnTx/>
                <a:uFillTx/>
                <a:latin typeface="HGP明朝E" panose="02020900000000000000" pitchFamily="18" charset="-128"/>
                <a:ea typeface="HGP明朝E" panose="02020900000000000000" pitchFamily="18" charset="-128"/>
                <a:cs typeface="Times New Roman" panose="02020603050405020304" pitchFamily="18" charset="0"/>
              </a:rPr>
              <a:t>明</a:t>
            </a:r>
            <a:endParaRPr lang="en-US" altLang="ja-JP" sz="8000" kern="100" dirty="0">
              <a:solidFill>
                <a:schemeClr val="bg1"/>
              </a:solidFill>
              <a:effectLst/>
              <a:latin typeface="+mn-ea"/>
              <a:cs typeface="Times New Roman" panose="02020603050405020304" pitchFamily="18" charset="0"/>
            </a:endParaRPr>
          </a:p>
          <a:p>
            <a:pPr marR="30480" indent="209550" algn="l">
              <a:tabLst>
                <a:tab pos="266700" algn="l"/>
                <a:tab pos="466725" algn="l"/>
                <a:tab pos="600075" algn="l"/>
              </a:tabLst>
            </a:pPr>
            <a:r>
              <a:rPr lang="ja-JP" altLang="en-US" sz="8000" kern="100" dirty="0">
                <a:solidFill>
                  <a:schemeClr val="bg1"/>
                </a:solidFill>
                <a:effectLst/>
                <a:latin typeface="+mn-ea"/>
                <a:cs typeface="Times New Roman" panose="02020603050405020304" pitchFamily="18" charset="0"/>
              </a:rPr>
              <a:t>  しなければならない（同条３項）。聴聞を主宰する者は、必要があれば当事者以外に利害関係を有する者</a:t>
            </a:r>
            <a:endParaRPr lang="en-US" altLang="ja-JP" sz="8000" kern="100" dirty="0">
              <a:solidFill>
                <a:schemeClr val="bg1"/>
              </a:solidFill>
              <a:effectLst/>
              <a:latin typeface="+mn-ea"/>
              <a:cs typeface="Times New Roman" panose="02020603050405020304" pitchFamily="18" charset="0"/>
            </a:endParaRPr>
          </a:p>
          <a:p>
            <a:pPr marR="30480" indent="209550" algn="l">
              <a:tabLst>
                <a:tab pos="266700" algn="l"/>
                <a:tab pos="466725" algn="l"/>
                <a:tab pos="600075" algn="l"/>
              </a:tabLst>
            </a:pPr>
            <a:r>
              <a:rPr lang="en-US" altLang="ja-JP" sz="8000" kern="100" dirty="0">
                <a:solidFill>
                  <a:schemeClr val="bg1"/>
                </a:solidFill>
                <a:latin typeface="+mn-ea"/>
                <a:cs typeface="Times New Roman" panose="02020603050405020304" pitchFamily="18" charset="0"/>
              </a:rPr>
              <a:t>  </a:t>
            </a:r>
            <a:r>
              <a:rPr lang="ja-JP" altLang="en-US" sz="8000" kern="100" dirty="0">
                <a:solidFill>
                  <a:schemeClr val="bg1"/>
                </a:solidFill>
                <a:effectLst/>
                <a:latin typeface="+mn-ea"/>
                <a:cs typeface="Times New Roman" panose="02020603050405020304" pitchFamily="18" charset="0"/>
              </a:rPr>
              <a:t>（関係人･･･行手法１９条２項６号）に参加を認め又は許可することができる。手続に参加する者を参加人とい</a:t>
            </a:r>
            <a:r>
              <a:rPr kumimoji="1" lang="ja-JP" altLang="en-US" sz="8000" b="0" i="0" u="none" strike="noStrike" kern="100" cap="none" spc="0" normalizeH="0" baseline="0" noProof="0" dirty="0">
                <a:ln>
                  <a:noFill/>
                </a:ln>
                <a:solidFill>
                  <a:prstClr val="black"/>
                </a:solidFill>
                <a:effectLst/>
                <a:uLnTx/>
                <a:uFillTx/>
                <a:latin typeface="HGP明朝E" panose="02020900000000000000" pitchFamily="18" charset="-128"/>
                <a:ea typeface="HGP明朝E" panose="02020900000000000000" pitchFamily="18" charset="-128"/>
                <a:cs typeface="Times New Roman" panose="02020603050405020304" pitchFamily="18" charset="0"/>
              </a:rPr>
              <a:t>う</a:t>
            </a:r>
            <a:endParaRPr lang="en-US" altLang="ja-JP" sz="8000" kern="100" dirty="0">
              <a:solidFill>
                <a:schemeClr val="bg1"/>
              </a:solidFill>
              <a:effectLst/>
              <a:latin typeface="+mn-ea"/>
              <a:cs typeface="Times New Roman" panose="02020603050405020304" pitchFamily="18" charset="0"/>
            </a:endParaRPr>
          </a:p>
          <a:p>
            <a:pPr marR="30480" indent="209550" algn="l">
              <a:tabLst>
                <a:tab pos="266700" algn="l"/>
                <a:tab pos="466725" algn="l"/>
                <a:tab pos="600075" algn="l"/>
              </a:tabLst>
            </a:pPr>
            <a:r>
              <a:rPr lang="ja-JP" altLang="en-US" sz="8000" kern="100" dirty="0">
                <a:solidFill>
                  <a:schemeClr val="bg1"/>
                </a:solidFill>
                <a:effectLst/>
                <a:latin typeface="+mn-ea"/>
                <a:cs typeface="Times New Roman" panose="02020603050405020304" pitchFamily="18" charset="0"/>
              </a:rPr>
              <a:t>  （同条２項）。</a:t>
            </a:r>
          </a:p>
          <a:p>
            <a:pPr marR="30480" indent="209550" algn="l">
              <a:tabLst>
                <a:tab pos="266700" algn="l"/>
                <a:tab pos="466725" algn="l"/>
                <a:tab pos="600075" algn="l"/>
              </a:tabLst>
            </a:pPr>
            <a:r>
              <a:rPr lang="ja-JP" altLang="en-US" sz="8800" kern="100" dirty="0">
                <a:solidFill>
                  <a:schemeClr val="bg1"/>
                </a:solidFill>
                <a:effectLst/>
                <a:latin typeface="+mn-ea"/>
                <a:cs typeface="Times New Roman" panose="02020603050405020304" pitchFamily="18" charset="0"/>
              </a:rPr>
              <a:t>２ 聴聞手続</a:t>
            </a:r>
          </a:p>
          <a:p>
            <a:pPr marR="30480" indent="209550" algn="l">
              <a:tabLst>
                <a:tab pos="266700" algn="l"/>
                <a:tab pos="466725" algn="l"/>
                <a:tab pos="600075" algn="l"/>
              </a:tabLst>
            </a:pPr>
            <a:r>
              <a:rPr lang="ja-JP" altLang="en-US" sz="8800" kern="100" dirty="0">
                <a:solidFill>
                  <a:schemeClr val="bg1"/>
                </a:solidFill>
                <a:effectLst/>
                <a:latin typeface="+mn-ea"/>
                <a:cs typeface="Times New Roman" panose="02020603050405020304" pitchFamily="18" charset="0"/>
              </a:rPr>
              <a:t>（</a:t>
            </a:r>
            <a:r>
              <a:rPr lang="en-US" altLang="ja-JP" sz="8800" kern="100" dirty="0">
                <a:solidFill>
                  <a:schemeClr val="bg1"/>
                </a:solidFill>
                <a:effectLst/>
                <a:latin typeface="+mn-ea"/>
                <a:cs typeface="Times New Roman" panose="02020603050405020304" pitchFamily="18" charset="0"/>
              </a:rPr>
              <a:t>1</a:t>
            </a:r>
            <a:r>
              <a:rPr lang="ja-JP" altLang="en-US" sz="8800" kern="100" dirty="0">
                <a:solidFill>
                  <a:schemeClr val="bg1"/>
                </a:solidFill>
                <a:effectLst/>
                <a:latin typeface="+mn-ea"/>
                <a:cs typeface="Times New Roman" panose="02020603050405020304" pitchFamily="18" charset="0"/>
              </a:rPr>
              <a:t>）聴聞主宰者（行手１９条１項）</a:t>
            </a:r>
          </a:p>
          <a:p>
            <a:pPr marR="30480" indent="209550" algn="l">
              <a:tabLst>
                <a:tab pos="266700" algn="l"/>
                <a:tab pos="466725" algn="l"/>
                <a:tab pos="600075" algn="l"/>
              </a:tabLst>
            </a:pPr>
            <a:r>
              <a:rPr lang="ja-JP" altLang="en-US" sz="8800" kern="100" dirty="0">
                <a:solidFill>
                  <a:schemeClr val="bg1"/>
                </a:solidFill>
                <a:effectLst/>
                <a:latin typeface="+mn-ea"/>
                <a:cs typeface="Times New Roman" panose="02020603050405020304" pitchFamily="18" charset="0"/>
              </a:rPr>
              <a:t> 　</a:t>
            </a:r>
            <a:r>
              <a:rPr lang="ja-JP" altLang="en-US" sz="8000" kern="100" dirty="0">
                <a:solidFill>
                  <a:schemeClr val="bg1"/>
                </a:solidFill>
                <a:effectLst/>
                <a:latin typeface="+mn-ea"/>
                <a:cs typeface="Times New Roman" panose="02020603050405020304" pitchFamily="18" charset="0"/>
              </a:rPr>
              <a:t>行政庁（処分庁）が指名する職員その他政令で定める者。</a:t>
            </a:r>
          </a:p>
          <a:p>
            <a:pPr marR="30480" indent="209550" algn="l">
              <a:tabLst>
                <a:tab pos="266700" algn="l"/>
                <a:tab pos="466725" algn="l"/>
                <a:tab pos="600075" algn="l"/>
              </a:tabLst>
            </a:pPr>
            <a:r>
              <a:rPr lang="ja-JP" altLang="en-US" sz="8000" kern="100" dirty="0">
                <a:solidFill>
                  <a:schemeClr val="bg1"/>
                </a:solidFill>
                <a:effectLst/>
                <a:latin typeface="+mn-ea"/>
                <a:cs typeface="Times New Roman" panose="02020603050405020304" pitchFamily="18" charset="0"/>
              </a:rPr>
              <a:t>   公正・中立性を担保するため、処分に関与した職員は除かれるべき。</a:t>
            </a:r>
          </a:p>
          <a:p>
            <a:pPr marR="30480" indent="209550" algn="l">
              <a:tabLst>
                <a:tab pos="266700" algn="l"/>
                <a:tab pos="466725" algn="l"/>
                <a:tab pos="600075" algn="l"/>
              </a:tabLst>
            </a:pPr>
            <a:r>
              <a:rPr lang="ja-JP" altLang="en-US" sz="8000" kern="100" dirty="0">
                <a:solidFill>
                  <a:schemeClr val="bg1"/>
                </a:solidFill>
                <a:effectLst/>
                <a:latin typeface="+mn-ea"/>
                <a:cs typeface="Times New Roman" panose="02020603050405020304" pitchFamily="18" charset="0"/>
              </a:rPr>
              <a:t>  ・冒頭説明（行手２０条１項）で主宰者は、出頭した者に対して、行政庁の職員から予定される</a:t>
            </a:r>
            <a:r>
              <a:rPr lang="ja-JP" altLang="en-US" sz="8000" u="sng" kern="100" dirty="0">
                <a:solidFill>
                  <a:schemeClr val="bg1"/>
                </a:solidFill>
                <a:effectLst/>
                <a:latin typeface="+mn-ea"/>
                <a:cs typeface="Times New Roman" panose="02020603050405020304" pitchFamily="18" charset="0"/>
              </a:rPr>
              <a:t>不利益処分の</a:t>
            </a:r>
            <a:endParaRPr lang="en-US" altLang="ja-JP" sz="8000" u="sng" kern="100" dirty="0">
              <a:solidFill>
                <a:schemeClr val="bg1"/>
              </a:solidFill>
              <a:effectLst/>
              <a:latin typeface="+mn-ea"/>
              <a:cs typeface="Times New Roman" panose="02020603050405020304" pitchFamily="18" charset="0"/>
            </a:endParaRPr>
          </a:p>
          <a:p>
            <a:pPr marR="30480" indent="209550" algn="l">
              <a:tabLst>
                <a:tab pos="266700" algn="l"/>
                <a:tab pos="466725" algn="l"/>
                <a:tab pos="600075" algn="l"/>
              </a:tabLst>
            </a:pPr>
            <a:r>
              <a:rPr lang="en-US" altLang="ja-JP" sz="8000" kern="100" dirty="0">
                <a:solidFill>
                  <a:schemeClr val="bg1"/>
                </a:solidFill>
                <a:latin typeface="+mn-ea"/>
                <a:cs typeface="Times New Roman" panose="02020603050405020304" pitchFamily="18" charset="0"/>
              </a:rPr>
              <a:t>   </a:t>
            </a:r>
            <a:r>
              <a:rPr lang="ja-JP" altLang="en-US" sz="8000" u="sng" kern="100" dirty="0">
                <a:solidFill>
                  <a:schemeClr val="bg1"/>
                </a:solidFill>
                <a:effectLst/>
                <a:latin typeface="+mn-ea"/>
                <a:cs typeface="Times New Roman" panose="02020603050405020304" pitchFamily="18" charset="0"/>
              </a:rPr>
              <a:t>内容</a:t>
            </a:r>
            <a:r>
              <a:rPr lang="ja-JP" altLang="en-US" sz="8000" kern="100" dirty="0">
                <a:solidFill>
                  <a:schemeClr val="bg1"/>
                </a:solidFill>
                <a:effectLst/>
                <a:latin typeface="+mn-ea"/>
                <a:cs typeface="Times New Roman" panose="02020603050405020304" pitchFamily="18" charset="0"/>
              </a:rPr>
              <a:t>及び</a:t>
            </a:r>
            <a:r>
              <a:rPr lang="ja-JP" altLang="en-US" sz="8000" u="sng" kern="100" dirty="0">
                <a:solidFill>
                  <a:schemeClr val="bg1"/>
                </a:solidFill>
                <a:effectLst/>
                <a:latin typeface="+mn-ea"/>
                <a:cs typeface="Times New Roman" panose="02020603050405020304" pitchFamily="18" charset="0"/>
              </a:rPr>
              <a:t>根拠となる法令の条項</a:t>
            </a:r>
            <a:r>
              <a:rPr lang="ja-JP" altLang="en-US" sz="8000" kern="100" dirty="0">
                <a:solidFill>
                  <a:schemeClr val="bg1"/>
                </a:solidFill>
                <a:effectLst/>
                <a:latin typeface="+mn-ea"/>
                <a:cs typeface="Times New Roman" panose="02020603050405020304" pitchFamily="18" charset="0"/>
              </a:rPr>
              <a:t>並びにその</a:t>
            </a:r>
            <a:r>
              <a:rPr lang="ja-JP" altLang="en-US" sz="8000" u="sng" kern="100" dirty="0">
                <a:solidFill>
                  <a:schemeClr val="bg1"/>
                </a:solidFill>
                <a:effectLst/>
                <a:latin typeface="+mn-ea"/>
                <a:cs typeface="Times New Roman" panose="02020603050405020304" pitchFamily="18" charset="0"/>
              </a:rPr>
              <a:t>原因となる事実</a:t>
            </a:r>
            <a:r>
              <a:rPr lang="ja-JP" altLang="en-US" sz="8000" kern="100" dirty="0">
                <a:solidFill>
                  <a:schemeClr val="bg1"/>
                </a:solidFill>
                <a:effectLst/>
                <a:latin typeface="+mn-ea"/>
                <a:cs typeface="Times New Roman" panose="02020603050405020304" pitchFamily="18" charset="0"/>
              </a:rPr>
              <a:t>を説明させます。</a:t>
            </a:r>
          </a:p>
          <a:p>
            <a:pPr marR="30480" indent="209550" algn="l">
              <a:tabLst>
                <a:tab pos="266700" algn="l"/>
                <a:tab pos="466725" algn="l"/>
                <a:tab pos="600075" algn="l"/>
              </a:tabLst>
            </a:pPr>
            <a:r>
              <a:rPr lang="ja-JP" altLang="en-US" sz="8000" kern="100" dirty="0">
                <a:solidFill>
                  <a:schemeClr val="bg1"/>
                </a:solidFill>
                <a:effectLst/>
                <a:latin typeface="+mn-ea"/>
                <a:cs typeface="Times New Roman" panose="02020603050405020304" pitchFamily="18" charset="0"/>
              </a:rPr>
              <a:t>  ・これに対して意見を述べ（意見陳述権）、証拠書類等を提出し（証拠書類等提出権）、許可を得て職員に質</a:t>
            </a:r>
            <a:r>
              <a:rPr kumimoji="1" lang="ja-JP" altLang="en-US" sz="8000" b="0" i="0" u="none" strike="noStrike" kern="100" cap="none" spc="0" normalizeH="0" baseline="0" noProof="0" dirty="0">
                <a:ln>
                  <a:noFill/>
                </a:ln>
                <a:solidFill>
                  <a:prstClr val="black"/>
                </a:solidFill>
                <a:effectLst/>
                <a:uLnTx/>
                <a:uFillTx/>
                <a:latin typeface="HGP明朝E" panose="02020900000000000000" pitchFamily="18" charset="-128"/>
                <a:ea typeface="HGP明朝E" panose="02020900000000000000" pitchFamily="18" charset="-128"/>
                <a:cs typeface="Times New Roman" panose="02020603050405020304" pitchFamily="18" charset="0"/>
              </a:rPr>
              <a:t>問</a:t>
            </a:r>
            <a:endParaRPr lang="en-US" altLang="ja-JP" sz="8000" kern="100" dirty="0">
              <a:solidFill>
                <a:schemeClr val="bg1"/>
              </a:solidFill>
              <a:effectLst/>
              <a:latin typeface="+mn-ea"/>
              <a:cs typeface="Times New Roman" panose="02020603050405020304" pitchFamily="18" charset="0"/>
            </a:endParaRPr>
          </a:p>
          <a:p>
            <a:pPr marR="30480" indent="209550" algn="l">
              <a:tabLst>
                <a:tab pos="266700" algn="l"/>
                <a:tab pos="466725" algn="l"/>
                <a:tab pos="600075" algn="l"/>
              </a:tabLst>
            </a:pPr>
            <a:r>
              <a:rPr lang="ja-JP" altLang="en-US" sz="8000" kern="100" dirty="0">
                <a:solidFill>
                  <a:schemeClr val="bg1"/>
                </a:solidFill>
                <a:effectLst/>
                <a:latin typeface="+mn-ea"/>
                <a:cs typeface="Times New Roman" panose="02020603050405020304" pitchFamily="18" charset="0"/>
              </a:rPr>
              <a:t>   を発することができる（質問権。行手２０条２項）。</a:t>
            </a:r>
          </a:p>
          <a:p>
            <a:pPr marR="30480" indent="209550" algn="l">
              <a:tabLst>
                <a:tab pos="266700" algn="l"/>
                <a:tab pos="466725" algn="l"/>
                <a:tab pos="600075" algn="l"/>
              </a:tabLst>
            </a:pPr>
            <a:r>
              <a:rPr lang="ja-JP" altLang="en-US" sz="8000" kern="100" dirty="0">
                <a:solidFill>
                  <a:schemeClr val="bg1"/>
                </a:solidFill>
                <a:effectLst/>
                <a:latin typeface="+mn-ea"/>
                <a:cs typeface="Times New Roman" panose="02020603050405020304" pitchFamily="18" charset="0"/>
              </a:rPr>
              <a:t>  ・当事者等は、行政庁に対し、調書その他の当該不利益処分の原因となる事実を証明する資料の閲覧を求</a:t>
            </a:r>
            <a:r>
              <a:rPr kumimoji="1" lang="ja-JP" altLang="en-US" sz="8000" b="0" i="0" u="none" strike="noStrike" kern="100" cap="none" spc="0" normalizeH="0" baseline="0" noProof="0" dirty="0">
                <a:ln>
                  <a:noFill/>
                </a:ln>
                <a:solidFill>
                  <a:prstClr val="black"/>
                </a:solidFill>
                <a:effectLst/>
                <a:uLnTx/>
                <a:uFillTx/>
                <a:latin typeface="HGP明朝E" panose="02020900000000000000" pitchFamily="18" charset="-128"/>
                <a:ea typeface="HGP明朝E" panose="02020900000000000000" pitchFamily="18" charset="-128"/>
                <a:cs typeface="Times New Roman" panose="02020603050405020304" pitchFamily="18" charset="0"/>
              </a:rPr>
              <a:t>め</a:t>
            </a:r>
            <a:endParaRPr lang="en-US" altLang="ja-JP" sz="8000" kern="100" dirty="0">
              <a:solidFill>
                <a:schemeClr val="bg1"/>
              </a:solidFill>
              <a:effectLst/>
              <a:latin typeface="+mn-ea"/>
              <a:cs typeface="Times New Roman" panose="02020603050405020304" pitchFamily="18" charset="0"/>
            </a:endParaRPr>
          </a:p>
          <a:p>
            <a:pPr marR="30480" indent="209550" algn="l">
              <a:tabLst>
                <a:tab pos="266700" algn="l"/>
                <a:tab pos="466725" algn="l"/>
                <a:tab pos="600075" algn="l"/>
              </a:tabLst>
            </a:pPr>
            <a:r>
              <a:rPr lang="ja-JP" altLang="en-US" sz="8000" kern="100" dirty="0">
                <a:solidFill>
                  <a:schemeClr val="bg1"/>
                </a:solidFill>
                <a:effectLst/>
                <a:latin typeface="+mn-ea"/>
                <a:cs typeface="Times New Roman" panose="02020603050405020304" pitchFamily="18" charset="0"/>
              </a:rPr>
              <a:t>   ることができる（文書等閲覧権、同１８条１項）。当事者又は参加人は、出頭に代えて、陳述書及び証拠書類</a:t>
            </a:r>
            <a:r>
              <a:rPr kumimoji="1" lang="ja-JP" altLang="en-US" sz="8000" b="0" i="0" u="none" strike="noStrike" kern="100" cap="none" spc="0" normalizeH="0" baseline="0" noProof="0" dirty="0">
                <a:ln>
                  <a:noFill/>
                </a:ln>
                <a:solidFill>
                  <a:prstClr val="black"/>
                </a:solidFill>
                <a:effectLst/>
                <a:uLnTx/>
                <a:uFillTx/>
                <a:latin typeface="HGP明朝E" panose="02020900000000000000" pitchFamily="18" charset="-128"/>
                <a:ea typeface="HGP明朝E" panose="02020900000000000000" pitchFamily="18" charset="-128"/>
                <a:cs typeface="Times New Roman" panose="02020603050405020304" pitchFamily="18" charset="0"/>
              </a:rPr>
              <a:t>等</a:t>
            </a:r>
            <a:endParaRPr lang="en-US" altLang="ja-JP" sz="8000" kern="100" dirty="0">
              <a:solidFill>
                <a:schemeClr val="bg1"/>
              </a:solidFill>
              <a:effectLst/>
              <a:latin typeface="+mn-ea"/>
              <a:cs typeface="Times New Roman" panose="02020603050405020304" pitchFamily="18" charset="0"/>
            </a:endParaRPr>
          </a:p>
          <a:p>
            <a:pPr marR="30480" indent="209550" algn="l">
              <a:tabLst>
                <a:tab pos="266700" algn="l"/>
                <a:tab pos="466725" algn="l"/>
                <a:tab pos="600075" algn="l"/>
              </a:tabLst>
            </a:pPr>
            <a:r>
              <a:rPr lang="ja-JP" altLang="en-US" sz="8000" kern="100" dirty="0">
                <a:solidFill>
                  <a:schemeClr val="bg1"/>
                </a:solidFill>
                <a:effectLst/>
                <a:latin typeface="+mn-ea"/>
                <a:cs typeface="Times New Roman" panose="02020603050405020304" pitchFamily="18" charset="0"/>
              </a:rPr>
              <a:t>   を提出できる（同２１条１項）。</a:t>
            </a:r>
          </a:p>
          <a:p>
            <a:pPr marR="30480" indent="209550" algn="l">
              <a:tabLst>
                <a:tab pos="266700" algn="l"/>
                <a:tab pos="466725" algn="l"/>
                <a:tab pos="600075" algn="l"/>
              </a:tabLst>
            </a:pPr>
            <a:r>
              <a:rPr lang="ja-JP" altLang="en-US" sz="8000" kern="100" dirty="0">
                <a:solidFill>
                  <a:schemeClr val="bg1"/>
                </a:solidFill>
                <a:effectLst/>
                <a:latin typeface="+mn-ea"/>
                <a:cs typeface="Times New Roman" panose="02020603050405020304" pitchFamily="18" charset="0"/>
              </a:rPr>
              <a:t>  ・聴聞は原則非公開（同２０条６項）。</a:t>
            </a:r>
          </a:p>
          <a:p>
            <a:pPr marR="30480" indent="209550" algn="l">
              <a:tabLst>
                <a:tab pos="266700" algn="l"/>
                <a:tab pos="466725" algn="l"/>
                <a:tab pos="600075" algn="l"/>
              </a:tabLst>
            </a:pPr>
            <a:r>
              <a:rPr lang="ja-JP" altLang="en-US" sz="8000" kern="100" dirty="0">
                <a:solidFill>
                  <a:schemeClr val="bg1"/>
                </a:solidFill>
                <a:effectLst/>
                <a:latin typeface="+mn-ea"/>
                <a:cs typeface="Times New Roman" panose="02020603050405020304" pitchFamily="18" charset="0"/>
              </a:rPr>
              <a:t>  ・主宰者は、不利益処分について、行政庁の判断に誤りがないか否かを評価する役割を、行政庁の指名を</a:t>
            </a:r>
            <a:endParaRPr lang="en-US" altLang="ja-JP" sz="8000" kern="100" dirty="0">
              <a:solidFill>
                <a:schemeClr val="bg1"/>
              </a:solidFill>
              <a:effectLst/>
              <a:latin typeface="+mn-ea"/>
              <a:cs typeface="Times New Roman" panose="02020603050405020304" pitchFamily="18" charset="0"/>
            </a:endParaRPr>
          </a:p>
          <a:p>
            <a:pPr marR="30480" indent="209550" algn="l">
              <a:tabLst>
                <a:tab pos="266700" algn="l"/>
                <a:tab pos="466725" algn="l"/>
                <a:tab pos="600075" algn="l"/>
              </a:tabLst>
            </a:pPr>
            <a:r>
              <a:rPr lang="en-US" altLang="ja-JP" sz="8000" kern="100" dirty="0">
                <a:solidFill>
                  <a:schemeClr val="bg1"/>
                </a:solidFill>
                <a:latin typeface="+mn-ea"/>
                <a:cs typeface="Times New Roman" panose="02020603050405020304" pitchFamily="18" charset="0"/>
              </a:rPr>
              <a:t>   </a:t>
            </a:r>
            <a:r>
              <a:rPr lang="ja-JP" altLang="en-US" sz="8000" kern="100" dirty="0">
                <a:solidFill>
                  <a:schemeClr val="bg1"/>
                </a:solidFill>
                <a:effectLst/>
                <a:latin typeface="+mn-ea"/>
                <a:cs typeface="Times New Roman" panose="02020603050405020304" pitchFamily="18" charset="0"/>
              </a:rPr>
              <a:t>受けて担う。手続的公正さの観点から、処分の決定に至る過程で当該案件に密接に関与した職員は、主宰</a:t>
            </a:r>
            <a:r>
              <a:rPr kumimoji="1" lang="ja-JP" altLang="en-US" sz="8000" b="0" i="0" u="none" strike="noStrike" kern="100" cap="none" spc="0" normalizeH="0" baseline="0" noProof="0" dirty="0">
                <a:ln>
                  <a:noFill/>
                </a:ln>
                <a:solidFill>
                  <a:prstClr val="black"/>
                </a:solidFill>
                <a:effectLst/>
                <a:uLnTx/>
                <a:uFillTx/>
                <a:latin typeface="HGP明朝E" panose="02020900000000000000" pitchFamily="18" charset="-128"/>
                <a:ea typeface="HGP明朝E" panose="02020900000000000000" pitchFamily="18" charset="-128"/>
                <a:cs typeface="Times New Roman" panose="02020603050405020304" pitchFamily="18" charset="0"/>
              </a:rPr>
              <a:t>者</a:t>
            </a:r>
            <a:endParaRPr lang="en-US" altLang="ja-JP" sz="8000" kern="100" dirty="0">
              <a:solidFill>
                <a:schemeClr val="bg1"/>
              </a:solidFill>
              <a:effectLst/>
              <a:latin typeface="+mn-ea"/>
              <a:cs typeface="Times New Roman" panose="02020603050405020304" pitchFamily="18" charset="0"/>
            </a:endParaRPr>
          </a:p>
          <a:p>
            <a:pPr marR="30480" indent="209550" algn="l">
              <a:tabLst>
                <a:tab pos="266700" algn="l"/>
                <a:tab pos="466725" algn="l"/>
                <a:tab pos="600075" algn="l"/>
              </a:tabLst>
            </a:pPr>
            <a:r>
              <a:rPr lang="ja-JP" altLang="en-US" sz="8000" kern="100" dirty="0">
                <a:solidFill>
                  <a:schemeClr val="bg1"/>
                </a:solidFill>
                <a:effectLst/>
                <a:latin typeface="+mn-ea"/>
                <a:cs typeface="Times New Roman" panose="02020603050405020304" pitchFamily="18" charset="0"/>
              </a:rPr>
              <a:t>   に指名される資格を有するとは言えない（金沢地判Ｈ２６</a:t>
            </a:r>
            <a:r>
              <a:rPr lang="en-US" altLang="ja-JP" sz="8000" kern="100" dirty="0">
                <a:solidFill>
                  <a:schemeClr val="bg1"/>
                </a:solidFill>
                <a:effectLst/>
                <a:latin typeface="+mn-ea"/>
                <a:cs typeface="Times New Roman" panose="02020603050405020304" pitchFamily="18" charset="0"/>
              </a:rPr>
              <a:t>.</a:t>
            </a:r>
            <a:r>
              <a:rPr lang="ja-JP" altLang="en-US" sz="8000" kern="100" dirty="0">
                <a:solidFill>
                  <a:schemeClr val="bg1"/>
                </a:solidFill>
                <a:effectLst/>
                <a:latin typeface="+mn-ea"/>
                <a:cs typeface="Times New Roman" panose="02020603050405020304" pitchFamily="18" charset="0"/>
              </a:rPr>
              <a:t>９</a:t>
            </a:r>
            <a:r>
              <a:rPr lang="en-US" altLang="ja-JP" sz="8000" kern="100" dirty="0">
                <a:solidFill>
                  <a:schemeClr val="bg1"/>
                </a:solidFill>
                <a:effectLst/>
                <a:latin typeface="+mn-ea"/>
                <a:cs typeface="Times New Roman" panose="02020603050405020304" pitchFamily="18" charset="0"/>
              </a:rPr>
              <a:t>.</a:t>
            </a:r>
            <a:r>
              <a:rPr lang="ja-JP" altLang="en-US" sz="8000" kern="100" dirty="0">
                <a:solidFill>
                  <a:schemeClr val="bg1"/>
                </a:solidFill>
                <a:effectLst/>
                <a:latin typeface="+mn-ea"/>
                <a:cs typeface="Times New Roman" panose="02020603050405020304" pitchFamily="18" charset="0"/>
              </a:rPr>
              <a:t>２９）という考えに対し、名古屋高裁金沢支部は、</a:t>
            </a:r>
            <a:endParaRPr lang="en-US" altLang="ja-JP" sz="8000" kern="100" dirty="0">
              <a:solidFill>
                <a:schemeClr val="bg1"/>
              </a:solidFill>
              <a:effectLst/>
              <a:latin typeface="+mn-ea"/>
              <a:cs typeface="Times New Roman" panose="02020603050405020304" pitchFamily="18" charset="0"/>
            </a:endParaRPr>
          </a:p>
          <a:p>
            <a:pPr marR="30480" indent="209550" algn="l">
              <a:tabLst>
                <a:tab pos="266700" algn="l"/>
                <a:tab pos="466725" algn="l"/>
                <a:tab pos="600075" algn="l"/>
              </a:tabLst>
            </a:pPr>
            <a:r>
              <a:rPr lang="en-US" altLang="ja-JP" sz="8000" kern="100" dirty="0">
                <a:solidFill>
                  <a:schemeClr val="bg1"/>
                </a:solidFill>
                <a:latin typeface="+mn-ea"/>
                <a:cs typeface="Times New Roman" panose="02020603050405020304" pitchFamily="18" charset="0"/>
              </a:rPr>
              <a:t>   </a:t>
            </a:r>
            <a:r>
              <a:rPr lang="ja-JP" altLang="en-US" sz="8000" kern="100" dirty="0">
                <a:solidFill>
                  <a:schemeClr val="bg1"/>
                </a:solidFill>
                <a:effectLst/>
                <a:latin typeface="+mn-ea"/>
                <a:cs typeface="Times New Roman" panose="02020603050405020304" pitchFamily="18" charset="0"/>
              </a:rPr>
              <a:t>その法律解釈は、行政手続法の趣旨を逸脱したものと述べている（Ｈ２７</a:t>
            </a:r>
            <a:r>
              <a:rPr lang="en-US" altLang="ja-JP" sz="8000" kern="100" dirty="0">
                <a:solidFill>
                  <a:schemeClr val="bg1"/>
                </a:solidFill>
                <a:effectLst/>
                <a:latin typeface="+mn-ea"/>
                <a:cs typeface="Times New Roman" panose="02020603050405020304" pitchFamily="18" charset="0"/>
              </a:rPr>
              <a:t>.</a:t>
            </a:r>
            <a:r>
              <a:rPr lang="ja-JP" altLang="en-US" sz="8000" kern="100" dirty="0">
                <a:solidFill>
                  <a:schemeClr val="bg1"/>
                </a:solidFill>
                <a:effectLst/>
                <a:latin typeface="+mn-ea"/>
                <a:cs typeface="Times New Roman" panose="02020603050405020304" pitchFamily="18" charset="0"/>
              </a:rPr>
              <a:t>６</a:t>
            </a:r>
            <a:r>
              <a:rPr lang="en-US" altLang="ja-JP" sz="8000" kern="100" dirty="0">
                <a:solidFill>
                  <a:schemeClr val="bg1"/>
                </a:solidFill>
                <a:effectLst/>
                <a:latin typeface="+mn-ea"/>
                <a:cs typeface="Times New Roman" panose="02020603050405020304" pitchFamily="18" charset="0"/>
              </a:rPr>
              <a:t>.</a:t>
            </a:r>
            <a:r>
              <a:rPr lang="ja-JP" altLang="en-US" sz="8000" kern="100" dirty="0">
                <a:solidFill>
                  <a:schemeClr val="bg1"/>
                </a:solidFill>
                <a:effectLst/>
                <a:latin typeface="+mn-ea"/>
                <a:cs typeface="Times New Roman" panose="02020603050405020304" pitchFamily="18" charset="0"/>
              </a:rPr>
              <a:t>２４）。</a:t>
            </a:r>
          </a:p>
          <a:p>
            <a:pPr marL="0" marR="30480" lvl="0" indent="139700" algn="l" defTabSz="914400" rtl="0" eaLnBrk="1" fontAlgn="auto" latinLnBrk="0" hangingPunct="1">
              <a:lnSpc>
                <a:spcPct val="100000"/>
              </a:lnSpc>
              <a:spcBef>
                <a:spcPct val="20000"/>
              </a:spcBef>
              <a:spcAft>
                <a:spcPts val="0"/>
              </a:spcAft>
              <a:buClr>
                <a:srgbClr val="0BD0D9"/>
              </a:buClr>
              <a:buSzPct val="95000"/>
              <a:buFont typeface="Wingdings 2"/>
              <a:buNone/>
              <a:tabLst>
                <a:tab pos="266700" algn="l"/>
                <a:tab pos="466725" algn="l"/>
                <a:tab pos="600075" algn="l"/>
              </a:tabLst>
              <a:defRPr/>
            </a:pPr>
            <a:endParaRPr kumimoji="1" lang="ja-JP" altLang="ja-JP" sz="8000" b="0" i="0" u="none" strike="noStrike" kern="100" cap="none" spc="0" normalizeH="0" baseline="0" noProof="0" dirty="0">
              <a:ln>
                <a:noFill/>
              </a:ln>
              <a:solidFill>
                <a:prstClr val="black"/>
              </a:solidFill>
              <a:effectLst/>
              <a:uLnTx/>
              <a:uFillTx/>
              <a:latin typeface="HGP明朝E" panose="02020900000000000000" pitchFamily="18" charset="-128"/>
              <a:ea typeface="HGP明朝E" panose="02020900000000000000" pitchFamily="18" charset="-128"/>
              <a:cs typeface="Times New Roman" panose="02020603050405020304" pitchFamily="18" charset="0"/>
            </a:endParaRPr>
          </a:p>
          <a:p>
            <a:pPr marR="30480" indent="209550" algn="l">
              <a:tabLst>
                <a:tab pos="266700" algn="l"/>
                <a:tab pos="466725" algn="l"/>
                <a:tab pos="600075" algn="l"/>
              </a:tabLst>
            </a:pPr>
            <a:endParaRPr lang="ja-JP" altLang="en-US" sz="8000" kern="100" dirty="0">
              <a:solidFill>
                <a:schemeClr val="bg1"/>
              </a:solidFill>
              <a:effectLst/>
              <a:latin typeface="+mn-ea"/>
              <a:cs typeface="Times New Roman" panose="02020603050405020304" pitchFamily="18" charset="0"/>
            </a:endParaRPr>
          </a:p>
          <a:p>
            <a:pPr marR="30480" indent="209550" algn="l">
              <a:tabLst>
                <a:tab pos="266700" algn="l"/>
                <a:tab pos="466725" algn="l"/>
                <a:tab pos="600075" algn="l"/>
              </a:tabLst>
            </a:pPr>
            <a:endParaRPr lang="ja-JP" altLang="ja-JP" sz="8000" kern="100" dirty="0">
              <a:solidFill>
                <a:schemeClr val="bg1"/>
              </a:solidFill>
              <a:effectLst/>
              <a:latin typeface="+mn-ea"/>
              <a:cs typeface="Times New Roman" panose="02020603050405020304" pitchFamily="18" charset="0"/>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endParaRPr lang="ja-JP" altLang="en-US" sz="8000" dirty="0">
              <a:solidFill>
                <a:schemeClr val="bg1"/>
              </a:solidFill>
              <a:latin typeface="+mn-ea"/>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endParaRPr lang="ja-JP" altLang="en-US" sz="2400" dirty="0">
              <a:solidFill>
                <a:schemeClr val="bg1"/>
              </a:solidFill>
              <a:latin typeface="+mn-ea"/>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ja-JP" altLang="en-US" dirty="0">
                <a:solidFill>
                  <a:schemeClr val="bg1"/>
                </a:solidFill>
                <a:latin typeface="+mn-ea"/>
              </a:rPr>
              <a:t>　  </a:t>
            </a:r>
            <a:endParaRPr lang="en-US" altLang="ja-JP" sz="2900" dirty="0">
              <a:solidFill>
                <a:schemeClr val="bg1"/>
              </a:solidFill>
              <a:latin typeface="+mn-ea"/>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endParaRPr kumimoji="1" lang="ja-JP" altLang="en-US"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kumimoji="1" lang="ja-JP" altLang="en-US"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　</a:t>
            </a:r>
            <a:endParaRPr kumimoji="1" lang="ja-JP" altLang="en-US" sz="2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endParaRPr kumimoji="1" lang="ja-JP" altLang="en-US" sz="8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endParaRPr>
          </a:p>
        </p:txBody>
      </p:sp>
      <p:sp>
        <p:nvSpPr>
          <p:cNvPr id="4" name="スライド番号プレースホルダー 3">
            <a:extLst>
              <a:ext uri="{FF2B5EF4-FFF2-40B4-BE49-F238E27FC236}">
                <a16:creationId xmlns:a16="http://schemas.microsoft.com/office/drawing/2014/main" id="{C6C06E6B-DCED-41FE-ABE1-7E771819159B}"/>
              </a:ext>
            </a:extLst>
          </p:cNvPr>
          <p:cNvSpPr>
            <a:spLocks noGrp="1"/>
          </p:cNvSpPr>
          <p:nvPr>
            <p:ph type="sldNum" sz="quarter" idx="12"/>
          </p:nvPr>
        </p:nvSpPr>
        <p:spPr>
          <a:xfrm>
            <a:off x="11342914" y="6492875"/>
            <a:ext cx="762000" cy="365125"/>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45BA4EA-5EFA-460C-8880-04B9C92D5A26}" type="slidenum">
              <a:rPr kumimoji="0" lang="ja-JP" altLang="en-US" sz="1600" b="0" i="0" u="none" strike="noStrike" kern="1200" cap="none" spc="0" normalizeH="0" baseline="0" noProof="0">
                <a:ln>
                  <a:noFill/>
                </a:ln>
                <a:solidFill>
                  <a:prstClr val="black"/>
                </a:solidFill>
                <a:effectLst/>
                <a:uLnTx/>
                <a:uFillTx/>
                <a:latin typeface="Calibri" pitchFamily="34"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42</a:t>
            </a:fld>
            <a:endParaRPr kumimoji="0" lang="ja-JP" altLang="en-US" sz="1600" b="0" i="0" u="none" strike="noStrike" kern="1200" cap="none" spc="0" normalizeH="0" baseline="0" noProof="0" dirty="0">
              <a:ln>
                <a:noFill/>
              </a:ln>
              <a:solidFill>
                <a:prstClr val="black"/>
              </a:solidFill>
              <a:effectLst/>
              <a:uLnTx/>
              <a:uFillTx/>
              <a:latin typeface="Calibri" pitchFamily="34" charset="0"/>
              <a:ea typeface="ＭＳ Ｐゴシック" pitchFamily="50" charset="-128"/>
              <a:cs typeface="+mn-cs"/>
            </a:endParaRPr>
          </a:p>
        </p:txBody>
      </p:sp>
    </p:spTree>
    <p:extLst>
      <p:ext uri="{BB962C8B-B14F-4D97-AF65-F5344CB8AC3E}">
        <p14:creationId xmlns:p14="http://schemas.microsoft.com/office/powerpoint/2010/main" val="357380658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6" name="テキスト プレースホルダー 5">
            <a:extLst>
              <a:ext uri="{FF2B5EF4-FFF2-40B4-BE49-F238E27FC236}">
                <a16:creationId xmlns:a16="http://schemas.microsoft.com/office/drawing/2014/main" id="{8FC6B10C-8320-46D2-8699-82B82C3E2DB0}"/>
              </a:ext>
            </a:extLst>
          </p:cNvPr>
          <p:cNvSpPr>
            <a:spLocks noGrp="1"/>
          </p:cNvSpPr>
          <p:nvPr>
            <p:ph type="body" idx="1"/>
          </p:nvPr>
        </p:nvSpPr>
        <p:spPr>
          <a:xfrm>
            <a:off x="43543" y="1376827"/>
            <a:ext cx="12104914" cy="3029710"/>
          </a:xfrm>
        </p:spPr>
        <p:txBody>
          <a:bodyPr>
            <a:normAutofit fontScale="25000" lnSpcReduction="20000"/>
          </a:bodyPr>
          <a:lstStyle/>
          <a:p>
            <a:pPr marR="30480" indent="209550" algn="l">
              <a:tabLst>
                <a:tab pos="266700" algn="l"/>
                <a:tab pos="466725" algn="l"/>
                <a:tab pos="600075" algn="l"/>
              </a:tabLst>
            </a:pPr>
            <a:r>
              <a:rPr lang="ja-JP" altLang="en-US" sz="8800" kern="100" dirty="0">
                <a:solidFill>
                  <a:schemeClr val="bg1"/>
                </a:solidFill>
                <a:effectLst/>
                <a:latin typeface="+mn-ea"/>
                <a:cs typeface="Times New Roman" panose="02020603050405020304" pitchFamily="18" charset="0"/>
              </a:rPr>
              <a:t>（</a:t>
            </a:r>
            <a:r>
              <a:rPr lang="en-US" altLang="ja-JP" sz="8800" kern="100" dirty="0">
                <a:solidFill>
                  <a:schemeClr val="bg1"/>
                </a:solidFill>
                <a:effectLst/>
                <a:latin typeface="+mn-ea"/>
                <a:cs typeface="Times New Roman" panose="02020603050405020304" pitchFamily="18" charset="0"/>
              </a:rPr>
              <a:t>2</a:t>
            </a:r>
            <a:r>
              <a:rPr lang="ja-JP" altLang="en-US" sz="8800" kern="100" dirty="0">
                <a:solidFill>
                  <a:schemeClr val="bg1"/>
                </a:solidFill>
                <a:effectLst/>
                <a:latin typeface="+mn-ea"/>
                <a:cs typeface="Times New Roman" panose="02020603050405020304" pitchFamily="18" charset="0"/>
              </a:rPr>
              <a:t>）聴聞調書・報告書（主宰者の作るもの）</a:t>
            </a:r>
          </a:p>
          <a:p>
            <a:pPr marR="30480" indent="209550" algn="l">
              <a:tabLst>
                <a:tab pos="266700" algn="l"/>
                <a:tab pos="466725" algn="l"/>
                <a:tab pos="600075" algn="l"/>
              </a:tabLst>
            </a:pPr>
            <a:r>
              <a:rPr lang="ja-JP" altLang="en-US" sz="8000" kern="100" dirty="0">
                <a:solidFill>
                  <a:schemeClr val="bg1"/>
                </a:solidFill>
                <a:effectLst/>
                <a:latin typeface="+mn-ea"/>
                <a:cs typeface="Times New Roman" panose="02020603050405020304" pitchFamily="18" charset="0"/>
              </a:rPr>
              <a:t> 　行政庁は、不利益処分の決定をするときは、これらを十分に参酌してこれをしなければならない（同２６条）。</a:t>
            </a:r>
          </a:p>
          <a:p>
            <a:pPr marR="30480" indent="209550" algn="l">
              <a:tabLst>
                <a:tab pos="266700" algn="l"/>
                <a:tab pos="466725" algn="l"/>
                <a:tab pos="600075" algn="l"/>
              </a:tabLst>
            </a:pPr>
            <a:r>
              <a:rPr lang="ja-JP" altLang="en-US" sz="8800" kern="100" dirty="0">
                <a:solidFill>
                  <a:schemeClr val="bg1"/>
                </a:solidFill>
                <a:effectLst/>
                <a:latin typeface="+mn-ea"/>
                <a:cs typeface="Times New Roman" panose="02020603050405020304" pitchFamily="18" charset="0"/>
              </a:rPr>
              <a:t>（</a:t>
            </a:r>
            <a:r>
              <a:rPr lang="en-US" altLang="ja-JP" sz="8800" kern="100" dirty="0">
                <a:solidFill>
                  <a:schemeClr val="bg1"/>
                </a:solidFill>
                <a:effectLst/>
                <a:latin typeface="+mn-ea"/>
                <a:cs typeface="Times New Roman" panose="02020603050405020304" pitchFamily="18" charset="0"/>
              </a:rPr>
              <a:t>3</a:t>
            </a:r>
            <a:r>
              <a:rPr lang="ja-JP" altLang="en-US" sz="8800" kern="100" dirty="0">
                <a:solidFill>
                  <a:schemeClr val="bg1"/>
                </a:solidFill>
                <a:effectLst/>
                <a:latin typeface="+mn-ea"/>
                <a:cs typeface="Times New Roman" panose="02020603050405020304" pitchFamily="18" charset="0"/>
              </a:rPr>
              <a:t>）不利益処分の理由の提示</a:t>
            </a:r>
          </a:p>
          <a:p>
            <a:pPr marR="30480" indent="209550" algn="l">
              <a:tabLst>
                <a:tab pos="266700" algn="l"/>
                <a:tab pos="466725" algn="l"/>
                <a:tab pos="600075" algn="l"/>
              </a:tabLst>
            </a:pPr>
            <a:r>
              <a:rPr lang="ja-JP" altLang="en-US" sz="8000" kern="100" dirty="0">
                <a:solidFill>
                  <a:schemeClr val="bg1"/>
                </a:solidFill>
                <a:effectLst/>
                <a:latin typeface="+mn-ea"/>
                <a:cs typeface="Times New Roman" panose="02020603050405020304" pitchFamily="18" charset="0"/>
              </a:rPr>
              <a:t> 　根拠法令の規定の内容、処分基準の存否及び内容並びに公表の有無、当該処分の原因となる事実関係の</a:t>
            </a:r>
            <a:endParaRPr lang="en-US" altLang="ja-JP" sz="8000" kern="100" dirty="0">
              <a:solidFill>
                <a:schemeClr val="bg1"/>
              </a:solidFill>
              <a:effectLst/>
              <a:latin typeface="+mn-ea"/>
              <a:cs typeface="Times New Roman" panose="02020603050405020304" pitchFamily="18" charset="0"/>
            </a:endParaRPr>
          </a:p>
          <a:p>
            <a:pPr marR="30480" indent="209550" algn="l">
              <a:tabLst>
                <a:tab pos="266700" algn="l"/>
                <a:tab pos="466725" algn="l"/>
                <a:tab pos="600075" algn="l"/>
              </a:tabLst>
            </a:pPr>
            <a:r>
              <a:rPr lang="en-US" altLang="ja-JP" sz="8000" kern="100" dirty="0">
                <a:solidFill>
                  <a:schemeClr val="bg1"/>
                </a:solidFill>
                <a:latin typeface="+mn-ea"/>
                <a:cs typeface="Times New Roman" panose="02020603050405020304" pitchFamily="18" charset="0"/>
              </a:rPr>
              <a:t>   </a:t>
            </a:r>
            <a:r>
              <a:rPr lang="ja-JP" altLang="en-US" sz="8000" kern="100" dirty="0">
                <a:solidFill>
                  <a:schemeClr val="bg1"/>
                </a:solidFill>
                <a:effectLst/>
                <a:latin typeface="+mn-ea"/>
                <a:cs typeface="Times New Roman" panose="02020603050405020304" pitchFamily="18" charset="0"/>
              </a:rPr>
              <a:t>内容等を総合考慮して理由を決定すべきである（最判Ｈ２３</a:t>
            </a:r>
            <a:r>
              <a:rPr lang="en-US" altLang="ja-JP" sz="8000" kern="100" dirty="0">
                <a:solidFill>
                  <a:schemeClr val="bg1"/>
                </a:solidFill>
                <a:effectLst/>
                <a:latin typeface="+mn-ea"/>
                <a:cs typeface="Times New Roman" panose="02020603050405020304" pitchFamily="18" charset="0"/>
              </a:rPr>
              <a:t>.</a:t>
            </a:r>
            <a:r>
              <a:rPr lang="ja-JP" altLang="en-US" sz="8000" kern="100" dirty="0">
                <a:solidFill>
                  <a:schemeClr val="bg1"/>
                </a:solidFill>
                <a:effectLst/>
                <a:latin typeface="+mn-ea"/>
                <a:cs typeface="Times New Roman" panose="02020603050405020304" pitchFamily="18" charset="0"/>
              </a:rPr>
              <a:t>６</a:t>
            </a:r>
            <a:r>
              <a:rPr lang="en-US" altLang="ja-JP" sz="8000" kern="100" dirty="0">
                <a:solidFill>
                  <a:schemeClr val="bg1"/>
                </a:solidFill>
                <a:effectLst/>
                <a:latin typeface="+mn-ea"/>
                <a:cs typeface="Times New Roman" panose="02020603050405020304" pitchFamily="18" charset="0"/>
              </a:rPr>
              <a:t>.</a:t>
            </a:r>
            <a:r>
              <a:rPr lang="ja-JP" altLang="en-US" sz="8000" kern="100" dirty="0">
                <a:solidFill>
                  <a:schemeClr val="bg1"/>
                </a:solidFill>
                <a:effectLst/>
                <a:latin typeface="+mn-ea"/>
                <a:cs typeface="Times New Roman" panose="02020603050405020304" pitchFamily="18" charset="0"/>
              </a:rPr>
              <a:t>７）。</a:t>
            </a:r>
          </a:p>
          <a:p>
            <a:pPr marR="30480" indent="209550" algn="l">
              <a:tabLst>
                <a:tab pos="266700" algn="l"/>
                <a:tab pos="466725" algn="l"/>
                <a:tab pos="600075" algn="l"/>
              </a:tabLst>
            </a:pPr>
            <a:r>
              <a:rPr lang="ja-JP" altLang="en-US" sz="8000" kern="100" dirty="0">
                <a:solidFill>
                  <a:schemeClr val="bg1"/>
                </a:solidFill>
                <a:effectLst/>
                <a:latin typeface="+mn-ea"/>
                <a:cs typeface="Times New Roman" panose="02020603050405020304" pitchFamily="18" charset="0"/>
              </a:rPr>
              <a:t>   </a:t>
            </a:r>
            <a:endParaRPr lang="en-US" altLang="ja-JP" sz="8000" kern="100" dirty="0">
              <a:solidFill>
                <a:schemeClr val="bg1"/>
              </a:solidFill>
              <a:latin typeface="+mn-ea"/>
              <a:cs typeface="Times New Roman" panose="02020603050405020304" pitchFamily="18" charset="0"/>
            </a:endParaRPr>
          </a:p>
          <a:p>
            <a:pPr marR="30480" indent="209550" algn="l">
              <a:tabLst>
                <a:tab pos="266700" algn="l"/>
                <a:tab pos="466725" algn="l"/>
                <a:tab pos="600075" algn="l"/>
              </a:tabLst>
            </a:pPr>
            <a:endParaRPr kumimoji="1" lang="en-US" altLang="ja-JP" sz="8000" b="0" i="0" u="none" strike="noStrike" kern="100" cap="none" spc="0" normalizeH="0" baseline="0" noProof="0" dirty="0">
              <a:ln>
                <a:noFill/>
              </a:ln>
              <a:solidFill>
                <a:schemeClr val="bg1"/>
              </a:solidFill>
              <a:effectLst/>
              <a:uLnTx/>
              <a:uFillTx/>
              <a:latin typeface="+mn-ea"/>
              <a:ea typeface="HGP明朝E" panose="02020900000000000000" pitchFamily="18" charset="-128"/>
              <a:cs typeface="Times New Roman" panose="02020603050405020304" pitchFamily="18" charset="0"/>
            </a:endParaRPr>
          </a:p>
          <a:p>
            <a:pPr marR="30480" indent="209550" algn="l">
              <a:tabLst>
                <a:tab pos="266700" algn="l"/>
                <a:tab pos="466725" algn="l"/>
                <a:tab pos="600075" algn="l"/>
              </a:tabLst>
            </a:pPr>
            <a:endParaRPr lang="en-US" altLang="ja-JP" sz="8000" kern="100" dirty="0">
              <a:solidFill>
                <a:schemeClr val="bg1"/>
              </a:solidFill>
              <a:latin typeface="+mn-ea"/>
              <a:ea typeface="HGP明朝E" panose="02020900000000000000" pitchFamily="18" charset="-128"/>
              <a:cs typeface="Times New Roman" panose="02020603050405020304" pitchFamily="18" charset="0"/>
            </a:endParaRPr>
          </a:p>
          <a:p>
            <a:pPr marR="30480" indent="209550" algn="l">
              <a:tabLst>
                <a:tab pos="266700" algn="l"/>
                <a:tab pos="466725" algn="l"/>
                <a:tab pos="600075" algn="l"/>
              </a:tabLst>
            </a:pPr>
            <a:endParaRPr kumimoji="1" lang="ja-JP" altLang="en-US"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kumimoji="1" lang="ja-JP" altLang="en-US"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　</a:t>
            </a:r>
            <a:endParaRPr kumimoji="1" lang="ja-JP" altLang="en-US" sz="2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endParaRPr kumimoji="1" lang="ja-JP" altLang="en-US" sz="8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endParaRPr>
          </a:p>
        </p:txBody>
      </p:sp>
      <p:sp>
        <p:nvSpPr>
          <p:cNvPr id="4" name="スライド番号プレースホルダー 3">
            <a:extLst>
              <a:ext uri="{FF2B5EF4-FFF2-40B4-BE49-F238E27FC236}">
                <a16:creationId xmlns:a16="http://schemas.microsoft.com/office/drawing/2014/main" id="{C6C06E6B-DCED-41FE-ABE1-7E771819159B}"/>
              </a:ext>
            </a:extLst>
          </p:cNvPr>
          <p:cNvSpPr>
            <a:spLocks noGrp="1"/>
          </p:cNvSpPr>
          <p:nvPr>
            <p:ph type="sldNum" sz="quarter" idx="12"/>
          </p:nvPr>
        </p:nvSpPr>
        <p:spPr>
          <a:xfrm>
            <a:off x="11318071" y="6492875"/>
            <a:ext cx="762000" cy="365125"/>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45BA4EA-5EFA-460C-8880-04B9C92D5A26}" type="slidenum">
              <a:rPr kumimoji="0" lang="ja-JP" altLang="en-US" sz="1600" b="0" i="0" u="none" strike="noStrike" kern="1200" cap="none" spc="0" normalizeH="0" baseline="0" noProof="0">
                <a:ln>
                  <a:noFill/>
                </a:ln>
                <a:solidFill>
                  <a:prstClr val="black"/>
                </a:solidFill>
                <a:effectLst/>
                <a:uLnTx/>
                <a:uFillTx/>
                <a:latin typeface="Calibri" pitchFamily="34"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43</a:t>
            </a:fld>
            <a:endParaRPr kumimoji="0" lang="ja-JP" altLang="en-US" sz="1600" b="0" i="0" u="none" strike="noStrike" kern="1200" cap="none" spc="0" normalizeH="0" baseline="0" noProof="0" dirty="0">
              <a:ln>
                <a:noFill/>
              </a:ln>
              <a:solidFill>
                <a:prstClr val="black"/>
              </a:solidFill>
              <a:effectLst/>
              <a:uLnTx/>
              <a:uFillTx/>
              <a:latin typeface="Calibri" pitchFamily="34" charset="0"/>
              <a:ea typeface="ＭＳ Ｐゴシック" pitchFamily="50" charset="-128"/>
              <a:cs typeface="+mn-cs"/>
            </a:endParaRPr>
          </a:p>
        </p:txBody>
      </p:sp>
    </p:spTree>
    <p:extLst>
      <p:ext uri="{BB962C8B-B14F-4D97-AF65-F5344CB8AC3E}">
        <p14:creationId xmlns:p14="http://schemas.microsoft.com/office/powerpoint/2010/main" val="304113207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6" name="テキスト プレースホルダー 5">
            <a:extLst>
              <a:ext uri="{FF2B5EF4-FFF2-40B4-BE49-F238E27FC236}">
                <a16:creationId xmlns:a16="http://schemas.microsoft.com/office/drawing/2014/main" id="{8FC6B10C-8320-46D2-8699-82B82C3E2DB0}"/>
              </a:ext>
            </a:extLst>
          </p:cNvPr>
          <p:cNvSpPr>
            <a:spLocks noGrp="1"/>
          </p:cNvSpPr>
          <p:nvPr>
            <p:ph type="body" idx="1"/>
          </p:nvPr>
        </p:nvSpPr>
        <p:spPr>
          <a:xfrm>
            <a:off x="43543" y="561315"/>
            <a:ext cx="12104914" cy="5785164"/>
          </a:xfrm>
        </p:spPr>
        <p:txBody>
          <a:bodyPr>
            <a:normAutofit/>
          </a:bodyPr>
          <a:lstStyle/>
          <a:p>
            <a:pPr marR="30480" indent="209550" algn="l">
              <a:tabLst>
                <a:tab pos="266700" algn="l"/>
                <a:tab pos="466725" algn="l"/>
                <a:tab pos="600075" algn="l"/>
              </a:tabLst>
            </a:pPr>
            <a:endParaRPr kumimoji="1" lang="en-US" altLang="ja-JP" sz="8000" b="0" i="0" u="none" strike="noStrike" kern="100" cap="none" spc="0" normalizeH="0" baseline="0" noProof="0" dirty="0">
              <a:ln>
                <a:noFill/>
              </a:ln>
              <a:solidFill>
                <a:schemeClr val="bg1"/>
              </a:solidFill>
              <a:effectLst/>
              <a:uLnTx/>
              <a:uFillTx/>
              <a:latin typeface="+mn-ea"/>
              <a:ea typeface="HGP明朝E" panose="02020900000000000000" pitchFamily="18" charset="-128"/>
              <a:cs typeface="Times New Roman" panose="02020603050405020304" pitchFamily="18" charset="0"/>
            </a:endParaRPr>
          </a:p>
          <a:p>
            <a:pPr marR="30480" indent="209550" algn="l">
              <a:tabLst>
                <a:tab pos="266700" algn="l"/>
                <a:tab pos="466725" algn="l"/>
                <a:tab pos="600075" algn="l"/>
              </a:tabLst>
            </a:pPr>
            <a:endParaRPr lang="en-US" altLang="ja-JP" sz="8000" kern="100" dirty="0">
              <a:solidFill>
                <a:schemeClr val="bg1"/>
              </a:solidFill>
              <a:latin typeface="+mn-ea"/>
              <a:ea typeface="HGP明朝E" panose="02020900000000000000" pitchFamily="18" charset="-128"/>
              <a:cs typeface="Times New Roman" panose="02020603050405020304" pitchFamily="18" charset="0"/>
            </a:endParaRPr>
          </a:p>
          <a:p>
            <a:pPr marR="30480" indent="209550" algn="l">
              <a:tabLst>
                <a:tab pos="266700" algn="l"/>
                <a:tab pos="466725" algn="l"/>
                <a:tab pos="600075" algn="l"/>
              </a:tabLst>
            </a:pPr>
            <a:endParaRPr kumimoji="1" lang="ja-JP" altLang="en-US"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kumimoji="1" lang="ja-JP" altLang="en-US"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　</a:t>
            </a:r>
            <a:endParaRPr kumimoji="1" lang="ja-JP" altLang="en-US" sz="2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endParaRPr kumimoji="1" lang="ja-JP" altLang="en-US" sz="8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endParaRPr>
          </a:p>
        </p:txBody>
      </p:sp>
      <p:sp>
        <p:nvSpPr>
          <p:cNvPr id="4" name="スライド番号プレースホルダー 3">
            <a:extLst>
              <a:ext uri="{FF2B5EF4-FFF2-40B4-BE49-F238E27FC236}">
                <a16:creationId xmlns:a16="http://schemas.microsoft.com/office/drawing/2014/main" id="{C6C06E6B-DCED-41FE-ABE1-7E771819159B}"/>
              </a:ext>
            </a:extLst>
          </p:cNvPr>
          <p:cNvSpPr>
            <a:spLocks noGrp="1"/>
          </p:cNvSpPr>
          <p:nvPr>
            <p:ph type="sldNum" sz="quarter" idx="12"/>
          </p:nvPr>
        </p:nvSpPr>
        <p:spPr>
          <a:xfrm>
            <a:off x="11318070" y="6492875"/>
            <a:ext cx="762000" cy="365125"/>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45BA4EA-5EFA-460C-8880-04B9C92D5A26}" type="slidenum">
              <a:rPr kumimoji="0" lang="ja-JP" altLang="en-US" sz="1600" b="0" i="0" u="none" strike="noStrike" kern="1200" cap="none" spc="0" normalizeH="0" baseline="0" noProof="0">
                <a:ln>
                  <a:noFill/>
                </a:ln>
                <a:solidFill>
                  <a:prstClr val="black"/>
                </a:solidFill>
                <a:effectLst/>
                <a:uLnTx/>
                <a:uFillTx/>
                <a:latin typeface="Calibri" pitchFamily="34"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44</a:t>
            </a:fld>
            <a:endParaRPr kumimoji="0" lang="ja-JP" altLang="en-US" sz="1600" b="0" i="0" u="none" strike="noStrike" kern="1200" cap="none" spc="0" normalizeH="0" baseline="0" noProof="0" dirty="0">
              <a:ln>
                <a:noFill/>
              </a:ln>
              <a:solidFill>
                <a:prstClr val="black"/>
              </a:solidFill>
              <a:effectLst/>
              <a:uLnTx/>
              <a:uFillTx/>
              <a:latin typeface="Calibri" pitchFamily="34" charset="0"/>
              <a:ea typeface="ＭＳ Ｐゴシック" pitchFamily="50" charset="-128"/>
              <a:cs typeface="+mn-cs"/>
            </a:endParaRPr>
          </a:p>
        </p:txBody>
      </p:sp>
      <p:pic>
        <p:nvPicPr>
          <p:cNvPr id="3" name="図 2">
            <a:extLst>
              <a:ext uri="{FF2B5EF4-FFF2-40B4-BE49-F238E27FC236}">
                <a16:creationId xmlns:a16="http://schemas.microsoft.com/office/drawing/2014/main" id="{6047E166-6700-596A-4632-1C1E9EF046AB}"/>
              </a:ext>
            </a:extLst>
          </p:cNvPr>
          <p:cNvPicPr>
            <a:picLocks noChangeAspect="1"/>
          </p:cNvPicPr>
          <p:nvPr/>
        </p:nvPicPr>
        <p:blipFill>
          <a:blip r:embed="rId3"/>
          <a:stretch>
            <a:fillRect/>
          </a:stretch>
        </p:blipFill>
        <p:spPr>
          <a:xfrm>
            <a:off x="697117" y="181070"/>
            <a:ext cx="10620952" cy="6676930"/>
          </a:xfrm>
          <a:prstGeom prst="rect">
            <a:avLst/>
          </a:prstGeom>
        </p:spPr>
      </p:pic>
    </p:spTree>
    <p:extLst>
      <p:ext uri="{BB962C8B-B14F-4D97-AF65-F5344CB8AC3E}">
        <p14:creationId xmlns:p14="http://schemas.microsoft.com/office/powerpoint/2010/main" val="290601697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6" name="テキスト プレースホルダー 5">
            <a:extLst>
              <a:ext uri="{FF2B5EF4-FFF2-40B4-BE49-F238E27FC236}">
                <a16:creationId xmlns:a16="http://schemas.microsoft.com/office/drawing/2014/main" id="{8FC6B10C-8320-46D2-8699-82B82C3E2DB0}"/>
              </a:ext>
            </a:extLst>
          </p:cNvPr>
          <p:cNvSpPr>
            <a:spLocks noGrp="1"/>
          </p:cNvSpPr>
          <p:nvPr>
            <p:ph type="body" idx="1"/>
          </p:nvPr>
        </p:nvSpPr>
        <p:spPr>
          <a:xfrm>
            <a:off x="43543" y="1376827"/>
            <a:ext cx="12104914" cy="3029710"/>
          </a:xfrm>
        </p:spPr>
        <p:txBody>
          <a:bodyPr>
            <a:normAutofit fontScale="92500" lnSpcReduction="10000"/>
          </a:bodyPr>
          <a:lstStyle/>
          <a:p>
            <a:pPr marR="30480" indent="209550" algn="l">
              <a:tabLst>
                <a:tab pos="266700" algn="l"/>
                <a:tab pos="466725" algn="l"/>
                <a:tab pos="600075" algn="l"/>
              </a:tabLst>
            </a:pPr>
            <a:endParaRPr kumimoji="1" lang="en-US" altLang="ja-JP" sz="8000" b="0" i="0" u="none" strike="noStrike" kern="100" cap="none" spc="0" normalizeH="0" baseline="0" noProof="0" dirty="0">
              <a:ln>
                <a:noFill/>
              </a:ln>
              <a:solidFill>
                <a:schemeClr val="bg1"/>
              </a:solidFill>
              <a:effectLst/>
              <a:uLnTx/>
              <a:uFillTx/>
              <a:latin typeface="+mn-ea"/>
              <a:ea typeface="HGP明朝E" panose="02020900000000000000" pitchFamily="18" charset="-128"/>
              <a:cs typeface="Times New Roman" panose="02020603050405020304" pitchFamily="18" charset="0"/>
            </a:endParaRPr>
          </a:p>
          <a:p>
            <a:pPr marR="30480" indent="209550" algn="l">
              <a:tabLst>
                <a:tab pos="266700" algn="l"/>
                <a:tab pos="466725" algn="l"/>
                <a:tab pos="600075" algn="l"/>
              </a:tabLst>
            </a:pPr>
            <a:endParaRPr lang="en-US" altLang="ja-JP" sz="8000" kern="100" dirty="0">
              <a:solidFill>
                <a:schemeClr val="bg1"/>
              </a:solidFill>
              <a:latin typeface="+mn-ea"/>
              <a:ea typeface="HGP明朝E" panose="02020900000000000000" pitchFamily="18" charset="-128"/>
              <a:cs typeface="Times New Roman" panose="02020603050405020304" pitchFamily="18" charset="0"/>
            </a:endParaRPr>
          </a:p>
          <a:p>
            <a:pPr marR="30480" indent="209550" algn="l">
              <a:tabLst>
                <a:tab pos="266700" algn="l"/>
                <a:tab pos="466725" algn="l"/>
                <a:tab pos="600075" algn="l"/>
              </a:tabLst>
            </a:pPr>
            <a:endParaRPr kumimoji="1" lang="ja-JP" altLang="en-US"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kumimoji="1" lang="ja-JP" altLang="en-US"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　</a:t>
            </a:r>
            <a:endParaRPr kumimoji="1" lang="ja-JP" altLang="en-US" sz="2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endParaRPr kumimoji="1" lang="ja-JP" altLang="en-US" sz="8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endParaRPr>
          </a:p>
        </p:txBody>
      </p:sp>
      <p:sp>
        <p:nvSpPr>
          <p:cNvPr id="4" name="スライド番号プレースホルダー 3">
            <a:extLst>
              <a:ext uri="{FF2B5EF4-FFF2-40B4-BE49-F238E27FC236}">
                <a16:creationId xmlns:a16="http://schemas.microsoft.com/office/drawing/2014/main" id="{C6C06E6B-DCED-41FE-ABE1-7E771819159B}"/>
              </a:ext>
            </a:extLst>
          </p:cNvPr>
          <p:cNvSpPr>
            <a:spLocks noGrp="1"/>
          </p:cNvSpPr>
          <p:nvPr>
            <p:ph type="sldNum" sz="quarter" idx="12"/>
          </p:nvPr>
        </p:nvSpPr>
        <p:spPr>
          <a:xfrm>
            <a:off x="11318070" y="6492875"/>
            <a:ext cx="762000" cy="365125"/>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45BA4EA-5EFA-460C-8880-04B9C92D5A26}" type="slidenum">
              <a:rPr kumimoji="0" lang="ja-JP" altLang="en-US" sz="1600" b="0" i="0" u="none" strike="noStrike" kern="1200" cap="none" spc="0" normalizeH="0" baseline="0" noProof="0">
                <a:ln>
                  <a:noFill/>
                </a:ln>
                <a:solidFill>
                  <a:prstClr val="black"/>
                </a:solidFill>
                <a:effectLst/>
                <a:uLnTx/>
                <a:uFillTx/>
                <a:latin typeface="Calibri" pitchFamily="34"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45</a:t>
            </a:fld>
            <a:endParaRPr kumimoji="0" lang="ja-JP" altLang="en-US" sz="1600" b="0" i="0" u="none" strike="noStrike" kern="1200" cap="none" spc="0" normalizeH="0" baseline="0" noProof="0" dirty="0">
              <a:ln>
                <a:noFill/>
              </a:ln>
              <a:solidFill>
                <a:prstClr val="black"/>
              </a:solidFill>
              <a:effectLst/>
              <a:uLnTx/>
              <a:uFillTx/>
              <a:latin typeface="Calibri" pitchFamily="34" charset="0"/>
              <a:ea typeface="ＭＳ Ｐゴシック" pitchFamily="50" charset="-128"/>
              <a:cs typeface="+mn-cs"/>
            </a:endParaRPr>
          </a:p>
        </p:txBody>
      </p:sp>
      <p:pic>
        <p:nvPicPr>
          <p:cNvPr id="3" name="図 2">
            <a:extLst>
              <a:ext uri="{FF2B5EF4-FFF2-40B4-BE49-F238E27FC236}">
                <a16:creationId xmlns:a16="http://schemas.microsoft.com/office/drawing/2014/main" id="{525E071F-A383-6351-C099-FFA1BBA91823}"/>
              </a:ext>
            </a:extLst>
          </p:cNvPr>
          <p:cNvPicPr>
            <a:picLocks noChangeAspect="1"/>
          </p:cNvPicPr>
          <p:nvPr/>
        </p:nvPicPr>
        <p:blipFill>
          <a:blip r:embed="rId3"/>
          <a:stretch>
            <a:fillRect/>
          </a:stretch>
        </p:blipFill>
        <p:spPr>
          <a:xfrm>
            <a:off x="814812" y="162962"/>
            <a:ext cx="10503258" cy="6695038"/>
          </a:xfrm>
          <a:prstGeom prst="rect">
            <a:avLst/>
          </a:prstGeom>
        </p:spPr>
      </p:pic>
    </p:spTree>
    <p:extLst>
      <p:ext uri="{BB962C8B-B14F-4D97-AF65-F5344CB8AC3E}">
        <p14:creationId xmlns:p14="http://schemas.microsoft.com/office/powerpoint/2010/main" val="213811599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6" name="テキスト プレースホルダー 5">
            <a:extLst>
              <a:ext uri="{FF2B5EF4-FFF2-40B4-BE49-F238E27FC236}">
                <a16:creationId xmlns:a16="http://schemas.microsoft.com/office/drawing/2014/main" id="{8FC6B10C-8320-46D2-8699-82B82C3E2DB0}"/>
              </a:ext>
            </a:extLst>
          </p:cNvPr>
          <p:cNvSpPr>
            <a:spLocks noGrp="1"/>
          </p:cNvSpPr>
          <p:nvPr>
            <p:ph type="body" idx="1"/>
          </p:nvPr>
        </p:nvSpPr>
        <p:spPr>
          <a:xfrm>
            <a:off x="43543" y="1376827"/>
            <a:ext cx="12104914" cy="3029710"/>
          </a:xfrm>
        </p:spPr>
        <p:txBody>
          <a:bodyPr>
            <a:normAutofit fontScale="92500" lnSpcReduction="10000"/>
          </a:bodyPr>
          <a:lstStyle/>
          <a:p>
            <a:pPr marR="30480" indent="209550" algn="l">
              <a:tabLst>
                <a:tab pos="266700" algn="l"/>
                <a:tab pos="466725" algn="l"/>
                <a:tab pos="600075" algn="l"/>
              </a:tabLst>
            </a:pPr>
            <a:endParaRPr kumimoji="1" lang="en-US" altLang="ja-JP" sz="8000" b="0" i="0" u="none" strike="noStrike" kern="100" cap="none" spc="0" normalizeH="0" baseline="0" noProof="0" dirty="0">
              <a:ln>
                <a:noFill/>
              </a:ln>
              <a:solidFill>
                <a:schemeClr val="bg1"/>
              </a:solidFill>
              <a:effectLst/>
              <a:uLnTx/>
              <a:uFillTx/>
              <a:latin typeface="+mn-ea"/>
              <a:ea typeface="HGP明朝E" panose="02020900000000000000" pitchFamily="18" charset="-128"/>
              <a:cs typeface="Times New Roman" panose="02020603050405020304" pitchFamily="18" charset="0"/>
            </a:endParaRPr>
          </a:p>
          <a:p>
            <a:pPr marR="30480" indent="209550" algn="l">
              <a:tabLst>
                <a:tab pos="266700" algn="l"/>
                <a:tab pos="466725" algn="l"/>
                <a:tab pos="600075" algn="l"/>
              </a:tabLst>
            </a:pPr>
            <a:endParaRPr lang="en-US" altLang="ja-JP" sz="8000" kern="100" dirty="0">
              <a:solidFill>
                <a:schemeClr val="bg1"/>
              </a:solidFill>
              <a:latin typeface="+mn-ea"/>
              <a:ea typeface="HGP明朝E" panose="02020900000000000000" pitchFamily="18" charset="-128"/>
              <a:cs typeface="Times New Roman" panose="02020603050405020304" pitchFamily="18" charset="0"/>
            </a:endParaRPr>
          </a:p>
          <a:p>
            <a:pPr marR="30480" indent="209550" algn="l">
              <a:tabLst>
                <a:tab pos="266700" algn="l"/>
                <a:tab pos="466725" algn="l"/>
                <a:tab pos="600075" algn="l"/>
              </a:tabLst>
            </a:pPr>
            <a:endParaRPr kumimoji="1" lang="ja-JP" altLang="en-US"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kumimoji="1" lang="ja-JP" altLang="en-US"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　</a:t>
            </a:r>
            <a:endParaRPr kumimoji="1" lang="ja-JP" altLang="en-US" sz="2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endParaRPr kumimoji="1" lang="ja-JP" altLang="en-US" sz="8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endParaRPr>
          </a:p>
        </p:txBody>
      </p:sp>
      <p:sp>
        <p:nvSpPr>
          <p:cNvPr id="4" name="スライド番号プレースホルダー 3">
            <a:extLst>
              <a:ext uri="{FF2B5EF4-FFF2-40B4-BE49-F238E27FC236}">
                <a16:creationId xmlns:a16="http://schemas.microsoft.com/office/drawing/2014/main" id="{C6C06E6B-DCED-41FE-ABE1-7E771819159B}"/>
              </a:ext>
            </a:extLst>
          </p:cNvPr>
          <p:cNvSpPr>
            <a:spLocks noGrp="1"/>
          </p:cNvSpPr>
          <p:nvPr>
            <p:ph type="sldNum" sz="quarter" idx="12"/>
          </p:nvPr>
        </p:nvSpPr>
        <p:spPr>
          <a:xfrm>
            <a:off x="11318070" y="6492875"/>
            <a:ext cx="762000" cy="365125"/>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45BA4EA-5EFA-460C-8880-04B9C92D5A26}" type="slidenum">
              <a:rPr kumimoji="0" lang="ja-JP" altLang="en-US" sz="1600" b="0" i="0" u="none" strike="noStrike" kern="1200" cap="none" spc="0" normalizeH="0" baseline="0" noProof="0">
                <a:ln>
                  <a:noFill/>
                </a:ln>
                <a:solidFill>
                  <a:prstClr val="black"/>
                </a:solidFill>
                <a:effectLst/>
                <a:uLnTx/>
                <a:uFillTx/>
                <a:latin typeface="Calibri" pitchFamily="34"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46</a:t>
            </a:fld>
            <a:endParaRPr kumimoji="0" lang="ja-JP" altLang="en-US" sz="1600" b="0" i="0" u="none" strike="noStrike" kern="1200" cap="none" spc="0" normalizeH="0" baseline="0" noProof="0" dirty="0">
              <a:ln>
                <a:noFill/>
              </a:ln>
              <a:solidFill>
                <a:prstClr val="black"/>
              </a:solidFill>
              <a:effectLst/>
              <a:uLnTx/>
              <a:uFillTx/>
              <a:latin typeface="Calibri" pitchFamily="34" charset="0"/>
              <a:ea typeface="ＭＳ Ｐゴシック" pitchFamily="50" charset="-128"/>
              <a:cs typeface="+mn-cs"/>
            </a:endParaRPr>
          </a:p>
        </p:txBody>
      </p:sp>
      <p:pic>
        <p:nvPicPr>
          <p:cNvPr id="3" name="図 2">
            <a:extLst>
              <a:ext uri="{FF2B5EF4-FFF2-40B4-BE49-F238E27FC236}">
                <a16:creationId xmlns:a16="http://schemas.microsoft.com/office/drawing/2014/main" id="{440D92EE-6AF3-288B-CE8E-4B629138AE3C}"/>
              </a:ext>
            </a:extLst>
          </p:cNvPr>
          <p:cNvPicPr>
            <a:picLocks noChangeAspect="1"/>
          </p:cNvPicPr>
          <p:nvPr/>
        </p:nvPicPr>
        <p:blipFill>
          <a:blip r:embed="rId3"/>
          <a:stretch>
            <a:fillRect/>
          </a:stretch>
        </p:blipFill>
        <p:spPr>
          <a:xfrm>
            <a:off x="1017006" y="144855"/>
            <a:ext cx="10157988" cy="6713145"/>
          </a:xfrm>
          <a:prstGeom prst="rect">
            <a:avLst/>
          </a:prstGeom>
        </p:spPr>
      </p:pic>
    </p:spTree>
    <p:extLst>
      <p:ext uri="{BB962C8B-B14F-4D97-AF65-F5344CB8AC3E}">
        <p14:creationId xmlns:p14="http://schemas.microsoft.com/office/powerpoint/2010/main" val="73780248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6" name="テキスト プレースホルダー 5">
            <a:extLst>
              <a:ext uri="{FF2B5EF4-FFF2-40B4-BE49-F238E27FC236}">
                <a16:creationId xmlns:a16="http://schemas.microsoft.com/office/drawing/2014/main" id="{8FC6B10C-8320-46D2-8699-82B82C3E2DB0}"/>
              </a:ext>
            </a:extLst>
          </p:cNvPr>
          <p:cNvSpPr>
            <a:spLocks noGrp="1"/>
          </p:cNvSpPr>
          <p:nvPr>
            <p:ph type="body" idx="1"/>
          </p:nvPr>
        </p:nvSpPr>
        <p:spPr>
          <a:xfrm>
            <a:off x="43543" y="1376827"/>
            <a:ext cx="12104914" cy="3029710"/>
          </a:xfrm>
        </p:spPr>
        <p:txBody>
          <a:bodyPr>
            <a:normAutofit fontScale="92500" lnSpcReduction="10000"/>
          </a:bodyPr>
          <a:lstStyle/>
          <a:p>
            <a:pPr marR="30480" indent="209550" algn="l">
              <a:tabLst>
                <a:tab pos="266700" algn="l"/>
                <a:tab pos="466725" algn="l"/>
                <a:tab pos="600075" algn="l"/>
              </a:tabLst>
            </a:pPr>
            <a:endParaRPr kumimoji="1" lang="en-US" altLang="ja-JP" sz="8000" b="0" i="0" u="none" strike="noStrike" kern="100" cap="none" spc="0" normalizeH="0" baseline="0" noProof="0" dirty="0">
              <a:ln>
                <a:noFill/>
              </a:ln>
              <a:solidFill>
                <a:schemeClr val="bg1"/>
              </a:solidFill>
              <a:effectLst/>
              <a:uLnTx/>
              <a:uFillTx/>
              <a:latin typeface="+mn-ea"/>
              <a:ea typeface="HGP明朝E" panose="02020900000000000000" pitchFamily="18" charset="-128"/>
              <a:cs typeface="Times New Roman" panose="02020603050405020304" pitchFamily="18" charset="0"/>
            </a:endParaRPr>
          </a:p>
          <a:p>
            <a:pPr marR="30480" indent="209550" algn="l">
              <a:tabLst>
                <a:tab pos="266700" algn="l"/>
                <a:tab pos="466725" algn="l"/>
                <a:tab pos="600075" algn="l"/>
              </a:tabLst>
            </a:pPr>
            <a:endParaRPr lang="en-US" altLang="ja-JP" sz="8000" kern="100" dirty="0">
              <a:solidFill>
                <a:schemeClr val="bg1"/>
              </a:solidFill>
              <a:latin typeface="+mn-ea"/>
              <a:ea typeface="HGP明朝E" panose="02020900000000000000" pitchFamily="18" charset="-128"/>
              <a:cs typeface="Times New Roman" panose="02020603050405020304" pitchFamily="18" charset="0"/>
            </a:endParaRPr>
          </a:p>
          <a:p>
            <a:pPr marR="30480" indent="209550" algn="l">
              <a:tabLst>
                <a:tab pos="266700" algn="l"/>
                <a:tab pos="466725" algn="l"/>
                <a:tab pos="600075" algn="l"/>
              </a:tabLst>
            </a:pPr>
            <a:endParaRPr kumimoji="1" lang="ja-JP" altLang="en-US"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kumimoji="1" lang="ja-JP" altLang="en-US"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　</a:t>
            </a:r>
            <a:endParaRPr kumimoji="1" lang="ja-JP" altLang="en-US" sz="2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endParaRPr kumimoji="1" lang="ja-JP" altLang="en-US" sz="8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endParaRPr>
          </a:p>
        </p:txBody>
      </p:sp>
      <p:sp>
        <p:nvSpPr>
          <p:cNvPr id="4" name="スライド番号プレースホルダー 3">
            <a:extLst>
              <a:ext uri="{FF2B5EF4-FFF2-40B4-BE49-F238E27FC236}">
                <a16:creationId xmlns:a16="http://schemas.microsoft.com/office/drawing/2014/main" id="{C6C06E6B-DCED-41FE-ABE1-7E771819159B}"/>
              </a:ext>
            </a:extLst>
          </p:cNvPr>
          <p:cNvSpPr>
            <a:spLocks noGrp="1"/>
          </p:cNvSpPr>
          <p:nvPr>
            <p:ph type="sldNum" sz="quarter" idx="12"/>
          </p:nvPr>
        </p:nvSpPr>
        <p:spPr>
          <a:xfrm>
            <a:off x="11318070" y="6492875"/>
            <a:ext cx="762000" cy="365125"/>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45BA4EA-5EFA-460C-8880-04B9C92D5A26}" type="slidenum">
              <a:rPr kumimoji="0" lang="ja-JP" altLang="en-US" sz="1600" b="0" i="0" u="none" strike="noStrike" kern="1200" cap="none" spc="0" normalizeH="0" baseline="0" noProof="0">
                <a:ln>
                  <a:noFill/>
                </a:ln>
                <a:solidFill>
                  <a:prstClr val="black"/>
                </a:solidFill>
                <a:effectLst/>
                <a:uLnTx/>
                <a:uFillTx/>
                <a:latin typeface="Calibri" pitchFamily="34"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47</a:t>
            </a:fld>
            <a:endParaRPr kumimoji="0" lang="ja-JP" altLang="en-US" sz="1600" b="0" i="0" u="none" strike="noStrike" kern="1200" cap="none" spc="0" normalizeH="0" baseline="0" noProof="0" dirty="0">
              <a:ln>
                <a:noFill/>
              </a:ln>
              <a:solidFill>
                <a:prstClr val="black"/>
              </a:solidFill>
              <a:effectLst/>
              <a:uLnTx/>
              <a:uFillTx/>
              <a:latin typeface="Calibri" pitchFamily="34" charset="0"/>
              <a:ea typeface="ＭＳ Ｐゴシック" pitchFamily="50" charset="-128"/>
              <a:cs typeface="+mn-cs"/>
            </a:endParaRPr>
          </a:p>
        </p:txBody>
      </p:sp>
      <p:pic>
        <p:nvPicPr>
          <p:cNvPr id="3" name="図 2">
            <a:extLst>
              <a:ext uri="{FF2B5EF4-FFF2-40B4-BE49-F238E27FC236}">
                <a16:creationId xmlns:a16="http://schemas.microsoft.com/office/drawing/2014/main" id="{F23500FE-B9EC-D16C-A71A-9CDE229485DD}"/>
              </a:ext>
            </a:extLst>
          </p:cNvPr>
          <p:cNvPicPr>
            <a:picLocks noChangeAspect="1"/>
          </p:cNvPicPr>
          <p:nvPr/>
        </p:nvPicPr>
        <p:blipFill>
          <a:blip r:embed="rId3"/>
          <a:stretch>
            <a:fillRect/>
          </a:stretch>
        </p:blipFill>
        <p:spPr>
          <a:xfrm>
            <a:off x="977774" y="727263"/>
            <a:ext cx="10340296" cy="6130737"/>
          </a:xfrm>
          <a:prstGeom prst="rect">
            <a:avLst/>
          </a:prstGeom>
        </p:spPr>
      </p:pic>
    </p:spTree>
    <p:extLst>
      <p:ext uri="{BB962C8B-B14F-4D97-AF65-F5344CB8AC3E}">
        <p14:creationId xmlns:p14="http://schemas.microsoft.com/office/powerpoint/2010/main" val="27621936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6" name="テキスト プレースホルダー 5">
            <a:extLst>
              <a:ext uri="{FF2B5EF4-FFF2-40B4-BE49-F238E27FC236}">
                <a16:creationId xmlns:a16="http://schemas.microsoft.com/office/drawing/2014/main" id="{8FC6B10C-8320-46D2-8699-82B82C3E2DB0}"/>
              </a:ext>
            </a:extLst>
          </p:cNvPr>
          <p:cNvSpPr>
            <a:spLocks noGrp="1"/>
          </p:cNvSpPr>
          <p:nvPr>
            <p:ph type="body" idx="1"/>
          </p:nvPr>
        </p:nvSpPr>
        <p:spPr>
          <a:xfrm>
            <a:off x="694100" y="1137750"/>
            <a:ext cx="11129725" cy="5720250"/>
          </a:xfrm>
        </p:spPr>
        <p:txBody>
          <a:bodyPr>
            <a:normAutofit fontScale="77500" lnSpcReduction="20000"/>
          </a:bodyPr>
          <a:lstStyle/>
          <a:p>
            <a:pPr marR="30480" indent="209550">
              <a:tabLst>
                <a:tab pos="266700" algn="l"/>
                <a:tab pos="466725" algn="l"/>
                <a:tab pos="600075" algn="l"/>
              </a:tabLst>
            </a:pPr>
            <a:r>
              <a:rPr lang="ja-JP" altLang="en-US" sz="3100" kern="100" dirty="0">
                <a:solidFill>
                  <a:schemeClr val="bg1"/>
                </a:solidFill>
                <a:effectLst/>
                <a:latin typeface="+mn-ea"/>
                <a:cs typeface="Times New Roman" panose="02020603050405020304" pitchFamily="18" charset="0"/>
              </a:rPr>
              <a:t>　　　　　　　　　　　</a:t>
            </a:r>
            <a:r>
              <a:rPr lang="ja-JP" altLang="en-US" sz="3400" kern="100" dirty="0">
                <a:solidFill>
                  <a:schemeClr val="bg1"/>
                </a:solidFill>
                <a:effectLst/>
                <a:latin typeface="+mn-ea"/>
                <a:cs typeface="Times New Roman" panose="02020603050405020304" pitchFamily="18" charset="0"/>
              </a:rPr>
              <a:t>所有権の移転の依頼</a:t>
            </a:r>
            <a:endParaRPr lang="en-US" altLang="ja-JP" sz="3400" kern="100" dirty="0">
              <a:solidFill>
                <a:schemeClr val="bg1"/>
              </a:solidFill>
              <a:effectLst/>
              <a:latin typeface="+mn-ea"/>
              <a:cs typeface="Times New Roman" panose="02020603050405020304" pitchFamily="18" charset="0"/>
            </a:endParaRPr>
          </a:p>
          <a:p>
            <a:pPr marR="30480" indent="209550">
              <a:tabLst>
                <a:tab pos="266700" algn="l"/>
                <a:tab pos="466725" algn="l"/>
                <a:tab pos="600075" algn="l"/>
              </a:tabLst>
            </a:pPr>
            <a:endParaRPr lang="en-US" altLang="ja-JP" sz="2800" kern="100" dirty="0">
              <a:solidFill>
                <a:schemeClr val="bg1"/>
              </a:solidFill>
              <a:effectLst/>
              <a:latin typeface="+mn-ea"/>
              <a:cs typeface="Times New Roman" panose="02020603050405020304" pitchFamily="18" charset="0"/>
            </a:endParaRPr>
          </a:p>
          <a:p>
            <a:pPr marR="30480" indent="209550" algn="l">
              <a:tabLst>
                <a:tab pos="266700" algn="l"/>
                <a:tab pos="466725" algn="l"/>
                <a:tab pos="600075" algn="l"/>
              </a:tabLst>
            </a:pPr>
            <a:r>
              <a:rPr lang="ja-JP" altLang="en-US" sz="2600" kern="100" dirty="0">
                <a:solidFill>
                  <a:schemeClr val="bg1"/>
                </a:solidFill>
                <a:effectLst/>
                <a:latin typeface="+mn-ea"/>
                <a:cs typeface="Times New Roman" panose="02020603050405020304" pitchFamily="18" charset="0"/>
              </a:rPr>
              <a:t>　 </a:t>
            </a:r>
            <a:r>
              <a:rPr lang="ja-JP" altLang="en-US" sz="2800" kern="100" dirty="0">
                <a:solidFill>
                  <a:schemeClr val="bg1"/>
                </a:solidFill>
                <a:effectLst/>
                <a:latin typeface="+mn-ea"/>
                <a:cs typeface="Times New Roman" panose="02020603050405020304" pitchFamily="18" charset="0"/>
              </a:rPr>
              <a:t>譲渡人（農家）　　　　　　　　　　　　　　　　  譲受人（農家）　　</a:t>
            </a:r>
            <a:endParaRPr lang="en-US" altLang="ja-JP" sz="2800" kern="100" dirty="0">
              <a:solidFill>
                <a:schemeClr val="bg1"/>
              </a:solidFill>
              <a:effectLst/>
              <a:latin typeface="+mn-ea"/>
              <a:cs typeface="Times New Roman" panose="02020603050405020304" pitchFamily="18" charset="0"/>
            </a:endParaRPr>
          </a:p>
          <a:p>
            <a:pPr marR="30480" indent="209550" algn="l">
              <a:tabLst>
                <a:tab pos="266700" algn="l"/>
                <a:tab pos="466725" algn="l"/>
                <a:tab pos="600075" algn="l"/>
              </a:tabLst>
            </a:pPr>
            <a:r>
              <a:rPr lang="ja-JP" altLang="en-US" sz="2800" kern="100" dirty="0">
                <a:solidFill>
                  <a:schemeClr val="bg1"/>
                </a:solidFill>
                <a:effectLst/>
                <a:latin typeface="+mn-ea"/>
                <a:cs typeface="Times New Roman" panose="02020603050405020304" pitchFamily="18" charset="0"/>
              </a:rPr>
              <a:t>岡崎市福岡町１丁目１番地　　　　　　　　　岡崎市福岡町字久後１１番地　　　　　　　　　</a:t>
            </a:r>
            <a:endParaRPr lang="en-US" altLang="ja-JP" sz="2800" kern="100" dirty="0">
              <a:solidFill>
                <a:schemeClr val="bg1"/>
              </a:solidFill>
              <a:effectLst/>
              <a:latin typeface="+mn-ea"/>
              <a:cs typeface="Times New Roman" panose="02020603050405020304" pitchFamily="18" charset="0"/>
            </a:endParaRPr>
          </a:p>
          <a:p>
            <a:pPr marL="0" marR="30480" lvl="0" indent="209550" algn="l" defTabSz="914400" rtl="0" eaLnBrk="1" fontAlgn="auto" latinLnBrk="0" hangingPunct="1">
              <a:lnSpc>
                <a:spcPct val="100000"/>
              </a:lnSpc>
              <a:spcBef>
                <a:spcPct val="20000"/>
              </a:spcBef>
              <a:spcAft>
                <a:spcPts val="0"/>
              </a:spcAft>
              <a:buClr>
                <a:srgbClr val="0BD0D9"/>
              </a:buClr>
              <a:buSzPct val="95000"/>
              <a:buFont typeface="Wingdings 2"/>
              <a:buNone/>
              <a:tabLst>
                <a:tab pos="266700" algn="l"/>
                <a:tab pos="466725" algn="l"/>
                <a:tab pos="600075" algn="l"/>
              </a:tabLst>
              <a:defRPr/>
            </a:pPr>
            <a:r>
              <a:rPr lang="ja-JP" altLang="en-US" sz="2800" kern="100" dirty="0">
                <a:solidFill>
                  <a:schemeClr val="bg1"/>
                </a:solidFill>
                <a:latin typeface="+mn-ea"/>
                <a:cs typeface="Times New Roman" panose="02020603050405020304" pitchFamily="18" charset="0"/>
              </a:rPr>
              <a:t>　 松平　家康 （７７歳）　　　　　　　　　　　　　 </a:t>
            </a:r>
            <a:r>
              <a:rPr kumimoji="1" lang="ja-JP" altLang="en-US" sz="2800" b="0" i="0" u="none" strike="noStrike" kern="100" cap="none" spc="0" normalizeH="0" baseline="0" noProof="0" dirty="0">
                <a:ln>
                  <a:noFill/>
                </a:ln>
                <a:solidFill>
                  <a:prstClr val="black"/>
                </a:solidFill>
                <a:effectLst/>
                <a:uLnTx/>
                <a:uFillTx/>
                <a:latin typeface="HGP明朝E" panose="02020900000000000000" pitchFamily="18" charset="-128"/>
                <a:ea typeface="HGP明朝E" panose="02020900000000000000" pitchFamily="18" charset="-128"/>
                <a:cs typeface="Times New Roman" panose="02020603050405020304" pitchFamily="18" charset="0"/>
              </a:rPr>
              <a:t>豊臣　信長 （６６歳）</a:t>
            </a:r>
            <a:endParaRPr lang="en-US" altLang="ja-JP" sz="2800" kern="100" dirty="0">
              <a:solidFill>
                <a:schemeClr val="bg1"/>
              </a:solidFill>
              <a:latin typeface="+mn-ea"/>
              <a:cs typeface="Times New Roman" panose="02020603050405020304" pitchFamily="18" charset="0"/>
            </a:endParaRPr>
          </a:p>
          <a:p>
            <a:pPr marR="30480" indent="209550" algn="l">
              <a:tabLst>
                <a:tab pos="266700" algn="l"/>
                <a:tab pos="466725" algn="l"/>
                <a:tab pos="600075" algn="l"/>
              </a:tabLst>
            </a:pPr>
            <a:r>
              <a:rPr lang="ja-JP" altLang="en-US" sz="2800" kern="100" dirty="0">
                <a:solidFill>
                  <a:schemeClr val="bg1"/>
                </a:solidFill>
                <a:effectLst/>
                <a:latin typeface="+mn-ea"/>
                <a:cs typeface="Times New Roman" panose="02020603050405020304" pitchFamily="18" charset="0"/>
              </a:rPr>
              <a:t> 　０５６４－２３－００００　　　　　　　　　　　 　　</a:t>
            </a:r>
            <a:r>
              <a:rPr kumimoji="1" lang="ja-JP" altLang="en-US" sz="2800" b="0" i="0" u="none" strike="noStrike" kern="100" cap="none" spc="0" normalizeH="0" baseline="0" noProof="0" dirty="0">
                <a:ln>
                  <a:noFill/>
                </a:ln>
                <a:solidFill>
                  <a:prstClr val="black"/>
                </a:solidFill>
                <a:effectLst/>
                <a:uLnTx/>
                <a:uFillTx/>
                <a:latin typeface="HGP明朝E" panose="02020900000000000000" pitchFamily="18" charset="-128"/>
                <a:ea typeface="HGP明朝E" panose="02020900000000000000" pitchFamily="18" charset="-128"/>
                <a:cs typeface="Times New Roman" panose="02020603050405020304" pitchFamily="18" charset="0"/>
              </a:rPr>
              <a:t> ０５６４－２３－１１１１</a:t>
            </a:r>
            <a:endParaRPr kumimoji="1" lang="en-US" altLang="ja-JP" sz="2800" b="0" i="0" u="none" strike="noStrike" kern="100" cap="none" spc="0" normalizeH="0" baseline="0" noProof="0" dirty="0">
              <a:ln>
                <a:noFill/>
              </a:ln>
              <a:solidFill>
                <a:prstClr val="black"/>
              </a:solidFill>
              <a:effectLst/>
              <a:uLnTx/>
              <a:uFillTx/>
              <a:latin typeface="HGP明朝E" panose="02020900000000000000" pitchFamily="18" charset="-128"/>
              <a:ea typeface="HGP明朝E" panose="02020900000000000000" pitchFamily="18" charset="-128"/>
              <a:cs typeface="Times New Roman" panose="02020603050405020304" pitchFamily="18" charset="0"/>
            </a:endParaRPr>
          </a:p>
          <a:p>
            <a:pPr marR="30480" indent="209550" algn="l">
              <a:tabLst>
                <a:tab pos="266700" algn="l"/>
                <a:tab pos="466725" algn="l"/>
                <a:tab pos="600075" algn="l"/>
              </a:tabLst>
            </a:pPr>
            <a:r>
              <a:rPr lang="ja-JP" altLang="en-US" sz="2600" kern="100" dirty="0">
                <a:solidFill>
                  <a:prstClr val="black"/>
                </a:solidFill>
                <a:latin typeface="HGP明朝E" panose="02020900000000000000" pitchFamily="18" charset="-128"/>
                <a:ea typeface="HGP明朝E" panose="02020900000000000000" pitchFamily="18" charset="-128"/>
                <a:cs typeface="Times New Roman" panose="02020603050405020304" pitchFamily="18" charset="0"/>
              </a:rPr>
              <a:t>　　　　　　　　　　　　　　　　　　　　　　　　　　　　 </a:t>
            </a:r>
            <a:r>
              <a:rPr lang="ja-JP" altLang="en-US" sz="2800" kern="100" dirty="0">
                <a:solidFill>
                  <a:prstClr val="black"/>
                </a:solidFill>
                <a:latin typeface="HGP明朝E" panose="02020900000000000000" pitchFamily="18" charset="-128"/>
                <a:ea typeface="HGP明朝E" panose="02020900000000000000" pitchFamily="18" charset="-128"/>
                <a:cs typeface="Times New Roman" panose="02020603050405020304" pitchFamily="18" charset="0"/>
              </a:rPr>
              <a:t>家族は　妻　ウメ子　  （６０歳）</a:t>
            </a:r>
            <a:endParaRPr lang="en-US" altLang="ja-JP" sz="2800" kern="100" dirty="0">
              <a:solidFill>
                <a:prstClr val="black"/>
              </a:solidFill>
              <a:latin typeface="HGP明朝E" panose="02020900000000000000" pitchFamily="18" charset="-128"/>
              <a:ea typeface="HGP明朝E" panose="02020900000000000000" pitchFamily="18" charset="-128"/>
              <a:cs typeface="Times New Roman" panose="02020603050405020304" pitchFamily="18" charset="0"/>
            </a:endParaRPr>
          </a:p>
          <a:p>
            <a:pPr marL="0" marR="30480" lvl="0" indent="209550" algn="l" defTabSz="914400" rtl="0" eaLnBrk="1" fontAlgn="auto" latinLnBrk="0" hangingPunct="1">
              <a:lnSpc>
                <a:spcPct val="100000"/>
              </a:lnSpc>
              <a:spcBef>
                <a:spcPct val="20000"/>
              </a:spcBef>
              <a:spcAft>
                <a:spcPts val="0"/>
              </a:spcAft>
              <a:buClr>
                <a:srgbClr val="0BD0D9"/>
              </a:buClr>
              <a:buSzPct val="95000"/>
              <a:buFont typeface="Wingdings 2"/>
              <a:buNone/>
              <a:tabLst>
                <a:tab pos="266700" algn="l"/>
                <a:tab pos="466725" algn="l"/>
                <a:tab pos="600075" algn="l"/>
              </a:tabLst>
              <a:defRPr/>
            </a:pPr>
            <a:r>
              <a:rPr lang="ja-JP" altLang="en-US" sz="2800" kern="100" dirty="0">
                <a:solidFill>
                  <a:prstClr val="black"/>
                </a:solidFill>
                <a:latin typeface="HGP明朝E" panose="02020900000000000000" pitchFamily="18" charset="-128"/>
                <a:ea typeface="HGP明朝E" panose="02020900000000000000" pitchFamily="18" charset="-128"/>
                <a:cs typeface="Times New Roman" panose="02020603050405020304" pitchFamily="18" charset="0"/>
              </a:rPr>
              <a:t>　　 土地　　　　　　　　　　　　　　　　　　　　　　　　　  </a:t>
            </a:r>
            <a:r>
              <a:rPr kumimoji="1" lang="ja-JP" altLang="en-US" sz="2800" b="0" i="0" u="none" strike="noStrike" kern="100" cap="none" spc="0" normalizeH="0" baseline="0" noProof="0" dirty="0">
                <a:ln>
                  <a:noFill/>
                </a:ln>
                <a:solidFill>
                  <a:prstClr val="black"/>
                </a:solidFill>
                <a:effectLst/>
                <a:uLnTx/>
                <a:uFillTx/>
                <a:latin typeface="HGP明朝E" panose="02020900000000000000" pitchFamily="18" charset="-128"/>
                <a:ea typeface="HGP明朝E" panose="02020900000000000000" pitchFamily="18" charset="-128"/>
                <a:cs typeface="Times New Roman" panose="02020603050405020304" pitchFamily="18" charset="0"/>
              </a:rPr>
              <a:t>子　小次郎　（３５歳）</a:t>
            </a:r>
            <a:endParaRPr lang="en-US" altLang="ja-JP" sz="2800" kern="100" dirty="0">
              <a:solidFill>
                <a:prstClr val="black"/>
              </a:solidFill>
              <a:latin typeface="HGP明朝E" panose="02020900000000000000" pitchFamily="18" charset="-128"/>
              <a:ea typeface="HGP明朝E" panose="02020900000000000000" pitchFamily="18" charset="-128"/>
              <a:cs typeface="Times New Roman" panose="02020603050405020304" pitchFamily="18" charset="0"/>
            </a:endParaRPr>
          </a:p>
          <a:p>
            <a:pPr marR="30480" indent="209550" algn="l">
              <a:tabLst>
                <a:tab pos="266700" algn="l"/>
                <a:tab pos="466725" algn="l"/>
                <a:tab pos="600075" algn="l"/>
              </a:tabLst>
            </a:pPr>
            <a:r>
              <a:rPr lang="ja-JP" altLang="en-US" sz="2800" kern="100" dirty="0">
                <a:solidFill>
                  <a:prstClr val="black"/>
                </a:solidFill>
                <a:latin typeface="HGP明朝E" panose="02020900000000000000" pitchFamily="18" charset="-128"/>
                <a:ea typeface="HGP明朝E" panose="02020900000000000000" pitchFamily="18" charset="-128"/>
                <a:cs typeface="Times New Roman" panose="02020603050405020304" pitchFamily="18" charset="0"/>
              </a:rPr>
              <a:t>福岡町字久後３番　　　　　　　　　　　　　　 機械は　トラクター　２台、 田植え機　１台</a:t>
            </a:r>
            <a:endParaRPr lang="en-US" altLang="ja-JP" sz="2800" kern="100" dirty="0">
              <a:solidFill>
                <a:prstClr val="black"/>
              </a:solidFill>
              <a:latin typeface="HGP明朝E" panose="02020900000000000000" pitchFamily="18" charset="-128"/>
              <a:ea typeface="HGP明朝E" panose="02020900000000000000" pitchFamily="18" charset="-128"/>
              <a:cs typeface="Times New Roman" panose="02020603050405020304" pitchFamily="18" charset="0"/>
            </a:endParaRPr>
          </a:p>
          <a:p>
            <a:pPr marR="30480" indent="209550" algn="l">
              <a:tabLst>
                <a:tab pos="266700" algn="l"/>
                <a:tab pos="466725" algn="l"/>
                <a:tab pos="600075" algn="l"/>
              </a:tabLst>
            </a:pPr>
            <a:r>
              <a:rPr lang="ja-JP" altLang="en-US" sz="2800" kern="100" dirty="0">
                <a:solidFill>
                  <a:prstClr val="black"/>
                </a:solidFill>
                <a:latin typeface="HGP明朝E" panose="02020900000000000000" pitchFamily="18" charset="-128"/>
                <a:ea typeface="HGP明朝E" panose="02020900000000000000" pitchFamily="18" charset="-128"/>
                <a:cs typeface="Times New Roman" panose="02020603050405020304" pitchFamily="18" charset="0"/>
              </a:rPr>
              <a:t>　　田　　２５０㎡　　　　　　　　　　　　　　　　　　　　　  ｺﾝﾊﾞｲﾝ（リース） １台　</a:t>
            </a:r>
            <a:endParaRPr lang="en-US" altLang="ja-JP" sz="2800" kern="100" dirty="0">
              <a:solidFill>
                <a:prstClr val="black"/>
              </a:solidFill>
              <a:latin typeface="HGP明朝E" panose="02020900000000000000" pitchFamily="18" charset="-128"/>
              <a:ea typeface="HGP明朝E" panose="02020900000000000000" pitchFamily="18" charset="-128"/>
              <a:cs typeface="Times New Roman" panose="02020603050405020304" pitchFamily="18" charset="0"/>
            </a:endParaRPr>
          </a:p>
          <a:p>
            <a:pPr marR="30480" indent="209550" algn="l">
              <a:tabLst>
                <a:tab pos="266700" algn="l"/>
                <a:tab pos="466725" algn="l"/>
                <a:tab pos="600075" algn="l"/>
              </a:tabLst>
            </a:pPr>
            <a:r>
              <a:rPr lang="ja-JP" altLang="en-US" sz="2600" kern="100" dirty="0">
                <a:solidFill>
                  <a:prstClr val="black"/>
                </a:solidFill>
                <a:latin typeface="HGP明朝E" panose="02020900000000000000" pitchFamily="18" charset="-128"/>
                <a:ea typeface="HGP明朝E" panose="02020900000000000000" pitchFamily="18" charset="-128"/>
                <a:cs typeface="Times New Roman" panose="02020603050405020304" pitchFamily="18" charset="0"/>
              </a:rPr>
              <a:t>　　　　　　　　　　　　　　　　　　　　　　　　　　　　 </a:t>
            </a:r>
            <a:r>
              <a:rPr lang="ja-JP" altLang="en-US" sz="2800" kern="100" dirty="0">
                <a:solidFill>
                  <a:prstClr val="black"/>
                </a:solidFill>
                <a:latin typeface="HGP明朝E" panose="02020900000000000000" pitchFamily="18" charset="-128"/>
                <a:ea typeface="HGP明朝E" panose="02020900000000000000" pitchFamily="18" charset="-128"/>
                <a:cs typeface="Times New Roman" panose="02020603050405020304" pitchFamily="18" charset="0"/>
              </a:rPr>
              <a:t>所有農地は</a:t>
            </a:r>
            <a:endParaRPr lang="en-US" altLang="ja-JP" sz="2800" kern="100" dirty="0">
              <a:solidFill>
                <a:prstClr val="black"/>
              </a:solidFill>
              <a:latin typeface="HGP明朝E" panose="02020900000000000000" pitchFamily="18" charset="-128"/>
              <a:ea typeface="HGP明朝E" panose="02020900000000000000" pitchFamily="18" charset="-128"/>
              <a:cs typeface="Times New Roman" panose="02020603050405020304" pitchFamily="18" charset="0"/>
            </a:endParaRPr>
          </a:p>
          <a:p>
            <a:pPr marR="30480" indent="209550" algn="l">
              <a:tabLst>
                <a:tab pos="266700" algn="l"/>
                <a:tab pos="466725" algn="l"/>
                <a:tab pos="600075" algn="l"/>
              </a:tabLst>
            </a:pPr>
            <a:r>
              <a:rPr lang="ja-JP" altLang="en-US" sz="2800" kern="100" dirty="0">
                <a:solidFill>
                  <a:prstClr val="black"/>
                </a:solidFill>
                <a:latin typeface="HGP明朝E" panose="02020900000000000000" pitchFamily="18" charset="-128"/>
                <a:ea typeface="HGP明朝E" panose="02020900000000000000" pitchFamily="18" charset="-128"/>
                <a:cs typeface="Times New Roman" panose="02020603050405020304" pitchFamily="18" charset="0"/>
              </a:rPr>
              <a:t>　　　　　　　　　　　　　　　　　　　　　　　　　　　 福岡町字久後１　　田　　　　　　３０００㎡</a:t>
            </a:r>
            <a:endParaRPr lang="en-US" altLang="ja-JP" sz="2800" kern="100" dirty="0">
              <a:solidFill>
                <a:prstClr val="black"/>
              </a:solidFill>
              <a:latin typeface="HGP明朝E" panose="02020900000000000000" pitchFamily="18" charset="-128"/>
              <a:ea typeface="HGP明朝E" panose="02020900000000000000" pitchFamily="18" charset="-128"/>
              <a:cs typeface="Times New Roman" panose="02020603050405020304" pitchFamily="18" charset="0"/>
            </a:endParaRPr>
          </a:p>
          <a:p>
            <a:pPr marR="30480" indent="209550" algn="l">
              <a:tabLst>
                <a:tab pos="266700" algn="l"/>
                <a:tab pos="466725" algn="l"/>
                <a:tab pos="600075" algn="l"/>
              </a:tabLst>
            </a:pPr>
            <a:r>
              <a:rPr lang="ja-JP" altLang="en-US" sz="2800" kern="100" dirty="0">
                <a:solidFill>
                  <a:prstClr val="black"/>
                </a:solidFill>
                <a:latin typeface="HGP明朝E" panose="02020900000000000000" pitchFamily="18" charset="-128"/>
                <a:ea typeface="HGP明朝E" panose="02020900000000000000" pitchFamily="18" charset="-128"/>
                <a:cs typeface="Times New Roman" panose="02020603050405020304" pitchFamily="18" charset="0"/>
              </a:rPr>
              <a:t>　　　　　　　　　　　　　　　　　　　　　　　　　　　　　 　</a:t>
            </a:r>
            <a:r>
              <a:rPr lang="en-US" altLang="ja-JP" sz="2800" kern="100" dirty="0">
                <a:solidFill>
                  <a:prstClr val="black"/>
                </a:solidFill>
                <a:latin typeface="HGP明朝E" panose="02020900000000000000" pitchFamily="18" charset="-128"/>
                <a:ea typeface="HGP明朝E" panose="02020900000000000000" pitchFamily="18" charset="-128"/>
                <a:cs typeface="Times New Roman" panose="02020603050405020304" pitchFamily="18" charset="0"/>
              </a:rPr>
              <a:t>〃</a:t>
            </a:r>
            <a:r>
              <a:rPr lang="ja-JP" altLang="en-US" sz="2800" kern="100" dirty="0">
                <a:solidFill>
                  <a:prstClr val="black"/>
                </a:solidFill>
                <a:latin typeface="HGP明朝E" panose="02020900000000000000" pitchFamily="18" charset="-128"/>
                <a:ea typeface="HGP明朝E" panose="02020900000000000000" pitchFamily="18" charset="-128"/>
                <a:cs typeface="Times New Roman" panose="02020603050405020304" pitchFamily="18" charset="0"/>
              </a:rPr>
              <a:t>　　　　 ２　　畑　（野菜）　</a:t>
            </a:r>
            <a:r>
              <a:rPr lang="en-US" altLang="ja-JP" sz="2800" kern="100" dirty="0">
                <a:solidFill>
                  <a:prstClr val="black"/>
                </a:solidFill>
                <a:latin typeface="HGP明朝E" panose="02020900000000000000" pitchFamily="18" charset="-128"/>
                <a:ea typeface="HGP明朝E" panose="02020900000000000000" pitchFamily="18" charset="-128"/>
                <a:cs typeface="Times New Roman" panose="02020603050405020304" pitchFamily="18" charset="0"/>
              </a:rPr>
              <a:t> </a:t>
            </a:r>
            <a:r>
              <a:rPr lang="ja-JP" altLang="en-US" sz="2800" kern="100" dirty="0">
                <a:solidFill>
                  <a:prstClr val="black"/>
                </a:solidFill>
                <a:latin typeface="HGP明朝E" panose="02020900000000000000" pitchFamily="18" charset="-128"/>
                <a:ea typeface="HGP明朝E" panose="02020900000000000000" pitchFamily="18" charset="-128"/>
                <a:cs typeface="Times New Roman" panose="02020603050405020304" pitchFamily="18" charset="0"/>
              </a:rPr>
              <a:t>９００㎡</a:t>
            </a:r>
            <a:endParaRPr lang="en-US" altLang="ja-JP" sz="2800" kern="100" dirty="0">
              <a:solidFill>
                <a:prstClr val="black"/>
              </a:solidFill>
              <a:latin typeface="HGP明朝E" panose="02020900000000000000" pitchFamily="18" charset="-128"/>
              <a:ea typeface="HGP明朝E" panose="02020900000000000000" pitchFamily="18" charset="-128"/>
              <a:cs typeface="Times New Roman" panose="02020603050405020304" pitchFamily="18" charset="0"/>
            </a:endParaRPr>
          </a:p>
          <a:p>
            <a:pPr marR="30480" indent="209550" algn="l">
              <a:tabLst>
                <a:tab pos="266700" algn="l"/>
                <a:tab pos="466725" algn="l"/>
                <a:tab pos="600075" algn="l"/>
              </a:tabLst>
            </a:pPr>
            <a:r>
              <a:rPr lang="ja-JP" altLang="en-US" sz="2800" kern="100" dirty="0">
                <a:solidFill>
                  <a:prstClr val="black"/>
                </a:solidFill>
                <a:latin typeface="HGP明朝E" panose="02020900000000000000" pitchFamily="18" charset="-128"/>
                <a:ea typeface="HGP明朝E" panose="02020900000000000000" pitchFamily="18" charset="-128"/>
                <a:cs typeface="Times New Roman" panose="02020603050405020304" pitchFamily="18" charset="0"/>
              </a:rPr>
              <a:t> 　　　　　　　　　　　　　　　　                         　 </a:t>
            </a:r>
            <a:r>
              <a:rPr kumimoji="1" lang="en-US" altLang="ja-JP" sz="2800" b="0" i="0" u="none" strike="noStrike" kern="100" cap="none" spc="0" normalizeH="0" baseline="0" noProof="0" dirty="0">
                <a:ln>
                  <a:noFill/>
                </a:ln>
                <a:solidFill>
                  <a:prstClr val="black"/>
                </a:solidFill>
                <a:effectLst/>
                <a:uLnTx/>
                <a:uFillTx/>
                <a:latin typeface="HGP明朝E" panose="02020900000000000000" pitchFamily="18" charset="-128"/>
                <a:ea typeface="HGP明朝E" panose="02020900000000000000" pitchFamily="18" charset="-128"/>
                <a:cs typeface="Times New Roman" panose="02020603050405020304" pitchFamily="18" charset="0"/>
              </a:rPr>
              <a:t>〃</a:t>
            </a:r>
            <a:r>
              <a:rPr kumimoji="1" lang="ja-JP" altLang="en-US" sz="2800" b="0" i="0" u="none" strike="noStrike" kern="100" cap="none" spc="0" normalizeH="0" baseline="0" noProof="0" dirty="0">
                <a:ln>
                  <a:noFill/>
                </a:ln>
                <a:solidFill>
                  <a:prstClr val="black"/>
                </a:solidFill>
                <a:effectLst/>
                <a:uLnTx/>
                <a:uFillTx/>
                <a:latin typeface="HGP明朝E" panose="02020900000000000000" pitchFamily="18" charset="-128"/>
                <a:ea typeface="HGP明朝E" panose="02020900000000000000" pitchFamily="18" charset="-128"/>
                <a:cs typeface="Times New Roman" panose="02020603050405020304" pitchFamily="18" charset="0"/>
              </a:rPr>
              <a:t>　　　　 ５　　畑　 （ 柿 ）　</a:t>
            </a:r>
            <a:r>
              <a:rPr kumimoji="1" lang="en-US" altLang="ja-JP" sz="2800" b="0" i="0" u="none" strike="noStrike" kern="100" cap="none" spc="0" normalizeH="0" baseline="0" noProof="0" dirty="0">
                <a:ln>
                  <a:noFill/>
                </a:ln>
                <a:solidFill>
                  <a:prstClr val="black"/>
                </a:solidFill>
                <a:effectLst/>
                <a:uLnTx/>
                <a:uFillTx/>
                <a:latin typeface="HGP明朝E" panose="02020900000000000000" pitchFamily="18" charset="-128"/>
                <a:ea typeface="HGP明朝E" panose="02020900000000000000" pitchFamily="18" charset="-128"/>
                <a:cs typeface="Times New Roman" panose="02020603050405020304" pitchFamily="18" charset="0"/>
              </a:rPr>
              <a:t> </a:t>
            </a:r>
            <a:r>
              <a:rPr kumimoji="1" lang="ja-JP" altLang="en-US" sz="2800" b="0" i="0" u="none" strike="noStrike" kern="100" cap="none" spc="0" normalizeH="0" baseline="0" noProof="0" dirty="0">
                <a:ln>
                  <a:noFill/>
                </a:ln>
                <a:solidFill>
                  <a:prstClr val="black"/>
                </a:solidFill>
                <a:effectLst/>
                <a:uLnTx/>
                <a:uFillTx/>
                <a:latin typeface="HGP明朝E" panose="02020900000000000000" pitchFamily="18" charset="-128"/>
                <a:ea typeface="HGP明朝E" panose="02020900000000000000" pitchFamily="18" charset="-128"/>
                <a:cs typeface="Times New Roman" panose="02020603050405020304" pitchFamily="18" charset="0"/>
              </a:rPr>
              <a:t>８００㎡</a:t>
            </a:r>
            <a:endParaRPr lang="en-US" altLang="ja-JP" sz="2800" kern="100" dirty="0">
              <a:solidFill>
                <a:prstClr val="black"/>
              </a:solidFill>
              <a:latin typeface="HGP明朝E" panose="02020900000000000000" pitchFamily="18" charset="-128"/>
              <a:ea typeface="HGP明朝E" panose="02020900000000000000" pitchFamily="18" charset="-128"/>
              <a:cs typeface="Times New Roman" panose="02020603050405020304" pitchFamily="18" charset="0"/>
            </a:endParaRPr>
          </a:p>
          <a:p>
            <a:pPr marR="30480" indent="209550" algn="l">
              <a:tabLst>
                <a:tab pos="266700" algn="l"/>
                <a:tab pos="466725" algn="l"/>
                <a:tab pos="600075" algn="l"/>
              </a:tabLst>
            </a:pPr>
            <a:r>
              <a:rPr kumimoji="1" lang="ja-JP" altLang="en-US" sz="2800" b="0" i="0" u="none" strike="noStrike" kern="100" cap="none" spc="0" normalizeH="0" baseline="0" noProof="0" dirty="0">
                <a:ln>
                  <a:noFill/>
                </a:ln>
                <a:solidFill>
                  <a:prstClr val="black"/>
                </a:solidFill>
                <a:effectLst/>
                <a:uLnTx/>
                <a:uFillTx/>
                <a:latin typeface="HGP明朝E" panose="02020900000000000000" pitchFamily="18" charset="-128"/>
                <a:ea typeface="HGP明朝E" panose="02020900000000000000" pitchFamily="18" charset="-128"/>
                <a:cs typeface="Times New Roman" panose="02020603050405020304" pitchFamily="18" charset="0"/>
              </a:rPr>
              <a:t>　　　　　　　　　　　　　　　　　　　　　　　　　　　　　　　</a:t>
            </a:r>
            <a:endParaRPr lang="en-US" altLang="ja-JP" sz="2800" kern="100" dirty="0">
              <a:solidFill>
                <a:schemeClr val="bg1"/>
              </a:solidFill>
              <a:effectLst/>
              <a:latin typeface="+mn-ea"/>
              <a:cs typeface="Times New Roman" panose="02020603050405020304" pitchFamily="18" charset="0"/>
            </a:endParaRPr>
          </a:p>
          <a:p>
            <a:pPr marR="30480" indent="209550" algn="l">
              <a:tabLst>
                <a:tab pos="266700" algn="l"/>
                <a:tab pos="466725" algn="l"/>
                <a:tab pos="600075" algn="l"/>
              </a:tabLst>
            </a:pPr>
            <a:endParaRPr lang="en-US" altLang="ja-JP" sz="2100" kern="100" dirty="0">
              <a:solidFill>
                <a:schemeClr val="bg1"/>
              </a:solidFill>
              <a:latin typeface="+mn-ea"/>
              <a:cs typeface="Times New Roman" panose="02020603050405020304" pitchFamily="18" charset="0"/>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kumimoji="1" lang="ja-JP" altLang="en-US"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　</a:t>
            </a:r>
            <a:endParaRPr kumimoji="1" lang="ja-JP" altLang="en-US" sz="2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endParaRPr kumimoji="1" lang="ja-JP" altLang="en-US" sz="8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endParaRPr>
          </a:p>
        </p:txBody>
      </p:sp>
      <p:sp>
        <p:nvSpPr>
          <p:cNvPr id="4" name="スライド番号プレースホルダー 3">
            <a:extLst>
              <a:ext uri="{FF2B5EF4-FFF2-40B4-BE49-F238E27FC236}">
                <a16:creationId xmlns:a16="http://schemas.microsoft.com/office/drawing/2014/main" id="{C6C06E6B-DCED-41FE-ABE1-7E771819159B}"/>
              </a:ext>
            </a:extLst>
          </p:cNvPr>
          <p:cNvSpPr>
            <a:spLocks noGrp="1"/>
          </p:cNvSpPr>
          <p:nvPr>
            <p:ph type="sldNum" sz="quarter" idx="12"/>
          </p:nvPr>
        </p:nvSpPr>
        <p:spPr>
          <a:xfrm>
            <a:off x="11318071" y="6492875"/>
            <a:ext cx="762000" cy="365125"/>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45BA4EA-5EFA-460C-8880-04B9C92D5A26}" type="slidenum">
              <a:rPr kumimoji="0" lang="ja-JP" altLang="en-US" sz="1600" b="0" i="0" u="none" strike="noStrike" kern="1200" cap="none" spc="0" normalizeH="0" baseline="0" noProof="0">
                <a:ln>
                  <a:noFill/>
                </a:ln>
                <a:solidFill>
                  <a:prstClr val="black"/>
                </a:solidFill>
                <a:effectLst/>
                <a:uLnTx/>
                <a:uFillTx/>
                <a:latin typeface="Calibri" pitchFamily="34"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48</a:t>
            </a:fld>
            <a:endParaRPr kumimoji="0" lang="ja-JP" altLang="en-US" sz="1600" b="0" i="0" u="none" strike="noStrike" kern="1200" cap="none" spc="0" normalizeH="0" baseline="0" noProof="0" dirty="0">
              <a:ln>
                <a:noFill/>
              </a:ln>
              <a:solidFill>
                <a:prstClr val="black"/>
              </a:solidFill>
              <a:effectLst/>
              <a:uLnTx/>
              <a:uFillTx/>
              <a:latin typeface="Calibri" pitchFamily="34" charset="0"/>
              <a:ea typeface="ＭＳ Ｐゴシック" pitchFamily="50" charset="-128"/>
              <a:cs typeface="+mn-cs"/>
            </a:endParaRPr>
          </a:p>
        </p:txBody>
      </p:sp>
      <p:sp>
        <p:nvSpPr>
          <p:cNvPr id="2" name="正方形/長方形 1">
            <a:extLst>
              <a:ext uri="{FF2B5EF4-FFF2-40B4-BE49-F238E27FC236}">
                <a16:creationId xmlns:a16="http://schemas.microsoft.com/office/drawing/2014/main" id="{3FC424B7-DFF7-5862-FA30-9AA6EB26B988}"/>
              </a:ext>
            </a:extLst>
          </p:cNvPr>
          <p:cNvSpPr/>
          <p:nvPr/>
        </p:nvSpPr>
        <p:spPr>
          <a:xfrm>
            <a:off x="1068308" y="4698749"/>
            <a:ext cx="1702052" cy="461727"/>
          </a:xfrm>
          <a:prstGeom prst="rect">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bg1"/>
                </a:solidFill>
              </a:rPr>
              <a:t>この土地を</a:t>
            </a:r>
          </a:p>
        </p:txBody>
      </p:sp>
    </p:spTree>
    <p:extLst>
      <p:ext uri="{BB962C8B-B14F-4D97-AF65-F5344CB8AC3E}">
        <p14:creationId xmlns:p14="http://schemas.microsoft.com/office/powerpoint/2010/main" val="202512891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6" name="テキスト プレースホルダー 5">
            <a:extLst>
              <a:ext uri="{FF2B5EF4-FFF2-40B4-BE49-F238E27FC236}">
                <a16:creationId xmlns:a16="http://schemas.microsoft.com/office/drawing/2014/main" id="{8FC6B10C-8320-46D2-8699-82B82C3E2DB0}"/>
              </a:ext>
            </a:extLst>
          </p:cNvPr>
          <p:cNvSpPr>
            <a:spLocks noGrp="1"/>
          </p:cNvSpPr>
          <p:nvPr>
            <p:ph type="body" idx="1"/>
          </p:nvPr>
        </p:nvSpPr>
        <p:spPr>
          <a:xfrm>
            <a:off x="43543" y="783771"/>
            <a:ext cx="12104914" cy="5904412"/>
          </a:xfrm>
        </p:spPr>
        <p:txBody>
          <a:bodyPr>
            <a:normAutofit fontScale="92500" lnSpcReduction="10000"/>
          </a:bodyPr>
          <a:lstStyle/>
          <a:p>
            <a:pPr marR="30480" indent="209550" algn="l">
              <a:tabLst>
                <a:tab pos="266700" algn="l"/>
                <a:tab pos="466725" algn="l"/>
                <a:tab pos="600075" algn="l"/>
              </a:tabLst>
            </a:pPr>
            <a:endParaRPr lang="ja-JP" altLang="en-US" sz="8000" kern="100" dirty="0">
              <a:solidFill>
                <a:schemeClr val="bg1"/>
              </a:solidFill>
              <a:effectLst/>
              <a:latin typeface="+mn-ea"/>
              <a:cs typeface="Times New Roman" panose="02020603050405020304" pitchFamily="18" charset="0"/>
            </a:endParaRPr>
          </a:p>
          <a:p>
            <a:pPr marR="30480" indent="209550" algn="l">
              <a:tabLst>
                <a:tab pos="266700" algn="l"/>
                <a:tab pos="466725" algn="l"/>
                <a:tab pos="600075" algn="l"/>
              </a:tabLst>
            </a:pPr>
            <a:r>
              <a:rPr lang="ja-JP" altLang="en-US" sz="8000" kern="100" dirty="0">
                <a:solidFill>
                  <a:schemeClr val="bg1"/>
                </a:solidFill>
                <a:effectLst/>
                <a:latin typeface="+mn-ea"/>
                <a:cs typeface="Times New Roman" panose="02020603050405020304" pitchFamily="18" charset="0"/>
              </a:rPr>
              <a:t>   </a:t>
            </a:r>
            <a:endParaRPr lang="en-US" altLang="ja-JP" sz="8000" kern="100" dirty="0">
              <a:solidFill>
                <a:schemeClr val="bg1"/>
              </a:solidFill>
              <a:latin typeface="+mn-ea"/>
              <a:cs typeface="Times New Roman" panose="02020603050405020304" pitchFamily="18" charset="0"/>
            </a:endParaRPr>
          </a:p>
          <a:p>
            <a:pPr marR="30480" indent="209550" algn="l">
              <a:tabLst>
                <a:tab pos="266700" algn="l"/>
                <a:tab pos="466725" algn="l"/>
                <a:tab pos="600075" algn="l"/>
              </a:tabLst>
            </a:pPr>
            <a:endParaRPr kumimoji="1" lang="en-US" altLang="ja-JP" sz="8000" b="0" i="0" u="none" strike="noStrike" kern="100" cap="none" spc="0" normalizeH="0" baseline="0" noProof="0" dirty="0">
              <a:ln>
                <a:noFill/>
              </a:ln>
              <a:solidFill>
                <a:schemeClr val="bg1"/>
              </a:solidFill>
              <a:effectLst/>
              <a:uLnTx/>
              <a:uFillTx/>
              <a:latin typeface="+mn-ea"/>
              <a:ea typeface="HGP明朝E" panose="02020900000000000000" pitchFamily="18" charset="-128"/>
              <a:cs typeface="Times New Roman" panose="02020603050405020304" pitchFamily="18" charset="0"/>
            </a:endParaRPr>
          </a:p>
          <a:p>
            <a:pPr marR="30480" indent="209550" algn="l">
              <a:tabLst>
                <a:tab pos="266700" algn="l"/>
                <a:tab pos="466725" algn="l"/>
                <a:tab pos="600075" algn="l"/>
              </a:tabLst>
            </a:pPr>
            <a:endParaRPr lang="en-US" altLang="ja-JP" sz="8000" kern="100" dirty="0">
              <a:solidFill>
                <a:schemeClr val="bg1"/>
              </a:solidFill>
              <a:latin typeface="+mn-ea"/>
              <a:ea typeface="HGP明朝E" panose="02020900000000000000" pitchFamily="18" charset="-128"/>
              <a:cs typeface="Times New Roman" panose="02020603050405020304" pitchFamily="18" charset="0"/>
            </a:endParaRPr>
          </a:p>
          <a:p>
            <a:pPr marR="30480" indent="209550" algn="l">
              <a:tabLst>
                <a:tab pos="266700" algn="l"/>
                <a:tab pos="466725" algn="l"/>
                <a:tab pos="600075" algn="l"/>
              </a:tabLst>
            </a:pPr>
            <a:endParaRPr kumimoji="1" lang="ja-JP" altLang="en-US"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kumimoji="1" lang="ja-JP" altLang="en-US"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　</a:t>
            </a:r>
            <a:endParaRPr kumimoji="1" lang="ja-JP" altLang="en-US" sz="2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endParaRPr kumimoji="1" lang="ja-JP" altLang="en-US" sz="8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endParaRPr>
          </a:p>
        </p:txBody>
      </p:sp>
      <p:sp>
        <p:nvSpPr>
          <p:cNvPr id="4" name="スライド番号プレースホルダー 3">
            <a:extLst>
              <a:ext uri="{FF2B5EF4-FFF2-40B4-BE49-F238E27FC236}">
                <a16:creationId xmlns:a16="http://schemas.microsoft.com/office/drawing/2014/main" id="{C6C06E6B-DCED-41FE-ABE1-7E771819159B}"/>
              </a:ext>
            </a:extLst>
          </p:cNvPr>
          <p:cNvSpPr>
            <a:spLocks noGrp="1"/>
          </p:cNvSpPr>
          <p:nvPr>
            <p:ph type="sldNum" sz="quarter" idx="12"/>
          </p:nvPr>
        </p:nvSpPr>
        <p:spPr>
          <a:xfrm>
            <a:off x="11309018" y="6504151"/>
            <a:ext cx="762000" cy="365125"/>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45BA4EA-5EFA-460C-8880-04B9C92D5A26}" type="slidenum">
              <a:rPr kumimoji="0" lang="ja-JP" altLang="en-US" sz="1600" b="0" i="0" u="none" strike="noStrike" kern="1200" cap="none" spc="0" normalizeH="0" baseline="0" noProof="0">
                <a:ln>
                  <a:noFill/>
                </a:ln>
                <a:solidFill>
                  <a:prstClr val="black"/>
                </a:solidFill>
                <a:effectLst/>
                <a:uLnTx/>
                <a:uFillTx/>
                <a:latin typeface="Calibri" pitchFamily="34"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49</a:t>
            </a:fld>
            <a:endParaRPr kumimoji="0" lang="ja-JP" altLang="en-US" sz="1600" b="0" i="0" u="none" strike="noStrike" kern="1200" cap="none" spc="0" normalizeH="0" baseline="0" noProof="0" dirty="0">
              <a:ln>
                <a:noFill/>
              </a:ln>
              <a:solidFill>
                <a:prstClr val="black"/>
              </a:solidFill>
              <a:effectLst/>
              <a:uLnTx/>
              <a:uFillTx/>
              <a:latin typeface="Calibri" pitchFamily="34" charset="0"/>
              <a:ea typeface="ＭＳ Ｐゴシック" pitchFamily="50" charset="-128"/>
              <a:cs typeface="+mn-cs"/>
            </a:endParaRPr>
          </a:p>
        </p:txBody>
      </p:sp>
      <p:pic>
        <p:nvPicPr>
          <p:cNvPr id="7" name="図 6">
            <a:extLst>
              <a:ext uri="{FF2B5EF4-FFF2-40B4-BE49-F238E27FC236}">
                <a16:creationId xmlns:a16="http://schemas.microsoft.com/office/drawing/2014/main" id="{ABB80446-1A68-CDBB-788F-2106FC11A3AA}"/>
              </a:ext>
            </a:extLst>
          </p:cNvPr>
          <p:cNvPicPr>
            <a:picLocks noChangeAspect="1"/>
          </p:cNvPicPr>
          <p:nvPr/>
        </p:nvPicPr>
        <p:blipFill>
          <a:blip r:embed="rId3"/>
          <a:stretch>
            <a:fillRect/>
          </a:stretch>
        </p:blipFill>
        <p:spPr>
          <a:xfrm>
            <a:off x="823865" y="0"/>
            <a:ext cx="10674036" cy="6858000"/>
          </a:xfrm>
          <a:prstGeom prst="rect">
            <a:avLst/>
          </a:prstGeom>
        </p:spPr>
      </p:pic>
      <p:sp>
        <p:nvSpPr>
          <p:cNvPr id="2" name="テキスト ボックス 1">
            <a:extLst>
              <a:ext uri="{FF2B5EF4-FFF2-40B4-BE49-F238E27FC236}">
                <a16:creationId xmlns:a16="http://schemas.microsoft.com/office/drawing/2014/main" id="{BB73CEB7-8E6D-7FE9-8F4E-F816538FEBBB}"/>
              </a:ext>
            </a:extLst>
          </p:cNvPr>
          <p:cNvSpPr txBox="1"/>
          <p:nvPr/>
        </p:nvSpPr>
        <p:spPr>
          <a:xfrm>
            <a:off x="1946495" y="1181927"/>
            <a:ext cx="2589291" cy="230832"/>
          </a:xfrm>
          <a:prstGeom prst="rect">
            <a:avLst/>
          </a:prstGeom>
          <a:noFill/>
        </p:spPr>
        <p:txBody>
          <a:bodyPr wrap="square" rtlCol="0">
            <a:spAutoFit/>
          </a:bodyPr>
          <a:lstStyle/>
          <a:p>
            <a:pPr algn="l"/>
            <a:endParaRPr kumimoji="1" lang="ja-JP" altLang="en-US" sz="900" dirty="0">
              <a:solidFill>
                <a:schemeClr val="bg1"/>
              </a:solidFill>
            </a:endParaRPr>
          </a:p>
        </p:txBody>
      </p:sp>
      <p:sp>
        <p:nvSpPr>
          <p:cNvPr id="3" name="テキスト ボックス 2">
            <a:extLst>
              <a:ext uri="{FF2B5EF4-FFF2-40B4-BE49-F238E27FC236}">
                <a16:creationId xmlns:a16="http://schemas.microsoft.com/office/drawing/2014/main" id="{D3659250-1811-1404-0FA9-923ACFBEF64C}"/>
              </a:ext>
            </a:extLst>
          </p:cNvPr>
          <p:cNvSpPr txBox="1"/>
          <p:nvPr/>
        </p:nvSpPr>
        <p:spPr>
          <a:xfrm>
            <a:off x="1874068" y="1135760"/>
            <a:ext cx="2037030" cy="276999"/>
          </a:xfrm>
          <a:prstGeom prst="rect">
            <a:avLst/>
          </a:prstGeom>
          <a:noFill/>
        </p:spPr>
        <p:txBody>
          <a:bodyPr wrap="square" rtlCol="0">
            <a:spAutoFit/>
          </a:bodyPr>
          <a:lstStyle/>
          <a:p>
            <a:pPr algn="l"/>
            <a:r>
              <a:rPr kumimoji="1" lang="ja-JP" altLang="en-US" sz="1200" dirty="0">
                <a:solidFill>
                  <a:schemeClr val="bg1"/>
                </a:solidFill>
              </a:rPr>
              <a:t>岡崎市福岡町１丁目１番地</a:t>
            </a:r>
          </a:p>
        </p:txBody>
      </p:sp>
      <p:sp>
        <p:nvSpPr>
          <p:cNvPr id="10" name="テキスト ボックス 9">
            <a:extLst>
              <a:ext uri="{FF2B5EF4-FFF2-40B4-BE49-F238E27FC236}">
                <a16:creationId xmlns:a16="http://schemas.microsoft.com/office/drawing/2014/main" id="{59130961-0866-D8F4-DE91-453A9A4758AF}"/>
              </a:ext>
            </a:extLst>
          </p:cNvPr>
          <p:cNvSpPr txBox="1"/>
          <p:nvPr/>
        </p:nvSpPr>
        <p:spPr>
          <a:xfrm>
            <a:off x="2027976" y="1297343"/>
            <a:ext cx="995881" cy="276999"/>
          </a:xfrm>
          <a:prstGeom prst="rect">
            <a:avLst/>
          </a:prstGeom>
          <a:noFill/>
        </p:spPr>
        <p:txBody>
          <a:bodyPr wrap="square" rtlCol="0">
            <a:spAutoFit/>
          </a:bodyPr>
          <a:lstStyle/>
          <a:p>
            <a:pPr algn="l"/>
            <a:r>
              <a:rPr kumimoji="1" lang="ja-JP" altLang="en-US" sz="1200" dirty="0">
                <a:solidFill>
                  <a:schemeClr val="bg1"/>
                </a:solidFill>
              </a:rPr>
              <a:t>松平　家康</a:t>
            </a:r>
          </a:p>
        </p:txBody>
      </p:sp>
      <p:sp>
        <p:nvSpPr>
          <p:cNvPr id="11" name="テキスト ボックス 10">
            <a:extLst>
              <a:ext uri="{FF2B5EF4-FFF2-40B4-BE49-F238E27FC236}">
                <a16:creationId xmlns:a16="http://schemas.microsoft.com/office/drawing/2014/main" id="{FC1BF2F7-DF20-D06D-8114-0D1271C6B7A0}"/>
              </a:ext>
            </a:extLst>
          </p:cNvPr>
          <p:cNvSpPr txBox="1"/>
          <p:nvPr/>
        </p:nvSpPr>
        <p:spPr>
          <a:xfrm>
            <a:off x="1874068" y="1458926"/>
            <a:ext cx="1520982" cy="276999"/>
          </a:xfrm>
          <a:prstGeom prst="rect">
            <a:avLst/>
          </a:prstGeom>
          <a:noFill/>
        </p:spPr>
        <p:txBody>
          <a:bodyPr wrap="square" rtlCol="0">
            <a:spAutoFit/>
          </a:bodyPr>
          <a:lstStyle/>
          <a:p>
            <a:pPr algn="l"/>
            <a:r>
              <a:rPr kumimoji="1" lang="ja-JP" altLang="en-US" sz="1200" dirty="0">
                <a:solidFill>
                  <a:schemeClr val="bg1"/>
                </a:solidFill>
              </a:rPr>
              <a:t>０５６４－２３－００００</a:t>
            </a:r>
          </a:p>
        </p:txBody>
      </p:sp>
      <p:sp>
        <p:nvSpPr>
          <p:cNvPr id="12" name="テキスト ボックス 11">
            <a:extLst>
              <a:ext uri="{FF2B5EF4-FFF2-40B4-BE49-F238E27FC236}">
                <a16:creationId xmlns:a16="http://schemas.microsoft.com/office/drawing/2014/main" id="{F93FA60C-015C-CCD9-D44E-9BD167180478}"/>
              </a:ext>
            </a:extLst>
          </p:cNvPr>
          <p:cNvSpPr txBox="1"/>
          <p:nvPr/>
        </p:nvSpPr>
        <p:spPr>
          <a:xfrm>
            <a:off x="3862812" y="1288288"/>
            <a:ext cx="2960485" cy="600164"/>
          </a:xfrm>
          <a:prstGeom prst="rect">
            <a:avLst/>
          </a:prstGeom>
          <a:noFill/>
        </p:spPr>
        <p:txBody>
          <a:bodyPr wrap="square" rtlCol="0">
            <a:spAutoFit/>
          </a:bodyPr>
          <a:lstStyle/>
          <a:p>
            <a:pPr algn="l"/>
            <a:r>
              <a:rPr kumimoji="1" lang="ja-JP" altLang="en-US" sz="1100" dirty="0">
                <a:solidFill>
                  <a:schemeClr val="bg1"/>
                </a:solidFill>
              </a:rPr>
              <a:t>事   務   所    岡崎市上地１丁目３３番地</a:t>
            </a:r>
            <a:r>
              <a:rPr lang="ja-JP" altLang="en-US" sz="1100" dirty="0">
                <a:solidFill>
                  <a:schemeClr val="bg1"/>
                </a:solidFill>
              </a:rPr>
              <a:t>１５</a:t>
            </a:r>
            <a:endParaRPr kumimoji="1" lang="en-US" altLang="ja-JP" sz="1100" dirty="0">
              <a:solidFill>
                <a:schemeClr val="bg1"/>
              </a:solidFill>
            </a:endParaRPr>
          </a:p>
          <a:p>
            <a:pPr algn="l"/>
            <a:r>
              <a:rPr kumimoji="1" lang="ja-JP" altLang="en-US" sz="1100" dirty="0">
                <a:solidFill>
                  <a:schemeClr val="bg1"/>
                </a:solidFill>
              </a:rPr>
              <a:t>申請代理人　行政書士  鍋 田 建 治　      　職印</a:t>
            </a:r>
            <a:endParaRPr kumimoji="1" lang="en-US" altLang="ja-JP" sz="1100" dirty="0">
              <a:solidFill>
                <a:schemeClr val="bg1"/>
              </a:solidFill>
            </a:endParaRPr>
          </a:p>
          <a:p>
            <a:pPr algn="l"/>
            <a:r>
              <a:rPr lang="ja-JP" altLang="en-US" sz="1100" dirty="0">
                <a:solidFill>
                  <a:schemeClr val="bg1"/>
                </a:solidFill>
              </a:rPr>
              <a:t>電話番号　　０５６４－５９－３５５７</a:t>
            </a:r>
            <a:endParaRPr kumimoji="1" lang="ja-JP" altLang="en-US" sz="1100" dirty="0">
              <a:solidFill>
                <a:schemeClr val="bg1"/>
              </a:solidFill>
            </a:endParaRPr>
          </a:p>
        </p:txBody>
      </p:sp>
      <p:sp>
        <p:nvSpPr>
          <p:cNvPr id="13" name="テキスト ボックス 12">
            <a:extLst>
              <a:ext uri="{FF2B5EF4-FFF2-40B4-BE49-F238E27FC236}">
                <a16:creationId xmlns:a16="http://schemas.microsoft.com/office/drawing/2014/main" id="{AD9300DA-11DE-056B-64C6-8C9D536FA889}"/>
              </a:ext>
            </a:extLst>
          </p:cNvPr>
          <p:cNvSpPr txBox="1"/>
          <p:nvPr/>
        </p:nvSpPr>
        <p:spPr>
          <a:xfrm>
            <a:off x="7523429" y="1135759"/>
            <a:ext cx="2344847" cy="276999"/>
          </a:xfrm>
          <a:prstGeom prst="rect">
            <a:avLst/>
          </a:prstGeom>
          <a:noFill/>
        </p:spPr>
        <p:txBody>
          <a:bodyPr wrap="square" rtlCol="0">
            <a:spAutoFit/>
          </a:bodyPr>
          <a:lstStyle/>
          <a:p>
            <a:pPr algn="l"/>
            <a:r>
              <a:rPr kumimoji="1" lang="ja-JP" altLang="en-US" sz="1200" dirty="0">
                <a:solidFill>
                  <a:schemeClr val="bg1"/>
                </a:solidFill>
              </a:rPr>
              <a:t>岡崎市福岡町字久後１１番地</a:t>
            </a:r>
          </a:p>
        </p:txBody>
      </p:sp>
      <p:sp>
        <p:nvSpPr>
          <p:cNvPr id="14" name="テキスト ボックス 13">
            <a:extLst>
              <a:ext uri="{FF2B5EF4-FFF2-40B4-BE49-F238E27FC236}">
                <a16:creationId xmlns:a16="http://schemas.microsoft.com/office/drawing/2014/main" id="{9A2548B3-F0A4-AEF1-D8E9-5282F664F056}"/>
              </a:ext>
            </a:extLst>
          </p:cNvPr>
          <p:cNvSpPr txBox="1"/>
          <p:nvPr/>
        </p:nvSpPr>
        <p:spPr>
          <a:xfrm>
            <a:off x="7656215" y="1288288"/>
            <a:ext cx="1379143" cy="276999"/>
          </a:xfrm>
          <a:prstGeom prst="rect">
            <a:avLst/>
          </a:prstGeom>
          <a:noFill/>
        </p:spPr>
        <p:txBody>
          <a:bodyPr wrap="square" rtlCol="0">
            <a:spAutoFit/>
          </a:bodyPr>
          <a:lstStyle/>
          <a:p>
            <a:pPr algn="l"/>
            <a:r>
              <a:rPr kumimoji="1" lang="ja-JP" altLang="en-US" sz="1200" dirty="0">
                <a:solidFill>
                  <a:schemeClr val="bg1"/>
                </a:solidFill>
              </a:rPr>
              <a:t>豊臣　信長</a:t>
            </a:r>
          </a:p>
        </p:txBody>
      </p:sp>
      <p:sp>
        <p:nvSpPr>
          <p:cNvPr id="15" name="テキスト ボックス 14">
            <a:extLst>
              <a:ext uri="{FF2B5EF4-FFF2-40B4-BE49-F238E27FC236}">
                <a16:creationId xmlns:a16="http://schemas.microsoft.com/office/drawing/2014/main" id="{AA20E15B-E43E-0287-7214-8411AF1CEECB}"/>
              </a:ext>
            </a:extLst>
          </p:cNvPr>
          <p:cNvSpPr txBox="1"/>
          <p:nvPr/>
        </p:nvSpPr>
        <p:spPr>
          <a:xfrm>
            <a:off x="7523429" y="1467747"/>
            <a:ext cx="1711106" cy="276999"/>
          </a:xfrm>
          <a:prstGeom prst="rect">
            <a:avLst/>
          </a:prstGeom>
          <a:noFill/>
        </p:spPr>
        <p:txBody>
          <a:bodyPr wrap="square" rtlCol="0">
            <a:spAutoFit/>
          </a:bodyPr>
          <a:lstStyle/>
          <a:p>
            <a:pPr algn="l"/>
            <a:r>
              <a:rPr kumimoji="1" lang="ja-JP" altLang="en-US" sz="1200" dirty="0">
                <a:solidFill>
                  <a:schemeClr val="bg1"/>
                </a:solidFill>
              </a:rPr>
              <a:t>０５６４－２３－１１１１</a:t>
            </a:r>
          </a:p>
        </p:txBody>
      </p:sp>
      <p:sp>
        <p:nvSpPr>
          <p:cNvPr id="16" name="テキスト ボックス 15">
            <a:extLst>
              <a:ext uri="{FF2B5EF4-FFF2-40B4-BE49-F238E27FC236}">
                <a16:creationId xmlns:a16="http://schemas.microsoft.com/office/drawing/2014/main" id="{B977CA00-2F75-1421-177F-542381BDB1BE}"/>
              </a:ext>
            </a:extLst>
          </p:cNvPr>
          <p:cNvSpPr txBox="1"/>
          <p:nvPr/>
        </p:nvSpPr>
        <p:spPr>
          <a:xfrm>
            <a:off x="3023857" y="3458978"/>
            <a:ext cx="1258430" cy="276999"/>
          </a:xfrm>
          <a:prstGeom prst="rect">
            <a:avLst/>
          </a:prstGeom>
          <a:noFill/>
        </p:spPr>
        <p:txBody>
          <a:bodyPr wrap="square" rtlCol="0">
            <a:spAutoFit/>
          </a:bodyPr>
          <a:lstStyle/>
          <a:p>
            <a:pPr algn="l"/>
            <a:r>
              <a:rPr kumimoji="1" lang="ja-JP" altLang="en-US" sz="1200" dirty="0">
                <a:solidFill>
                  <a:schemeClr val="bg1"/>
                </a:solidFill>
              </a:rPr>
              <a:t>松平　家康</a:t>
            </a:r>
          </a:p>
        </p:txBody>
      </p:sp>
      <p:sp>
        <p:nvSpPr>
          <p:cNvPr id="17" name="テキスト ボックス 16">
            <a:extLst>
              <a:ext uri="{FF2B5EF4-FFF2-40B4-BE49-F238E27FC236}">
                <a16:creationId xmlns:a16="http://schemas.microsoft.com/office/drawing/2014/main" id="{2B27CA65-04E6-5BE3-314B-7F0D5E845157}"/>
              </a:ext>
            </a:extLst>
          </p:cNvPr>
          <p:cNvSpPr txBox="1"/>
          <p:nvPr/>
        </p:nvSpPr>
        <p:spPr>
          <a:xfrm>
            <a:off x="3023857" y="3682386"/>
            <a:ext cx="1181477" cy="276999"/>
          </a:xfrm>
          <a:prstGeom prst="rect">
            <a:avLst/>
          </a:prstGeom>
          <a:noFill/>
        </p:spPr>
        <p:txBody>
          <a:bodyPr wrap="square" rtlCol="0">
            <a:spAutoFit/>
          </a:bodyPr>
          <a:lstStyle/>
          <a:p>
            <a:pPr algn="l"/>
            <a:r>
              <a:rPr kumimoji="1" lang="ja-JP" altLang="en-US" sz="1200" dirty="0">
                <a:solidFill>
                  <a:schemeClr val="bg1"/>
                </a:solidFill>
              </a:rPr>
              <a:t>豊臣　信長</a:t>
            </a:r>
          </a:p>
        </p:txBody>
      </p:sp>
      <p:sp>
        <p:nvSpPr>
          <p:cNvPr id="18" name="テキスト ボックス 17">
            <a:extLst>
              <a:ext uri="{FF2B5EF4-FFF2-40B4-BE49-F238E27FC236}">
                <a16:creationId xmlns:a16="http://schemas.microsoft.com/office/drawing/2014/main" id="{279C4876-6935-D805-EA41-2A917D22F13E}"/>
              </a:ext>
            </a:extLst>
          </p:cNvPr>
          <p:cNvSpPr txBox="1"/>
          <p:nvPr/>
        </p:nvSpPr>
        <p:spPr>
          <a:xfrm>
            <a:off x="5495453" y="3458978"/>
            <a:ext cx="407406" cy="276999"/>
          </a:xfrm>
          <a:prstGeom prst="rect">
            <a:avLst/>
          </a:prstGeom>
          <a:noFill/>
        </p:spPr>
        <p:txBody>
          <a:bodyPr wrap="square" rtlCol="0">
            <a:spAutoFit/>
          </a:bodyPr>
          <a:lstStyle/>
          <a:p>
            <a:pPr algn="l"/>
            <a:r>
              <a:rPr kumimoji="1" lang="ja-JP" altLang="en-US" sz="1200" dirty="0">
                <a:solidFill>
                  <a:schemeClr val="bg1"/>
                </a:solidFill>
              </a:rPr>
              <a:t>７７</a:t>
            </a:r>
          </a:p>
        </p:txBody>
      </p:sp>
      <p:sp>
        <p:nvSpPr>
          <p:cNvPr id="21" name="テキスト ボックス 20">
            <a:extLst>
              <a:ext uri="{FF2B5EF4-FFF2-40B4-BE49-F238E27FC236}">
                <a16:creationId xmlns:a16="http://schemas.microsoft.com/office/drawing/2014/main" id="{E1032DAA-189E-0A64-0B08-DFA4E6C90581}"/>
              </a:ext>
            </a:extLst>
          </p:cNvPr>
          <p:cNvSpPr txBox="1"/>
          <p:nvPr/>
        </p:nvSpPr>
        <p:spPr>
          <a:xfrm>
            <a:off x="5495453" y="3682385"/>
            <a:ext cx="407406" cy="276999"/>
          </a:xfrm>
          <a:prstGeom prst="rect">
            <a:avLst/>
          </a:prstGeom>
          <a:noFill/>
        </p:spPr>
        <p:txBody>
          <a:bodyPr wrap="square" rtlCol="0">
            <a:spAutoFit/>
          </a:bodyPr>
          <a:lstStyle/>
          <a:p>
            <a:pPr algn="l"/>
            <a:r>
              <a:rPr kumimoji="1" lang="ja-JP" altLang="en-US" sz="1200" dirty="0">
                <a:solidFill>
                  <a:schemeClr val="bg1"/>
                </a:solidFill>
              </a:rPr>
              <a:t>６６</a:t>
            </a:r>
          </a:p>
        </p:txBody>
      </p:sp>
      <p:sp>
        <p:nvSpPr>
          <p:cNvPr id="22" name="テキスト ボックス 21">
            <a:extLst>
              <a:ext uri="{FF2B5EF4-FFF2-40B4-BE49-F238E27FC236}">
                <a16:creationId xmlns:a16="http://schemas.microsoft.com/office/drawing/2014/main" id="{08E89647-C2EC-ED57-B5C6-A718F61A4733}"/>
              </a:ext>
            </a:extLst>
          </p:cNvPr>
          <p:cNvSpPr txBox="1"/>
          <p:nvPr/>
        </p:nvSpPr>
        <p:spPr>
          <a:xfrm>
            <a:off x="6554062" y="3459532"/>
            <a:ext cx="787652" cy="276999"/>
          </a:xfrm>
          <a:prstGeom prst="rect">
            <a:avLst/>
          </a:prstGeom>
          <a:noFill/>
        </p:spPr>
        <p:txBody>
          <a:bodyPr wrap="square" rtlCol="0">
            <a:spAutoFit/>
          </a:bodyPr>
          <a:lstStyle/>
          <a:p>
            <a:pPr algn="l"/>
            <a:r>
              <a:rPr kumimoji="1" lang="ja-JP" altLang="en-US" sz="1200" dirty="0">
                <a:solidFill>
                  <a:schemeClr val="bg1"/>
                </a:solidFill>
              </a:rPr>
              <a:t>農業</a:t>
            </a:r>
          </a:p>
        </p:txBody>
      </p:sp>
      <p:sp>
        <p:nvSpPr>
          <p:cNvPr id="23" name="テキスト ボックス 22">
            <a:extLst>
              <a:ext uri="{FF2B5EF4-FFF2-40B4-BE49-F238E27FC236}">
                <a16:creationId xmlns:a16="http://schemas.microsoft.com/office/drawing/2014/main" id="{E90CEF4B-9481-A711-B841-9F05A4A8940D}"/>
              </a:ext>
            </a:extLst>
          </p:cNvPr>
          <p:cNvSpPr txBox="1"/>
          <p:nvPr/>
        </p:nvSpPr>
        <p:spPr>
          <a:xfrm>
            <a:off x="6554062" y="3682384"/>
            <a:ext cx="560024" cy="276999"/>
          </a:xfrm>
          <a:prstGeom prst="rect">
            <a:avLst/>
          </a:prstGeom>
          <a:noFill/>
        </p:spPr>
        <p:txBody>
          <a:bodyPr wrap="square" rtlCol="0">
            <a:spAutoFit/>
          </a:bodyPr>
          <a:lstStyle/>
          <a:p>
            <a:pPr algn="l"/>
            <a:r>
              <a:rPr kumimoji="1" lang="ja-JP" altLang="en-US" sz="1200" dirty="0">
                <a:solidFill>
                  <a:schemeClr val="bg1"/>
                </a:solidFill>
              </a:rPr>
              <a:t>農業</a:t>
            </a:r>
          </a:p>
        </p:txBody>
      </p:sp>
      <p:sp>
        <p:nvSpPr>
          <p:cNvPr id="24" name="テキスト ボックス 23">
            <a:extLst>
              <a:ext uri="{FF2B5EF4-FFF2-40B4-BE49-F238E27FC236}">
                <a16:creationId xmlns:a16="http://schemas.microsoft.com/office/drawing/2014/main" id="{EC05C369-91BF-1E09-43DF-4BC9BE9EE601}"/>
              </a:ext>
            </a:extLst>
          </p:cNvPr>
          <p:cNvSpPr txBox="1"/>
          <p:nvPr/>
        </p:nvSpPr>
        <p:spPr>
          <a:xfrm>
            <a:off x="7543800" y="3448964"/>
            <a:ext cx="2037030" cy="276999"/>
          </a:xfrm>
          <a:prstGeom prst="rect">
            <a:avLst/>
          </a:prstGeom>
          <a:noFill/>
        </p:spPr>
        <p:txBody>
          <a:bodyPr wrap="square" rtlCol="0">
            <a:spAutoFit/>
          </a:bodyPr>
          <a:lstStyle/>
          <a:p>
            <a:pPr algn="l"/>
            <a:r>
              <a:rPr kumimoji="1" lang="ja-JP" altLang="en-US" sz="1200" dirty="0">
                <a:solidFill>
                  <a:schemeClr val="bg1"/>
                </a:solidFill>
              </a:rPr>
              <a:t>岡崎市福岡町１丁目１番地</a:t>
            </a:r>
          </a:p>
        </p:txBody>
      </p:sp>
      <p:sp>
        <p:nvSpPr>
          <p:cNvPr id="25" name="テキスト ボックス 24">
            <a:extLst>
              <a:ext uri="{FF2B5EF4-FFF2-40B4-BE49-F238E27FC236}">
                <a16:creationId xmlns:a16="http://schemas.microsoft.com/office/drawing/2014/main" id="{B8C209EC-E26C-6D21-1DA2-22FF595A47B0}"/>
              </a:ext>
            </a:extLst>
          </p:cNvPr>
          <p:cNvSpPr txBox="1"/>
          <p:nvPr/>
        </p:nvSpPr>
        <p:spPr>
          <a:xfrm>
            <a:off x="7543800" y="3685081"/>
            <a:ext cx="2344847" cy="276999"/>
          </a:xfrm>
          <a:prstGeom prst="rect">
            <a:avLst/>
          </a:prstGeom>
          <a:noFill/>
        </p:spPr>
        <p:txBody>
          <a:bodyPr wrap="square" rtlCol="0">
            <a:spAutoFit/>
          </a:bodyPr>
          <a:lstStyle/>
          <a:p>
            <a:pPr algn="l"/>
            <a:r>
              <a:rPr kumimoji="1" lang="ja-JP" altLang="en-US" sz="1200" dirty="0">
                <a:solidFill>
                  <a:schemeClr val="bg1"/>
                </a:solidFill>
              </a:rPr>
              <a:t>岡崎市福岡町字久後１１番地</a:t>
            </a:r>
          </a:p>
        </p:txBody>
      </p:sp>
      <p:sp>
        <p:nvSpPr>
          <p:cNvPr id="26" name="テキスト ボックス 25">
            <a:extLst>
              <a:ext uri="{FF2B5EF4-FFF2-40B4-BE49-F238E27FC236}">
                <a16:creationId xmlns:a16="http://schemas.microsoft.com/office/drawing/2014/main" id="{61832E56-EEF2-25FC-1F20-47BAA88EA5A0}"/>
              </a:ext>
            </a:extLst>
          </p:cNvPr>
          <p:cNvSpPr txBox="1"/>
          <p:nvPr/>
        </p:nvSpPr>
        <p:spPr>
          <a:xfrm>
            <a:off x="1462136" y="4823376"/>
            <a:ext cx="1561722" cy="276999"/>
          </a:xfrm>
          <a:prstGeom prst="rect">
            <a:avLst/>
          </a:prstGeom>
          <a:noFill/>
        </p:spPr>
        <p:txBody>
          <a:bodyPr wrap="square" rtlCol="0">
            <a:spAutoFit/>
          </a:bodyPr>
          <a:lstStyle/>
          <a:p>
            <a:pPr algn="l"/>
            <a:r>
              <a:rPr kumimoji="1" lang="ja-JP" altLang="en-US" sz="1200" dirty="0">
                <a:solidFill>
                  <a:schemeClr val="bg1"/>
                </a:solidFill>
              </a:rPr>
              <a:t>福岡町字久後３番</a:t>
            </a:r>
          </a:p>
        </p:txBody>
      </p:sp>
      <p:sp>
        <p:nvSpPr>
          <p:cNvPr id="27" name="テキスト ボックス 26">
            <a:extLst>
              <a:ext uri="{FF2B5EF4-FFF2-40B4-BE49-F238E27FC236}">
                <a16:creationId xmlns:a16="http://schemas.microsoft.com/office/drawing/2014/main" id="{0C3A037C-6A1F-3FF2-8DD3-6FC313909D89}"/>
              </a:ext>
            </a:extLst>
          </p:cNvPr>
          <p:cNvSpPr txBox="1"/>
          <p:nvPr/>
        </p:nvSpPr>
        <p:spPr>
          <a:xfrm>
            <a:off x="3804180" y="4823376"/>
            <a:ext cx="478107" cy="276999"/>
          </a:xfrm>
          <a:prstGeom prst="rect">
            <a:avLst/>
          </a:prstGeom>
          <a:noFill/>
        </p:spPr>
        <p:txBody>
          <a:bodyPr wrap="square" rtlCol="0">
            <a:spAutoFit/>
          </a:bodyPr>
          <a:lstStyle/>
          <a:p>
            <a:pPr algn="l"/>
            <a:r>
              <a:rPr kumimoji="1" lang="ja-JP" altLang="en-US" sz="1200" dirty="0">
                <a:solidFill>
                  <a:schemeClr val="bg1"/>
                </a:solidFill>
              </a:rPr>
              <a:t>田</a:t>
            </a:r>
          </a:p>
        </p:txBody>
      </p:sp>
      <p:sp>
        <p:nvSpPr>
          <p:cNvPr id="28" name="テキスト ボックス 27">
            <a:extLst>
              <a:ext uri="{FF2B5EF4-FFF2-40B4-BE49-F238E27FC236}">
                <a16:creationId xmlns:a16="http://schemas.microsoft.com/office/drawing/2014/main" id="{D5D268F8-F337-53E3-BA91-9929E0B7592A}"/>
              </a:ext>
            </a:extLst>
          </p:cNvPr>
          <p:cNvSpPr txBox="1"/>
          <p:nvPr/>
        </p:nvSpPr>
        <p:spPr>
          <a:xfrm>
            <a:off x="4584502" y="4823375"/>
            <a:ext cx="478107" cy="276999"/>
          </a:xfrm>
          <a:prstGeom prst="rect">
            <a:avLst/>
          </a:prstGeom>
          <a:noFill/>
        </p:spPr>
        <p:txBody>
          <a:bodyPr wrap="square" rtlCol="0">
            <a:spAutoFit/>
          </a:bodyPr>
          <a:lstStyle/>
          <a:p>
            <a:pPr algn="l"/>
            <a:r>
              <a:rPr kumimoji="1" lang="ja-JP" altLang="en-US" sz="1200" dirty="0">
                <a:solidFill>
                  <a:schemeClr val="bg1"/>
                </a:solidFill>
              </a:rPr>
              <a:t>田</a:t>
            </a:r>
          </a:p>
        </p:txBody>
      </p:sp>
      <p:sp>
        <p:nvSpPr>
          <p:cNvPr id="29" name="テキスト ボックス 28">
            <a:extLst>
              <a:ext uri="{FF2B5EF4-FFF2-40B4-BE49-F238E27FC236}">
                <a16:creationId xmlns:a16="http://schemas.microsoft.com/office/drawing/2014/main" id="{46AA52E5-C816-7D19-F644-0EE668E40B83}"/>
              </a:ext>
            </a:extLst>
          </p:cNvPr>
          <p:cNvSpPr txBox="1"/>
          <p:nvPr/>
        </p:nvSpPr>
        <p:spPr>
          <a:xfrm>
            <a:off x="5525631" y="4823374"/>
            <a:ext cx="570369" cy="276999"/>
          </a:xfrm>
          <a:prstGeom prst="rect">
            <a:avLst/>
          </a:prstGeom>
          <a:noFill/>
        </p:spPr>
        <p:txBody>
          <a:bodyPr wrap="square" rtlCol="0">
            <a:spAutoFit/>
          </a:bodyPr>
          <a:lstStyle/>
          <a:p>
            <a:pPr algn="l"/>
            <a:r>
              <a:rPr kumimoji="1" lang="ja-JP" altLang="en-US" sz="1200" dirty="0">
                <a:solidFill>
                  <a:schemeClr val="bg1"/>
                </a:solidFill>
              </a:rPr>
              <a:t>２５０</a:t>
            </a:r>
          </a:p>
        </p:txBody>
      </p:sp>
      <p:sp>
        <p:nvSpPr>
          <p:cNvPr id="30" name="テキスト ボックス 29">
            <a:extLst>
              <a:ext uri="{FF2B5EF4-FFF2-40B4-BE49-F238E27FC236}">
                <a16:creationId xmlns:a16="http://schemas.microsoft.com/office/drawing/2014/main" id="{1A5882D9-4271-9252-365C-D517014C732F}"/>
              </a:ext>
            </a:extLst>
          </p:cNvPr>
          <p:cNvSpPr txBox="1"/>
          <p:nvPr/>
        </p:nvSpPr>
        <p:spPr>
          <a:xfrm>
            <a:off x="6511597" y="4743154"/>
            <a:ext cx="941129" cy="276999"/>
          </a:xfrm>
          <a:prstGeom prst="rect">
            <a:avLst/>
          </a:prstGeom>
          <a:noFill/>
        </p:spPr>
        <p:txBody>
          <a:bodyPr wrap="square" rtlCol="0">
            <a:spAutoFit/>
          </a:bodyPr>
          <a:lstStyle/>
          <a:p>
            <a:pPr algn="l"/>
            <a:r>
              <a:rPr kumimoji="1" lang="ja-JP" altLang="en-US" sz="1200" dirty="0">
                <a:solidFill>
                  <a:schemeClr val="bg1"/>
                </a:solidFill>
              </a:rPr>
              <a:t>２５，０００</a:t>
            </a:r>
          </a:p>
        </p:txBody>
      </p:sp>
      <p:sp>
        <p:nvSpPr>
          <p:cNvPr id="31" name="テキスト ボックス 30">
            <a:extLst>
              <a:ext uri="{FF2B5EF4-FFF2-40B4-BE49-F238E27FC236}">
                <a16:creationId xmlns:a16="http://schemas.microsoft.com/office/drawing/2014/main" id="{E087E0E7-3B37-039B-9103-0A27F4FCB2BC}"/>
              </a:ext>
            </a:extLst>
          </p:cNvPr>
          <p:cNvSpPr txBox="1"/>
          <p:nvPr/>
        </p:nvSpPr>
        <p:spPr>
          <a:xfrm>
            <a:off x="6335806" y="4881653"/>
            <a:ext cx="896508" cy="276999"/>
          </a:xfrm>
          <a:prstGeom prst="rect">
            <a:avLst/>
          </a:prstGeom>
          <a:noFill/>
        </p:spPr>
        <p:txBody>
          <a:bodyPr wrap="square" rtlCol="0">
            <a:spAutoFit/>
          </a:bodyPr>
          <a:lstStyle/>
          <a:p>
            <a:pPr algn="l"/>
            <a:r>
              <a:rPr kumimoji="1" lang="ja-JP" altLang="en-US" sz="1200" dirty="0">
                <a:solidFill>
                  <a:schemeClr val="bg1"/>
                </a:solidFill>
              </a:rPr>
              <a:t>１００，０００</a:t>
            </a:r>
          </a:p>
        </p:txBody>
      </p:sp>
      <p:sp>
        <p:nvSpPr>
          <p:cNvPr id="32" name="テキスト ボックス 31">
            <a:extLst>
              <a:ext uri="{FF2B5EF4-FFF2-40B4-BE49-F238E27FC236}">
                <a16:creationId xmlns:a16="http://schemas.microsoft.com/office/drawing/2014/main" id="{C7ED77EB-D4A4-0684-45F3-BCE4886F5ED8}"/>
              </a:ext>
            </a:extLst>
          </p:cNvPr>
          <p:cNvSpPr txBox="1"/>
          <p:nvPr/>
        </p:nvSpPr>
        <p:spPr>
          <a:xfrm>
            <a:off x="7825101" y="4743154"/>
            <a:ext cx="995881" cy="276999"/>
          </a:xfrm>
          <a:prstGeom prst="rect">
            <a:avLst/>
          </a:prstGeom>
          <a:noFill/>
        </p:spPr>
        <p:txBody>
          <a:bodyPr wrap="square" rtlCol="0">
            <a:spAutoFit/>
          </a:bodyPr>
          <a:lstStyle/>
          <a:p>
            <a:pPr algn="l"/>
            <a:r>
              <a:rPr kumimoji="1" lang="ja-JP" altLang="en-US" sz="1200" dirty="0">
                <a:solidFill>
                  <a:schemeClr val="bg1"/>
                </a:solidFill>
              </a:rPr>
              <a:t>松平　家康</a:t>
            </a:r>
          </a:p>
        </p:txBody>
      </p:sp>
      <p:sp>
        <p:nvSpPr>
          <p:cNvPr id="33" name="テキスト ボックス 32">
            <a:extLst>
              <a:ext uri="{FF2B5EF4-FFF2-40B4-BE49-F238E27FC236}">
                <a16:creationId xmlns:a16="http://schemas.microsoft.com/office/drawing/2014/main" id="{83F71584-E0ED-263F-FA29-A558C496E063}"/>
              </a:ext>
            </a:extLst>
          </p:cNvPr>
          <p:cNvSpPr txBox="1"/>
          <p:nvPr/>
        </p:nvSpPr>
        <p:spPr>
          <a:xfrm>
            <a:off x="1708302" y="5100373"/>
            <a:ext cx="995881" cy="276999"/>
          </a:xfrm>
          <a:prstGeom prst="rect">
            <a:avLst/>
          </a:prstGeom>
          <a:noFill/>
        </p:spPr>
        <p:txBody>
          <a:bodyPr wrap="square" rtlCol="0">
            <a:spAutoFit/>
          </a:bodyPr>
          <a:lstStyle/>
          <a:p>
            <a:pPr algn="l"/>
            <a:r>
              <a:rPr kumimoji="1" lang="ja-JP" altLang="en-US" sz="1200" dirty="0">
                <a:solidFill>
                  <a:schemeClr val="bg1"/>
                </a:solidFill>
              </a:rPr>
              <a:t>以下余白</a:t>
            </a:r>
          </a:p>
        </p:txBody>
      </p:sp>
      <p:sp>
        <p:nvSpPr>
          <p:cNvPr id="38" name="テキスト ボックス 37">
            <a:extLst>
              <a:ext uri="{FF2B5EF4-FFF2-40B4-BE49-F238E27FC236}">
                <a16:creationId xmlns:a16="http://schemas.microsoft.com/office/drawing/2014/main" id="{E554FC2C-763E-5748-872D-87358981499B}"/>
              </a:ext>
            </a:extLst>
          </p:cNvPr>
          <p:cNvSpPr txBox="1"/>
          <p:nvPr/>
        </p:nvSpPr>
        <p:spPr>
          <a:xfrm>
            <a:off x="5495453" y="6278323"/>
            <a:ext cx="707036" cy="276999"/>
          </a:xfrm>
          <a:prstGeom prst="rect">
            <a:avLst/>
          </a:prstGeom>
          <a:noFill/>
        </p:spPr>
        <p:txBody>
          <a:bodyPr wrap="square" rtlCol="0">
            <a:spAutoFit/>
          </a:bodyPr>
          <a:lstStyle/>
          <a:p>
            <a:pPr algn="l"/>
            <a:r>
              <a:rPr kumimoji="1" lang="ja-JP" altLang="en-US" sz="1200" dirty="0">
                <a:solidFill>
                  <a:schemeClr val="bg1"/>
                </a:solidFill>
              </a:rPr>
              <a:t>２５０</a:t>
            </a:r>
          </a:p>
        </p:txBody>
      </p:sp>
      <p:sp>
        <p:nvSpPr>
          <p:cNvPr id="39" name="テキスト ボックス 38">
            <a:extLst>
              <a:ext uri="{FF2B5EF4-FFF2-40B4-BE49-F238E27FC236}">
                <a16:creationId xmlns:a16="http://schemas.microsoft.com/office/drawing/2014/main" id="{D7D2B94B-E957-AB74-F814-D627D9BE0BCD}"/>
              </a:ext>
            </a:extLst>
          </p:cNvPr>
          <p:cNvSpPr txBox="1"/>
          <p:nvPr/>
        </p:nvSpPr>
        <p:spPr>
          <a:xfrm>
            <a:off x="5566371" y="6483253"/>
            <a:ext cx="407406" cy="276999"/>
          </a:xfrm>
          <a:prstGeom prst="rect">
            <a:avLst/>
          </a:prstGeom>
          <a:noFill/>
        </p:spPr>
        <p:txBody>
          <a:bodyPr wrap="square" rtlCol="0">
            <a:spAutoFit/>
          </a:bodyPr>
          <a:lstStyle/>
          <a:p>
            <a:pPr algn="l"/>
            <a:r>
              <a:rPr kumimoji="1" lang="ja-JP" altLang="en-US" sz="1200" dirty="0">
                <a:solidFill>
                  <a:schemeClr val="bg1"/>
                </a:solidFill>
              </a:rPr>
              <a:t>ー</a:t>
            </a:r>
          </a:p>
        </p:txBody>
      </p:sp>
    </p:spTree>
    <p:extLst>
      <p:ext uri="{BB962C8B-B14F-4D97-AF65-F5344CB8AC3E}">
        <p14:creationId xmlns:p14="http://schemas.microsoft.com/office/powerpoint/2010/main" val="2568489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childTnLst>
                                </p:cTn>
                              </p:par>
                            </p:childTnLst>
                          </p:cTn>
                        </p:par>
                      </p:childTnLst>
                    </p:cTn>
                  </p:par>
                  <p:par>
                    <p:cTn id="36" fill="hold">
                      <p:stCondLst>
                        <p:cond delay="indefinite"/>
                      </p:stCondLst>
                      <p:childTnLst>
                        <p:par>
                          <p:cTn id="37" fill="hold">
                            <p:stCondLst>
                              <p:cond delay="0"/>
                            </p:stCondLst>
                            <p:childTnLst>
                              <p:par>
                                <p:cTn id="38" presetID="45" presetClass="entr" presetSubtype="0"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2000"/>
                                        <p:tgtEl>
                                          <p:spTgt spid="12"/>
                                        </p:tgtEl>
                                      </p:cBhvr>
                                    </p:animEffect>
                                    <p:anim calcmode="lin" valueType="num">
                                      <p:cBhvr>
                                        <p:cTn id="41" dur="2000" fill="hold"/>
                                        <p:tgtEl>
                                          <p:spTgt spid="12"/>
                                        </p:tgtEl>
                                        <p:attrNameLst>
                                          <p:attrName>ppt_w</p:attrName>
                                        </p:attrNameLst>
                                      </p:cBhvr>
                                      <p:tavLst>
                                        <p:tav tm="0" fmla="#ppt_w*sin(2.5*pi*$)">
                                          <p:val>
                                            <p:fltVal val="0"/>
                                          </p:val>
                                        </p:tav>
                                        <p:tav tm="100000">
                                          <p:val>
                                            <p:fltVal val="1"/>
                                          </p:val>
                                        </p:tav>
                                      </p:tavLst>
                                    </p:anim>
                                    <p:anim calcmode="lin" valueType="num">
                                      <p:cBhvr>
                                        <p:cTn id="42" dur="2000" fill="hold"/>
                                        <p:tgtEl>
                                          <p:spTgt spid="12"/>
                                        </p:tgtEl>
                                        <p:attrNameLst>
                                          <p:attrName>ppt_h</p:attrName>
                                        </p:attrNameLst>
                                      </p:cBhvr>
                                      <p:tavLst>
                                        <p:tav tm="0">
                                          <p:val>
                                            <p:strVal val="#ppt_h"/>
                                          </p:val>
                                        </p:tav>
                                        <p:tav tm="100000">
                                          <p:val>
                                            <p:strVal val="#ppt_h"/>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 calcmode="lin" valueType="num">
                                      <p:cBhvr additive="base">
                                        <p:cTn id="47" dur="500" fill="hold"/>
                                        <p:tgtEl>
                                          <p:spTgt spid="16"/>
                                        </p:tgtEl>
                                        <p:attrNameLst>
                                          <p:attrName>ppt_x</p:attrName>
                                        </p:attrNameLst>
                                      </p:cBhvr>
                                      <p:tavLst>
                                        <p:tav tm="0">
                                          <p:val>
                                            <p:strVal val="#ppt_x"/>
                                          </p:val>
                                        </p:tav>
                                        <p:tav tm="100000">
                                          <p:val>
                                            <p:strVal val="#ppt_x"/>
                                          </p:val>
                                        </p:tav>
                                      </p:tavLst>
                                    </p:anim>
                                    <p:anim calcmode="lin" valueType="num">
                                      <p:cBhvr additive="base">
                                        <p:cTn id="4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additive="base">
                                        <p:cTn id="53" dur="500" fill="hold"/>
                                        <p:tgtEl>
                                          <p:spTgt spid="18"/>
                                        </p:tgtEl>
                                        <p:attrNameLst>
                                          <p:attrName>ppt_x</p:attrName>
                                        </p:attrNameLst>
                                      </p:cBhvr>
                                      <p:tavLst>
                                        <p:tav tm="0">
                                          <p:val>
                                            <p:strVal val="#ppt_x"/>
                                          </p:val>
                                        </p:tav>
                                        <p:tav tm="100000">
                                          <p:val>
                                            <p:strVal val="#ppt_x"/>
                                          </p:val>
                                        </p:tav>
                                      </p:tavLst>
                                    </p:anim>
                                    <p:anim calcmode="lin" valueType="num">
                                      <p:cBhvr additive="base">
                                        <p:cTn id="5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22"/>
                                        </p:tgtEl>
                                        <p:attrNameLst>
                                          <p:attrName>style.visibility</p:attrName>
                                        </p:attrNameLst>
                                      </p:cBhvr>
                                      <p:to>
                                        <p:strVal val="visible"/>
                                      </p:to>
                                    </p:set>
                                    <p:anim calcmode="lin" valueType="num">
                                      <p:cBhvr additive="base">
                                        <p:cTn id="59" dur="500" fill="hold"/>
                                        <p:tgtEl>
                                          <p:spTgt spid="22"/>
                                        </p:tgtEl>
                                        <p:attrNameLst>
                                          <p:attrName>ppt_x</p:attrName>
                                        </p:attrNameLst>
                                      </p:cBhvr>
                                      <p:tavLst>
                                        <p:tav tm="0">
                                          <p:val>
                                            <p:strVal val="#ppt_x"/>
                                          </p:val>
                                        </p:tav>
                                        <p:tav tm="100000">
                                          <p:val>
                                            <p:strVal val="#ppt_x"/>
                                          </p:val>
                                        </p:tav>
                                      </p:tavLst>
                                    </p:anim>
                                    <p:anim calcmode="lin" valueType="num">
                                      <p:cBhvr additive="base">
                                        <p:cTn id="60"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24"/>
                                        </p:tgtEl>
                                        <p:attrNameLst>
                                          <p:attrName>style.visibility</p:attrName>
                                        </p:attrNameLst>
                                      </p:cBhvr>
                                      <p:to>
                                        <p:strVal val="visible"/>
                                      </p:to>
                                    </p:set>
                                    <p:anim calcmode="lin" valueType="num">
                                      <p:cBhvr additive="base">
                                        <p:cTn id="65" dur="500" fill="hold"/>
                                        <p:tgtEl>
                                          <p:spTgt spid="24"/>
                                        </p:tgtEl>
                                        <p:attrNameLst>
                                          <p:attrName>ppt_x</p:attrName>
                                        </p:attrNameLst>
                                      </p:cBhvr>
                                      <p:tavLst>
                                        <p:tav tm="0">
                                          <p:val>
                                            <p:strVal val="#ppt_x"/>
                                          </p:val>
                                        </p:tav>
                                        <p:tav tm="100000">
                                          <p:val>
                                            <p:strVal val="#ppt_x"/>
                                          </p:val>
                                        </p:tav>
                                      </p:tavLst>
                                    </p:anim>
                                    <p:anim calcmode="lin" valueType="num">
                                      <p:cBhvr additive="base">
                                        <p:cTn id="66"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42" presetClass="entr" presetSubtype="0" fill="hold" grpId="0" nodeType="click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1000"/>
                                        <p:tgtEl>
                                          <p:spTgt spid="17"/>
                                        </p:tgtEl>
                                      </p:cBhvr>
                                    </p:animEffect>
                                    <p:anim calcmode="lin" valueType="num">
                                      <p:cBhvr>
                                        <p:cTn id="72" dur="1000" fill="hold"/>
                                        <p:tgtEl>
                                          <p:spTgt spid="17"/>
                                        </p:tgtEl>
                                        <p:attrNameLst>
                                          <p:attrName>ppt_x</p:attrName>
                                        </p:attrNameLst>
                                      </p:cBhvr>
                                      <p:tavLst>
                                        <p:tav tm="0">
                                          <p:val>
                                            <p:strVal val="#ppt_x"/>
                                          </p:val>
                                        </p:tav>
                                        <p:tav tm="100000">
                                          <p:val>
                                            <p:strVal val="#ppt_x"/>
                                          </p:val>
                                        </p:tav>
                                      </p:tavLst>
                                    </p:anim>
                                    <p:anim calcmode="lin" valueType="num">
                                      <p:cBhvr>
                                        <p:cTn id="7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42" presetClass="entr" presetSubtype="0" fill="hold" grpId="0" nodeType="clickEffect">
                                  <p:stCondLst>
                                    <p:cond delay="0"/>
                                  </p:stCondLst>
                                  <p:childTnLst>
                                    <p:set>
                                      <p:cBhvr>
                                        <p:cTn id="77" dur="1" fill="hold">
                                          <p:stCondLst>
                                            <p:cond delay="0"/>
                                          </p:stCondLst>
                                        </p:cTn>
                                        <p:tgtEl>
                                          <p:spTgt spid="21"/>
                                        </p:tgtEl>
                                        <p:attrNameLst>
                                          <p:attrName>style.visibility</p:attrName>
                                        </p:attrNameLst>
                                      </p:cBhvr>
                                      <p:to>
                                        <p:strVal val="visible"/>
                                      </p:to>
                                    </p:set>
                                    <p:animEffect transition="in" filter="fade">
                                      <p:cBhvr>
                                        <p:cTn id="78" dur="1000"/>
                                        <p:tgtEl>
                                          <p:spTgt spid="21"/>
                                        </p:tgtEl>
                                      </p:cBhvr>
                                    </p:animEffect>
                                    <p:anim calcmode="lin" valueType="num">
                                      <p:cBhvr>
                                        <p:cTn id="79" dur="1000" fill="hold"/>
                                        <p:tgtEl>
                                          <p:spTgt spid="21"/>
                                        </p:tgtEl>
                                        <p:attrNameLst>
                                          <p:attrName>ppt_x</p:attrName>
                                        </p:attrNameLst>
                                      </p:cBhvr>
                                      <p:tavLst>
                                        <p:tav tm="0">
                                          <p:val>
                                            <p:strVal val="#ppt_x"/>
                                          </p:val>
                                        </p:tav>
                                        <p:tav tm="100000">
                                          <p:val>
                                            <p:strVal val="#ppt_x"/>
                                          </p:val>
                                        </p:tav>
                                      </p:tavLst>
                                    </p:anim>
                                    <p:anim calcmode="lin" valueType="num">
                                      <p:cBhvr>
                                        <p:cTn id="8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42" presetClass="entr" presetSubtype="0" fill="hold" grpId="0" nodeType="clickEffect">
                                  <p:stCondLst>
                                    <p:cond delay="0"/>
                                  </p:stCondLst>
                                  <p:childTnLst>
                                    <p:set>
                                      <p:cBhvr>
                                        <p:cTn id="84" dur="1" fill="hold">
                                          <p:stCondLst>
                                            <p:cond delay="0"/>
                                          </p:stCondLst>
                                        </p:cTn>
                                        <p:tgtEl>
                                          <p:spTgt spid="23"/>
                                        </p:tgtEl>
                                        <p:attrNameLst>
                                          <p:attrName>style.visibility</p:attrName>
                                        </p:attrNameLst>
                                      </p:cBhvr>
                                      <p:to>
                                        <p:strVal val="visible"/>
                                      </p:to>
                                    </p:set>
                                    <p:animEffect transition="in" filter="fade">
                                      <p:cBhvr>
                                        <p:cTn id="85" dur="1000"/>
                                        <p:tgtEl>
                                          <p:spTgt spid="23"/>
                                        </p:tgtEl>
                                      </p:cBhvr>
                                    </p:animEffect>
                                    <p:anim calcmode="lin" valueType="num">
                                      <p:cBhvr>
                                        <p:cTn id="86" dur="1000" fill="hold"/>
                                        <p:tgtEl>
                                          <p:spTgt spid="23"/>
                                        </p:tgtEl>
                                        <p:attrNameLst>
                                          <p:attrName>ppt_x</p:attrName>
                                        </p:attrNameLst>
                                      </p:cBhvr>
                                      <p:tavLst>
                                        <p:tav tm="0">
                                          <p:val>
                                            <p:strVal val="#ppt_x"/>
                                          </p:val>
                                        </p:tav>
                                        <p:tav tm="100000">
                                          <p:val>
                                            <p:strVal val="#ppt_x"/>
                                          </p:val>
                                        </p:tav>
                                      </p:tavLst>
                                    </p:anim>
                                    <p:anim calcmode="lin" valueType="num">
                                      <p:cBhvr>
                                        <p:cTn id="87"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42" presetClass="entr" presetSubtype="0" fill="hold" grpId="0" nodeType="clickEffect">
                                  <p:stCondLst>
                                    <p:cond delay="0"/>
                                  </p:stCondLst>
                                  <p:childTnLst>
                                    <p:set>
                                      <p:cBhvr>
                                        <p:cTn id="91" dur="1" fill="hold">
                                          <p:stCondLst>
                                            <p:cond delay="0"/>
                                          </p:stCondLst>
                                        </p:cTn>
                                        <p:tgtEl>
                                          <p:spTgt spid="25"/>
                                        </p:tgtEl>
                                        <p:attrNameLst>
                                          <p:attrName>style.visibility</p:attrName>
                                        </p:attrNameLst>
                                      </p:cBhvr>
                                      <p:to>
                                        <p:strVal val="visible"/>
                                      </p:to>
                                    </p:set>
                                    <p:animEffect transition="in" filter="fade">
                                      <p:cBhvr>
                                        <p:cTn id="92" dur="1000"/>
                                        <p:tgtEl>
                                          <p:spTgt spid="25"/>
                                        </p:tgtEl>
                                      </p:cBhvr>
                                    </p:animEffect>
                                    <p:anim calcmode="lin" valueType="num">
                                      <p:cBhvr>
                                        <p:cTn id="93" dur="1000" fill="hold"/>
                                        <p:tgtEl>
                                          <p:spTgt spid="25"/>
                                        </p:tgtEl>
                                        <p:attrNameLst>
                                          <p:attrName>ppt_x</p:attrName>
                                        </p:attrNameLst>
                                      </p:cBhvr>
                                      <p:tavLst>
                                        <p:tav tm="0">
                                          <p:val>
                                            <p:strVal val="#ppt_x"/>
                                          </p:val>
                                        </p:tav>
                                        <p:tav tm="100000">
                                          <p:val>
                                            <p:strVal val="#ppt_x"/>
                                          </p:val>
                                        </p:tav>
                                      </p:tavLst>
                                    </p:anim>
                                    <p:anim calcmode="lin" valueType="num">
                                      <p:cBhvr>
                                        <p:cTn id="94"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10" presetClass="entr" presetSubtype="0" fill="hold" grpId="0" nodeType="click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fade">
                                      <p:cBhvr>
                                        <p:cTn id="99" dur="500"/>
                                        <p:tgtEl>
                                          <p:spTgt spid="26"/>
                                        </p:tgtEl>
                                      </p:cBhvr>
                                    </p:animEffect>
                                  </p:childTnLst>
                                </p:cTn>
                              </p:par>
                            </p:childTnLst>
                          </p:cTn>
                        </p:par>
                      </p:childTnLst>
                    </p:cTn>
                  </p:par>
                  <p:par>
                    <p:cTn id="100" fill="hold">
                      <p:stCondLst>
                        <p:cond delay="indefinite"/>
                      </p:stCondLst>
                      <p:childTnLst>
                        <p:par>
                          <p:cTn id="101" fill="hold">
                            <p:stCondLst>
                              <p:cond delay="0"/>
                            </p:stCondLst>
                            <p:childTnLst>
                              <p:par>
                                <p:cTn id="102" presetID="10" presetClass="entr" presetSubtype="0" fill="hold" grpId="0" nodeType="clickEffect">
                                  <p:stCondLst>
                                    <p:cond delay="0"/>
                                  </p:stCondLst>
                                  <p:childTnLst>
                                    <p:set>
                                      <p:cBhvr>
                                        <p:cTn id="103" dur="1" fill="hold">
                                          <p:stCondLst>
                                            <p:cond delay="0"/>
                                          </p:stCondLst>
                                        </p:cTn>
                                        <p:tgtEl>
                                          <p:spTgt spid="27"/>
                                        </p:tgtEl>
                                        <p:attrNameLst>
                                          <p:attrName>style.visibility</p:attrName>
                                        </p:attrNameLst>
                                      </p:cBhvr>
                                      <p:to>
                                        <p:strVal val="visible"/>
                                      </p:to>
                                    </p:set>
                                    <p:animEffect transition="in" filter="fade">
                                      <p:cBhvr>
                                        <p:cTn id="104" dur="500"/>
                                        <p:tgtEl>
                                          <p:spTgt spid="27"/>
                                        </p:tgtEl>
                                      </p:cBhvr>
                                    </p:animEffect>
                                  </p:childTnLst>
                                </p:cTn>
                              </p:par>
                            </p:childTnLst>
                          </p:cTn>
                        </p:par>
                      </p:childTnLst>
                    </p:cTn>
                  </p:par>
                  <p:par>
                    <p:cTn id="105" fill="hold">
                      <p:stCondLst>
                        <p:cond delay="indefinite"/>
                      </p:stCondLst>
                      <p:childTnLst>
                        <p:par>
                          <p:cTn id="106" fill="hold">
                            <p:stCondLst>
                              <p:cond delay="0"/>
                            </p:stCondLst>
                            <p:childTnLst>
                              <p:par>
                                <p:cTn id="107" presetID="10" presetClass="entr" presetSubtype="0" fill="hold" grpId="0" nodeType="clickEffect">
                                  <p:stCondLst>
                                    <p:cond delay="0"/>
                                  </p:stCondLst>
                                  <p:childTnLst>
                                    <p:set>
                                      <p:cBhvr>
                                        <p:cTn id="108" dur="1" fill="hold">
                                          <p:stCondLst>
                                            <p:cond delay="0"/>
                                          </p:stCondLst>
                                        </p:cTn>
                                        <p:tgtEl>
                                          <p:spTgt spid="28"/>
                                        </p:tgtEl>
                                        <p:attrNameLst>
                                          <p:attrName>style.visibility</p:attrName>
                                        </p:attrNameLst>
                                      </p:cBhvr>
                                      <p:to>
                                        <p:strVal val="visible"/>
                                      </p:to>
                                    </p:set>
                                    <p:animEffect transition="in" filter="fade">
                                      <p:cBhvr>
                                        <p:cTn id="109" dur="500"/>
                                        <p:tgtEl>
                                          <p:spTgt spid="28"/>
                                        </p:tgtEl>
                                      </p:cBhvr>
                                    </p:animEffect>
                                  </p:childTnLst>
                                </p:cTn>
                              </p:par>
                            </p:childTnLst>
                          </p:cTn>
                        </p:par>
                      </p:childTnLst>
                    </p:cTn>
                  </p:par>
                  <p:par>
                    <p:cTn id="110" fill="hold">
                      <p:stCondLst>
                        <p:cond delay="indefinite"/>
                      </p:stCondLst>
                      <p:childTnLst>
                        <p:par>
                          <p:cTn id="111" fill="hold">
                            <p:stCondLst>
                              <p:cond delay="0"/>
                            </p:stCondLst>
                            <p:childTnLst>
                              <p:par>
                                <p:cTn id="112" presetID="10" presetClass="entr" presetSubtype="0" fill="hold" grpId="0" nodeType="clickEffect">
                                  <p:stCondLst>
                                    <p:cond delay="0"/>
                                  </p:stCondLst>
                                  <p:childTnLst>
                                    <p:set>
                                      <p:cBhvr>
                                        <p:cTn id="113" dur="1" fill="hold">
                                          <p:stCondLst>
                                            <p:cond delay="0"/>
                                          </p:stCondLst>
                                        </p:cTn>
                                        <p:tgtEl>
                                          <p:spTgt spid="29"/>
                                        </p:tgtEl>
                                        <p:attrNameLst>
                                          <p:attrName>style.visibility</p:attrName>
                                        </p:attrNameLst>
                                      </p:cBhvr>
                                      <p:to>
                                        <p:strVal val="visible"/>
                                      </p:to>
                                    </p:set>
                                    <p:animEffect transition="in" filter="fade">
                                      <p:cBhvr>
                                        <p:cTn id="114" dur="500"/>
                                        <p:tgtEl>
                                          <p:spTgt spid="29"/>
                                        </p:tgtEl>
                                      </p:cBhvr>
                                    </p:animEffect>
                                  </p:childTnLst>
                                </p:cTn>
                              </p:par>
                            </p:childTnLst>
                          </p:cTn>
                        </p:par>
                      </p:childTnLst>
                    </p:cTn>
                  </p:par>
                  <p:par>
                    <p:cTn id="115" fill="hold">
                      <p:stCondLst>
                        <p:cond delay="indefinite"/>
                      </p:stCondLst>
                      <p:childTnLst>
                        <p:par>
                          <p:cTn id="116" fill="hold">
                            <p:stCondLst>
                              <p:cond delay="0"/>
                            </p:stCondLst>
                            <p:childTnLst>
                              <p:par>
                                <p:cTn id="117" presetID="10" presetClass="entr" presetSubtype="0" fill="hold" grpId="0" nodeType="clickEffect">
                                  <p:stCondLst>
                                    <p:cond delay="0"/>
                                  </p:stCondLst>
                                  <p:childTnLst>
                                    <p:set>
                                      <p:cBhvr>
                                        <p:cTn id="118" dur="1" fill="hold">
                                          <p:stCondLst>
                                            <p:cond delay="0"/>
                                          </p:stCondLst>
                                        </p:cTn>
                                        <p:tgtEl>
                                          <p:spTgt spid="30"/>
                                        </p:tgtEl>
                                        <p:attrNameLst>
                                          <p:attrName>style.visibility</p:attrName>
                                        </p:attrNameLst>
                                      </p:cBhvr>
                                      <p:to>
                                        <p:strVal val="visible"/>
                                      </p:to>
                                    </p:set>
                                    <p:animEffect transition="in" filter="fade">
                                      <p:cBhvr>
                                        <p:cTn id="119" dur="500"/>
                                        <p:tgtEl>
                                          <p:spTgt spid="30"/>
                                        </p:tgtEl>
                                      </p:cBhvr>
                                    </p:animEffect>
                                  </p:childTnLst>
                                </p:cTn>
                              </p:par>
                            </p:childTnLst>
                          </p:cTn>
                        </p:par>
                      </p:childTnLst>
                    </p:cTn>
                  </p:par>
                  <p:par>
                    <p:cTn id="120" fill="hold">
                      <p:stCondLst>
                        <p:cond delay="indefinite"/>
                      </p:stCondLst>
                      <p:childTnLst>
                        <p:par>
                          <p:cTn id="121" fill="hold">
                            <p:stCondLst>
                              <p:cond delay="0"/>
                            </p:stCondLst>
                            <p:childTnLst>
                              <p:par>
                                <p:cTn id="122" presetID="10" presetClass="entr" presetSubtype="0" fill="hold" grpId="0" nodeType="click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fade">
                                      <p:cBhvr>
                                        <p:cTn id="124" dur="500"/>
                                        <p:tgtEl>
                                          <p:spTgt spid="31"/>
                                        </p:tgtEl>
                                      </p:cBhvr>
                                    </p:animEffect>
                                  </p:childTnLst>
                                </p:cTn>
                              </p:par>
                            </p:childTnLst>
                          </p:cTn>
                        </p:par>
                      </p:childTnLst>
                    </p:cTn>
                  </p:par>
                  <p:par>
                    <p:cTn id="125" fill="hold">
                      <p:stCondLst>
                        <p:cond delay="indefinite"/>
                      </p:stCondLst>
                      <p:childTnLst>
                        <p:par>
                          <p:cTn id="126" fill="hold">
                            <p:stCondLst>
                              <p:cond delay="0"/>
                            </p:stCondLst>
                            <p:childTnLst>
                              <p:par>
                                <p:cTn id="127" presetID="2" presetClass="entr" presetSubtype="4" fill="hold" grpId="0" nodeType="clickEffect">
                                  <p:stCondLst>
                                    <p:cond delay="0"/>
                                  </p:stCondLst>
                                  <p:childTnLst>
                                    <p:set>
                                      <p:cBhvr>
                                        <p:cTn id="128" dur="1" fill="hold">
                                          <p:stCondLst>
                                            <p:cond delay="0"/>
                                          </p:stCondLst>
                                        </p:cTn>
                                        <p:tgtEl>
                                          <p:spTgt spid="32"/>
                                        </p:tgtEl>
                                        <p:attrNameLst>
                                          <p:attrName>style.visibility</p:attrName>
                                        </p:attrNameLst>
                                      </p:cBhvr>
                                      <p:to>
                                        <p:strVal val="visible"/>
                                      </p:to>
                                    </p:set>
                                    <p:anim calcmode="lin" valueType="num">
                                      <p:cBhvr additive="base">
                                        <p:cTn id="129" dur="500" fill="hold"/>
                                        <p:tgtEl>
                                          <p:spTgt spid="32"/>
                                        </p:tgtEl>
                                        <p:attrNameLst>
                                          <p:attrName>ppt_x</p:attrName>
                                        </p:attrNameLst>
                                      </p:cBhvr>
                                      <p:tavLst>
                                        <p:tav tm="0">
                                          <p:val>
                                            <p:strVal val="#ppt_x"/>
                                          </p:val>
                                        </p:tav>
                                        <p:tav tm="100000">
                                          <p:val>
                                            <p:strVal val="#ppt_x"/>
                                          </p:val>
                                        </p:tav>
                                      </p:tavLst>
                                    </p:anim>
                                    <p:anim calcmode="lin" valueType="num">
                                      <p:cBhvr additive="base">
                                        <p:cTn id="130"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131" fill="hold">
                      <p:stCondLst>
                        <p:cond delay="indefinite"/>
                      </p:stCondLst>
                      <p:childTnLst>
                        <p:par>
                          <p:cTn id="132" fill="hold">
                            <p:stCondLst>
                              <p:cond delay="0"/>
                            </p:stCondLst>
                            <p:childTnLst>
                              <p:par>
                                <p:cTn id="133" presetID="10" presetClass="entr" presetSubtype="0" fill="hold" grpId="0" nodeType="clickEffect">
                                  <p:stCondLst>
                                    <p:cond delay="0"/>
                                  </p:stCondLst>
                                  <p:childTnLst>
                                    <p:set>
                                      <p:cBhvr>
                                        <p:cTn id="134" dur="1" fill="hold">
                                          <p:stCondLst>
                                            <p:cond delay="0"/>
                                          </p:stCondLst>
                                        </p:cTn>
                                        <p:tgtEl>
                                          <p:spTgt spid="38"/>
                                        </p:tgtEl>
                                        <p:attrNameLst>
                                          <p:attrName>style.visibility</p:attrName>
                                        </p:attrNameLst>
                                      </p:cBhvr>
                                      <p:to>
                                        <p:strVal val="visible"/>
                                      </p:to>
                                    </p:set>
                                    <p:animEffect transition="in" filter="fade">
                                      <p:cBhvr>
                                        <p:cTn id="135" dur="500"/>
                                        <p:tgtEl>
                                          <p:spTgt spid="38"/>
                                        </p:tgtEl>
                                      </p:cBhvr>
                                    </p:animEffect>
                                  </p:childTnLst>
                                </p:cTn>
                              </p:par>
                            </p:childTnLst>
                          </p:cTn>
                        </p:par>
                      </p:childTnLst>
                    </p:cTn>
                  </p:par>
                  <p:par>
                    <p:cTn id="136" fill="hold">
                      <p:stCondLst>
                        <p:cond delay="indefinite"/>
                      </p:stCondLst>
                      <p:childTnLst>
                        <p:par>
                          <p:cTn id="137" fill="hold">
                            <p:stCondLst>
                              <p:cond delay="0"/>
                            </p:stCondLst>
                            <p:childTnLst>
                              <p:par>
                                <p:cTn id="138" presetID="10" presetClass="entr" presetSubtype="0" fill="hold" grpId="0" nodeType="click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fade">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P spid="11" grpId="0"/>
      <p:bldP spid="12" grpId="0"/>
      <p:bldP spid="13" grpId="0"/>
      <p:bldP spid="14" grpId="0"/>
      <p:bldP spid="15" grpId="0"/>
      <p:bldP spid="16" grpId="0"/>
      <p:bldP spid="17" grpId="0"/>
      <p:bldP spid="18" grpId="0"/>
      <p:bldP spid="21" grpId="0"/>
      <p:bldP spid="22" grpId="0"/>
      <p:bldP spid="23" grpId="0"/>
      <p:bldP spid="24" grpId="0"/>
      <p:bldP spid="25" grpId="0"/>
      <p:bldP spid="26" grpId="0"/>
      <p:bldP spid="27" grpId="0"/>
      <p:bldP spid="28" grpId="0"/>
      <p:bldP spid="29" grpId="0"/>
      <p:bldP spid="30" grpId="0"/>
      <p:bldP spid="31" grpId="0"/>
      <p:bldP spid="32" grpId="0"/>
      <p:bldP spid="33" grpId="0"/>
      <p:bldP spid="3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6" name="テキスト プレースホルダー 5">
            <a:extLst>
              <a:ext uri="{FF2B5EF4-FFF2-40B4-BE49-F238E27FC236}">
                <a16:creationId xmlns:a16="http://schemas.microsoft.com/office/drawing/2014/main" id="{8FC6B10C-8320-46D2-8699-82B82C3E2DB0}"/>
              </a:ext>
            </a:extLst>
          </p:cNvPr>
          <p:cNvSpPr>
            <a:spLocks noGrp="1"/>
          </p:cNvSpPr>
          <p:nvPr>
            <p:ph type="body" idx="1"/>
          </p:nvPr>
        </p:nvSpPr>
        <p:spPr>
          <a:xfrm>
            <a:off x="298176" y="681624"/>
            <a:ext cx="11811631" cy="6044544"/>
          </a:xfrm>
        </p:spPr>
        <p:txBody>
          <a:bodyPr>
            <a:normAutofit fontScale="25000" lnSpcReduction="20000"/>
          </a:bodyPr>
          <a:lstStyle/>
          <a:p>
            <a:r>
              <a:rPr kumimoji="1" lang="ja-JP" altLang="en-US" sz="88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a:t>
            </a:r>
            <a:r>
              <a:rPr lang="ja-JP" altLang="en-US" sz="8800" dirty="0">
                <a:solidFill>
                  <a:prstClr val="black"/>
                </a:solidFill>
                <a:latin typeface="Constantia"/>
                <a:ea typeface="HGP明朝E" panose="02020900000000000000" pitchFamily="18" charset="-128"/>
              </a:rPr>
              <a:t>２</a:t>
            </a:r>
            <a:r>
              <a:rPr kumimoji="1" lang="ja-JP" altLang="en-US" sz="88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）農地所有適格法人と認められるための要件</a:t>
            </a:r>
            <a:endParaRPr kumimoji="1" lang="en-US" altLang="ja-JP" sz="88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kumimoji="1" lang="ja-JP" altLang="en-US" sz="8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      農地所有適格法人とは、農事組合法人、株式会社で、次に掲げる要件の全てを満たしているものをいう。</a:t>
            </a:r>
            <a:endParaRPr kumimoji="1" lang="en-US" altLang="ja-JP" sz="8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kumimoji="1" lang="ja-JP" altLang="en-US" sz="8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      （２条３項１号の事業要件、同項２号の構成員要件及び同項３号の経営責任者要件を指す。） </a:t>
            </a:r>
            <a:endParaRPr kumimoji="1" lang="en-US" altLang="ja-JP" sz="8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ja-JP" altLang="en-US" sz="8000" dirty="0">
                <a:solidFill>
                  <a:prstClr val="black"/>
                </a:solidFill>
                <a:latin typeface="Constantia"/>
                <a:ea typeface="HGP明朝E" panose="02020900000000000000" pitchFamily="18" charset="-128"/>
              </a:rPr>
              <a:t>　　 </a:t>
            </a:r>
            <a:r>
              <a:rPr kumimoji="1" lang="ja-JP" altLang="en-US" sz="8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Ｈ３１年１月１日現在適格法人は１９</a:t>
            </a:r>
            <a:r>
              <a:rPr kumimoji="1" lang="en-US" altLang="ja-JP" sz="8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a:t>
            </a:r>
            <a:r>
              <a:rPr kumimoji="1" lang="ja-JP" altLang="en-US" sz="8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２１３社、うち株式会社は６</a:t>
            </a:r>
            <a:r>
              <a:rPr kumimoji="1" lang="en-US" altLang="ja-JP" sz="8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a:t>
            </a:r>
            <a:r>
              <a:rPr kumimoji="1" lang="ja-JP" altLang="en-US" sz="8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８６２社。</a:t>
            </a: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kumimoji="1" lang="ja-JP" altLang="en-US" sz="8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　 ・農事組合法人と農協法に根拠を置く法人で、組合員の農業生産についての協業を図ることによって共同の</a:t>
            </a:r>
            <a:endParaRPr kumimoji="1" lang="en-US" altLang="ja-JP" sz="8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ja-JP" altLang="en-US" sz="8000" dirty="0">
                <a:solidFill>
                  <a:prstClr val="black"/>
                </a:solidFill>
                <a:latin typeface="Constantia"/>
                <a:ea typeface="HGP明朝E" panose="02020900000000000000" pitchFamily="18" charset="-128"/>
              </a:rPr>
              <a:t>　　</a:t>
            </a:r>
            <a:r>
              <a:rPr kumimoji="1" lang="ja-JP" altLang="en-US" sz="8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利益を増進することを目的とする。原則として農業経営を行うものだけが適格要件を満たす。</a:t>
            </a:r>
            <a:endParaRPr kumimoji="1" lang="en-US" altLang="ja-JP" sz="8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en-US" altLang="ja-JP" sz="8000" dirty="0">
                <a:solidFill>
                  <a:prstClr val="black"/>
                </a:solidFill>
                <a:latin typeface="Constantia"/>
                <a:ea typeface="HGP明朝E" panose="02020900000000000000" pitchFamily="18" charset="-128"/>
              </a:rPr>
              <a:t>    </a:t>
            </a:r>
            <a:r>
              <a:rPr lang="ja-JP" altLang="en-US" sz="8000" dirty="0">
                <a:solidFill>
                  <a:prstClr val="black"/>
                </a:solidFill>
                <a:latin typeface="Constantia"/>
                <a:ea typeface="HGP明朝E" panose="02020900000000000000" pitchFamily="18" charset="-128"/>
              </a:rPr>
              <a:t>・持分会社とは平成１７年の会社法で規定された会社で、合名会社、合資会社に合同会社を加えた</a:t>
            </a:r>
            <a:endParaRPr lang="en-US" altLang="ja-JP" sz="8000" dirty="0">
              <a:solidFill>
                <a:prstClr val="black"/>
              </a:solidFill>
              <a:latin typeface="Constantia"/>
              <a:ea typeface="HGP明朝E" panose="02020900000000000000" pitchFamily="18" charset="-128"/>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ja-JP" altLang="en-US" sz="8000" dirty="0">
                <a:solidFill>
                  <a:prstClr val="black"/>
                </a:solidFill>
                <a:latin typeface="Constantia"/>
                <a:ea typeface="HGP明朝E" panose="02020900000000000000" pitchFamily="18" charset="-128"/>
              </a:rPr>
              <a:t>　　ものの総称。出資者である社員の権利を持分と呼ぶ。会社の所有と経営が一致。定款で別段の</a:t>
            </a:r>
            <a:r>
              <a:rPr kumimoji="1" lang="ja-JP" altLang="en-US" sz="8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定めのない</a:t>
            </a:r>
            <a:endParaRPr kumimoji="1" lang="en-US" altLang="ja-JP" sz="8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en-US" altLang="ja-JP" sz="8000" dirty="0">
                <a:solidFill>
                  <a:prstClr val="black"/>
                </a:solidFill>
                <a:latin typeface="Constantia"/>
                <a:ea typeface="HGP明朝E" panose="02020900000000000000" pitchFamily="18" charset="-128"/>
              </a:rPr>
              <a:t>      </a:t>
            </a:r>
            <a:r>
              <a:rPr lang="ja-JP" altLang="en-US" sz="8000" dirty="0">
                <a:solidFill>
                  <a:prstClr val="black"/>
                </a:solidFill>
                <a:latin typeface="Constantia"/>
                <a:ea typeface="HGP明朝E" panose="02020900000000000000" pitchFamily="18" charset="-128"/>
              </a:rPr>
              <a:t>限り、持分を他人に譲渡するには他の社員全員の承諾が要る。</a:t>
            </a:r>
            <a:endParaRPr lang="en-US" altLang="ja-JP" sz="8000" dirty="0">
              <a:solidFill>
                <a:prstClr val="black"/>
              </a:solidFill>
              <a:latin typeface="Constantia"/>
              <a:ea typeface="HGP明朝E" panose="02020900000000000000" pitchFamily="18" charset="-128"/>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kumimoji="1" lang="ja-JP" altLang="en-US" sz="88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（３）株式会社</a:t>
            </a:r>
            <a:endParaRPr kumimoji="1" lang="en-US" altLang="ja-JP" sz="88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kumimoji="1" lang="ja-JP" altLang="en-US" sz="42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       </a:t>
            </a:r>
            <a:r>
              <a:rPr kumimoji="1" lang="ja-JP" altLang="en-US" sz="8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株式会社の場合には、非公開会社（株式について譲渡制限が設けられている会社）に限って農地所有適格</a:t>
            </a:r>
            <a:endParaRPr kumimoji="1" lang="en-US" altLang="ja-JP" sz="8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en-US" altLang="ja-JP" sz="8000" dirty="0">
                <a:solidFill>
                  <a:prstClr val="black"/>
                </a:solidFill>
                <a:latin typeface="Constantia"/>
                <a:ea typeface="HGP明朝E" panose="02020900000000000000" pitchFamily="18" charset="-128"/>
              </a:rPr>
              <a:t>     </a:t>
            </a:r>
            <a:r>
              <a:rPr kumimoji="1" lang="ja-JP" altLang="en-US" sz="8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法人となり得る。</a:t>
            </a: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kumimoji="1" lang="ja-JP" altLang="en-US" sz="8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     例えば、株式の譲受人が従業員以外の者である場合に限り、承認を要する等の限定的な株式譲渡制限は</a:t>
            </a:r>
            <a:endParaRPr kumimoji="1" lang="en-US" altLang="ja-JP" sz="8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en-US" altLang="ja-JP" sz="8000" dirty="0">
                <a:solidFill>
                  <a:prstClr val="black"/>
                </a:solidFill>
                <a:latin typeface="Constantia"/>
                <a:ea typeface="HGP明朝E" panose="02020900000000000000" pitchFamily="18" charset="-128"/>
              </a:rPr>
              <a:t>     </a:t>
            </a:r>
            <a:r>
              <a:rPr kumimoji="1" lang="ja-JP" altLang="en-US" sz="8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これに当たらないとしている。（処理基準第１（四）①）</a:t>
            </a:r>
            <a:endParaRPr lang="en-US" altLang="ja-JP" sz="8000" dirty="0"/>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kumimoji="1" lang="ja-JP" altLang="en-US" sz="88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（４）農地所有適格法人の三要素</a:t>
            </a:r>
            <a:endParaRPr kumimoji="1" lang="en-US" altLang="ja-JP" sz="88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ja-JP" altLang="en-US" sz="6800" dirty="0">
                <a:solidFill>
                  <a:prstClr val="black"/>
                </a:solidFill>
                <a:latin typeface="Constantia"/>
                <a:ea typeface="HGP明朝E" panose="02020900000000000000" pitchFamily="18" charset="-128"/>
              </a:rPr>
              <a:t>  　</a:t>
            </a:r>
            <a:r>
              <a:rPr lang="ja-JP" altLang="en-US" sz="8000" dirty="0">
                <a:solidFill>
                  <a:prstClr val="black"/>
                </a:solidFill>
                <a:latin typeface="Constantia"/>
                <a:ea typeface="HGP明朝E" panose="02020900000000000000" pitchFamily="18" charset="-128"/>
              </a:rPr>
              <a:t>１ 事業要件</a:t>
            </a: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ja-JP" altLang="en-US" sz="6800" dirty="0">
                <a:solidFill>
                  <a:prstClr val="black"/>
                </a:solidFill>
                <a:latin typeface="Constantia"/>
                <a:ea typeface="HGP明朝E" panose="02020900000000000000" pitchFamily="18" charset="-128"/>
              </a:rPr>
              <a:t> 　　</a:t>
            </a:r>
            <a:r>
              <a:rPr lang="ja-JP" altLang="en-US" sz="8000" dirty="0">
                <a:solidFill>
                  <a:prstClr val="black"/>
                </a:solidFill>
                <a:latin typeface="Constantia"/>
                <a:ea typeface="HGP明朝E" panose="02020900000000000000" pitchFamily="18" charset="-128"/>
              </a:rPr>
              <a:t>（１）主たる事業が農業であること（純然たる農業に限定されない）</a:t>
            </a: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ja-JP" altLang="en-US" sz="8000" dirty="0">
                <a:solidFill>
                  <a:prstClr val="black"/>
                </a:solidFill>
                <a:latin typeface="Constantia"/>
                <a:ea typeface="HGP明朝E" panose="02020900000000000000" pitchFamily="18" charset="-128"/>
              </a:rPr>
              <a:t>　 　　 ①農業に関連する事業であって、農畜産物を原料又は材料として使用する製造又は加工その他農林</a:t>
            </a:r>
            <a:endParaRPr lang="en-US" altLang="ja-JP" sz="8000" dirty="0">
              <a:solidFill>
                <a:prstClr val="black"/>
              </a:solidFill>
              <a:latin typeface="Constantia"/>
              <a:ea typeface="HGP明朝E" panose="02020900000000000000" pitchFamily="18" charset="-128"/>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ja-JP" altLang="en-US" sz="8000" dirty="0">
                <a:solidFill>
                  <a:prstClr val="black"/>
                </a:solidFill>
                <a:latin typeface="Constantia"/>
                <a:ea typeface="HGP明朝E" panose="02020900000000000000" pitchFamily="18" charset="-128"/>
              </a:rPr>
              <a:t>　　　      水産省令で定めるもの（２条３項１号かっこ書）</a:t>
            </a: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endParaRPr kumimoji="1" lang="en-US" altLang="ja-JP" sz="68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ja-JP" altLang="en-US" sz="6200" dirty="0"/>
              <a:t>態</a:t>
            </a:r>
            <a:r>
              <a:rPr lang="en-US" altLang="ja-JP" sz="1800" dirty="0"/>
              <a:t>	</a:t>
            </a:r>
            <a:r>
              <a:rPr lang="ja-JP" altLang="en-US" sz="1800" dirty="0"/>
              <a:t>態　隊</a:t>
            </a:r>
            <a:endParaRPr lang="en-US" altLang="ja-JP" sz="1800" dirty="0"/>
          </a:p>
        </p:txBody>
      </p:sp>
      <p:sp>
        <p:nvSpPr>
          <p:cNvPr id="4" name="スライド番号プレースホルダー 3">
            <a:extLst>
              <a:ext uri="{FF2B5EF4-FFF2-40B4-BE49-F238E27FC236}">
                <a16:creationId xmlns:a16="http://schemas.microsoft.com/office/drawing/2014/main" id="{C6C06E6B-DCED-41FE-ABE1-7E771819159B}"/>
              </a:ext>
            </a:extLst>
          </p:cNvPr>
          <p:cNvSpPr>
            <a:spLocks noGrp="1"/>
          </p:cNvSpPr>
          <p:nvPr>
            <p:ph type="sldNum" sz="quarter" idx="12"/>
          </p:nvPr>
        </p:nvSpPr>
        <p:spPr>
          <a:xfrm>
            <a:off x="11347807" y="6492875"/>
            <a:ext cx="762000" cy="365125"/>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45BA4EA-5EFA-460C-8880-04B9C92D5A26}" type="slidenum">
              <a:rPr kumimoji="0" lang="ja-JP" altLang="en-US" sz="1600" b="0" i="0" u="none" strike="noStrike" kern="1200" cap="none" spc="0" normalizeH="0" baseline="0" noProof="0">
                <a:ln>
                  <a:noFill/>
                </a:ln>
                <a:solidFill>
                  <a:prstClr val="black"/>
                </a:solidFill>
                <a:effectLst/>
                <a:uLnTx/>
                <a:uFillTx/>
                <a:latin typeface="Calibri" pitchFamily="34"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ja-JP" altLang="en-US" sz="1600" b="0" i="0" u="none" strike="noStrike" kern="1200" cap="none" spc="0" normalizeH="0" baseline="0" noProof="0" dirty="0">
              <a:ln>
                <a:noFill/>
              </a:ln>
              <a:solidFill>
                <a:prstClr val="black"/>
              </a:solidFill>
              <a:effectLst/>
              <a:uLnTx/>
              <a:uFillTx/>
              <a:latin typeface="Calibri" pitchFamily="34" charset="0"/>
              <a:ea typeface="ＭＳ Ｐゴシック" pitchFamily="50" charset="-128"/>
              <a:cs typeface="+mn-cs"/>
            </a:endParaRPr>
          </a:p>
        </p:txBody>
      </p:sp>
      <p:sp>
        <p:nvSpPr>
          <p:cNvPr id="13" name="テキスト ボックス 12">
            <a:extLst>
              <a:ext uri="{FF2B5EF4-FFF2-40B4-BE49-F238E27FC236}">
                <a16:creationId xmlns:a16="http://schemas.microsoft.com/office/drawing/2014/main" id="{ABEB3D99-B49C-41D8-83C9-72DF7F516350}"/>
              </a:ext>
            </a:extLst>
          </p:cNvPr>
          <p:cNvSpPr txBox="1"/>
          <p:nvPr/>
        </p:nvSpPr>
        <p:spPr>
          <a:xfrm>
            <a:off x="11391557" y="1321405"/>
            <a:ext cx="184731"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itchFamily="34" charset="0"/>
              <a:ea typeface="ＭＳ Ｐゴシック" pitchFamily="50" charset="-128"/>
              <a:cs typeface="+mn-cs"/>
            </a:endParaRPr>
          </a:p>
        </p:txBody>
      </p:sp>
    </p:spTree>
    <p:extLst>
      <p:ext uri="{BB962C8B-B14F-4D97-AF65-F5344CB8AC3E}">
        <p14:creationId xmlns:p14="http://schemas.microsoft.com/office/powerpoint/2010/main" val="165587657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6" name="テキスト プレースホルダー 5">
            <a:extLst>
              <a:ext uri="{FF2B5EF4-FFF2-40B4-BE49-F238E27FC236}">
                <a16:creationId xmlns:a16="http://schemas.microsoft.com/office/drawing/2014/main" id="{8FC6B10C-8320-46D2-8699-82B82C3E2DB0}"/>
              </a:ext>
            </a:extLst>
          </p:cNvPr>
          <p:cNvSpPr>
            <a:spLocks noGrp="1"/>
          </p:cNvSpPr>
          <p:nvPr>
            <p:ph type="body" idx="1"/>
          </p:nvPr>
        </p:nvSpPr>
        <p:spPr>
          <a:xfrm>
            <a:off x="43543" y="418012"/>
            <a:ext cx="12104914" cy="5712822"/>
          </a:xfrm>
        </p:spPr>
        <p:txBody>
          <a:bodyPr>
            <a:normAutofit/>
          </a:bodyPr>
          <a:lstStyle/>
          <a:p>
            <a:pPr marR="30480" indent="209550" algn="l">
              <a:tabLst>
                <a:tab pos="266700" algn="l"/>
                <a:tab pos="466725" algn="l"/>
                <a:tab pos="600075" algn="l"/>
              </a:tabLst>
            </a:pPr>
            <a:endParaRPr kumimoji="1" lang="en-US" altLang="ja-JP" sz="8000" b="0" i="0" u="none" strike="noStrike" kern="100" cap="none" spc="0" normalizeH="0" baseline="0" noProof="0" dirty="0">
              <a:ln>
                <a:noFill/>
              </a:ln>
              <a:solidFill>
                <a:schemeClr val="bg1"/>
              </a:solidFill>
              <a:effectLst/>
              <a:uLnTx/>
              <a:uFillTx/>
              <a:latin typeface="+mn-ea"/>
              <a:ea typeface="HGP明朝E" panose="02020900000000000000" pitchFamily="18" charset="-128"/>
              <a:cs typeface="Times New Roman" panose="02020603050405020304" pitchFamily="18" charset="0"/>
            </a:endParaRPr>
          </a:p>
          <a:p>
            <a:pPr marR="30480" indent="209550" algn="l">
              <a:tabLst>
                <a:tab pos="266700" algn="l"/>
                <a:tab pos="466725" algn="l"/>
                <a:tab pos="600075" algn="l"/>
              </a:tabLst>
            </a:pPr>
            <a:endParaRPr lang="en-US" altLang="ja-JP" sz="8000" kern="100" dirty="0">
              <a:solidFill>
                <a:schemeClr val="bg1"/>
              </a:solidFill>
              <a:latin typeface="+mn-ea"/>
              <a:ea typeface="HGP明朝E" panose="02020900000000000000" pitchFamily="18" charset="-128"/>
              <a:cs typeface="Times New Roman" panose="02020603050405020304" pitchFamily="18" charset="0"/>
            </a:endParaRPr>
          </a:p>
          <a:p>
            <a:pPr marR="30480" indent="209550" algn="l">
              <a:tabLst>
                <a:tab pos="266700" algn="l"/>
                <a:tab pos="466725" algn="l"/>
                <a:tab pos="600075" algn="l"/>
              </a:tabLst>
            </a:pPr>
            <a:endParaRPr kumimoji="1" lang="ja-JP" altLang="en-US"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kumimoji="1" lang="ja-JP" altLang="en-US"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　</a:t>
            </a:r>
            <a:endParaRPr kumimoji="1" lang="ja-JP" altLang="en-US" sz="2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endParaRPr kumimoji="1" lang="ja-JP" altLang="en-US" sz="8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endParaRPr>
          </a:p>
        </p:txBody>
      </p:sp>
      <p:sp>
        <p:nvSpPr>
          <p:cNvPr id="4" name="スライド番号プレースホルダー 3">
            <a:extLst>
              <a:ext uri="{FF2B5EF4-FFF2-40B4-BE49-F238E27FC236}">
                <a16:creationId xmlns:a16="http://schemas.microsoft.com/office/drawing/2014/main" id="{C6C06E6B-DCED-41FE-ABE1-7E771819159B}"/>
              </a:ext>
            </a:extLst>
          </p:cNvPr>
          <p:cNvSpPr>
            <a:spLocks noGrp="1"/>
          </p:cNvSpPr>
          <p:nvPr>
            <p:ph type="sldNum" sz="quarter" idx="12"/>
          </p:nvPr>
        </p:nvSpPr>
        <p:spPr>
          <a:xfrm>
            <a:off x="11290911" y="6492875"/>
            <a:ext cx="762000" cy="365125"/>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45BA4EA-5EFA-460C-8880-04B9C92D5A26}" type="slidenum">
              <a:rPr kumimoji="0" lang="ja-JP" altLang="en-US" sz="1600" b="0" i="0" u="none" strike="noStrike" kern="1200" cap="none" spc="0" normalizeH="0" baseline="0" noProof="0">
                <a:ln>
                  <a:noFill/>
                </a:ln>
                <a:solidFill>
                  <a:prstClr val="black"/>
                </a:solidFill>
                <a:effectLst/>
                <a:uLnTx/>
                <a:uFillTx/>
                <a:latin typeface="Calibri" pitchFamily="34"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50</a:t>
            </a:fld>
            <a:endParaRPr kumimoji="0" lang="ja-JP" altLang="en-US" sz="1600" b="0" i="0" u="none" strike="noStrike" kern="1200" cap="none" spc="0" normalizeH="0" baseline="0" noProof="0" dirty="0">
              <a:ln>
                <a:noFill/>
              </a:ln>
              <a:solidFill>
                <a:prstClr val="black"/>
              </a:solidFill>
              <a:effectLst/>
              <a:uLnTx/>
              <a:uFillTx/>
              <a:latin typeface="Calibri" pitchFamily="34" charset="0"/>
              <a:ea typeface="ＭＳ Ｐゴシック" pitchFamily="50" charset="-128"/>
              <a:cs typeface="+mn-cs"/>
            </a:endParaRPr>
          </a:p>
        </p:txBody>
      </p:sp>
      <p:pic>
        <p:nvPicPr>
          <p:cNvPr id="3" name="図 2">
            <a:extLst>
              <a:ext uri="{FF2B5EF4-FFF2-40B4-BE49-F238E27FC236}">
                <a16:creationId xmlns:a16="http://schemas.microsoft.com/office/drawing/2014/main" id="{65A081EE-0CAF-FB35-1E03-97E506A9BA2D}"/>
              </a:ext>
            </a:extLst>
          </p:cNvPr>
          <p:cNvPicPr>
            <a:picLocks noChangeAspect="1"/>
          </p:cNvPicPr>
          <p:nvPr/>
        </p:nvPicPr>
        <p:blipFill>
          <a:blip r:embed="rId3"/>
          <a:stretch>
            <a:fillRect/>
          </a:stretch>
        </p:blipFill>
        <p:spPr>
          <a:xfrm>
            <a:off x="911547" y="0"/>
            <a:ext cx="10760364" cy="6858000"/>
          </a:xfrm>
          <a:prstGeom prst="rect">
            <a:avLst/>
          </a:prstGeom>
        </p:spPr>
      </p:pic>
      <p:sp>
        <p:nvSpPr>
          <p:cNvPr id="2" name="テキスト ボックス 1">
            <a:extLst>
              <a:ext uri="{FF2B5EF4-FFF2-40B4-BE49-F238E27FC236}">
                <a16:creationId xmlns:a16="http://schemas.microsoft.com/office/drawing/2014/main" id="{69D259DF-709C-231A-32CA-0616EFDFFA1A}"/>
              </a:ext>
            </a:extLst>
          </p:cNvPr>
          <p:cNvSpPr txBox="1"/>
          <p:nvPr/>
        </p:nvSpPr>
        <p:spPr>
          <a:xfrm>
            <a:off x="2890211" y="774856"/>
            <a:ext cx="4841448" cy="369332"/>
          </a:xfrm>
          <a:prstGeom prst="rect">
            <a:avLst/>
          </a:prstGeom>
          <a:noFill/>
        </p:spPr>
        <p:txBody>
          <a:bodyPr wrap="square" rtlCol="0">
            <a:spAutoFit/>
          </a:bodyPr>
          <a:lstStyle/>
          <a:p>
            <a:pPr algn="l"/>
            <a:r>
              <a:rPr kumimoji="1" lang="ja-JP" altLang="en-US" dirty="0">
                <a:solidFill>
                  <a:schemeClr val="bg1"/>
                </a:solidFill>
              </a:rPr>
              <a:t>高齢になり、耕作が体力的に難しい。</a:t>
            </a:r>
          </a:p>
        </p:txBody>
      </p:sp>
      <p:sp>
        <p:nvSpPr>
          <p:cNvPr id="7" name="テキスト ボックス 6">
            <a:extLst>
              <a:ext uri="{FF2B5EF4-FFF2-40B4-BE49-F238E27FC236}">
                <a16:creationId xmlns:a16="http://schemas.microsoft.com/office/drawing/2014/main" id="{84A3D385-4B5E-D2EA-1EDF-B0CB5BC40C73}"/>
              </a:ext>
            </a:extLst>
          </p:cNvPr>
          <p:cNvSpPr txBox="1"/>
          <p:nvPr/>
        </p:nvSpPr>
        <p:spPr>
          <a:xfrm>
            <a:off x="2890211" y="1562200"/>
            <a:ext cx="4841448" cy="369332"/>
          </a:xfrm>
          <a:prstGeom prst="rect">
            <a:avLst/>
          </a:prstGeom>
          <a:noFill/>
        </p:spPr>
        <p:txBody>
          <a:bodyPr wrap="square" rtlCol="0">
            <a:spAutoFit/>
          </a:bodyPr>
          <a:lstStyle/>
          <a:p>
            <a:pPr algn="l"/>
            <a:r>
              <a:rPr kumimoji="1" lang="ja-JP" altLang="en-US" dirty="0">
                <a:solidFill>
                  <a:schemeClr val="bg1"/>
                </a:solidFill>
              </a:rPr>
              <a:t>隣接する田とともに効率の良い作業をしたい。</a:t>
            </a:r>
          </a:p>
        </p:txBody>
      </p:sp>
      <p:sp>
        <p:nvSpPr>
          <p:cNvPr id="8" name="テキスト ボックス 7">
            <a:extLst>
              <a:ext uri="{FF2B5EF4-FFF2-40B4-BE49-F238E27FC236}">
                <a16:creationId xmlns:a16="http://schemas.microsoft.com/office/drawing/2014/main" id="{26DA1A8E-C577-66D1-00BB-ED4AFD86F6F3}"/>
              </a:ext>
            </a:extLst>
          </p:cNvPr>
          <p:cNvSpPr txBox="1"/>
          <p:nvPr/>
        </p:nvSpPr>
        <p:spPr>
          <a:xfrm>
            <a:off x="5460966" y="2707947"/>
            <a:ext cx="830763" cy="276999"/>
          </a:xfrm>
          <a:prstGeom prst="rect">
            <a:avLst/>
          </a:prstGeom>
          <a:noFill/>
        </p:spPr>
        <p:txBody>
          <a:bodyPr wrap="square" rtlCol="0">
            <a:spAutoFit/>
          </a:bodyPr>
          <a:lstStyle/>
          <a:p>
            <a:pPr algn="l"/>
            <a:r>
              <a:rPr kumimoji="1" lang="ja-JP" altLang="en-US" sz="1200" dirty="0">
                <a:solidFill>
                  <a:schemeClr val="bg1"/>
                </a:solidFill>
              </a:rPr>
              <a:t>所 有 権</a:t>
            </a:r>
          </a:p>
        </p:txBody>
      </p:sp>
    </p:spTree>
    <p:extLst>
      <p:ext uri="{BB962C8B-B14F-4D97-AF65-F5344CB8AC3E}">
        <p14:creationId xmlns:p14="http://schemas.microsoft.com/office/powerpoint/2010/main" val="1568267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8"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6" name="テキスト プレースホルダー 5">
            <a:extLst>
              <a:ext uri="{FF2B5EF4-FFF2-40B4-BE49-F238E27FC236}">
                <a16:creationId xmlns:a16="http://schemas.microsoft.com/office/drawing/2014/main" id="{8FC6B10C-8320-46D2-8699-82B82C3E2DB0}"/>
              </a:ext>
            </a:extLst>
          </p:cNvPr>
          <p:cNvSpPr>
            <a:spLocks noGrp="1"/>
          </p:cNvSpPr>
          <p:nvPr>
            <p:ph type="body" idx="1"/>
          </p:nvPr>
        </p:nvSpPr>
        <p:spPr>
          <a:xfrm>
            <a:off x="43543" y="400594"/>
            <a:ext cx="12104914" cy="6270172"/>
          </a:xfrm>
        </p:spPr>
        <p:txBody>
          <a:bodyPr>
            <a:normAutofit/>
          </a:bodyPr>
          <a:lstStyle/>
          <a:p>
            <a:pPr marR="30480" indent="209550" algn="l">
              <a:tabLst>
                <a:tab pos="266700" algn="l"/>
                <a:tab pos="466725" algn="l"/>
                <a:tab pos="600075" algn="l"/>
              </a:tabLst>
            </a:pPr>
            <a:endParaRPr kumimoji="1" lang="en-US" altLang="ja-JP" sz="8000" b="0" i="0" u="none" strike="noStrike" kern="100" cap="none" spc="0" normalizeH="0" baseline="0" noProof="0" dirty="0">
              <a:ln>
                <a:noFill/>
              </a:ln>
              <a:solidFill>
                <a:schemeClr val="bg1"/>
              </a:solidFill>
              <a:effectLst/>
              <a:uLnTx/>
              <a:uFillTx/>
              <a:latin typeface="+mn-ea"/>
              <a:ea typeface="HGP明朝E" panose="02020900000000000000" pitchFamily="18" charset="-128"/>
              <a:cs typeface="Times New Roman" panose="02020603050405020304" pitchFamily="18" charset="0"/>
            </a:endParaRPr>
          </a:p>
          <a:p>
            <a:pPr marR="30480" indent="209550" algn="l">
              <a:tabLst>
                <a:tab pos="266700" algn="l"/>
                <a:tab pos="466725" algn="l"/>
                <a:tab pos="600075" algn="l"/>
              </a:tabLst>
            </a:pPr>
            <a:endParaRPr lang="en-US" altLang="ja-JP" sz="8000" kern="100" dirty="0">
              <a:solidFill>
                <a:schemeClr val="bg1"/>
              </a:solidFill>
              <a:latin typeface="+mn-ea"/>
              <a:ea typeface="HGP明朝E" panose="02020900000000000000" pitchFamily="18" charset="-128"/>
              <a:cs typeface="Times New Roman" panose="02020603050405020304" pitchFamily="18" charset="0"/>
            </a:endParaRPr>
          </a:p>
          <a:p>
            <a:pPr marR="30480" indent="209550" algn="l">
              <a:tabLst>
                <a:tab pos="266700" algn="l"/>
                <a:tab pos="466725" algn="l"/>
                <a:tab pos="600075" algn="l"/>
              </a:tabLst>
            </a:pPr>
            <a:endParaRPr kumimoji="1" lang="ja-JP" altLang="en-US"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kumimoji="1" lang="ja-JP" altLang="en-US"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　</a:t>
            </a:r>
            <a:endParaRPr kumimoji="1" lang="ja-JP" altLang="en-US" sz="2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endParaRPr kumimoji="1" lang="ja-JP" altLang="en-US" sz="8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endParaRPr>
          </a:p>
        </p:txBody>
      </p:sp>
      <p:sp>
        <p:nvSpPr>
          <p:cNvPr id="4" name="スライド番号プレースホルダー 3">
            <a:extLst>
              <a:ext uri="{FF2B5EF4-FFF2-40B4-BE49-F238E27FC236}">
                <a16:creationId xmlns:a16="http://schemas.microsoft.com/office/drawing/2014/main" id="{C6C06E6B-DCED-41FE-ABE1-7E771819159B}"/>
              </a:ext>
            </a:extLst>
          </p:cNvPr>
          <p:cNvSpPr>
            <a:spLocks noGrp="1"/>
          </p:cNvSpPr>
          <p:nvPr>
            <p:ph type="sldNum" sz="quarter" idx="12"/>
          </p:nvPr>
        </p:nvSpPr>
        <p:spPr>
          <a:xfrm>
            <a:off x="11386457" y="6492875"/>
            <a:ext cx="762000" cy="365125"/>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45BA4EA-5EFA-460C-8880-04B9C92D5A26}" type="slidenum">
              <a:rPr kumimoji="0" lang="ja-JP" altLang="en-US" sz="1600" b="0" i="0" u="none" strike="noStrike" kern="1200" cap="none" spc="0" normalizeH="0" baseline="0" noProof="0">
                <a:ln>
                  <a:noFill/>
                </a:ln>
                <a:solidFill>
                  <a:prstClr val="black"/>
                </a:solidFill>
                <a:effectLst/>
                <a:uLnTx/>
                <a:uFillTx/>
                <a:latin typeface="Calibri" pitchFamily="34"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51</a:t>
            </a:fld>
            <a:endParaRPr kumimoji="0" lang="ja-JP" altLang="en-US" sz="1600" b="0" i="0" u="none" strike="noStrike" kern="1200" cap="none" spc="0" normalizeH="0" baseline="0" noProof="0" dirty="0">
              <a:ln>
                <a:noFill/>
              </a:ln>
              <a:solidFill>
                <a:prstClr val="black"/>
              </a:solidFill>
              <a:effectLst/>
              <a:uLnTx/>
              <a:uFillTx/>
              <a:latin typeface="Calibri" pitchFamily="34" charset="0"/>
              <a:ea typeface="ＭＳ Ｐゴシック" pitchFamily="50" charset="-128"/>
              <a:cs typeface="+mn-cs"/>
            </a:endParaRPr>
          </a:p>
        </p:txBody>
      </p:sp>
      <p:pic>
        <p:nvPicPr>
          <p:cNvPr id="8" name="図 7">
            <a:extLst>
              <a:ext uri="{FF2B5EF4-FFF2-40B4-BE49-F238E27FC236}">
                <a16:creationId xmlns:a16="http://schemas.microsoft.com/office/drawing/2014/main" id="{A55D748E-BBDB-0B90-562E-488B24DB8287}"/>
              </a:ext>
            </a:extLst>
          </p:cNvPr>
          <p:cNvPicPr>
            <a:picLocks noChangeAspect="1"/>
          </p:cNvPicPr>
          <p:nvPr/>
        </p:nvPicPr>
        <p:blipFill>
          <a:blip r:embed="rId3"/>
          <a:stretch>
            <a:fillRect/>
          </a:stretch>
        </p:blipFill>
        <p:spPr>
          <a:xfrm>
            <a:off x="1080655" y="0"/>
            <a:ext cx="10150763" cy="6858000"/>
          </a:xfrm>
          <a:prstGeom prst="rect">
            <a:avLst/>
          </a:prstGeom>
        </p:spPr>
      </p:pic>
      <p:sp>
        <p:nvSpPr>
          <p:cNvPr id="2" name="テキスト ボックス 1">
            <a:extLst>
              <a:ext uri="{FF2B5EF4-FFF2-40B4-BE49-F238E27FC236}">
                <a16:creationId xmlns:a16="http://schemas.microsoft.com/office/drawing/2014/main" id="{336BEF30-F2C7-56E9-063A-109BC44E3AC5}"/>
              </a:ext>
            </a:extLst>
          </p:cNvPr>
          <p:cNvSpPr txBox="1"/>
          <p:nvPr/>
        </p:nvSpPr>
        <p:spPr>
          <a:xfrm>
            <a:off x="3279510" y="1737403"/>
            <a:ext cx="776443" cy="338554"/>
          </a:xfrm>
          <a:prstGeom prst="rect">
            <a:avLst/>
          </a:prstGeom>
          <a:noFill/>
        </p:spPr>
        <p:txBody>
          <a:bodyPr wrap="square" rtlCol="0">
            <a:spAutoFit/>
          </a:bodyPr>
          <a:lstStyle/>
          <a:p>
            <a:pPr algn="l"/>
            <a:r>
              <a:rPr lang="ja-JP" altLang="en-US" sz="1600" dirty="0">
                <a:solidFill>
                  <a:schemeClr val="bg1"/>
                </a:solidFill>
              </a:rPr>
              <a:t>４７００</a:t>
            </a:r>
            <a:endParaRPr kumimoji="1" lang="ja-JP" altLang="en-US" sz="1600" dirty="0">
              <a:solidFill>
                <a:schemeClr val="bg1"/>
              </a:solidFill>
            </a:endParaRPr>
          </a:p>
        </p:txBody>
      </p:sp>
      <p:sp>
        <p:nvSpPr>
          <p:cNvPr id="3" name="テキスト ボックス 2">
            <a:extLst>
              <a:ext uri="{FF2B5EF4-FFF2-40B4-BE49-F238E27FC236}">
                <a16:creationId xmlns:a16="http://schemas.microsoft.com/office/drawing/2014/main" id="{21593927-2089-3A88-0699-7C6F353D4D52}"/>
              </a:ext>
            </a:extLst>
          </p:cNvPr>
          <p:cNvSpPr txBox="1"/>
          <p:nvPr/>
        </p:nvSpPr>
        <p:spPr>
          <a:xfrm>
            <a:off x="3521826" y="2137997"/>
            <a:ext cx="425486" cy="338554"/>
          </a:xfrm>
          <a:prstGeom prst="rect">
            <a:avLst/>
          </a:prstGeom>
          <a:noFill/>
        </p:spPr>
        <p:txBody>
          <a:bodyPr wrap="square" rtlCol="0">
            <a:spAutoFit/>
          </a:bodyPr>
          <a:lstStyle/>
          <a:p>
            <a:pPr algn="l"/>
            <a:r>
              <a:rPr lang="ja-JP" altLang="en-US" sz="1600" dirty="0">
                <a:solidFill>
                  <a:schemeClr val="bg1"/>
                </a:solidFill>
              </a:rPr>
              <a:t>０</a:t>
            </a:r>
            <a:endParaRPr kumimoji="1" lang="ja-JP" altLang="en-US" sz="1600" dirty="0">
              <a:solidFill>
                <a:schemeClr val="bg1"/>
              </a:solidFill>
            </a:endParaRPr>
          </a:p>
        </p:txBody>
      </p:sp>
      <p:sp>
        <p:nvSpPr>
          <p:cNvPr id="5" name="テキスト ボックス 4">
            <a:extLst>
              <a:ext uri="{FF2B5EF4-FFF2-40B4-BE49-F238E27FC236}">
                <a16:creationId xmlns:a16="http://schemas.microsoft.com/office/drawing/2014/main" id="{1497E170-74B3-A216-1D74-C624C39BF8CE}"/>
              </a:ext>
            </a:extLst>
          </p:cNvPr>
          <p:cNvSpPr txBox="1"/>
          <p:nvPr/>
        </p:nvSpPr>
        <p:spPr>
          <a:xfrm>
            <a:off x="4636021" y="1737403"/>
            <a:ext cx="776443" cy="338554"/>
          </a:xfrm>
          <a:prstGeom prst="rect">
            <a:avLst/>
          </a:prstGeom>
          <a:noFill/>
        </p:spPr>
        <p:txBody>
          <a:bodyPr wrap="square" rtlCol="0">
            <a:spAutoFit/>
          </a:bodyPr>
          <a:lstStyle/>
          <a:p>
            <a:pPr algn="l"/>
            <a:r>
              <a:rPr lang="ja-JP" altLang="en-US" sz="1600" dirty="0">
                <a:solidFill>
                  <a:schemeClr val="bg1"/>
                </a:solidFill>
              </a:rPr>
              <a:t>３０００</a:t>
            </a:r>
            <a:endParaRPr kumimoji="1" lang="ja-JP" altLang="en-US" sz="1600" dirty="0">
              <a:solidFill>
                <a:schemeClr val="bg1"/>
              </a:solidFill>
            </a:endParaRPr>
          </a:p>
        </p:txBody>
      </p:sp>
      <p:sp>
        <p:nvSpPr>
          <p:cNvPr id="7" name="テキスト ボックス 6">
            <a:extLst>
              <a:ext uri="{FF2B5EF4-FFF2-40B4-BE49-F238E27FC236}">
                <a16:creationId xmlns:a16="http://schemas.microsoft.com/office/drawing/2014/main" id="{5E9D0EAC-7887-D6D5-5A8D-DD0229E7D5C1}"/>
              </a:ext>
            </a:extLst>
          </p:cNvPr>
          <p:cNvSpPr txBox="1"/>
          <p:nvPr/>
        </p:nvSpPr>
        <p:spPr>
          <a:xfrm>
            <a:off x="6188987" y="1737403"/>
            <a:ext cx="590552" cy="338554"/>
          </a:xfrm>
          <a:prstGeom prst="rect">
            <a:avLst/>
          </a:prstGeom>
          <a:noFill/>
        </p:spPr>
        <p:txBody>
          <a:bodyPr wrap="square" rtlCol="0">
            <a:spAutoFit/>
          </a:bodyPr>
          <a:lstStyle/>
          <a:p>
            <a:pPr algn="l"/>
            <a:r>
              <a:rPr lang="ja-JP" altLang="en-US" sz="1600" dirty="0">
                <a:solidFill>
                  <a:schemeClr val="bg1"/>
                </a:solidFill>
              </a:rPr>
              <a:t>９００</a:t>
            </a:r>
            <a:endParaRPr kumimoji="1" lang="ja-JP" altLang="en-US" sz="1600" dirty="0">
              <a:solidFill>
                <a:schemeClr val="bg1"/>
              </a:solidFill>
            </a:endParaRPr>
          </a:p>
        </p:txBody>
      </p:sp>
      <p:sp>
        <p:nvSpPr>
          <p:cNvPr id="9" name="テキスト ボックス 8">
            <a:extLst>
              <a:ext uri="{FF2B5EF4-FFF2-40B4-BE49-F238E27FC236}">
                <a16:creationId xmlns:a16="http://schemas.microsoft.com/office/drawing/2014/main" id="{19901044-4E11-D714-0A32-762AC2E8DB40}"/>
              </a:ext>
            </a:extLst>
          </p:cNvPr>
          <p:cNvSpPr txBox="1"/>
          <p:nvPr/>
        </p:nvSpPr>
        <p:spPr>
          <a:xfrm>
            <a:off x="7858902" y="1737403"/>
            <a:ext cx="776443" cy="338554"/>
          </a:xfrm>
          <a:prstGeom prst="rect">
            <a:avLst/>
          </a:prstGeom>
          <a:noFill/>
        </p:spPr>
        <p:txBody>
          <a:bodyPr wrap="square" rtlCol="0">
            <a:spAutoFit/>
          </a:bodyPr>
          <a:lstStyle/>
          <a:p>
            <a:pPr algn="l"/>
            <a:r>
              <a:rPr lang="ja-JP" altLang="en-US" sz="1600" dirty="0">
                <a:solidFill>
                  <a:schemeClr val="bg1"/>
                </a:solidFill>
              </a:rPr>
              <a:t>８００</a:t>
            </a:r>
            <a:endParaRPr kumimoji="1" lang="ja-JP" altLang="en-US" sz="1600" dirty="0">
              <a:solidFill>
                <a:schemeClr val="bg1"/>
              </a:solidFill>
            </a:endParaRPr>
          </a:p>
        </p:txBody>
      </p:sp>
      <p:sp>
        <p:nvSpPr>
          <p:cNvPr id="10" name="テキスト ボックス 9">
            <a:extLst>
              <a:ext uri="{FF2B5EF4-FFF2-40B4-BE49-F238E27FC236}">
                <a16:creationId xmlns:a16="http://schemas.microsoft.com/office/drawing/2014/main" id="{2582020D-210B-A7BE-455C-38ED1F5AF57C}"/>
              </a:ext>
            </a:extLst>
          </p:cNvPr>
          <p:cNvSpPr txBox="1"/>
          <p:nvPr/>
        </p:nvSpPr>
        <p:spPr>
          <a:xfrm>
            <a:off x="9714708" y="1742855"/>
            <a:ext cx="640980" cy="338554"/>
          </a:xfrm>
          <a:prstGeom prst="rect">
            <a:avLst/>
          </a:prstGeom>
          <a:noFill/>
        </p:spPr>
        <p:txBody>
          <a:bodyPr wrap="square" rtlCol="0">
            <a:spAutoFit/>
          </a:bodyPr>
          <a:lstStyle/>
          <a:p>
            <a:pPr algn="l"/>
            <a:r>
              <a:rPr lang="ja-JP" altLang="en-US" sz="1600" dirty="0">
                <a:solidFill>
                  <a:schemeClr val="bg1"/>
                </a:solidFill>
              </a:rPr>
              <a:t>０</a:t>
            </a:r>
            <a:endParaRPr kumimoji="1" lang="ja-JP" altLang="en-US" sz="1600" dirty="0">
              <a:solidFill>
                <a:schemeClr val="bg1"/>
              </a:solidFill>
            </a:endParaRPr>
          </a:p>
        </p:txBody>
      </p:sp>
      <p:sp>
        <p:nvSpPr>
          <p:cNvPr id="11" name="テキスト ボックス 10">
            <a:extLst>
              <a:ext uri="{FF2B5EF4-FFF2-40B4-BE49-F238E27FC236}">
                <a16:creationId xmlns:a16="http://schemas.microsoft.com/office/drawing/2014/main" id="{7B4010A2-4758-9AEA-CF47-7BB885F55BA8}"/>
              </a:ext>
            </a:extLst>
          </p:cNvPr>
          <p:cNvSpPr txBox="1"/>
          <p:nvPr/>
        </p:nvSpPr>
        <p:spPr>
          <a:xfrm>
            <a:off x="3521826" y="4065827"/>
            <a:ext cx="776443" cy="338554"/>
          </a:xfrm>
          <a:prstGeom prst="rect">
            <a:avLst/>
          </a:prstGeom>
          <a:noFill/>
        </p:spPr>
        <p:txBody>
          <a:bodyPr wrap="square" rtlCol="0">
            <a:spAutoFit/>
          </a:bodyPr>
          <a:lstStyle/>
          <a:p>
            <a:pPr algn="l"/>
            <a:r>
              <a:rPr lang="ja-JP" altLang="en-US" sz="1600" dirty="0">
                <a:solidFill>
                  <a:schemeClr val="bg1"/>
                </a:solidFill>
              </a:rPr>
              <a:t>０</a:t>
            </a:r>
            <a:endParaRPr kumimoji="1" lang="ja-JP" altLang="en-US" sz="1600" dirty="0">
              <a:solidFill>
                <a:schemeClr val="bg1"/>
              </a:solidFill>
            </a:endParaRPr>
          </a:p>
        </p:txBody>
      </p:sp>
      <p:sp>
        <p:nvSpPr>
          <p:cNvPr id="12" name="テキスト ボックス 11">
            <a:extLst>
              <a:ext uri="{FF2B5EF4-FFF2-40B4-BE49-F238E27FC236}">
                <a16:creationId xmlns:a16="http://schemas.microsoft.com/office/drawing/2014/main" id="{949856D6-6E11-819F-200D-E8E3F293630A}"/>
              </a:ext>
            </a:extLst>
          </p:cNvPr>
          <p:cNvSpPr txBox="1"/>
          <p:nvPr/>
        </p:nvSpPr>
        <p:spPr>
          <a:xfrm>
            <a:off x="3521826" y="4508087"/>
            <a:ext cx="600964" cy="338554"/>
          </a:xfrm>
          <a:prstGeom prst="rect">
            <a:avLst/>
          </a:prstGeom>
          <a:noFill/>
        </p:spPr>
        <p:txBody>
          <a:bodyPr wrap="square" rtlCol="0">
            <a:spAutoFit/>
          </a:bodyPr>
          <a:lstStyle/>
          <a:p>
            <a:pPr algn="l"/>
            <a:r>
              <a:rPr lang="ja-JP" altLang="en-US" sz="1600" dirty="0">
                <a:solidFill>
                  <a:schemeClr val="bg1"/>
                </a:solidFill>
              </a:rPr>
              <a:t>０</a:t>
            </a:r>
            <a:endParaRPr kumimoji="1" lang="ja-JP" altLang="en-US" sz="1600" dirty="0">
              <a:solidFill>
                <a:schemeClr val="bg1"/>
              </a:solidFill>
            </a:endParaRPr>
          </a:p>
        </p:txBody>
      </p:sp>
      <p:sp>
        <p:nvSpPr>
          <p:cNvPr id="13" name="テキスト ボックス 12">
            <a:extLst>
              <a:ext uri="{FF2B5EF4-FFF2-40B4-BE49-F238E27FC236}">
                <a16:creationId xmlns:a16="http://schemas.microsoft.com/office/drawing/2014/main" id="{C41F0BB6-BF1F-223F-07FF-1DF68BDC51EA}"/>
              </a:ext>
            </a:extLst>
          </p:cNvPr>
          <p:cNvSpPr txBox="1"/>
          <p:nvPr/>
        </p:nvSpPr>
        <p:spPr>
          <a:xfrm>
            <a:off x="4055953" y="3088892"/>
            <a:ext cx="856640" cy="338554"/>
          </a:xfrm>
          <a:prstGeom prst="rect">
            <a:avLst/>
          </a:prstGeom>
          <a:noFill/>
        </p:spPr>
        <p:txBody>
          <a:bodyPr wrap="square" rtlCol="0">
            <a:spAutoFit/>
          </a:bodyPr>
          <a:lstStyle/>
          <a:p>
            <a:pPr algn="l"/>
            <a:r>
              <a:rPr lang="ja-JP" altLang="en-US" sz="1600" dirty="0">
                <a:solidFill>
                  <a:schemeClr val="bg1"/>
                </a:solidFill>
              </a:rPr>
              <a:t>な し</a:t>
            </a:r>
            <a:endParaRPr kumimoji="1" lang="ja-JP" altLang="en-US" sz="1600" dirty="0">
              <a:solidFill>
                <a:schemeClr val="bg1"/>
              </a:solidFill>
            </a:endParaRPr>
          </a:p>
        </p:txBody>
      </p:sp>
      <p:sp>
        <p:nvSpPr>
          <p:cNvPr id="14" name="テキスト ボックス 13">
            <a:extLst>
              <a:ext uri="{FF2B5EF4-FFF2-40B4-BE49-F238E27FC236}">
                <a16:creationId xmlns:a16="http://schemas.microsoft.com/office/drawing/2014/main" id="{4D28F924-A029-893E-2DC2-93EE5C525D26}"/>
              </a:ext>
            </a:extLst>
          </p:cNvPr>
          <p:cNvSpPr txBox="1"/>
          <p:nvPr/>
        </p:nvSpPr>
        <p:spPr>
          <a:xfrm>
            <a:off x="4055953" y="5498891"/>
            <a:ext cx="776443" cy="338554"/>
          </a:xfrm>
          <a:prstGeom prst="rect">
            <a:avLst/>
          </a:prstGeom>
          <a:noFill/>
        </p:spPr>
        <p:txBody>
          <a:bodyPr wrap="square" rtlCol="0">
            <a:spAutoFit/>
          </a:bodyPr>
          <a:lstStyle/>
          <a:p>
            <a:pPr algn="l"/>
            <a:r>
              <a:rPr kumimoji="1" lang="ja-JP" altLang="en-US" sz="1600" dirty="0">
                <a:solidFill>
                  <a:schemeClr val="bg1"/>
                </a:solidFill>
              </a:rPr>
              <a:t>な し</a:t>
            </a:r>
          </a:p>
        </p:txBody>
      </p:sp>
      <p:sp>
        <p:nvSpPr>
          <p:cNvPr id="15" name="テキスト ボックス 14">
            <a:extLst>
              <a:ext uri="{FF2B5EF4-FFF2-40B4-BE49-F238E27FC236}">
                <a16:creationId xmlns:a16="http://schemas.microsoft.com/office/drawing/2014/main" id="{ABF2B3D1-B61D-66F2-3C1E-5E00579B7034}"/>
              </a:ext>
            </a:extLst>
          </p:cNvPr>
          <p:cNvSpPr txBox="1"/>
          <p:nvPr/>
        </p:nvSpPr>
        <p:spPr>
          <a:xfrm>
            <a:off x="9714708" y="2137997"/>
            <a:ext cx="425486" cy="338554"/>
          </a:xfrm>
          <a:prstGeom prst="rect">
            <a:avLst/>
          </a:prstGeom>
          <a:noFill/>
        </p:spPr>
        <p:txBody>
          <a:bodyPr wrap="square" rtlCol="0">
            <a:spAutoFit/>
          </a:bodyPr>
          <a:lstStyle/>
          <a:p>
            <a:pPr algn="l"/>
            <a:r>
              <a:rPr lang="ja-JP" altLang="en-US" sz="1600" dirty="0">
                <a:solidFill>
                  <a:schemeClr val="bg1"/>
                </a:solidFill>
              </a:rPr>
              <a:t>０</a:t>
            </a:r>
            <a:endParaRPr kumimoji="1" lang="ja-JP" altLang="en-US" sz="1600" dirty="0">
              <a:solidFill>
                <a:schemeClr val="bg1"/>
              </a:solidFill>
            </a:endParaRPr>
          </a:p>
        </p:txBody>
      </p:sp>
    </p:spTree>
    <p:extLst>
      <p:ext uri="{BB962C8B-B14F-4D97-AF65-F5344CB8AC3E}">
        <p14:creationId xmlns:p14="http://schemas.microsoft.com/office/powerpoint/2010/main" val="145676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500"/>
                                        <p:tgtEl>
                                          <p:spTgt spid="13"/>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500"/>
                                        <p:tgtEl>
                                          <p:spTgt spid="11"/>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500"/>
                                        <p:tgtEl>
                                          <p:spTgt spid="12"/>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500"/>
                                        <p:tgtEl>
                                          <p:spTgt spid="14"/>
                                        </p:tgtEl>
                                      </p:cBhvr>
                                    </p:animEffect>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fade">
                                      <p:cBhvr>
                                        <p:cTn id="55" dur="1000"/>
                                        <p:tgtEl>
                                          <p:spTgt spid="10"/>
                                        </p:tgtEl>
                                      </p:cBhvr>
                                    </p:animEffect>
                                    <p:anim calcmode="lin" valueType="num">
                                      <p:cBhvr>
                                        <p:cTn id="56" dur="1000" fill="hold"/>
                                        <p:tgtEl>
                                          <p:spTgt spid="10"/>
                                        </p:tgtEl>
                                        <p:attrNameLst>
                                          <p:attrName>ppt_x</p:attrName>
                                        </p:attrNameLst>
                                      </p:cBhvr>
                                      <p:tavLst>
                                        <p:tav tm="0">
                                          <p:val>
                                            <p:strVal val="#ppt_x"/>
                                          </p:val>
                                        </p:tav>
                                        <p:tav tm="100000">
                                          <p:val>
                                            <p:strVal val="#ppt_x"/>
                                          </p:val>
                                        </p:tav>
                                      </p:tavLst>
                                    </p:anim>
                                    <p:anim calcmode="lin" valueType="num">
                                      <p:cBhvr>
                                        <p:cTn id="5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1000"/>
                                        <p:tgtEl>
                                          <p:spTgt spid="3"/>
                                        </p:tgtEl>
                                      </p:cBhvr>
                                    </p:animEffect>
                                    <p:anim calcmode="lin" valueType="num">
                                      <p:cBhvr>
                                        <p:cTn id="63" dur="1000" fill="hold"/>
                                        <p:tgtEl>
                                          <p:spTgt spid="3"/>
                                        </p:tgtEl>
                                        <p:attrNameLst>
                                          <p:attrName>ppt_x</p:attrName>
                                        </p:attrNameLst>
                                      </p:cBhvr>
                                      <p:tavLst>
                                        <p:tav tm="0">
                                          <p:val>
                                            <p:strVal val="#ppt_x"/>
                                          </p:val>
                                        </p:tav>
                                        <p:tav tm="100000">
                                          <p:val>
                                            <p:strVal val="#ppt_x"/>
                                          </p:val>
                                        </p:tav>
                                      </p:tavLst>
                                    </p:anim>
                                    <p:anim calcmode="lin" valueType="num">
                                      <p:cBhvr>
                                        <p:cTn id="6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grpId="0" nodeType="click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fade">
                                      <p:cBhvr>
                                        <p:cTn id="69" dur="1000"/>
                                        <p:tgtEl>
                                          <p:spTgt spid="15"/>
                                        </p:tgtEl>
                                      </p:cBhvr>
                                    </p:animEffect>
                                    <p:anim calcmode="lin" valueType="num">
                                      <p:cBhvr>
                                        <p:cTn id="70" dur="1000" fill="hold"/>
                                        <p:tgtEl>
                                          <p:spTgt spid="15"/>
                                        </p:tgtEl>
                                        <p:attrNameLst>
                                          <p:attrName>ppt_x</p:attrName>
                                        </p:attrNameLst>
                                      </p:cBhvr>
                                      <p:tavLst>
                                        <p:tav tm="0">
                                          <p:val>
                                            <p:strVal val="#ppt_x"/>
                                          </p:val>
                                        </p:tav>
                                        <p:tav tm="100000">
                                          <p:val>
                                            <p:strVal val="#ppt_x"/>
                                          </p:val>
                                        </p:tav>
                                      </p:tavLst>
                                    </p:anim>
                                    <p:anim calcmode="lin" valueType="num">
                                      <p:cBhvr>
                                        <p:cTn id="7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7" grpId="0"/>
      <p:bldP spid="9" grpId="0"/>
      <p:bldP spid="10" grpId="0"/>
      <p:bldP spid="11" grpId="0"/>
      <p:bldP spid="12" grpId="0"/>
      <p:bldP spid="13" grpId="0"/>
      <p:bldP spid="14" grpId="0"/>
      <p:bldP spid="15"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6" name="テキスト プレースホルダー 5">
            <a:extLst>
              <a:ext uri="{FF2B5EF4-FFF2-40B4-BE49-F238E27FC236}">
                <a16:creationId xmlns:a16="http://schemas.microsoft.com/office/drawing/2014/main" id="{8FC6B10C-8320-46D2-8699-82B82C3E2DB0}"/>
              </a:ext>
            </a:extLst>
          </p:cNvPr>
          <p:cNvSpPr>
            <a:spLocks noGrp="1"/>
          </p:cNvSpPr>
          <p:nvPr>
            <p:ph type="body" idx="1"/>
          </p:nvPr>
        </p:nvSpPr>
        <p:spPr>
          <a:xfrm>
            <a:off x="43543" y="426720"/>
            <a:ext cx="12104914" cy="5974080"/>
          </a:xfrm>
        </p:spPr>
        <p:txBody>
          <a:bodyPr>
            <a:normAutofit/>
          </a:bodyPr>
          <a:lstStyle/>
          <a:p>
            <a:pPr marR="30480" indent="209550" algn="l">
              <a:tabLst>
                <a:tab pos="266700" algn="l"/>
                <a:tab pos="466725" algn="l"/>
                <a:tab pos="600075" algn="l"/>
              </a:tabLst>
            </a:pPr>
            <a:endParaRPr kumimoji="1" lang="en-US" altLang="ja-JP" sz="8000" b="0" i="0" u="none" strike="noStrike" kern="100" cap="none" spc="0" normalizeH="0" baseline="0" noProof="0" dirty="0">
              <a:ln>
                <a:noFill/>
              </a:ln>
              <a:solidFill>
                <a:schemeClr val="bg1"/>
              </a:solidFill>
              <a:effectLst/>
              <a:uLnTx/>
              <a:uFillTx/>
              <a:latin typeface="+mn-ea"/>
              <a:ea typeface="HGP明朝E" panose="02020900000000000000" pitchFamily="18" charset="-128"/>
              <a:cs typeface="Times New Roman" panose="02020603050405020304" pitchFamily="18" charset="0"/>
            </a:endParaRPr>
          </a:p>
          <a:p>
            <a:pPr marR="30480" indent="209550" algn="l">
              <a:tabLst>
                <a:tab pos="266700" algn="l"/>
                <a:tab pos="466725" algn="l"/>
                <a:tab pos="600075" algn="l"/>
              </a:tabLst>
            </a:pPr>
            <a:endParaRPr lang="en-US" altLang="ja-JP" sz="8000" kern="100" dirty="0">
              <a:solidFill>
                <a:schemeClr val="bg1"/>
              </a:solidFill>
              <a:latin typeface="+mn-ea"/>
              <a:ea typeface="HGP明朝E" panose="02020900000000000000" pitchFamily="18" charset="-128"/>
              <a:cs typeface="Times New Roman" panose="02020603050405020304" pitchFamily="18" charset="0"/>
            </a:endParaRPr>
          </a:p>
          <a:p>
            <a:pPr marR="30480" indent="209550" algn="l">
              <a:tabLst>
                <a:tab pos="266700" algn="l"/>
                <a:tab pos="466725" algn="l"/>
                <a:tab pos="600075" algn="l"/>
              </a:tabLst>
            </a:pPr>
            <a:endParaRPr kumimoji="1" lang="ja-JP" altLang="en-US"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kumimoji="1" lang="ja-JP" altLang="en-US"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　</a:t>
            </a:r>
            <a:endParaRPr kumimoji="1" lang="ja-JP" altLang="en-US" sz="2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endParaRPr kumimoji="1" lang="ja-JP" altLang="en-US" sz="8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endParaRPr>
          </a:p>
        </p:txBody>
      </p:sp>
      <p:sp>
        <p:nvSpPr>
          <p:cNvPr id="4" name="スライド番号プレースホルダー 3">
            <a:extLst>
              <a:ext uri="{FF2B5EF4-FFF2-40B4-BE49-F238E27FC236}">
                <a16:creationId xmlns:a16="http://schemas.microsoft.com/office/drawing/2014/main" id="{C6C06E6B-DCED-41FE-ABE1-7E771819159B}"/>
              </a:ext>
            </a:extLst>
          </p:cNvPr>
          <p:cNvSpPr>
            <a:spLocks noGrp="1"/>
          </p:cNvSpPr>
          <p:nvPr>
            <p:ph type="sldNum" sz="quarter" idx="12"/>
          </p:nvPr>
        </p:nvSpPr>
        <p:spPr>
          <a:xfrm>
            <a:off x="11360727" y="6492875"/>
            <a:ext cx="762000" cy="365125"/>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45BA4EA-5EFA-460C-8880-04B9C92D5A26}" type="slidenum">
              <a:rPr kumimoji="0" lang="ja-JP" altLang="en-US" sz="1600" b="0" i="0" u="none" strike="noStrike" kern="1200" cap="none" spc="0" normalizeH="0" baseline="0" noProof="0">
                <a:ln>
                  <a:noFill/>
                </a:ln>
                <a:solidFill>
                  <a:prstClr val="black"/>
                </a:solidFill>
                <a:effectLst/>
                <a:uLnTx/>
                <a:uFillTx/>
                <a:latin typeface="Calibri" pitchFamily="34"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52</a:t>
            </a:fld>
            <a:endParaRPr kumimoji="0" lang="ja-JP" altLang="en-US" sz="1600" b="0" i="0" u="none" strike="noStrike" kern="1200" cap="none" spc="0" normalizeH="0" baseline="0" noProof="0" dirty="0">
              <a:ln>
                <a:noFill/>
              </a:ln>
              <a:solidFill>
                <a:prstClr val="black"/>
              </a:solidFill>
              <a:effectLst/>
              <a:uLnTx/>
              <a:uFillTx/>
              <a:latin typeface="Calibri" pitchFamily="34" charset="0"/>
              <a:ea typeface="ＭＳ Ｐゴシック" pitchFamily="50" charset="-128"/>
              <a:cs typeface="+mn-cs"/>
            </a:endParaRPr>
          </a:p>
        </p:txBody>
      </p:sp>
      <p:pic>
        <p:nvPicPr>
          <p:cNvPr id="9" name="図 8">
            <a:extLst>
              <a:ext uri="{FF2B5EF4-FFF2-40B4-BE49-F238E27FC236}">
                <a16:creationId xmlns:a16="http://schemas.microsoft.com/office/drawing/2014/main" id="{3E82E717-6AD1-B8F3-7A69-E5E27B967EDB}"/>
              </a:ext>
            </a:extLst>
          </p:cNvPr>
          <p:cNvPicPr>
            <a:picLocks noChangeAspect="1"/>
          </p:cNvPicPr>
          <p:nvPr/>
        </p:nvPicPr>
        <p:blipFill>
          <a:blip r:embed="rId3"/>
          <a:stretch>
            <a:fillRect/>
          </a:stretch>
        </p:blipFill>
        <p:spPr>
          <a:xfrm>
            <a:off x="724276" y="0"/>
            <a:ext cx="10900374" cy="6858000"/>
          </a:xfrm>
          <a:prstGeom prst="rect">
            <a:avLst/>
          </a:prstGeom>
        </p:spPr>
      </p:pic>
      <p:sp>
        <p:nvSpPr>
          <p:cNvPr id="2" name="テキスト ボックス 1">
            <a:extLst>
              <a:ext uri="{FF2B5EF4-FFF2-40B4-BE49-F238E27FC236}">
                <a16:creationId xmlns:a16="http://schemas.microsoft.com/office/drawing/2014/main" id="{16154156-F419-A51F-A5A0-FE60BFD4D859}"/>
              </a:ext>
            </a:extLst>
          </p:cNvPr>
          <p:cNvSpPr txBox="1"/>
          <p:nvPr/>
        </p:nvSpPr>
        <p:spPr>
          <a:xfrm>
            <a:off x="3117841" y="794582"/>
            <a:ext cx="530706" cy="276999"/>
          </a:xfrm>
          <a:prstGeom prst="rect">
            <a:avLst/>
          </a:prstGeom>
          <a:noFill/>
        </p:spPr>
        <p:txBody>
          <a:bodyPr wrap="square" rtlCol="0">
            <a:spAutoFit/>
          </a:bodyPr>
          <a:lstStyle/>
          <a:p>
            <a:pPr algn="l"/>
            <a:r>
              <a:rPr lang="ja-JP" altLang="en-US" sz="1200" dirty="0">
                <a:solidFill>
                  <a:schemeClr val="bg1"/>
                </a:solidFill>
              </a:rPr>
              <a:t>水稲</a:t>
            </a:r>
            <a:endParaRPr kumimoji="1" lang="ja-JP" altLang="en-US" sz="1200" dirty="0">
              <a:solidFill>
                <a:schemeClr val="bg1"/>
              </a:solidFill>
            </a:endParaRPr>
          </a:p>
        </p:txBody>
      </p:sp>
      <p:sp>
        <p:nvSpPr>
          <p:cNvPr id="3" name="テキスト ボックス 2">
            <a:extLst>
              <a:ext uri="{FF2B5EF4-FFF2-40B4-BE49-F238E27FC236}">
                <a16:creationId xmlns:a16="http://schemas.microsoft.com/office/drawing/2014/main" id="{F09077F2-320B-FFC4-9FF5-186CD117A6BF}"/>
              </a:ext>
            </a:extLst>
          </p:cNvPr>
          <p:cNvSpPr txBox="1"/>
          <p:nvPr/>
        </p:nvSpPr>
        <p:spPr>
          <a:xfrm>
            <a:off x="4086561" y="794581"/>
            <a:ext cx="621241" cy="276999"/>
          </a:xfrm>
          <a:prstGeom prst="rect">
            <a:avLst/>
          </a:prstGeom>
          <a:noFill/>
        </p:spPr>
        <p:txBody>
          <a:bodyPr wrap="square" rtlCol="0">
            <a:spAutoFit/>
          </a:bodyPr>
          <a:lstStyle/>
          <a:p>
            <a:pPr algn="l"/>
            <a:r>
              <a:rPr kumimoji="1" lang="ja-JP" altLang="en-US" sz="1200" dirty="0">
                <a:solidFill>
                  <a:schemeClr val="bg1"/>
                </a:solidFill>
              </a:rPr>
              <a:t>野菜</a:t>
            </a:r>
          </a:p>
        </p:txBody>
      </p:sp>
      <p:sp>
        <p:nvSpPr>
          <p:cNvPr id="5" name="テキスト ボックス 4">
            <a:extLst>
              <a:ext uri="{FF2B5EF4-FFF2-40B4-BE49-F238E27FC236}">
                <a16:creationId xmlns:a16="http://schemas.microsoft.com/office/drawing/2014/main" id="{2804471D-D6D6-9128-9334-47D0FB1E4F14}"/>
              </a:ext>
            </a:extLst>
          </p:cNvPr>
          <p:cNvSpPr txBox="1"/>
          <p:nvPr/>
        </p:nvSpPr>
        <p:spPr>
          <a:xfrm>
            <a:off x="6919438" y="794581"/>
            <a:ext cx="478107" cy="276999"/>
          </a:xfrm>
          <a:prstGeom prst="rect">
            <a:avLst/>
          </a:prstGeom>
          <a:noFill/>
        </p:spPr>
        <p:txBody>
          <a:bodyPr wrap="square" rtlCol="0">
            <a:spAutoFit/>
          </a:bodyPr>
          <a:lstStyle/>
          <a:p>
            <a:pPr algn="l"/>
            <a:r>
              <a:rPr kumimoji="1" lang="ja-JP" altLang="en-US" sz="1200" dirty="0">
                <a:solidFill>
                  <a:schemeClr val="bg1"/>
                </a:solidFill>
              </a:rPr>
              <a:t>柿</a:t>
            </a:r>
          </a:p>
        </p:txBody>
      </p:sp>
      <p:sp>
        <p:nvSpPr>
          <p:cNvPr id="7" name="テキスト ボックス 6">
            <a:extLst>
              <a:ext uri="{FF2B5EF4-FFF2-40B4-BE49-F238E27FC236}">
                <a16:creationId xmlns:a16="http://schemas.microsoft.com/office/drawing/2014/main" id="{29A231C6-1D53-11DC-A29B-870352CFF6AA}"/>
              </a:ext>
            </a:extLst>
          </p:cNvPr>
          <p:cNvSpPr txBox="1"/>
          <p:nvPr/>
        </p:nvSpPr>
        <p:spPr>
          <a:xfrm>
            <a:off x="3117841" y="1155465"/>
            <a:ext cx="793256" cy="276999"/>
          </a:xfrm>
          <a:prstGeom prst="rect">
            <a:avLst/>
          </a:prstGeom>
          <a:noFill/>
        </p:spPr>
        <p:txBody>
          <a:bodyPr wrap="square" rtlCol="0">
            <a:spAutoFit/>
          </a:bodyPr>
          <a:lstStyle/>
          <a:p>
            <a:pPr algn="l"/>
            <a:r>
              <a:rPr kumimoji="1" lang="ja-JP" altLang="en-US" sz="1200" dirty="0">
                <a:solidFill>
                  <a:schemeClr val="bg1"/>
                </a:solidFill>
              </a:rPr>
              <a:t>３２５０</a:t>
            </a:r>
          </a:p>
        </p:txBody>
      </p:sp>
      <p:sp>
        <p:nvSpPr>
          <p:cNvPr id="8" name="テキスト ボックス 7">
            <a:extLst>
              <a:ext uri="{FF2B5EF4-FFF2-40B4-BE49-F238E27FC236}">
                <a16:creationId xmlns:a16="http://schemas.microsoft.com/office/drawing/2014/main" id="{7808BB55-F103-6890-F2D7-5C37EA3CC874}"/>
              </a:ext>
            </a:extLst>
          </p:cNvPr>
          <p:cNvSpPr txBox="1"/>
          <p:nvPr/>
        </p:nvSpPr>
        <p:spPr>
          <a:xfrm>
            <a:off x="4086561" y="1162442"/>
            <a:ext cx="478107" cy="276999"/>
          </a:xfrm>
          <a:prstGeom prst="rect">
            <a:avLst/>
          </a:prstGeom>
          <a:noFill/>
        </p:spPr>
        <p:txBody>
          <a:bodyPr wrap="square" rtlCol="0">
            <a:spAutoFit/>
          </a:bodyPr>
          <a:lstStyle/>
          <a:p>
            <a:pPr algn="l"/>
            <a:r>
              <a:rPr kumimoji="1" lang="ja-JP" altLang="en-US" sz="1200" dirty="0">
                <a:solidFill>
                  <a:schemeClr val="bg1"/>
                </a:solidFill>
              </a:rPr>
              <a:t>９００</a:t>
            </a:r>
          </a:p>
        </p:txBody>
      </p:sp>
      <p:sp>
        <p:nvSpPr>
          <p:cNvPr id="10" name="テキスト ボックス 9">
            <a:extLst>
              <a:ext uri="{FF2B5EF4-FFF2-40B4-BE49-F238E27FC236}">
                <a16:creationId xmlns:a16="http://schemas.microsoft.com/office/drawing/2014/main" id="{028B281E-D931-AEE5-C909-BBD461842956}"/>
              </a:ext>
            </a:extLst>
          </p:cNvPr>
          <p:cNvSpPr txBox="1"/>
          <p:nvPr/>
        </p:nvSpPr>
        <p:spPr>
          <a:xfrm>
            <a:off x="7034328" y="1162442"/>
            <a:ext cx="478107" cy="276999"/>
          </a:xfrm>
          <a:prstGeom prst="rect">
            <a:avLst/>
          </a:prstGeom>
          <a:noFill/>
        </p:spPr>
        <p:txBody>
          <a:bodyPr wrap="square" rtlCol="0">
            <a:spAutoFit/>
          </a:bodyPr>
          <a:lstStyle/>
          <a:p>
            <a:pPr algn="l"/>
            <a:r>
              <a:rPr kumimoji="1" lang="ja-JP" altLang="en-US" sz="1200" dirty="0">
                <a:solidFill>
                  <a:schemeClr val="bg1"/>
                </a:solidFill>
              </a:rPr>
              <a:t>８００</a:t>
            </a:r>
          </a:p>
        </p:txBody>
      </p:sp>
      <p:sp>
        <p:nvSpPr>
          <p:cNvPr id="11" name="テキスト ボックス 10">
            <a:extLst>
              <a:ext uri="{FF2B5EF4-FFF2-40B4-BE49-F238E27FC236}">
                <a16:creationId xmlns:a16="http://schemas.microsoft.com/office/drawing/2014/main" id="{18A9EAA1-F615-CEAA-A98B-B7720FE79C52}"/>
              </a:ext>
            </a:extLst>
          </p:cNvPr>
          <p:cNvSpPr txBox="1"/>
          <p:nvPr/>
        </p:nvSpPr>
        <p:spPr>
          <a:xfrm>
            <a:off x="3648547" y="1800325"/>
            <a:ext cx="1175226" cy="276999"/>
          </a:xfrm>
          <a:prstGeom prst="rect">
            <a:avLst/>
          </a:prstGeom>
          <a:noFill/>
        </p:spPr>
        <p:txBody>
          <a:bodyPr wrap="square" rtlCol="0">
            <a:spAutoFit/>
          </a:bodyPr>
          <a:lstStyle/>
          <a:p>
            <a:pPr algn="l"/>
            <a:r>
              <a:rPr kumimoji="1" lang="ja-JP" altLang="en-US" sz="1200" dirty="0">
                <a:solidFill>
                  <a:schemeClr val="bg1"/>
                </a:solidFill>
              </a:rPr>
              <a:t>トラクター</a:t>
            </a:r>
          </a:p>
        </p:txBody>
      </p:sp>
      <p:sp>
        <p:nvSpPr>
          <p:cNvPr id="12" name="テキスト ボックス 11">
            <a:extLst>
              <a:ext uri="{FF2B5EF4-FFF2-40B4-BE49-F238E27FC236}">
                <a16:creationId xmlns:a16="http://schemas.microsoft.com/office/drawing/2014/main" id="{6BBC04D4-7E08-D05F-FFB9-37CDFB5479CB}"/>
              </a:ext>
            </a:extLst>
          </p:cNvPr>
          <p:cNvSpPr txBox="1"/>
          <p:nvPr/>
        </p:nvSpPr>
        <p:spPr>
          <a:xfrm>
            <a:off x="3758053" y="1968908"/>
            <a:ext cx="478107" cy="276999"/>
          </a:xfrm>
          <a:prstGeom prst="rect">
            <a:avLst/>
          </a:prstGeom>
          <a:noFill/>
        </p:spPr>
        <p:txBody>
          <a:bodyPr wrap="square" rtlCol="0">
            <a:spAutoFit/>
          </a:bodyPr>
          <a:lstStyle/>
          <a:p>
            <a:pPr algn="l"/>
            <a:r>
              <a:rPr kumimoji="1" lang="ja-JP" altLang="en-US" sz="1200" dirty="0">
                <a:solidFill>
                  <a:schemeClr val="bg1"/>
                </a:solidFill>
              </a:rPr>
              <a:t>２ 台</a:t>
            </a:r>
          </a:p>
        </p:txBody>
      </p:sp>
      <p:sp>
        <p:nvSpPr>
          <p:cNvPr id="13" name="テキスト ボックス 12">
            <a:extLst>
              <a:ext uri="{FF2B5EF4-FFF2-40B4-BE49-F238E27FC236}">
                <a16:creationId xmlns:a16="http://schemas.microsoft.com/office/drawing/2014/main" id="{7ACE4F35-4848-DBA5-31B0-6E0E54732025}"/>
              </a:ext>
            </a:extLst>
          </p:cNvPr>
          <p:cNvSpPr txBox="1"/>
          <p:nvPr/>
        </p:nvSpPr>
        <p:spPr>
          <a:xfrm>
            <a:off x="4823773" y="1800325"/>
            <a:ext cx="916124" cy="276999"/>
          </a:xfrm>
          <a:prstGeom prst="rect">
            <a:avLst/>
          </a:prstGeom>
          <a:noFill/>
        </p:spPr>
        <p:txBody>
          <a:bodyPr wrap="square" rtlCol="0">
            <a:spAutoFit/>
          </a:bodyPr>
          <a:lstStyle/>
          <a:p>
            <a:pPr algn="l"/>
            <a:r>
              <a:rPr kumimoji="1" lang="ja-JP" altLang="en-US" sz="1200" dirty="0">
                <a:solidFill>
                  <a:schemeClr val="bg1"/>
                </a:solidFill>
              </a:rPr>
              <a:t>田</a:t>
            </a:r>
            <a:r>
              <a:rPr lang="ja-JP" altLang="en-US" sz="1200" dirty="0">
                <a:solidFill>
                  <a:schemeClr val="bg1"/>
                </a:solidFill>
              </a:rPr>
              <a:t>植え機</a:t>
            </a:r>
            <a:endParaRPr kumimoji="1" lang="ja-JP" altLang="en-US" sz="1200" dirty="0">
              <a:solidFill>
                <a:schemeClr val="bg1"/>
              </a:solidFill>
            </a:endParaRPr>
          </a:p>
        </p:txBody>
      </p:sp>
      <p:sp>
        <p:nvSpPr>
          <p:cNvPr id="14" name="テキスト ボックス 13">
            <a:extLst>
              <a:ext uri="{FF2B5EF4-FFF2-40B4-BE49-F238E27FC236}">
                <a16:creationId xmlns:a16="http://schemas.microsoft.com/office/drawing/2014/main" id="{BC11A125-0EAD-3444-8E6E-7DB97DDB56AC}"/>
              </a:ext>
            </a:extLst>
          </p:cNvPr>
          <p:cNvSpPr txBox="1"/>
          <p:nvPr/>
        </p:nvSpPr>
        <p:spPr>
          <a:xfrm>
            <a:off x="4933279" y="1961237"/>
            <a:ext cx="478107" cy="276999"/>
          </a:xfrm>
          <a:prstGeom prst="rect">
            <a:avLst/>
          </a:prstGeom>
          <a:noFill/>
        </p:spPr>
        <p:txBody>
          <a:bodyPr wrap="square" rtlCol="0">
            <a:spAutoFit/>
          </a:bodyPr>
          <a:lstStyle/>
          <a:p>
            <a:pPr algn="l"/>
            <a:r>
              <a:rPr kumimoji="1" lang="ja-JP" altLang="en-US" sz="1200" dirty="0">
                <a:solidFill>
                  <a:schemeClr val="bg1"/>
                </a:solidFill>
              </a:rPr>
              <a:t>１ 台</a:t>
            </a:r>
          </a:p>
        </p:txBody>
      </p:sp>
      <p:sp>
        <p:nvSpPr>
          <p:cNvPr id="15" name="テキスト ボックス 14">
            <a:extLst>
              <a:ext uri="{FF2B5EF4-FFF2-40B4-BE49-F238E27FC236}">
                <a16:creationId xmlns:a16="http://schemas.microsoft.com/office/drawing/2014/main" id="{367DB96B-38CE-3F52-328C-39EB2F21456C}"/>
              </a:ext>
            </a:extLst>
          </p:cNvPr>
          <p:cNvSpPr txBox="1"/>
          <p:nvPr/>
        </p:nvSpPr>
        <p:spPr>
          <a:xfrm>
            <a:off x="3997106" y="4393546"/>
            <a:ext cx="478107" cy="276999"/>
          </a:xfrm>
          <a:prstGeom prst="rect">
            <a:avLst/>
          </a:prstGeom>
          <a:noFill/>
        </p:spPr>
        <p:txBody>
          <a:bodyPr wrap="square" rtlCol="0">
            <a:spAutoFit/>
          </a:bodyPr>
          <a:lstStyle/>
          <a:p>
            <a:pPr algn="l"/>
            <a:r>
              <a:rPr kumimoji="1" lang="ja-JP" altLang="en-US" sz="1200" dirty="0">
                <a:solidFill>
                  <a:schemeClr val="bg1"/>
                </a:solidFill>
              </a:rPr>
              <a:t>２人</a:t>
            </a:r>
          </a:p>
        </p:txBody>
      </p:sp>
      <p:sp>
        <p:nvSpPr>
          <p:cNvPr id="16" name="テキスト ボックス 15">
            <a:extLst>
              <a:ext uri="{FF2B5EF4-FFF2-40B4-BE49-F238E27FC236}">
                <a16:creationId xmlns:a16="http://schemas.microsoft.com/office/drawing/2014/main" id="{8367FDF1-467A-9125-3E90-6F2561EBAB48}"/>
              </a:ext>
            </a:extLst>
          </p:cNvPr>
          <p:cNvSpPr txBox="1"/>
          <p:nvPr/>
        </p:nvSpPr>
        <p:spPr>
          <a:xfrm>
            <a:off x="6063882" y="1800324"/>
            <a:ext cx="713495" cy="276999"/>
          </a:xfrm>
          <a:prstGeom prst="rect">
            <a:avLst/>
          </a:prstGeom>
          <a:noFill/>
        </p:spPr>
        <p:txBody>
          <a:bodyPr wrap="square" rtlCol="0">
            <a:spAutoFit/>
          </a:bodyPr>
          <a:lstStyle/>
          <a:p>
            <a:pPr algn="l"/>
            <a:r>
              <a:rPr kumimoji="1" lang="ja-JP" altLang="en-US" sz="1200" dirty="0">
                <a:solidFill>
                  <a:schemeClr val="bg1"/>
                </a:solidFill>
              </a:rPr>
              <a:t>ｺﾝﾊﾞｲﾝ</a:t>
            </a:r>
          </a:p>
        </p:txBody>
      </p:sp>
      <p:sp>
        <p:nvSpPr>
          <p:cNvPr id="17" name="テキスト ボックス 16">
            <a:extLst>
              <a:ext uri="{FF2B5EF4-FFF2-40B4-BE49-F238E27FC236}">
                <a16:creationId xmlns:a16="http://schemas.microsoft.com/office/drawing/2014/main" id="{FA8710AA-E2B2-DDCF-C78A-984FFD1F9B1A}"/>
              </a:ext>
            </a:extLst>
          </p:cNvPr>
          <p:cNvSpPr txBox="1"/>
          <p:nvPr/>
        </p:nvSpPr>
        <p:spPr>
          <a:xfrm>
            <a:off x="6127473" y="2095564"/>
            <a:ext cx="517771" cy="276999"/>
          </a:xfrm>
          <a:prstGeom prst="rect">
            <a:avLst/>
          </a:prstGeom>
          <a:noFill/>
        </p:spPr>
        <p:txBody>
          <a:bodyPr wrap="square" rtlCol="0">
            <a:spAutoFit/>
          </a:bodyPr>
          <a:lstStyle/>
          <a:p>
            <a:pPr algn="l"/>
            <a:r>
              <a:rPr kumimoji="1" lang="ja-JP" altLang="en-US" sz="1200" dirty="0">
                <a:solidFill>
                  <a:schemeClr val="bg1"/>
                </a:solidFill>
              </a:rPr>
              <a:t>１ 台</a:t>
            </a:r>
          </a:p>
        </p:txBody>
      </p:sp>
      <p:sp>
        <p:nvSpPr>
          <p:cNvPr id="18" name="テキスト ボックス 17">
            <a:extLst>
              <a:ext uri="{FF2B5EF4-FFF2-40B4-BE49-F238E27FC236}">
                <a16:creationId xmlns:a16="http://schemas.microsoft.com/office/drawing/2014/main" id="{53D5F031-374D-DDC5-0A36-D92461442117}"/>
              </a:ext>
            </a:extLst>
          </p:cNvPr>
          <p:cNvSpPr txBox="1"/>
          <p:nvPr/>
        </p:nvSpPr>
        <p:spPr>
          <a:xfrm>
            <a:off x="4803728" y="4116547"/>
            <a:ext cx="478107" cy="276999"/>
          </a:xfrm>
          <a:prstGeom prst="rect">
            <a:avLst/>
          </a:prstGeom>
          <a:noFill/>
        </p:spPr>
        <p:txBody>
          <a:bodyPr wrap="square" rtlCol="0">
            <a:spAutoFit/>
          </a:bodyPr>
          <a:lstStyle/>
          <a:p>
            <a:pPr algn="l"/>
            <a:r>
              <a:rPr kumimoji="1" lang="ja-JP" altLang="en-US" sz="1200" dirty="0">
                <a:solidFill>
                  <a:schemeClr val="bg1"/>
                </a:solidFill>
              </a:rPr>
              <a:t>３</a:t>
            </a:r>
          </a:p>
        </p:txBody>
      </p:sp>
      <p:sp>
        <p:nvSpPr>
          <p:cNvPr id="19" name="テキスト ボックス 18">
            <a:extLst>
              <a:ext uri="{FF2B5EF4-FFF2-40B4-BE49-F238E27FC236}">
                <a16:creationId xmlns:a16="http://schemas.microsoft.com/office/drawing/2014/main" id="{A659D076-7113-6941-CC37-15AB8222DFC0}"/>
              </a:ext>
            </a:extLst>
          </p:cNvPr>
          <p:cNvSpPr txBox="1"/>
          <p:nvPr/>
        </p:nvSpPr>
        <p:spPr>
          <a:xfrm>
            <a:off x="6645244" y="4393546"/>
            <a:ext cx="1909421" cy="276999"/>
          </a:xfrm>
          <a:prstGeom prst="rect">
            <a:avLst/>
          </a:prstGeom>
          <a:noFill/>
        </p:spPr>
        <p:txBody>
          <a:bodyPr wrap="square" rtlCol="0">
            <a:spAutoFit/>
          </a:bodyPr>
          <a:lstStyle/>
          <a:p>
            <a:pPr algn="l"/>
            <a:r>
              <a:rPr kumimoji="1" lang="ja-JP" altLang="en-US" sz="1200" dirty="0">
                <a:solidFill>
                  <a:schemeClr val="bg1"/>
                </a:solidFill>
              </a:rPr>
              <a:t>妻　３５年、　子　１０年</a:t>
            </a:r>
          </a:p>
        </p:txBody>
      </p:sp>
      <p:sp>
        <p:nvSpPr>
          <p:cNvPr id="20" name="テキスト ボックス 19">
            <a:extLst>
              <a:ext uri="{FF2B5EF4-FFF2-40B4-BE49-F238E27FC236}">
                <a16:creationId xmlns:a16="http://schemas.microsoft.com/office/drawing/2014/main" id="{19BF552E-EB5E-E093-9B22-A511197C2697}"/>
              </a:ext>
            </a:extLst>
          </p:cNvPr>
          <p:cNvSpPr txBox="1"/>
          <p:nvPr/>
        </p:nvSpPr>
        <p:spPr>
          <a:xfrm>
            <a:off x="3117841" y="6262300"/>
            <a:ext cx="478107" cy="276999"/>
          </a:xfrm>
          <a:prstGeom prst="rect">
            <a:avLst/>
          </a:prstGeom>
          <a:noFill/>
        </p:spPr>
        <p:txBody>
          <a:bodyPr wrap="square" rtlCol="0">
            <a:spAutoFit/>
          </a:bodyPr>
          <a:lstStyle/>
          <a:p>
            <a:pPr algn="l"/>
            <a:r>
              <a:rPr kumimoji="1" lang="ja-JP" altLang="en-US" sz="1200" dirty="0">
                <a:solidFill>
                  <a:schemeClr val="bg1"/>
                </a:solidFill>
              </a:rPr>
              <a:t>１</a:t>
            </a:r>
          </a:p>
        </p:txBody>
      </p:sp>
      <p:sp>
        <p:nvSpPr>
          <p:cNvPr id="21" name="テキスト ボックス 20">
            <a:extLst>
              <a:ext uri="{FF2B5EF4-FFF2-40B4-BE49-F238E27FC236}">
                <a16:creationId xmlns:a16="http://schemas.microsoft.com/office/drawing/2014/main" id="{5AB3997B-4F09-FEBD-E9BA-C58C2C53F7CF}"/>
              </a:ext>
            </a:extLst>
          </p:cNvPr>
          <p:cNvSpPr txBox="1"/>
          <p:nvPr/>
        </p:nvSpPr>
        <p:spPr>
          <a:xfrm>
            <a:off x="9464320" y="6262299"/>
            <a:ext cx="478107" cy="276999"/>
          </a:xfrm>
          <a:prstGeom prst="rect">
            <a:avLst/>
          </a:prstGeom>
          <a:noFill/>
        </p:spPr>
        <p:txBody>
          <a:bodyPr wrap="square" rtlCol="0">
            <a:spAutoFit/>
          </a:bodyPr>
          <a:lstStyle/>
          <a:p>
            <a:pPr algn="l"/>
            <a:r>
              <a:rPr kumimoji="1" lang="ja-JP" altLang="en-US" sz="1200" dirty="0">
                <a:solidFill>
                  <a:schemeClr val="bg1"/>
                </a:solidFill>
              </a:rPr>
              <a:t>５</a:t>
            </a:r>
          </a:p>
        </p:txBody>
      </p:sp>
      <p:sp>
        <p:nvSpPr>
          <p:cNvPr id="23" name="テキスト ボックス 22">
            <a:extLst>
              <a:ext uri="{FF2B5EF4-FFF2-40B4-BE49-F238E27FC236}">
                <a16:creationId xmlns:a16="http://schemas.microsoft.com/office/drawing/2014/main" id="{570064BB-0F4D-45BE-24F0-52C668C0BB0A}"/>
              </a:ext>
            </a:extLst>
          </p:cNvPr>
          <p:cNvSpPr txBox="1"/>
          <p:nvPr/>
        </p:nvSpPr>
        <p:spPr>
          <a:xfrm>
            <a:off x="7423842" y="6262298"/>
            <a:ext cx="896293" cy="277000"/>
          </a:xfrm>
          <a:prstGeom prst="rect">
            <a:avLst/>
          </a:prstGeom>
          <a:noFill/>
          <a:ln w="25400">
            <a:noFill/>
          </a:ln>
        </p:spPr>
        <p:txBody>
          <a:bodyPr vert="eaVert" wrap="square" rtlCol="0">
            <a:spAutoFit/>
          </a:bodyPr>
          <a:lstStyle/>
          <a:p>
            <a:pPr algn="l"/>
            <a:endParaRPr kumimoji="1" lang="ja-JP" altLang="en-US" dirty="0">
              <a:solidFill>
                <a:schemeClr val="bg1"/>
              </a:solidFill>
            </a:endParaRPr>
          </a:p>
        </p:txBody>
      </p:sp>
      <p:sp>
        <p:nvSpPr>
          <p:cNvPr id="24" name="楕円 23">
            <a:extLst>
              <a:ext uri="{FF2B5EF4-FFF2-40B4-BE49-F238E27FC236}">
                <a16:creationId xmlns:a16="http://schemas.microsoft.com/office/drawing/2014/main" id="{BC22C61A-A38A-45D7-4A5D-2EB34AA2CE77}"/>
              </a:ext>
            </a:extLst>
          </p:cNvPr>
          <p:cNvSpPr/>
          <p:nvPr/>
        </p:nvSpPr>
        <p:spPr>
          <a:xfrm>
            <a:off x="7237601" y="6262299"/>
            <a:ext cx="896292" cy="276999"/>
          </a:xfrm>
          <a:prstGeom prst="ellipse">
            <a:avLst/>
          </a:prstGeom>
          <a:noFill/>
          <a:ln w="127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a:extLst>
              <a:ext uri="{FF2B5EF4-FFF2-40B4-BE49-F238E27FC236}">
                <a16:creationId xmlns:a16="http://schemas.microsoft.com/office/drawing/2014/main" id="{D85114F8-69A1-8B90-EA43-BFB8F85C339E}"/>
              </a:ext>
            </a:extLst>
          </p:cNvPr>
          <p:cNvSpPr txBox="1"/>
          <p:nvPr/>
        </p:nvSpPr>
        <p:spPr>
          <a:xfrm>
            <a:off x="10114661" y="1155464"/>
            <a:ext cx="793256" cy="276999"/>
          </a:xfrm>
          <a:prstGeom prst="rect">
            <a:avLst/>
          </a:prstGeom>
          <a:noFill/>
        </p:spPr>
        <p:txBody>
          <a:bodyPr wrap="square" rtlCol="0">
            <a:spAutoFit/>
          </a:bodyPr>
          <a:lstStyle/>
          <a:p>
            <a:pPr algn="l"/>
            <a:r>
              <a:rPr kumimoji="1" lang="ja-JP" altLang="en-US" sz="1200" dirty="0">
                <a:solidFill>
                  <a:schemeClr val="bg1"/>
                </a:solidFill>
              </a:rPr>
              <a:t>４９５０</a:t>
            </a:r>
          </a:p>
        </p:txBody>
      </p:sp>
    </p:spTree>
    <p:extLst>
      <p:ext uri="{BB962C8B-B14F-4D97-AF65-F5344CB8AC3E}">
        <p14:creationId xmlns:p14="http://schemas.microsoft.com/office/powerpoint/2010/main" val="1139258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1000"/>
                                        <p:tgtEl>
                                          <p:spTgt spid="5"/>
                                        </p:tgtEl>
                                      </p:cBhvr>
                                    </p:animEffect>
                                    <p:anim calcmode="lin" valueType="num">
                                      <p:cBhvr>
                                        <p:cTn id="36" dur="1000" fill="hold"/>
                                        <p:tgtEl>
                                          <p:spTgt spid="5"/>
                                        </p:tgtEl>
                                        <p:attrNameLst>
                                          <p:attrName>ppt_x</p:attrName>
                                        </p:attrNameLst>
                                      </p:cBhvr>
                                      <p:tavLst>
                                        <p:tav tm="0">
                                          <p:val>
                                            <p:strVal val="#ppt_x"/>
                                          </p:val>
                                        </p:tav>
                                        <p:tav tm="100000">
                                          <p:val>
                                            <p:strVal val="#ppt_x"/>
                                          </p:val>
                                        </p:tav>
                                      </p:tavLst>
                                    </p:anim>
                                    <p:anim calcmode="lin" valueType="num">
                                      <p:cBhvr>
                                        <p:cTn id="3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1000"/>
                                        <p:tgtEl>
                                          <p:spTgt spid="10"/>
                                        </p:tgtEl>
                                      </p:cBhvr>
                                    </p:animEffect>
                                    <p:anim calcmode="lin" valueType="num">
                                      <p:cBhvr>
                                        <p:cTn id="43" dur="1000" fill="hold"/>
                                        <p:tgtEl>
                                          <p:spTgt spid="10"/>
                                        </p:tgtEl>
                                        <p:attrNameLst>
                                          <p:attrName>ppt_x</p:attrName>
                                        </p:attrNameLst>
                                      </p:cBhvr>
                                      <p:tavLst>
                                        <p:tav tm="0">
                                          <p:val>
                                            <p:strVal val="#ppt_x"/>
                                          </p:val>
                                        </p:tav>
                                        <p:tav tm="100000">
                                          <p:val>
                                            <p:strVal val="#ppt_x"/>
                                          </p:val>
                                        </p:tav>
                                      </p:tavLst>
                                    </p:anim>
                                    <p:anim calcmode="lin" valueType="num">
                                      <p:cBhvr>
                                        <p:cTn id="4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fade">
                                      <p:cBhvr>
                                        <p:cTn id="56" dur="1000"/>
                                        <p:tgtEl>
                                          <p:spTgt spid="12"/>
                                        </p:tgtEl>
                                      </p:cBhvr>
                                    </p:animEffect>
                                    <p:anim calcmode="lin" valueType="num">
                                      <p:cBhvr>
                                        <p:cTn id="57" dur="1000" fill="hold"/>
                                        <p:tgtEl>
                                          <p:spTgt spid="12"/>
                                        </p:tgtEl>
                                        <p:attrNameLst>
                                          <p:attrName>ppt_x</p:attrName>
                                        </p:attrNameLst>
                                      </p:cBhvr>
                                      <p:tavLst>
                                        <p:tav tm="0">
                                          <p:val>
                                            <p:strVal val="#ppt_x"/>
                                          </p:val>
                                        </p:tav>
                                        <p:tav tm="100000">
                                          <p:val>
                                            <p:strVal val="#ppt_x"/>
                                          </p:val>
                                        </p:tav>
                                      </p:tavLst>
                                    </p:anim>
                                    <p:anim calcmode="lin" valueType="num">
                                      <p:cBhvr>
                                        <p:cTn id="5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13"/>
                                        </p:tgtEl>
                                        <p:attrNameLst>
                                          <p:attrName>style.visibility</p:attrName>
                                        </p:attrNameLst>
                                      </p:cBhvr>
                                      <p:to>
                                        <p:strVal val="visible"/>
                                      </p:to>
                                    </p:set>
                                    <p:animEffect transition="in" filter="fade">
                                      <p:cBhvr>
                                        <p:cTn id="63" dur="1000"/>
                                        <p:tgtEl>
                                          <p:spTgt spid="13"/>
                                        </p:tgtEl>
                                      </p:cBhvr>
                                    </p:animEffect>
                                    <p:anim calcmode="lin" valueType="num">
                                      <p:cBhvr>
                                        <p:cTn id="64" dur="1000" fill="hold"/>
                                        <p:tgtEl>
                                          <p:spTgt spid="13"/>
                                        </p:tgtEl>
                                        <p:attrNameLst>
                                          <p:attrName>ppt_x</p:attrName>
                                        </p:attrNameLst>
                                      </p:cBhvr>
                                      <p:tavLst>
                                        <p:tav tm="0">
                                          <p:val>
                                            <p:strVal val="#ppt_x"/>
                                          </p:val>
                                        </p:tav>
                                        <p:tav tm="100000">
                                          <p:val>
                                            <p:strVal val="#ppt_x"/>
                                          </p:val>
                                        </p:tav>
                                      </p:tavLst>
                                    </p:anim>
                                    <p:anim calcmode="lin" valueType="num">
                                      <p:cBhvr>
                                        <p:cTn id="6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fade">
                                      <p:cBhvr>
                                        <p:cTn id="70" dur="1000"/>
                                        <p:tgtEl>
                                          <p:spTgt spid="14"/>
                                        </p:tgtEl>
                                      </p:cBhvr>
                                    </p:animEffect>
                                    <p:anim calcmode="lin" valueType="num">
                                      <p:cBhvr>
                                        <p:cTn id="71" dur="1000" fill="hold"/>
                                        <p:tgtEl>
                                          <p:spTgt spid="14"/>
                                        </p:tgtEl>
                                        <p:attrNameLst>
                                          <p:attrName>ppt_x</p:attrName>
                                        </p:attrNameLst>
                                      </p:cBhvr>
                                      <p:tavLst>
                                        <p:tav tm="0">
                                          <p:val>
                                            <p:strVal val="#ppt_x"/>
                                          </p:val>
                                        </p:tav>
                                        <p:tav tm="100000">
                                          <p:val>
                                            <p:strVal val="#ppt_x"/>
                                          </p:val>
                                        </p:tav>
                                      </p:tavLst>
                                    </p:anim>
                                    <p:anim calcmode="lin" valueType="num">
                                      <p:cBhvr>
                                        <p:cTn id="72"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16"/>
                                        </p:tgtEl>
                                        <p:attrNameLst>
                                          <p:attrName>style.visibility</p:attrName>
                                        </p:attrNameLst>
                                      </p:cBhvr>
                                      <p:to>
                                        <p:strVal val="visible"/>
                                      </p:to>
                                    </p:set>
                                    <p:animEffect transition="in" filter="fade">
                                      <p:cBhvr>
                                        <p:cTn id="77" dur="1000"/>
                                        <p:tgtEl>
                                          <p:spTgt spid="16"/>
                                        </p:tgtEl>
                                      </p:cBhvr>
                                    </p:animEffect>
                                    <p:anim calcmode="lin" valueType="num">
                                      <p:cBhvr>
                                        <p:cTn id="78" dur="1000" fill="hold"/>
                                        <p:tgtEl>
                                          <p:spTgt spid="16"/>
                                        </p:tgtEl>
                                        <p:attrNameLst>
                                          <p:attrName>ppt_x</p:attrName>
                                        </p:attrNameLst>
                                      </p:cBhvr>
                                      <p:tavLst>
                                        <p:tav tm="0">
                                          <p:val>
                                            <p:strVal val="#ppt_x"/>
                                          </p:val>
                                        </p:tav>
                                        <p:tav tm="100000">
                                          <p:val>
                                            <p:strVal val="#ppt_x"/>
                                          </p:val>
                                        </p:tav>
                                      </p:tavLst>
                                    </p:anim>
                                    <p:anim calcmode="lin" valueType="num">
                                      <p:cBhvr>
                                        <p:cTn id="7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17"/>
                                        </p:tgtEl>
                                        <p:attrNameLst>
                                          <p:attrName>style.visibility</p:attrName>
                                        </p:attrNameLst>
                                      </p:cBhvr>
                                      <p:to>
                                        <p:strVal val="visible"/>
                                      </p:to>
                                    </p:set>
                                    <p:animEffect transition="in" filter="fade">
                                      <p:cBhvr>
                                        <p:cTn id="84" dur="1000"/>
                                        <p:tgtEl>
                                          <p:spTgt spid="17"/>
                                        </p:tgtEl>
                                      </p:cBhvr>
                                    </p:animEffect>
                                    <p:anim calcmode="lin" valueType="num">
                                      <p:cBhvr>
                                        <p:cTn id="85" dur="1000" fill="hold"/>
                                        <p:tgtEl>
                                          <p:spTgt spid="17"/>
                                        </p:tgtEl>
                                        <p:attrNameLst>
                                          <p:attrName>ppt_x</p:attrName>
                                        </p:attrNameLst>
                                      </p:cBhvr>
                                      <p:tavLst>
                                        <p:tav tm="0">
                                          <p:val>
                                            <p:strVal val="#ppt_x"/>
                                          </p:val>
                                        </p:tav>
                                        <p:tav tm="100000">
                                          <p:val>
                                            <p:strVal val="#ppt_x"/>
                                          </p:val>
                                        </p:tav>
                                      </p:tavLst>
                                    </p:anim>
                                    <p:anim calcmode="lin" valueType="num">
                                      <p:cBhvr>
                                        <p:cTn id="8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grpId="0" nodeType="click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fade">
                                      <p:cBhvr>
                                        <p:cTn id="91" dur="1000"/>
                                        <p:tgtEl>
                                          <p:spTgt spid="18"/>
                                        </p:tgtEl>
                                      </p:cBhvr>
                                    </p:animEffect>
                                    <p:anim calcmode="lin" valueType="num">
                                      <p:cBhvr>
                                        <p:cTn id="92" dur="1000" fill="hold"/>
                                        <p:tgtEl>
                                          <p:spTgt spid="18"/>
                                        </p:tgtEl>
                                        <p:attrNameLst>
                                          <p:attrName>ppt_x</p:attrName>
                                        </p:attrNameLst>
                                      </p:cBhvr>
                                      <p:tavLst>
                                        <p:tav tm="0">
                                          <p:val>
                                            <p:strVal val="#ppt_x"/>
                                          </p:val>
                                        </p:tav>
                                        <p:tav tm="100000">
                                          <p:val>
                                            <p:strVal val="#ppt_x"/>
                                          </p:val>
                                        </p:tav>
                                      </p:tavLst>
                                    </p:anim>
                                    <p:anim calcmode="lin" valueType="num">
                                      <p:cBhvr>
                                        <p:cTn id="93"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grpId="0" nodeType="click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42" presetClass="entr" presetSubtype="0" fill="hold" grpId="0" nodeType="clickEffect">
                                  <p:stCondLst>
                                    <p:cond delay="0"/>
                                  </p:stCondLst>
                                  <p:childTnLst>
                                    <p:set>
                                      <p:cBhvr>
                                        <p:cTn id="104" dur="1" fill="hold">
                                          <p:stCondLst>
                                            <p:cond delay="0"/>
                                          </p:stCondLst>
                                        </p:cTn>
                                        <p:tgtEl>
                                          <p:spTgt spid="19"/>
                                        </p:tgtEl>
                                        <p:attrNameLst>
                                          <p:attrName>style.visibility</p:attrName>
                                        </p:attrNameLst>
                                      </p:cBhvr>
                                      <p:to>
                                        <p:strVal val="visible"/>
                                      </p:to>
                                    </p:set>
                                    <p:animEffect transition="in" filter="fade">
                                      <p:cBhvr>
                                        <p:cTn id="105" dur="1000"/>
                                        <p:tgtEl>
                                          <p:spTgt spid="19"/>
                                        </p:tgtEl>
                                      </p:cBhvr>
                                    </p:animEffect>
                                    <p:anim calcmode="lin" valueType="num">
                                      <p:cBhvr>
                                        <p:cTn id="106" dur="1000" fill="hold"/>
                                        <p:tgtEl>
                                          <p:spTgt spid="19"/>
                                        </p:tgtEl>
                                        <p:attrNameLst>
                                          <p:attrName>ppt_x</p:attrName>
                                        </p:attrNameLst>
                                      </p:cBhvr>
                                      <p:tavLst>
                                        <p:tav tm="0">
                                          <p:val>
                                            <p:strVal val="#ppt_x"/>
                                          </p:val>
                                        </p:tav>
                                        <p:tav tm="100000">
                                          <p:val>
                                            <p:strVal val="#ppt_x"/>
                                          </p:val>
                                        </p:tav>
                                      </p:tavLst>
                                    </p:anim>
                                    <p:anim calcmode="lin" valueType="num">
                                      <p:cBhvr>
                                        <p:cTn id="107"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8" fill="hold">
                      <p:stCondLst>
                        <p:cond delay="indefinite"/>
                      </p:stCondLst>
                      <p:childTnLst>
                        <p:par>
                          <p:cTn id="109" fill="hold">
                            <p:stCondLst>
                              <p:cond delay="0"/>
                            </p:stCondLst>
                            <p:childTnLst>
                              <p:par>
                                <p:cTn id="110" presetID="42" presetClass="entr" presetSubtype="0" fill="hold" grpId="0" nodeType="clickEffect" nodePh="1">
                                  <p:stCondLst>
                                    <p:cond delay="0"/>
                                  </p:stCondLst>
                                  <p:endCondLst>
                                    <p:cond evt="begin" delay="0">
                                      <p:tn val="110"/>
                                    </p:cond>
                                  </p:endCondLst>
                                  <p:childTnLst>
                                    <p:set>
                                      <p:cBhvr>
                                        <p:cTn id="111" dur="1" fill="hold">
                                          <p:stCondLst>
                                            <p:cond delay="0"/>
                                          </p:stCondLst>
                                        </p:cTn>
                                        <p:tgtEl>
                                          <p:spTgt spid="23"/>
                                        </p:tgtEl>
                                        <p:attrNameLst>
                                          <p:attrName>style.visibility</p:attrName>
                                        </p:attrNameLst>
                                      </p:cBhvr>
                                      <p:to>
                                        <p:strVal val="visible"/>
                                      </p:to>
                                    </p:set>
                                    <p:animEffect transition="in" filter="fade">
                                      <p:cBhvr>
                                        <p:cTn id="112" dur="1000"/>
                                        <p:tgtEl>
                                          <p:spTgt spid="23"/>
                                        </p:tgtEl>
                                      </p:cBhvr>
                                    </p:animEffect>
                                    <p:anim calcmode="lin" valueType="num">
                                      <p:cBhvr>
                                        <p:cTn id="113" dur="1000" fill="hold"/>
                                        <p:tgtEl>
                                          <p:spTgt spid="23"/>
                                        </p:tgtEl>
                                        <p:attrNameLst>
                                          <p:attrName>ppt_x</p:attrName>
                                        </p:attrNameLst>
                                      </p:cBhvr>
                                      <p:tavLst>
                                        <p:tav tm="0">
                                          <p:val>
                                            <p:strVal val="#ppt_x"/>
                                          </p:val>
                                        </p:tav>
                                        <p:tav tm="100000">
                                          <p:val>
                                            <p:strVal val="#ppt_x"/>
                                          </p:val>
                                        </p:tav>
                                      </p:tavLst>
                                    </p:anim>
                                    <p:anim calcmode="lin" valueType="num">
                                      <p:cBhvr>
                                        <p:cTn id="114"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2" presetClass="entr" presetSubtype="4" fill="hold" grpId="0" nodeType="clickEffect">
                                  <p:stCondLst>
                                    <p:cond delay="0"/>
                                  </p:stCondLst>
                                  <p:childTnLst>
                                    <p:set>
                                      <p:cBhvr>
                                        <p:cTn id="118" dur="1" fill="hold">
                                          <p:stCondLst>
                                            <p:cond delay="0"/>
                                          </p:stCondLst>
                                        </p:cTn>
                                        <p:tgtEl>
                                          <p:spTgt spid="21"/>
                                        </p:tgtEl>
                                        <p:attrNameLst>
                                          <p:attrName>style.visibility</p:attrName>
                                        </p:attrNameLst>
                                      </p:cBhvr>
                                      <p:to>
                                        <p:strVal val="visible"/>
                                      </p:to>
                                    </p:set>
                                    <p:anim calcmode="lin" valueType="num">
                                      <p:cBhvr additive="base">
                                        <p:cTn id="119" dur="500" fill="hold"/>
                                        <p:tgtEl>
                                          <p:spTgt spid="21"/>
                                        </p:tgtEl>
                                        <p:attrNameLst>
                                          <p:attrName>ppt_x</p:attrName>
                                        </p:attrNameLst>
                                      </p:cBhvr>
                                      <p:tavLst>
                                        <p:tav tm="0">
                                          <p:val>
                                            <p:strVal val="#ppt_x"/>
                                          </p:val>
                                        </p:tav>
                                        <p:tav tm="100000">
                                          <p:val>
                                            <p:strVal val="#ppt_x"/>
                                          </p:val>
                                        </p:tav>
                                      </p:tavLst>
                                    </p:anim>
                                    <p:anim calcmode="lin" valueType="num">
                                      <p:cBhvr additive="base">
                                        <p:cTn id="12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21" fill="hold">
                      <p:stCondLst>
                        <p:cond delay="indefinite"/>
                      </p:stCondLst>
                      <p:childTnLst>
                        <p:par>
                          <p:cTn id="122" fill="hold">
                            <p:stCondLst>
                              <p:cond delay="0"/>
                            </p:stCondLst>
                            <p:childTnLst>
                              <p:par>
                                <p:cTn id="123" presetID="42" presetClass="entr" presetSubtype="0" fill="hold" grpId="0" nodeType="clickEffect">
                                  <p:stCondLst>
                                    <p:cond delay="0"/>
                                  </p:stCondLst>
                                  <p:childTnLst>
                                    <p:set>
                                      <p:cBhvr>
                                        <p:cTn id="124" dur="1" fill="hold">
                                          <p:stCondLst>
                                            <p:cond delay="0"/>
                                          </p:stCondLst>
                                        </p:cTn>
                                        <p:tgtEl>
                                          <p:spTgt spid="20"/>
                                        </p:tgtEl>
                                        <p:attrNameLst>
                                          <p:attrName>style.visibility</p:attrName>
                                        </p:attrNameLst>
                                      </p:cBhvr>
                                      <p:to>
                                        <p:strVal val="visible"/>
                                      </p:to>
                                    </p:set>
                                    <p:animEffect transition="in" filter="fade">
                                      <p:cBhvr>
                                        <p:cTn id="125" dur="1000"/>
                                        <p:tgtEl>
                                          <p:spTgt spid="20"/>
                                        </p:tgtEl>
                                      </p:cBhvr>
                                    </p:animEffect>
                                    <p:anim calcmode="lin" valueType="num">
                                      <p:cBhvr>
                                        <p:cTn id="126" dur="1000" fill="hold"/>
                                        <p:tgtEl>
                                          <p:spTgt spid="20"/>
                                        </p:tgtEl>
                                        <p:attrNameLst>
                                          <p:attrName>ppt_x</p:attrName>
                                        </p:attrNameLst>
                                      </p:cBhvr>
                                      <p:tavLst>
                                        <p:tav tm="0">
                                          <p:val>
                                            <p:strVal val="#ppt_x"/>
                                          </p:val>
                                        </p:tav>
                                        <p:tav tm="100000">
                                          <p:val>
                                            <p:strVal val="#ppt_x"/>
                                          </p:val>
                                        </p:tav>
                                      </p:tavLst>
                                    </p:anim>
                                    <p:anim calcmode="lin" valueType="num">
                                      <p:cBhvr>
                                        <p:cTn id="127"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28" fill="hold">
                      <p:stCondLst>
                        <p:cond delay="indefinite"/>
                      </p:stCondLst>
                      <p:childTnLst>
                        <p:par>
                          <p:cTn id="129" fill="hold">
                            <p:stCondLst>
                              <p:cond delay="0"/>
                            </p:stCondLst>
                            <p:childTnLst>
                              <p:par>
                                <p:cTn id="130" presetID="42" presetClass="entr" presetSubtype="0" fill="hold" grpId="0" nodeType="clickEffect">
                                  <p:stCondLst>
                                    <p:cond delay="0"/>
                                  </p:stCondLst>
                                  <p:childTnLst>
                                    <p:set>
                                      <p:cBhvr>
                                        <p:cTn id="131" dur="1" fill="hold">
                                          <p:stCondLst>
                                            <p:cond delay="0"/>
                                          </p:stCondLst>
                                        </p:cTn>
                                        <p:tgtEl>
                                          <p:spTgt spid="22"/>
                                        </p:tgtEl>
                                        <p:attrNameLst>
                                          <p:attrName>style.visibility</p:attrName>
                                        </p:attrNameLst>
                                      </p:cBhvr>
                                      <p:to>
                                        <p:strVal val="visible"/>
                                      </p:to>
                                    </p:set>
                                    <p:animEffect transition="in" filter="fade">
                                      <p:cBhvr>
                                        <p:cTn id="132" dur="1000"/>
                                        <p:tgtEl>
                                          <p:spTgt spid="22"/>
                                        </p:tgtEl>
                                      </p:cBhvr>
                                    </p:animEffect>
                                    <p:anim calcmode="lin" valueType="num">
                                      <p:cBhvr>
                                        <p:cTn id="133" dur="1000" fill="hold"/>
                                        <p:tgtEl>
                                          <p:spTgt spid="22"/>
                                        </p:tgtEl>
                                        <p:attrNameLst>
                                          <p:attrName>ppt_x</p:attrName>
                                        </p:attrNameLst>
                                      </p:cBhvr>
                                      <p:tavLst>
                                        <p:tav tm="0">
                                          <p:val>
                                            <p:strVal val="#ppt_x"/>
                                          </p:val>
                                        </p:tav>
                                        <p:tav tm="100000">
                                          <p:val>
                                            <p:strVal val="#ppt_x"/>
                                          </p:val>
                                        </p:tav>
                                      </p:tavLst>
                                    </p:anim>
                                    <p:anim calcmode="lin" valueType="num">
                                      <p:cBhvr>
                                        <p:cTn id="134"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7" grpId="0"/>
      <p:bldP spid="8" grpId="0"/>
      <p:bldP spid="10" grpId="0"/>
      <p:bldP spid="11" grpId="0"/>
      <p:bldP spid="12" grpId="0"/>
      <p:bldP spid="13" grpId="0"/>
      <p:bldP spid="14" grpId="0"/>
      <p:bldP spid="15" grpId="0"/>
      <p:bldP spid="16" grpId="0"/>
      <p:bldP spid="17" grpId="0"/>
      <p:bldP spid="18" grpId="0"/>
      <p:bldP spid="19" grpId="0"/>
      <p:bldP spid="20" grpId="0"/>
      <p:bldP spid="21" grpId="0"/>
      <p:bldP spid="23" grpId="0"/>
      <p:bldP spid="22"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6" name="テキスト プレースホルダー 5">
            <a:extLst>
              <a:ext uri="{FF2B5EF4-FFF2-40B4-BE49-F238E27FC236}">
                <a16:creationId xmlns:a16="http://schemas.microsoft.com/office/drawing/2014/main" id="{8FC6B10C-8320-46D2-8699-82B82C3E2DB0}"/>
              </a:ext>
            </a:extLst>
          </p:cNvPr>
          <p:cNvSpPr>
            <a:spLocks noGrp="1"/>
          </p:cNvSpPr>
          <p:nvPr>
            <p:ph type="body" idx="1"/>
          </p:nvPr>
        </p:nvSpPr>
        <p:spPr>
          <a:xfrm>
            <a:off x="43543" y="409302"/>
            <a:ext cx="12104914" cy="6357257"/>
          </a:xfrm>
        </p:spPr>
        <p:txBody>
          <a:bodyPr>
            <a:normAutofit/>
          </a:bodyPr>
          <a:lstStyle/>
          <a:p>
            <a:pPr marR="30480" indent="209550" algn="l">
              <a:tabLst>
                <a:tab pos="266700" algn="l"/>
                <a:tab pos="466725" algn="l"/>
                <a:tab pos="600075" algn="l"/>
              </a:tabLst>
            </a:pPr>
            <a:endParaRPr kumimoji="1" lang="en-US" altLang="ja-JP" sz="8000" b="0" i="0" u="none" strike="noStrike" kern="100" cap="none" spc="0" normalizeH="0" baseline="0" noProof="0" dirty="0">
              <a:ln>
                <a:noFill/>
              </a:ln>
              <a:solidFill>
                <a:schemeClr val="bg1"/>
              </a:solidFill>
              <a:effectLst/>
              <a:uLnTx/>
              <a:uFillTx/>
              <a:latin typeface="+mn-ea"/>
              <a:ea typeface="HGP明朝E" panose="02020900000000000000" pitchFamily="18" charset="-128"/>
              <a:cs typeface="Times New Roman" panose="02020603050405020304" pitchFamily="18" charset="0"/>
            </a:endParaRPr>
          </a:p>
          <a:p>
            <a:pPr marR="30480" indent="209550" algn="l">
              <a:tabLst>
                <a:tab pos="266700" algn="l"/>
                <a:tab pos="466725" algn="l"/>
                <a:tab pos="600075" algn="l"/>
              </a:tabLst>
            </a:pPr>
            <a:endParaRPr lang="en-US" altLang="ja-JP" sz="8000" kern="100" dirty="0">
              <a:solidFill>
                <a:schemeClr val="bg1"/>
              </a:solidFill>
              <a:latin typeface="+mn-ea"/>
              <a:ea typeface="HGP明朝E" panose="02020900000000000000" pitchFamily="18" charset="-128"/>
              <a:cs typeface="Times New Roman" panose="02020603050405020304" pitchFamily="18" charset="0"/>
            </a:endParaRPr>
          </a:p>
          <a:p>
            <a:pPr marR="30480" indent="209550" algn="l">
              <a:tabLst>
                <a:tab pos="266700" algn="l"/>
                <a:tab pos="466725" algn="l"/>
                <a:tab pos="600075" algn="l"/>
              </a:tabLst>
            </a:pPr>
            <a:endParaRPr kumimoji="1" lang="ja-JP" altLang="en-US"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kumimoji="1" lang="ja-JP" altLang="en-US"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　</a:t>
            </a:r>
            <a:endParaRPr kumimoji="1" lang="ja-JP" altLang="en-US" sz="2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endParaRPr kumimoji="1" lang="ja-JP" altLang="en-US" sz="8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endParaRPr>
          </a:p>
        </p:txBody>
      </p:sp>
      <p:sp>
        <p:nvSpPr>
          <p:cNvPr id="4" name="スライド番号プレースホルダー 3">
            <a:extLst>
              <a:ext uri="{FF2B5EF4-FFF2-40B4-BE49-F238E27FC236}">
                <a16:creationId xmlns:a16="http://schemas.microsoft.com/office/drawing/2014/main" id="{C6C06E6B-DCED-41FE-ABE1-7E771819159B}"/>
              </a:ext>
            </a:extLst>
          </p:cNvPr>
          <p:cNvSpPr>
            <a:spLocks noGrp="1"/>
          </p:cNvSpPr>
          <p:nvPr>
            <p:ph type="sldNum" sz="quarter" idx="12"/>
          </p:nvPr>
        </p:nvSpPr>
        <p:spPr>
          <a:xfrm>
            <a:off x="11309018" y="6492875"/>
            <a:ext cx="762000" cy="365125"/>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45BA4EA-5EFA-460C-8880-04B9C92D5A26}" type="slidenum">
              <a:rPr kumimoji="0" lang="ja-JP" altLang="en-US" sz="1600" b="0" i="0" u="none" strike="noStrike" kern="1200" cap="none" spc="0" normalizeH="0" baseline="0" noProof="0">
                <a:ln>
                  <a:noFill/>
                </a:ln>
                <a:solidFill>
                  <a:prstClr val="black"/>
                </a:solidFill>
                <a:effectLst/>
                <a:uLnTx/>
                <a:uFillTx/>
                <a:latin typeface="Calibri" pitchFamily="34"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53</a:t>
            </a:fld>
            <a:endParaRPr kumimoji="0" lang="ja-JP" altLang="en-US" sz="1600" b="0" i="0" u="none" strike="noStrike" kern="1200" cap="none" spc="0" normalizeH="0" baseline="0" noProof="0" dirty="0">
              <a:ln>
                <a:noFill/>
              </a:ln>
              <a:solidFill>
                <a:prstClr val="black"/>
              </a:solidFill>
              <a:effectLst/>
              <a:uLnTx/>
              <a:uFillTx/>
              <a:latin typeface="Calibri" pitchFamily="34" charset="0"/>
              <a:ea typeface="ＭＳ Ｐゴシック" pitchFamily="50" charset="-128"/>
              <a:cs typeface="+mn-cs"/>
            </a:endParaRPr>
          </a:p>
        </p:txBody>
      </p:sp>
      <p:pic>
        <p:nvPicPr>
          <p:cNvPr id="2" name="図 1">
            <a:extLst>
              <a:ext uri="{FF2B5EF4-FFF2-40B4-BE49-F238E27FC236}">
                <a16:creationId xmlns:a16="http://schemas.microsoft.com/office/drawing/2014/main" id="{B2F0A3B8-A391-E6AA-27D0-A5416C0CB735}"/>
              </a:ext>
            </a:extLst>
          </p:cNvPr>
          <p:cNvPicPr>
            <a:picLocks noChangeAspect="1"/>
          </p:cNvPicPr>
          <p:nvPr/>
        </p:nvPicPr>
        <p:blipFill>
          <a:blip r:embed="rId3"/>
          <a:stretch>
            <a:fillRect/>
          </a:stretch>
        </p:blipFill>
        <p:spPr>
          <a:xfrm>
            <a:off x="1145309" y="0"/>
            <a:ext cx="9901382" cy="6858000"/>
          </a:xfrm>
          <a:prstGeom prst="rect">
            <a:avLst/>
          </a:prstGeom>
        </p:spPr>
      </p:pic>
      <p:sp>
        <p:nvSpPr>
          <p:cNvPr id="7" name="テキスト ボックス 6">
            <a:extLst>
              <a:ext uri="{FF2B5EF4-FFF2-40B4-BE49-F238E27FC236}">
                <a16:creationId xmlns:a16="http://schemas.microsoft.com/office/drawing/2014/main" id="{B9DD1110-AE99-C79D-0BCD-C4C071A086C6}"/>
              </a:ext>
            </a:extLst>
          </p:cNvPr>
          <p:cNvSpPr txBox="1"/>
          <p:nvPr/>
        </p:nvSpPr>
        <p:spPr>
          <a:xfrm>
            <a:off x="2031270" y="2941598"/>
            <a:ext cx="1379143" cy="307777"/>
          </a:xfrm>
          <a:prstGeom prst="rect">
            <a:avLst/>
          </a:prstGeom>
          <a:noFill/>
        </p:spPr>
        <p:txBody>
          <a:bodyPr wrap="square" rtlCol="0">
            <a:spAutoFit/>
          </a:bodyPr>
          <a:lstStyle/>
          <a:p>
            <a:pPr algn="l"/>
            <a:r>
              <a:rPr kumimoji="1" lang="ja-JP" altLang="en-US" sz="1400" dirty="0">
                <a:solidFill>
                  <a:schemeClr val="bg1"/>
                </a:solidFill>
              </a:rPr>
              <a:t>豊臣　信長</a:t>
            </a:r>
          </a:p>
        </p:txBody>
      </p:sp>
      <p:sp>
        <p:nvSpPr>
          <p:cNvPr id="8" name="テキスト ボックス 7">
            <a:extLst>
              <a:ext uri="{FF2B5EF4-FFF2-40B4-BE49-F238E27FC236}">
                <a16:creationId xmlns:a16="http://schemas.microsoft.com/office/drawing/2014/main" id="{355CC9B5-D5EE-CBCA-3A5D-5E65874D055F}"/>
              </a:ext>
            </a:extLst>
          </p:cNvPr>
          <p:cNvSpPr txBox="1"/>
          <p:nvPr/>
        </p:nvSpPr>
        <p:spPr>
          <a:xfrm>
            <a:off x="2031269" y="3302153"/>
            <a:ext cx="1379143" cy="307777"/>
          </a:xfrm>
          <a:prstGeom prst="rect">
            <a:avLst/>
          </a:prstGeom>
          <a:noFill/>
        </p:spPr>
        <p:txBody>
          <a:bodyPr wrap="square" rtlCol="0">
            <a:spAutoFit/>
          </a:bodyPr>
          <a:lstStyle/>
          <a:p>
            <a:pPr algn="l"/>
            <a:r>
              <a:rPr kumimoji="1" lang="ja-JP" altLang="en-US" sz="1400" dirty="0">
                <a:solidFill>
                  <a:schemeClr val="bg1"/>
                </a:solidFill>
              </a:rPr>
              <a:t>豊臣　ウメ子</a:t>
            </a:r>
          </a:p>
        </p:txBody>
      </p:sp>
      <p:sp>
        <p:nvSpPr>
          <p:cNvPr id="9" name="テキスト ボックス 8">
            <a:extLst>
              <a:ext uri="{FF2B5EF4-FFF2-40B4-BE49-F238E27FC236}">
                <a16:creationId xmlns:a16="http://schemas.microsoft.com/office/drawing/2014/main" id="{6B485823-6FC0-5079-258F-C3F8872F2935}"/>
              </a:ext>
            </a:extLst>
          </p:cNvPr>
          <p:cNvSpPr txBox="1"/>
          <p:nvPr/>
        </p:nvSpPr>
        <p:spPr>
          <a:xfrm>
            <a:off x="2031268" y="3658677"/>
            <a:ext cx="1379143" cy="307777"/>
          </a:xfrm>
          <a:prstGeom prst="rect">
            <a:avLst/>
          </a:prstGeom>
          <a:noFill/>
        </p:spPr>
        <p:txBody>
          <a:bodyPr wrap="square" rtlCol="0">
            <a:spAutoFit/>
          </a:bodyPr>
          <a:lstStyle/>
          <a:p>
            <a:pPr algn="l"/>
            <a:r>
              <a:rPr kumimoji="1" lang="ja-JP" altLang="en-US" sz="1400" dirty="0">
                <a:solidFill>
                  <a:schemeClr val="bg1"/>
                </a:solidFill>
              </a:rPr>
              <a:t>豊臣　小次郎</a:t>
            </a:r>
          </a:p>
        </p:txBody>
      </p:sp>
      <p:sp>
        <p:nvSpPr>
          <p:cNvPr id="10" name="テキスト ボックス 9">
            <a:extLst>
              <a:ext uri="{FF2B5EF4-FFF2-40B4-BE49-F238E27FC236}">
                <a16:creationId xmlns:a16="http://schemas.microsoft.com/office/drawing/2014/main" id="{006D6528-207D-8167-0C8A-DE3680235881}"/>
              </a:ext>
            </a:extLst>
          </p:cNvPr>
          <p:cNvSpPr txBox="1"/>
          <p:nvPr/>
        </p:nvSpPr>
        <p:spPr>
          <a:xfrm>
            <a:off x="4009423" y="2941598"/>
            <a:ext cx="573902" cy="307777"/>
          </a:xfrm>
          <a:prstGeom prst="rect">
            <a:avLst/>
          </a:prstGeom>
          <a:noFill/>
        </p:spPr>
        <p:txBody>
          <a:bodyPr wrap="square" rtlCol="0">
            <a:spAutoFit/>
          </a:bodyPr>
          <a:lstStyle/>
          <a:p>
            <a:pPr algn="l"/>
            <a:r>
              <a:rPr kumimoji="1" lang="ja-JP" altLang="en-US" sz="1400" dirty="0">
                <a:solidFill>
                  <a:schemeClr val="bg1"/>
                </a:solidFill>
              </a:rPr>
              <a:t>６６歳</a:t>
            </a:r>
          </a:p>
        </p:txBody>
      </p:sp>
      <p:sp>
        <p:nvSpPr>
          <p:cNvPr id="11" name="テキスト ボックス 10">
            <a:extLst>
              <a:ext uri="{FF2B5EF4-FFF2-40B4-BE49-F238E27FC236}">
                <a16:creationId xmlns:a16="http://schemas.microsoft.com/office/drawing/2014/main" id="{7AF856DA-D155-872B-D1CF-CA9D88BD16C2}"/>
              </a:ext>
            </a:extLst>
          </p:cNvPr>
          <p:cNvSpPr txBox="1"/>
          <p:nvPr/>
        </p:nvSpPr>
        <p:spPr>
          <a:xfrm>
            <a:off x="4009421" y="3280153"/>
            <a:ext cx="573902" cy="307777"/>
          </a:xfrm>
          <a:prstGeom prst="rect">
            <a:avLst/>
          </a:prstGeom>
          <a:noFill/>
        </p:spPr>
        <p:txBody>
          <a:bodyPr wrap="square" rtlCol="0">
            <a:spAutoFit/>
          </a:bodyPr>
          <a:lstStyle/>
          <a:p>
            <a:pPr algn="l"/>
            <a:r>
              <a:rPr kumimoji="1" lang="ja-JP" altLang="en-US" sz="1400" dirty="0">
                <a:solidFill>
                  <a:schemeClr val="bg1"/>
                </a:solidFill>
              </a:rPr>
              <a:t>６０歳</a:t>
            </a:r>
          </a:p>
        </p:txBody>
      </p:sp>
      <p:sp>
        <p:nvSpPr>
          <p:cNvPr id="12" name="テキスト ボックス 11">
            <a:extLst>
              <a:ext uri="{FF2B5EF4-FFF2-40B4-BE49-F238E27FC236}">
                <a16:creationId xmlns:a16="http://schemas.microsoft.com/office/drawing/2014/main" id="{2BDEFD36-9AD0-BDAE-D1E5-DA9819F619AA}"/>
              </a:ext>
            </a:extLst>
          </p:cNvPr>
          <p:cNvSpPr txBox="1"/>
          <p:nvPr/>
        </p:nvSpPr>
        <p:spPr>
          <a:xfrm>
            <a:off x="4009419" y="3659981"/>
            <a:ext cx="573902" cy="307777"/>
          </a:xfrm>
          <a:prstGeom prst="rect">
            <a:avLst/>
          </a:prstGeom>
          <a:noFill/>
        </p:spPr>
        <p:txBody>
          <a:bodyPr wrap="square" rtlCol="0">
            <a:spAutoFit/>
          </a:bodyPr>
          <a:lstStyle/>
          <a:p>
            <a:pPr algn="l"/>
            <a:r>
              <a:rPr kumimoji="1" lang="ja-JP" altLang="en-US" sz="1400" dirty="0">
                <a:solidFill>
                  <a:schemeClr val="bg1"/>
                </a:solidFill>
              </a:rPr>
              <a:t>３５歳</a:t>
            </a:r>
          </a:p>
        </p:txBody>
      </p:sp>
      <p:sp>
        <p:nvSpPr>
          <p:cNvPr id="13" name="テキスト ボックス 12">
            <a:extLst>
              <a:ext uri="{FF2B5EF4-FFF2-40B4-BE49-F238E27FC236}">
                <a16:creationId xmlns:a16="http://schemas.microsoft.com/office/drawing/2014/main" id="{BEF0AE6E-2802-64C6-E8AC-F20FAFC6AE73}"/>
              </a:ext>
            </a:extLst>
          </p:cNvPr>
          <p:cNvSpPr txBox="1"/>
          <p:nvPr/>
        </p:nvSpPr>
        <p:spPr>
          <a:xfrm>
            <a:off x="5046642" y="2941598"/>
            <a:ext cx="701855" cy="307777"/>
          </a:xfrm>
          <a:prstGeom prst="rect">
            <a:avLst/>
          </a:prstGeom>
          <a:noFill/>
        </p:spPr>
        <p:txBody>
          <a:bodyPr wrap="square" rtlCol="0">
            <a:spAutoFit/>
          </a:bodyPr>
          <a:lstStyle/>
          <a:p>
            <a:pPr algn="l"/>
            <a:r>
              <a:rPr kumimoji="1" lang="ja-JP" altLang="en-US" sz="1400" dirty="0">
                <a:solidFill>
                  <a:schemeClr val="bg1"/>
                </a:solidFill>
              </a:rPr>
              <a:t>農 業</a:t>
            </a:r>
          </a:p>
        </p:txBody>
      </p:sp>
      <p:sp>
        <p:nvSpPr>
          <p:cNvPr id="14" name="テキスト ボックス 13">
            <a:extLst>
              <a:ext uri="{FF2B5EF4-FFF2-40B4-BE49-F238E27FC236}">
                <a16:creationId xmlns:a16="http://schemas.microsoft.com/office/drawing/2014/main" id="{F0391733-D59B-33FB-B496-48AD54205BDA}"/>
              </a:ext>
            </a:extLst>
          </p:cNvPr>
          <p:cNvSpPr txBox="1"/>
          <p:nvPr/>
        </p:nvSpPr>
        <p:spPr>
          <a:xfrm>
            <a:off x="5032948" y="3280153"/>
            <a:ext cx="701855" cy="307777"/>
          </a:xfrm>
          <a:prstGeom prst="rect">
            <a:avLst/>
          </a:prstGeom>
          <a:noFill/>
        </p:spPr>
        <p:txBody>
          <a:bodyPr wrap="square" rtlCol="0">
            <a:spAutoFit/>
          </a:bodyPr>
          <a:lstStyle/>
          <a:p>
            <a:pPr algn="l"/>
            <a:r>
              <a:rPr kumimoji="1" lang="ja-JP" altLang="en-US" sz="1400" dirty="0">
                <a:solidFill>
                  <a:schemeClr val="bg1"/>
                </a:solidFill>
              </a:rPr>
              <a:t>農 業</a:t>
            </a:r>
          </a:p>
        </p:txBody>
      </p:sp>
      <p:sp>
        <p:nvSpPr>
          <p:cNvPr id="15" name="テキスト ボックス 14">
            <a:extLst>
              <a:ext uri="{FF2B5EF4-FFF2-40B4-BE49-F238E27FC236}">
                <a16:creationId xmlns:a16="http://schemas.microsoft.com/office/drawing/2014/main" id="{E0023AE7-7C0B-CDF0-DC21-A0CAFD9E0575}"/>
              </a:ext>
            </a:extLst>
          </p:cNvPr>
          <p:cNvSpPr txBox="1"/>
          <p:nvPr/>
        </p:nvSpPr>
        <p:spPr>
          <a:xfrm>
            <a:off x="5046642" y="3658677"/>
            <a:ext cx="701855" cy="307777"/>
          </a:xfrm>
          <a:prstGeom prst="rect">
            <a:avLst/>
          </a:prstGeom>
          <a:noFill/>
        </p:spPr>
        <p:txBody>
          <a:bodyPr wrap="square" rtlCol="0">
            <a:spAutoFit/>
          </a:bodyPr>
          <a:lstStyle/>
          <a:p>
            <a:pPr algn="l"/>
            <a:r>
              <a:rPr kumimoji="1" lang="ja-JP" altLang="en-US" sz="1400" dirty="0">
                <a:solidFill>
                  <a:schemeClr val="bg1"/>
                </a:solidFill>
              </a:rPr>
              <a:t>農 業</a:t>
            </a:r>
          </a:p>
        </p:txBody>
      </p:sp>
      <p:sp>
        <p:nvSpPr>
          <p:cNvPr id="16" name="テキスト ボックス 15">
            <a:extLst>
              <a:ext uri="{FF2B5EF4-FFF2-40B4-BE49-F238E27FC236}">
                <a16:creationId xmlns:a16="http://schemas.microsoft.com/office/drawing/2014/main" id="{5092B14C-B413-CC33-28D4-7C40DE018D83}"/>
              </a:ext>
            </a:extLst>
          </p:cNvPr>
          <p:cNvSpPr txBox="1"/>
          <p:nvPr/>
        </p:nvSpPr>
        <p:spPr>
          <a:xfrm>
            <a:off x="6741515" y="2939819"/>
            <a:ext cx="701855" cy="307777"/>
          </a:xfrm>
          <a:prstGeom prst="rect">
            <a:avLst/>
          </a:prstGeom>
          <a:noFill/>
        </p:spPr>
        <p:txBody>
          <a:bodyPr wrap="square" rtlCol="0">
            <a:spAutoFit/>
          </a:bodyPr>
          <a:lstStyle/>
          <a:p>
            <a:pPr algn="l"/>
            <a:r>
              <a:rPr lang="ja-JP" altLang="en-US" sz="1400" dirty="0">
                <a:solidFill>
                  <a:schemeClr val="bg1"/>
                </a:solidFill>
              </a:rPr>
              <a:t>本</a:t>
            </a:r>
            <a:r>
              <a:rPr kumimoji="1" lang="ja-JP" altLang="en-US" sz="1400" dirty="0">
                <a:solidFill>
                  <a:schemeClr val="bg1"/>
                </a:solidFill>
              </a:rPr>
              <a:t> 人</a:t>
            </a:r>
          </a:p>
        </p:txBody>
      </p:sp>
      <p:sp>
        <p:nvSpPr>
          <p:cNvPr id="17" name="テキスト ボックス 16">
            <a:extLst>
              <a:ext uri="{FF2B5EF4-FFF2-40B4-BE49-F238E27FC236}">
                <a16:creationId xmlns:a16="http://schemas.microsoft.com/office/drawing/2014/main" id="{2F89258B-6157-1658-3EFA-FDC1D0E2DAD3}"/>
              </a:ext>
            </a:extLst>
          </p:cNvPr>
          <p:cNvSpPr txBox="1"/>
          <p:nvPr/>
        </p:nvSpPr>
        <p:spPr>
          <a:xfrm>
            <a:off x="6759063" y="3302153"/>
            <a:ext cx="701855" cy="307777"/>
          </a:xfrm>
          <a:prstGeom prst="rect">
            <a:avLst/>
          </a:prstGeom>
          <a:noFill/>
        </p:spPr>
        <p:txBody>
          <a:bodyPr wrap="square" rtlCol="0">
            <a:spAutoFit/>
          </a:bodyPr>
          <a:lstStyle/>
          <a:p>
            <a:pPr algn="l"/>
            <a:r>
              <a:rPr kumimoji="1" lang="ja-JP" altLang="en-US" sz="1400" dirty="0">
                <a:solidFill>
                  <a:schemeClr val="bg1"/>
                </a:solidFill>
              </a:rPr>
              <a:t>　妻</a:t>
            </a:r>
          </a:p>
        </p:txBody>
      </p:sp>
      <p:sp>
        <p:nvSpPr>
          <p:cNvPr id="18" name="テキスト ボックス 17">
            <a:extLst>
              <a:ext uri="{FF2B5EF4-FFF2-40B4-BE49-F238E27FC236}">
                <a16:creationId xmlns:a16="http://schemas.microsoft.com/office/drawing/2014/main" id="{F96D84ED-B1E5-028F-26C8-7E45FC862336}"/>
              </a:ext>
            </a:extLst>
          </p:cNvPr>
          <p:cNvSpPr txBox="1"/>
          <p:nvPr/>
        </p:nvSpPr>
        <p:spPr>
          <a:xfrm>
            <a:off x="6850263" y="3656898"/>
            <a:ext cx="701855" cy="307777"/>
          </a:xfrm>
          <a:prstGeom prst="rect">
            <a:avLst/>
          </a:prstGeom>
          <a:noFill/>
        </p:spPr>
        <p:txBody>
          <a:bodyPr wrap="square" rtlCol="0">
            <a:spAutoFit/>
          </a:bodyPr>
          <a:lstStyle/>
          <a:p>
            <a:pPr algn="l"/>
            <a:r>
              <a:rPr kumimoji="1" lang="ja-JP" altLang="en-US" sz="1400" dirty="0">
                <a:solidFill>
                  <a:schemeClr val="bg1"/>
                </a:solidFill>
              </a:rPr>
              <a:t>子</a:t>
            </a:r>
          </a:p>
        </p:txBody>
      </p:sp>
      <p:sp>
        <p:nvSpPr>
          <p:cNvPr id="19" name="テキスト ボックス 18">
            <a:extLst>
              <a:ext uri="{FF2B5EF4-FFF2-40B4-BE49-F238E27FC236}">
                <a16:creationId xmlns:a16="http://schemas.microsoft.com/office/drawing/2014/main" id="{4621C2FA-067F-7F41-3527-7C37AA01B52A}"/>
              </a:ext>
            </a:extLst>
          </p:cNvPr>
          <p:cNvSpPr txBox="1"/>
          <p:nvPr/>
        </p:nvSpPr>
        <p:spPr>
          <a:xfrm>
            <a:off x="9250632" y="2939818"/>
            <a:ext cx="701855" cy="307777"/>
          </a:xfrm>
          <a:prstGeom prst="rect">
            <a:avLst/>
          </a:prstGeom>
          <a:noFill/>
        </p:spPr>
        <p:txBody>
          <a:bodyPr wrap="square" rtlCol="0">
            <a:spAutoFit/>
          </a:bodyPr>
          <a:lstStyle/>
          <a:p>
            <a:pPr algn="l"/>
            <a:r>
              <a:rPr kumimoji="1" lang="ja-JP" altLang="en-US" sz="1400" dirty="0">
                <a:solidFill>
                  <a:schemeClr val="bg1"/>
                </a:solidFill>
              </a:rPr>
              <a:t>３００日</a:t>
            </a:r>
          </a:p>
        </p:txBody>
      </p:sp>
      <p:sp>
        <p:nvSpPr>
          <p:cNvPr id="20" name="テキスト ボックス 19">
            <a:extLst>
              <a:ext uri="{FF2B5EF4-FFF2-40B4-BE49-F238E27FC236}">
                <a16:creationId xmlns:a16="http://schemas.microsoft.com/office/drawing/2014/main" id="{15E226B0-99F4-E35E-2BCC-2C5D9B50B268}"/>
              </a:ext>
            </a:extLst>
          </p:cNvPr>
          <p:cNvSpPr txBox="1"/>
          <p:nvPr/>
        </p:nvSpPr>
        <p:spPr>
          <a:xfrm>
            <a:off x="9255609" y="3270441"/>
            <a:ext cx="701855" cy="307777"/>
          </a:xfrm>
          <a:prstGeom prst="rect">
            <a:avLst/>
          </a:prstGeom>
          <a:noFill/>
        </p:spPr>
        <p:txBody>
          <a:bodyPr wrap="square" rtlCol="0">
            <a:spAutoFit/>
          </a:bodyPr>
          <a:lstStyle/>
          <a:p>
            <a:pPr algn="l"/>
            <a:r>
              <a:rPr kumimoji="1" lang="ja-JP" altLang="en-US" sz="1400" dirty="0">
                <a:solidFill>
                  <a:schemeClr val="bg1"/>
                </a:solidFill>
              </a:rPr>
              <a:t>２００日</a:t>
            </a:r>
          </a:p>
        </p:txBody>
      </p:sp>
      <p:sp>
        <p:nvSpPr>
          <p:cNvPr id="21" name="テキスト ボックス 20">
            <a:extLst>
              <a:ext uri="{FF2B5EF4-FFF2-40B4-BE49-F238E27FC236}">
                <a16:creationId xmlns:a16="http://schemas.microsoft.com/office/drawing/2014/main" id="{6C1B53F5-291C-B11E-CD7B-335ABE3B185F}"/>
              </a:ext>
            </a:extLst>
          </p:cNvPr>
          <p:cNvSpPr txBox="1"/>
          <p:nvPr/>
        </p:nvSpPr>
        <p:spPr>
          <a:xfrm>
            <a:off x="9250631" y="3656897"/>
            <a:ext cx="701855" cy="307777"/>
          </a:xfrm>
          <a:prstGeom prst="rect">
            <a:avLst/>
          </a:prstGeom>
          <a:noFill/>
        </p:spPr>
        <p:txBody>
          <a:bodyPr wrap="square" rtlCol="0">
            <a:spAutoFit/>
          </a:bodyPr>
          <a:lstStyle/>
          <a:p>
            <a:pPr algn="l"/>
            <a:r>
              <a:rPr kumimoji="1" lang="ja-JP" altLang="en-US" sz="1400" dirty="0">
                <a:solidFill>
                  <a:schemeClr val="bg1"/>
                </a:solidFill>
              </a:rPr>
              <a:t>１５０日</a:t>
            </a:r>
          </a:p>
        </p:txBody>
      </p:sp>
      <p:cxnSp>
        <p:nvCxnSpPr>
          <p:cNvPr id="24" name="直線矢印コネクタ 23">
            <a:extLst>
              <a:ext uri="{FF2B5EF4-FFF2-40B4-BE49-F238E27FC236}">
                <a16:creationId xmlns:a16="http://schemas.microsoft.com/office/drawing/2014/main" id="{A17C0844-23B8-2C08-E351-F109DF8D0FE1}"/>
              </a:ext>
            </a:extLst>
          </p:cNvPr>
          <p:cNvCxnSpPr>
            <a:cxnSpLocks/>
          </p:cNvCxnSpPr>
          <p:nvPr/>
        </p:nvCxnSpPr>
        <p:spPr>
          <a:xfrm>
            <a:off x="4460184" y="5245386"/>
            <a:ext cx="6300180" cy="0"/>
          </a:xfrm>
          <a:prstGeom prst="straightConnector1">
            <a:avLst/>
          </a:prstGeom>
          <a:ln>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2" name="直線矢印コネクタ 31">
            <a:extLst>
              <a:ext uri="{FF2B5EF4-FFF2-40B4-BE49-F238E27FC236}">
                <a16:creationId xmlns:a16="http://schemas.microsoft.com/office/drawing/2014/main" id="{011A6A7B-1AF6-3AD2-5866-36F4705CDF9C}"/>
              </a:ext>
            </a:extLst>
          </p:cNvPr>
          <p:cNvCxnSpPr>
            <a:cxnSpLocks/>
          </p:cNvCxnSpPr>
          <p:nvPr/>
        </p:nvCxnSpPr>
        <p:spPr>
          <a:xfrm>
            <a:off x="4460184" y="5556671"/>
            <a:ext cx="6300180" cy="0"/>
          </a:xfrm>
          <a:prstGeom prst="straightConnector1">
            <a:avLst/>
          </a:prstGeom>
          <a:ln>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3" name="直線矢印コネクタ 32">
            <a:extLst>
              <a:ext uri="{FF2B5EF4-FFF2-40B4-BE49-F238E27FC236}">
                <a16:creationId xmlns:a16="http://schemas.microsoft.com/office/drawing/2014/main" id="{BEF2C950-2FDF-FF00-1D46-C995EDD79ACD}"/>
              </a:ext>
            </a:extLst>
          </p:cNvPr>
          <p:cNvCxnSpPr>
            <a:cxnSpLocks/>
          </p:cNvCxnSpPr>
          <p:nvPr/>
        </p:nvCxnSpPr>
        <p:spPr>
          <a:xfrm>
            <a:off x="4460184" y="5825321"/>
            <a:ext cx="1146289" cy="0"/>
          </a:xfrm>
          <a:prstGeom prst="straightConnector1">
            <a:avLst/>
          </a:prstGeom>
          <a:ln>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5" name="直線矢印コネクタ 34">
            <a:extLst>
              <a:ext uri="{FF2B5EF4-FFF2-40B4-BE49-F238E27FC236}">
                <a16:creationId xmlns:a16="http://schemas.microsoft.com/office/drawing/2014/main" id="{8ABB6EFC-E3AC-E8E6-6F52-8C67EDE63960}"/>
              </a:ext>
            </a:extLst>
          </p:cNvPr>
          <p:cNvCxnSpPr>
            <a:cxnSpLocks/>
          </p:cNvCxnSpPr>
          <p:nvPr/>
        </p:nvCxnSpPr>
        <p:spPr>
          <a:xfrm>
            <a:off x="6179128" y="5825321"/>
            <a:ext cx="4581236" cy="12466"/>
          </a:xfrm>
          <a:prstGeom prst="straightConnector1">
            <a:avLst/>
          </a:prstGeom>
          <a:ln>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 name="直線矢印コネクタ 2">
            <a:extLst>
              <a:ext uri="{FF2B5EF4-FFF2-40B4-BE49-F238E27FC236}">
                <a16:creationId xmlns:a16="http://schemas.microsoft.com/office/drawing/2014/main" id="{1729839A-9093-CB0B-841A-FC14A31CB613}"/>
              </a:ext>
            </a:extLst>
          </p:cNvPr>
          <p:cNvCxnSpPr>
            <a:cxnSpLocks/>
          </p:cNvCxnSpPr>
          <p:nvPr/>
        </p:nvCxnSpPr>
        <p:spPr>
          <a:xfrm>
            <a:off x="6179128" y="6093970"/>
            <a:ext cx="4581236" cy="12466"/>
          </a:xfrm>
          <a:prstGeom prst="straightConnector1">
            <a:avLst/>
          </a:prstGeom>
          <a:ln>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3446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1000"/>
                                        <p:tgtEl>
                                          <p:spTgt spid="16"/>
                                        </p:tgtEl>
                                      </p:cBhvr>
                                    </p:animEffect>
                                    <p:anim calcmode="lin" valueType="num">
                                      <p:cBhvr>
                                        <p:cTn id="29" dur="1000" fill="hold"/>
                                        <p:tgtEl>
                                          <p:spTgt spid="16"/>
                                        </p:tgtEl>
                                        <p:attrNameLst>
                                          <p:attrName>ppt_x</p:attrName>
                                        </p:attrNameLst>
                                      </p:cBhvr>
                                      <p:tavLst>
                                        <p:tav tm="0">
                                          <p:val>
                                            <p:strVal val="#ppt_x"/>
                                          </p:val>
                                        </p:tav>
                                        <p:tav tm="100000">
                                          <p:val>
                                            <p:strVal val="#ppt_x"/>
                                          </p:val>
                                        </p:tav>
                                      </p:tavLst>
                                    </p:anim>
                                    <p:anim calcmode="lin" valueType="num">
                                      <p:cBhvr>
                                        <p:cTn id="3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1000"/>
                                        <p:tgtEl>
                                          <p:spTgt spid="19"/>
                                        </p:tgtEl>
                                      </p:cBhvr>
                                    </p:animEffect>
                                    <p:anim calcmode="lin" valueType="num">
                                      <p:cBhvr>
                                        <p:cTn id="36" dur="1000" fill="hold"/>
                                        <p:tgtEl>
                                          <p:spTgt spid="19"/>
                                        </p:tgtEl>
                                        <p:attrNameLst>
                                          <p:attrName>ppt_x</p:attrName>
                                        </p:attrNameLst>
                                      </p:cBhvr>
                                      <p:tavLst>
                                        <p:tav tm="0">
                                          <p:val>
                                            <p:strVal val="#ppt_x"/>
                                          </p:val>
                                        </p:tav>
                                        <p:tav tm="100000">
                                          <p:val>
                                            <p:strVal val="#ppt_x"/>
                                          </p:val>
                                        </p:tav>
                                      </p:tavLst>
                                    </p:anim>
                                    <p:anim calcmode="lin" valueType="num">
                                      <p:cBhvr>
                                        <p:cTn id="37"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1000"/>
                                        <p:tgtEl>
                                          <p:spTgt spid="8"/>
                                        </p:tgtEl>
                                      </p:cBhvr>
                                    </p:animEffect>
                                    <p:anim calcmode="lin" valueType="num">
                                      <p:cBhvr>
                                        <p:cTn id="43" dur="1000" fill="hold"/>
                                        <p:tgtEl>
                                          <p:spTgt spid="8"/>
                                        </p:tgtEl>
                                        <p:attrNameLst>
                                          <p:attrName>ppt_x</p:attrName>
                                        </p:attrNameLst>
                                      </p:cBhvr>
                                      <p:tavLst>
                                        <p:tav tm="0">
                                          <p:val>
                                            <p:strVal val="#ppt_x"/>
                                          </p:val>
                                        </p:tav>
                                        <p:tav tm="100000">
                                          <p:val>
                                            <p:strVal val="#ppt_x"/>
                                          </p:val>
                                        </p:tav>
                                      </p:tavLst>
                                    </p:anim>
                                    <p:anim calcmode="lin" valueType="num">
                                      <p:cBhvr>
                                        <p:cTn id="4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fade">
                                      <p:cBhvr>
                                        <p:cTn id="56" dur="1000"/>
                                        <p:tgtEl>
                                          <p:spTgt spid="14"/>
                                        </p:tgtEl>
                                      </p:cBhvr>
                                    </p:animEffect>
                                    <p:anim calcmode="lin" valueType="num">
                                      <p:cBhvr>
                                        <p:cTn id="57" dur="1000" fill="hold"/>
                                        <p:tgtEl>
                                          <p:spTgt spid="14"/>
                                        </p:tgtEl>
                                        <p:attrNameLst>
                                          <p:attrName>ppt_x</p:attrName>
                                        </p:attrNameLst>
                                      </p:cBhvr>
                                      <p:tavLst>
                                        <p:tav tm="0">
                                          <p:val>
                                            <p:strVal val="#ppt_x"/>
                                          </p:val>
                                        </p:tav>
                                        <p:tav tm="100000">
                                          <p:val>
                                            <p:strVal val="#ppt_x"/>
                                          </p:val>
                                        </p:tav>
                                      </p:tavLst>
                                    </p:anim>
                                    <p:anim calcmode="lin" valueType="num">
                                      <p:cBhvr>
                                        <p:cTn id="58"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additive="base">
                                        <p:cTn id="63" dur="500" fill="hold"/>
                                        <p:tgtEl>
                                          <p:spTgt spid="17"/>
                                        </p:tgtEl>
                                        <p:attrNameLst>
                                          <p:attrName>ppt_x</p:attrName>
                                        </p:attrNameLst>
                                      </p:cBhvr>
                                      <p:tavLst>
                                        <p:tav tm="0">
                                          <p:val>
                                            <p:strVal val="#ppt_x"/>
                                          </p:val>
                                        </p:tav>
                                        <p:tav tm="100000">
                                          <p:val>
                                            <p:strVal val="#ppt_x"/>
                                          </p:val>
                                        </p:tav>
                                      </p:tavLst>
                                    </p:anim>
                                    <p:anim calcmode="lin" valueType="num">
                                      <p:cBhvr additive="base">
                                        <p:cTn id="6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grpId="0" nodeType="click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fade">
                                      <p:cBhvr>
                                        <p:cTn id="69" dur="1000"/>
                                        <p:tgtEl>
                                          <p:spTgt spid="20"/>
                                        </p:tgtEl>
                                      </p:cBhvr>
                                    </p:animEffect>
                                    <p:anim calcmode="lin" valueType="num">
                                      <p:cBhvr>
                                        <p:cTn id="70" dur="1000" fill="hold"/>
                                        <p:tgtEl>
                                          <p:spTgt spid="20"/>
                                        </p:tgtEl>
                                        <p:attrNameLst>
                                          <p:attrName>ppt_x</p:attrName>
                                        </p:attrNameLst>
                                      </p:cBhvr>
                                      <p:tavLst>
                                        <p:tav tm="0">
                                          <p:val>
                                            <p:strVal val="#ppt_x"/>
                                          </p:val>
                                        </p:tav>
                                        <p:tav tm="100000">
                                          <p:val>
                                            <p:strVal val="#ppt_x"/>
                                          </p:val>
                                        </p:tav>
                                      </p:tavLst>
                                    </p:anim>
                                    <p:anim calcmode="lin" valueType="num">
                                      <p:cBhvr>
                                        <p:cTn id="7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42" presetClass="entr" presetSubtype="0" fill="hold" grpId="0" nodeType="clickEffect">
                                  <p:stCondLst>
                                    <p:cond delay="0"/>
                                  </p:stCondLst>
                                  <p:childTnLst>
                                    <p:set>
                                      <p:cBhvr>
                                        <p:cTn id="75" dur="1" fill="hold">
                                          <p:stCondLst>
                                            <p:cond delay="0"/>
                                          </p:stCondLst>
                                        </p:cTn>
                                        <p:tgtEl>
                                          <p:spTgt spid="9"/>
                                        </p:tgtEl>
                                        <p:attrNameLst>
                                          <p:attrName>style.visibility</p:attrName>
                                        </p:attrNameLst>
                                      </p:cBhvr>
                                      <p:to>
                                        <p:strVal val="visible"/>
                                      </p:to>
                                    </p:set>
                                    <p:animEffect transition="in" filter="fade">
                                      <p:cBhvr>
                                        <p:cTn id="76" dur="1000"/>
                                        <p:tgtEl>
                                          <p:spTgt spid="9"/>
                                        </p:tgtEl>
                                      </p:cBhvr>
                                    </p:animEffect>
                                    <p:anim calcmode="lin" valueType="num">
                                      <p:cBhvr>
                                        <p:cTn id="77" dur="1000" fill="hold"/>
                                        <p:tgtEl>
                                          <p:spTgt spid="9"/>
                                        </p:tgtEl>
                                        <p:attrNameLst>
                                          <p:attrName>ppt_x</p:attrName>
                                        </p:attrNameLst>
                                      </p:cBhvr>
                                      <p:tavLst>
                                        <p:tav tm="0">
                                          <p:val>
                                            <p:strVal val="#ppt_x"/>
                                          </p:val>
                                        </p:tav>
                                        <p:tav tm="100000">
                                          <p:val>
                                            <p:strVal val="#ppt_x"/>
                                          </p:val>
                                        </p:tav>
                                      </p:tavLst>
                                    </p:anim>
                                    <p:anim calcmode="lin" valueType="num">
                                      <p:cBhvr>
                                        <p:cTn id="7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42" presetClass="entr" presetSubtype="0" fill="hold" grpId="0" nodeType="click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42" presetClass="entr" presetSubtype="0" fill="hold" grpId="0" nodeType="clickEffect">
                                  <p:stCondLst>
                                    <p:cond delay="0"/>
                                  </p:stCondLst>
                                  <p:childTnLst>
                                    <p:set>
                                      <p:cBhvr>
                                        <p:cTn id="89" dur="1" fill="hold">
                                          <p:stCondLst>
                                            <p:cond delay="0"/>
                                          </p:stCondLst>
                                        </p:cTn>
                                        <p:tgtEl>
                                          <p:spTgt spid="15"/>
                                        </p:tgtEl>
                                        <p:attrNameLst>
                                          <p:attrName>style.visibility</p:attrName>
                                        </p:attrNameLst>
                                      </p:cBhvr>
                                      <p:to>
                                        <p:strVal val="visible"/>
                                      </p:to>
                                    </p:set>
                                    <p:animEffect transition="in" filter="fade">
                                      <p:cBhvr>
                                        <p:cTn id="90" dur="1000"/>
                                        <p:tgtEl>
                                          <p:spTgt spid="15"/>
                                        </p:tgtEl>
                                      </p:cBhvr>
                                    </p:animEffect>
                                    <p:anim calcmode="lin" valueType="num">
                                      <p:cBhvr>
                                        <p:cTn id="91" dur="1000" fill="hold"/>
                                        <p:tgtEl>
                                          <p:spTgt spid="15"/>
                                        </p:tgtEl>
                                        <p:attrNameLst>
                                          <p:attrName>ppt_x</p:attrName>
                                        </p:attrNameLst>
                                      </p:cBhvr>
                                      <p:tavLst>
                                        <p:tav tm="0">
                                          <p:val>
                                            <p:strVal val="#ppt_x"/>
                                          </p:val>
                                        </p:tav>
                                        <p:tav tm="100000">
                                          <p:val>
                                            <p:strVal val="#ppt_x"/>
                                          </p:val>
                                        </p:tav>
                                      </p:tavLst>
                                    </p:anim>
                                    <p:anim calcmode="lin" valueType="num">
                                      <p:cBhvr>
                                        <p:cTn id="92"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42" presetClass="entr" presetSubtype="0" fill="hold" grpId="0" nodeType="clickEffect">
                                  <p:stCondLst>
                                    <p:cond delay="0"/>
                                  </p:stCondLst>
                                  <p:childTnLst>
                                    <p:set>
                                      <p:cBhvr>
                                        <p:cTn id="96" dur="1" fill="hold">
                                          <p:stCondLst>
                                            <p:cond delay="0"/>
                                          </p:stCondLst>
                                        </p:cTn>
                                        <p:tgtEl>
                                          <p:spTgt spid="18"/>
                                        </p:tgtEl>
                                        <p:attrNameLst>
                                          <p:attrName>style.visibility</p:attrName>
                                        </p:attrNameLst>
                                      </p:cBhvr>
                                      <p:to>
                                        <p:strVal val="visible"/>
                                      </p:to>
                                    </p:set>
                                    <p:animEffect transition="in" filter="fade">
                                      <p:cBhvr>
                                        <p:cTn id="97" dur="1000"/>
                                        <p:tgtEl>
                                          <p:spTgt spid="18"/>
                                        </p:tgtEl>
                                      </p:cBhvr>
                                    </p:animEffect>
                                    <p:anim calcmode="lin" valueType="num">
                                      <p:cBhvr>
                                        <p:cTn id="98" dur="1000" fill="hold"/>
                                        <p:tgtEl>
                                          <p:spTgt spid="18"/>
                                        </p:tgtEl>
                                        <p:attrNameLst>
                                          <p:attrName>ppt_x</p:attrName>
                                        </p:attrNameLst>
                                      </p:cBhvr>
                                      <p:tavLst>
                                        <p:tav tm="0">
                                          <p:val>
                                            <p:strVal val="#ppt_x"/>
                                          </p:val>
                                        </p:tav>
                                        <p:tav tm="100000">
                                          <p:val>
                                            <p:strVal val="#ppt_x"/>
                                          </p:val>
                                        </p:tav>
                                      </p:tavLst>
                                    </p:anim>
                                    <p:anim calcmode="lin" valueType="num">
                                      <p:cBhvr>
                                        <p:cTn id="9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0" fill="hold">
                      <p:stCondLst>
                        <p:cond delay="indefinite"/>
                      </p:stCondLst>
                      <p:childTnLst>
                        <p:par>
                          <p:cTn id="101" fill="hold">
                            <p:stCondLst>
                              <p:cond delay="0"/>
                            </p:stCondLst>
                            <p:childTnLst>
                              <p:par>
                                <p:cTn id="102" presetID="42" presetClass="entr" presetSubtype="0" fill="hold" grpId="0" nodeType="clickEffect">
                                  <p:stCondLst>
                                    <p:cond delay="0"/>
                                  </p:stCondLst>
                                  <p:childTnLst>
                                    <p:set>
                                      <p:cBhvr>
                                        <p:cTn id="103" dur="1" fill="hold">
                                          <p:stCondLst>
                                            <p:cond delay="0"/>
                                          </p:stCondLst>
                                        </p:cTn>
                                        <p:tgtEl>
                                          <p:spTgt spid="21"/>
                                        </p:tgtEl>
                                        <p:attrNameLst>
                                          <p:attrName>style.visibility</p:attrName>
                                        </p:attrNameLst>
                                      </p:cBhvr>
                                      <p:to>
                                        <p:strVal val="visible"/>
                                      </p:to>
                                    </p:set>
                                    <p:animEffect transition="in" filter="fade">
                                      <p:cBhvr>
                                        <p:cTn id="104" dur="1000"/>
                                        <p:tgtEl>
                                          <p:spTgt spid="21"/>
                                        </p:tgtEl>
                                      </p:cBhvr>
                                    </p:animEffect>
                                    <p:anim calcmode="lin" valueType="num">
                                      <p:cBhvr>
                                        <p:cTn id="105" dur="1000" fill="hold"/>
                                        <p:tgtEl>
                                          <p:spTgt spid="21"/>
                                        </p:tgtEl>
                                        <p:attrNameLst>
                                          <p:attrName>ppt_x</p:attrName>
                                        </p:attrNameLst>
                                      </p:cBhvr>
                                      <p:tavLst>
                                        <p:tav tm="0">
                                          <p:val>
                                            <p:strVal val="#ppt_x"/>
                                          </p:val>
                                        </p:tav>
                                        <p:tav tm="100000">
                                          <p:val>
                                            <p:strVal val="#ppt_x"/>
                                          </p:val>
                                        </p:tav>
                                      </p:tavLst>
                                    </p:anim>
                                    <p:anim calcmode="lin" valueType="num">
                                      <p:cBhvr>
                                        <p:cTn id="106"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42" presetClass="entr" presetSubtype="0" fill="hold" nodeType="click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14" fill="hold">
                      <p:stCondLst>
                        <p:cond delay="indefinite"/>
                      </p:stCondLst>
                      <p:childTnLst>
                        <p:par>
                          <p:cTn id="115" fill="hold">
                            <p:stCondLst>
                              <p:cond delay="0"/>
                            </p:stCondLst>
                            <p:childTnLst>
                              <p:par>
                                <p:cTn id="116" presetID="42" presetClass="entr" presetSubtype="0" fill="hold" nodeType="clickEffect">
                                  <p:stCondLst>
                                    <p:cond delay="0"/>
                                  </p:stCondLst>
                                  <p:childTnLst>
                                    <p:set>
                                      <p:cBhvr>
                                        <p:cTn id="117" dur="1" fill="hold">
                                          <p:stCondLst>
                                            <p:cond delay="0"/>
                                          </p:stCondLst>
                                        </p:cTn>
                                        <p:tgtEl>
                                          <p:spTgt spid="32"/>
                                        </p:tgtEl>
                                        <p:attrNameLst>
                                          <p:attrName>style.visibility</p:attrName>
                                        </p:attrNameLst>
                                      </p:cBhvr>
                                      <p:to>
                                        <p:strVal val="visible"/>
                                      </p:to>
                                    </p:set>
                                    <p:animEffect transition="in" filter="fade">
                                      <p:cBhvr>
                                        <p:cTn id="118" dur="1000"/>
                                        <p:tgtEl>
                                          <p:spTgt spid="32"/>
                                        </p:tgtEl>
                                      </p:cBhvr>
                                    </p:animEffect>
                                    <p:anim calcmode="lin" valueType="num">
                                      <p:cBhvr>
                                        <p:cTn id="119" dur="1000" fill="hold"/>
                                        <p:tgtEl>
                                          <p:spTgt spid="32"/>
                                        </p:tgtEl>
                                        <p:attrNameLst>
                                          <p:attrName>ppt_x</p:attrName>
                                        </p:attrNameLst>
                                      </p:cBhvr>
                                      <p:tavLst>
                                        <p:tav tm="0">
                                          <p:val>
                                            <p:strVal val="#ppt_x"/>
                                          </p:val>
                                        </p:tav>
                                        <p:tav tm="100000">
                                          <p:val>
                                            <p:strVal val="#ppt_x"/>
                                          </p:val>
                                        </p:tav>
                                      </p:tavLst>
                                    </p:anim>
                                    <p:anim calcmode="lin" valueType="num">
                                      <p:cBhvr>
                                        <p:cTn id="12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121" fill="hold">
                      <p:stCondLst>
                        <p:cond delay="indefinite"/>
                      </p:stCondLst>
                      <p:childTnLst>
                        <p:par>
                          <p:cTn id="122" fill="hold">
                            <p:stCondLst>
                              <p:cond delay="0"/>
                            </p:stCondLst>
                            <p:childTnLst>
                              <p:par>
                                <p:cTn id="123" presetID="42" presetClass="entr" presetSubtype="0" fill="hold" nodeType="clickEffect">
                                  <p:stCondLst>
                                    <p:cond delay="0"/>
                                  </p:stCondLst>
                                  <p:childTnLst>
                                    <p:set>
                                      <p:cBhvr>
                                        <p:cTn id="124" dur="1" fill="hold">
                                          <p:stCondLst>
                                            <p:cond delay="0"/>
                                          </p:stCondLst>
                                        </p:cTn>
                                        <p:tgtEl>
                                          <p:spTgt spid="33"/>
                                        </p:tgtEl>
                                        <p:attrNameLst>
                                          <p:attrName>style.visibility</p:attrName>
                                        </p:attrNameLst>
                                      </p:cBhvr>
                                      <p:to>
                                        <p:strVal val="visible"/>
                                      </p:to>
                                    </p:set>
                                    <p:animEffect transition="in" filter="fade">
                                      <p:cBhvr>
                                        <p:cTn id="125" dur="1000"/>
                                        <p:tgtEl>
                                          <p:spTgt spid="33"/>
                                        </p:tgtEl>
                                      </p:cBhvr>
                                    </p:animEffect>
                                    <p:anim calcmode="lin" valueType="num">
                                      <p:cBhvr>
                                        <p:cTn id="126" dur="1000" fill="hold"/>
                                        <p:tgtEl>
                                          <p:spTgt spid="33"/>
                                        </p:tgtEl>
                                        <p:attrNameLst>
                                          <p:attrName>ppt_x</p:attrName>
                                        </p:attrNameLst>
                                      </p:cBhvr>
                                      <p:tavLst>
                                        <p:tav tm="0">
                                          <p:val>
                                            <p:strVal val="#ppt_x"/>
                                          </p:val>
                                        </p:tav>
                                        <p:tav tm="100000">
                                          <p:val>
                                            <p:strVal val="#ppt_x"/>
                                          </p:val>
                                        </p:tav>
                                      </p:tavLst>
                                    </p:anim>
                                    <p:anim calcmode="lin" valueType="num">
                                      <p:cBhvr>
                                        <p:cTn id="12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128" fill="hold">
                      <p:stCondLst>
                        <p:cond delay="indefinite"/>
                      </p:stCondLst>
                      <p:childTnLst>
                        <p:par>
                          <p:cTn id="129" fill="hold">
                            <p:stCondLst>
                              <p:cond delay="0"/>
                            </p:stCondLst>
                            <p:childTnLst>
                              <p:par>
                                <p:cTn id="130" presetID="42" presetClass="entr" presetSubtype="0" fill="hold" nodeType="clickEffect">
                                  <p:stCondLst>
                                    <p:cond delay="0"/>
                                  </p:stCondLst>
                                  <p:childTnLst>
                                    <p:set>
                                      <p:cBhvr>
                                        <p:cTn id="131" dur="1" fill="hold">
                                          <p:stCondLst>
                                            <p:cond delay="0"/>
                                          </p:stCondLst>
                                        </p:cTn>
                                        <p:tgtEl>
                                          <p:spTgt spid="35"/>
                                        </p:tgtEl>
                                        <p:attrNameLst>
                                          <p:attrName>style.visibility</p:attrName>
                                        </p:attrNameLst>
                                      </p:cBhvr>
                                      <p:to>
                                        <p:strVal val="visible"/>
                                      </p:to>
                                    </p:set>
                                    <p:animEffect transition="in" filter="fade">
                                      <p:cBhvr>
                                        <p:cTn id="132" dur="1000"/>
                                        <p:tgtEl>
                                          <p:spTgt spid="35"/>
                                        </p:tgtEl>
                                      </p:cBhvr>
                                    </p:animEffect>
                                    <p:anim calcmode="lin" valueType="num">
                                      <p:cBhvr>
                                        <p:cTn id="133" dur="1000" fill="hold"/>
                                        <p:tgtEl>
                                          <p:spTgt spid="35"/>
                                        </p:tgtEl>
                                        <p:attrNameLst>
                                          <p:attrName>ppt_x</p:attrName>
                                        </p:attrNameLst>
                                      </p:cBhvr>
                                      <p:tavLst>
                                        <p:tav tm="0">
                                          <p:val>
                                            <p:strVal val="#ppt_x"/>
                                          </p:val>
                                        </p:tav>
                                        <p:tav tm="100000">
                                          <p:val>
                                            <p:strVal val="#ppt_x"/>
                                          </p:val>
                                        </p:tav>
                                      </p:tavLst>
                                    </p:anim>
                                    <p:anim calcmode="lin" valueType="num">
                                      <p:cBhvr>
                                        <p:cTn id="134"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135" fill="hold">
                      <p:stCondLst>
                        <p:cond delay="indefinite"/>
                      </p:stCondLst>
                      <p:childTnLst>
                        <p:par>
                          <p:cTn id="136" fill="hold">
                            <p:stCondLst>
                              <p:cond delay="0"/>
                            </p:stCondLst>
                            <p:childTnLst>
                              <p:par>
                                <p:cTn id="137" presetID="42" presetClass="entr" presetSubtype="0" fill="hold" nodeType="clickEffect">
                                  <p:stCondLst>
                                    <p:cond delay="0"/>
                                  </p:stCondLst>
                                  <p:childTnLst>
                                    <p:set>
                                      <p:cBhvr>
                                        <p:cTn id="138" dur="1" fill="hold">
                                          <p:stCondLst>
                                            <p:cond delay="0"/>
                                          </p:stCondLst>
                                        </p:cTn>
                                        <p:tgtEl>
                                          <p:spTgt spid="3"/>
                                        </p:tgtEl>
                                        <p:attrNameLst>
                                          <p:attrName>style.visibility</p:attrName>
                                        </p:attrNameLst>
                                      </p:cBhvr>
                                      <p:to>
                                        <p:strVal val="visible"/>
                                      </p:to>
                                    </p:set>
                                    <p:animEffect transition="in" filter="fade">
                                      <p:cBhvr>
                                        <p:cTn id="139" dur="1000"/>
                                        <p:tgtEl>
                                          <p:spTgt spid="3"/>
                                        </p:tgtEl>
                                      </p:cBhvr>
                                    </p:animEffect>
                                    <p:anim calcmode="lin" valueType="num">
                                      <p:cBhvr>
                                        <p:cTn id="140" dur="1000" fill="hold"/>
                                        <p:tgtEl>
                                          <p:spTgt spid="3"/>
                                        </p:tgtEl>
                                        <p:attrNameLst>
                                          <p:attrName>ppt_x</p:attrName>
                                        </p:attrNameLst>
                                      </p:cBhvr>
                                      <p:tavLst>
                                        <p:tav tm="0">
                                          <p:val>
                                            <p:strVal val="#ppt_x"/>
                                          </p:val>
                                        </p:tav>
                                        <p:tav tm="100000">
                                          <p:val>
                                            <p:strVal val="#ppt_x"/>
                                          </p:val>
                                        </p:tav>
                                      </p:tavLst>
                                    </p:anim>
                                    <p:anim calcmode="lin" valueType="num">
                                      <p:cBhvr>
                                        <p:cTn id="14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3" grpId="0"/>
      <p:bldP spid="14" grpId="0"/>
      <p:bldP spid="15" grpId="0"/>
      <p:bldP spid="16" grpId="0"/>
      <p:bldP spid="17" grpId="0"/>
      <p:bldP spid="18" grpId="0"/>
      <p:bldP spid="19" grpId="0"/>
      <p:bldP spid="20" grpId="0"/>
      <p:bldP spid="21"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6" name="テキスト プレースホルダー 5">
            <a:extLst>
              <a:ext uri="{FF2B5EF4-FFF2-40B4-BE49-F238E27FC236}">
                <a16:creationId xmlns:a16="http://schemas.microsoft.com/office/drawing/2014/main" id="{8FC6B10C-8320-46D2-8699-82B82C3E2DB0}"/>
              </a:ext>
            </a:extLst>
          </p:cNvPr>
          <p:cNvSpPr>
            <a:spLocks noGrp="1"/>
          </p:cNvSpPr>
          <p:nvPr>
            <p:ph type="body" idx="1"/>
          </p:nvPr>
        </p:nvSpPr>
        <p:spPr>
          <a:xfrm>
            <a:off x="43543" y="661851"/>
            <a:ext cx="12104914" cy="5831024"/>
          </a:xfrm>
        </p:spPr>
        <p:txBody>
          <a:bodyPr>
            <a:normAutofit/>
          </a:bodyPr>
          <a:lstStyle/>
          <a:p>
            <a:pPr marR="30480" indent="209550" algn="l">
              <a:tabLst>
                <a:tab pos="266700" algn="l"/>
                <a:tab pos="466725" algn="l"/>
                <a:tab pos="600075" algn="l"/>
              </a:tabLst>
            </a:pPr>
            <a:endParaRPr kumimoji="1" lang="en-US" altLang="ja-JP" sz="8000" b="0" i="0" u="none" strike="noStrike" kern="100" cap="none" spc="0" normalizeH="0" baseline="0" noProof="0" dirty="0">
              <a:ln>
                <a:noFill/>
              </a:ln>
              <a:solidFill>
                <a:schemeClr val="bg1"/>
              </a:solidFill>
              <a:effectLst/>
              <a:uLnTx/>
              <a:uFillTx/>
              <a:latin typeface="+mn-ea"/>
              <a:ea typeface="HGP明朝E" panose="02020900000000000000" pitchFamily="18" charset="-128"/>
              <a:cs typeface="Times New Roman" panose="02020603050405020304" pitchFamily="18" charset="0"/>
            </a:endParaRPr>
          </a:p>
          <a:p>
            <a:pPr marR="30480" indent="209550" algn="l">
              <a:tabLst>
                <a:tab pos="266700" algn="l"/>
                <a:tab pos="466725" algn="l"/>
                <a:tab pos="600075" algn="l"/>
              </a:tabLst>
            </a:pPr>
            <a:endParaRPr lang="en-US" altLang="ja-JP" sz="8000" kern="100" dirty="0">
              <a:solidFill>
                <a:schemeClr val="bg1"/>
              </a:solidFill>
              <a:latin typeface="+mn-ea"/>
              <a:ea typeface="HGP明朝E" panose="02020900000000000000" pitchFamily="18" charset="-128"/>
              <a:cs typeface="Times New Roman" panose="02020603050405020304" pitchFamily="18" charset="0"/>
            </a:endParaRPr>
          </a:p>
          <a:p>
            <a:pPr marR="30480" indent="209550" algn="l">
              <a:tabLst>
                <a:tab pos="266700" algn="l"/>
                <a:tab pos="466725" algn="l"/>
                <a:tab pos="600075" algn="l"/>
              </a:tabLst>
            </a:pPr>
            <a:endParaRPr kumimoji="1" lang="ja-JP" altLang="en-US"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kumimoji="1" lang="ja-JP" altLang="en-US"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　</a:t>
            </a:r>
            <a:endParaRPr kumimoji="1" lang="ja-JP" altLang="en-US" sz="2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endParaRPr kumimoji="1" lang="ja-JP" altLang="en-US" sz="8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endParaRPr>
          </a:p>
        </p:txBody>
      </p:sp>
      <p:sp>
        <p:nvSpPr>
          <p:cNvPr id="4" name="スライド番号プレースホルダー 3">
            <a:extLst>
              <a:ext uri="{FF2B5EF4-FFF2-40B4-BE49-F238E27FC236}">
                <a16:creationId xmlns:a16="http://schemas.microsoft.com/office/drawing/2014/main" id="{C6C06E6B-DCED-41FE-ABE1-7E771819159B}"/>
              </a:ext>
            </a:extLst>
          </p:cNvPr>
          <p:cNvSpPr>
            <a:spLocks noGrp="1"/>
          </p:cNvSpPr>
          <p:nvPr>
            <p:ph type="sldNum" sz="quarter" idx="12"/>
          </p:nvPr>
        </p:nvSpPr>
        <p:spPr>
          <a:xfrm>
            <a:off x="11312566" y="6493617"/>
            <a:ext cx="762000" cy="365125"/>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45BA4EA-5EFA-460C-8880-04B9C92D5A26}" type="slidenum">
              <a:rPr kumimoji="0" lang="ja-JP" altLang="en-US" sz="1600" b="0" i="0" u="none" strike="noStrike" kern="1200" cap="none" spc="0" normalizeH="0" baseline="0" noProof="0">
                <a:ln>
                  <a:noFill/>
                </a:ln>
                <a:solidFill>
                  <a:prstClr val="black"/>
                </a:solidFill>
                <a:effectLst/>
                <a:uLnTx/>
                <a:uFillTx/>
                <a:latin typeface="Calibri" pitchFamily="34"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54</a:t>
            </a:fld>
            <a:endParaRPr kumimoji="0" lang="ja-JP" altLang="en-US" sz="1600" b="0" i="0" u="none" strike="noStrike" kern="1200" cap="none" spc="0" normalizeH="0" baseline="0" noProof="0" dirty="0">
              <a:ln>
                <a:noFill/>
              </a:ln>
              <a:solidFill>
                <a:prstClr val="black"/>
              </a:solidFill>
              <a:effectLst/>
              <a:uLnTx/>
              <a:uFillTx/>
              <a:latin typeface="Calibri" pitchFamily="34" charset="0"/>
              <a:ea typeface="ＭＳ Ｐゴシック" pitchFamily="50" charset="-128"/>
              <a:cs typeface="+mn-cs"/>
            </a:endParaRPr>
          </a:p>
        </p:txBody>
      </p:sp>
      <p:pic>
        <p:nvPicPr>
          <p:cNvPr id="5" name="図 4">
            <a:extLst>
              <a:ext uri="{FF2B5EF4-FFF2-40B4-BE49-F238E27FC236}">
                <a16:creationId xmlns:a16="http://schemas.microsoft.com/office/drawing/2014/main" id="{C1381BCD-D99C-2F21-48BB-7081FDDB2267}"/>
              </a:ext>
            </a:extLst>
          </p:cNvPr>
          <p:cNvPicPr>
            <a:picLocks noChangeAspect="1"/>
          </p:cNvPicPr>
          <p:nvPr/>
        </p:nvPicPr>
        <p:blipFill>
          <a:blip r:embed="rId3"/>
          <a:stretch>
            <a:fillRect/>
          </a:stretch>
        </p:blipFill>
        <p:spPr>
          <a:xfrm>
            <a:off x="1080655" y="200297"/>
            <a:ext cx="9956799" cy="6583679"/>
          </a:xfrm>
          <a:prstGeom prst="rect">
            <a:avLst/>
          </a:prstGeom>
        </p:spPr>
      </p:pic>
      <p:sp>
        <p:nvSpPr>
          <p:cNvPr id="2" name="テキスト ボックス 1">
            <a:extLst>
              <a:ext uri="{FF2B5EF4-FFF2-40B4-BE49-F238E27FC236}">
                <a16:creationId xmlns:a16="http://schemas.microsoft.com/office/drawing/2014/main" id="{10E86631-B7D4-9A98-F621-C3C23CB43536}"/>
              </a:ext>
            </a:extLst>
          </p:cNvPr>
          <p:cNvSpPr txBox="1"/>
          <p:nvPr/>
        </p:nvSpPr>
        <p:spPr>
          <a:xfrm>
            <a:off x="1330036" y="5334153"/>
            <a:ext cx="9291782" cy="861774"/>
          </a:xfrm>
          <a:prstGeom prst="rect">
            <a:avLst/>
          </a:prstGeom>
          <a:noFill/>
        </p:spPr>
        <p:txBody>
          <a:bodyPr wrap="square" rtlCol="0">
            <a:spAutoFit/>
          </a:bodyPr>
          <a:lstStyle/>
          <a:p>
            <a:pPr algn="l"/>
            <a:r>
              <a:rPr kumimoji="1" lang="ja-JP" altLang="en-US" dirty="0">
                <a:solidFill>
                  <a:schemeClr val="bg1"/>
                </a:solidFill>
              </a:rPr>
              <a:t>取得する田の周囲は水稲地帯であり、取得後もこれまでどおり水稲の栽培をします。</a:t>
            </a:r>
            <a:endParaRPr kumimoji="1" lang="en-US" altLang="ja-JP" dirty="0">
              <a:solidFill>
                <a:schemeClr val="bg1"/>
              </a:solidFill>
            </a:endParaRPr>
          </a:p>
          <a:p>
            <a:pPr algn="l"/>
            <a:r>
              <a:rPr lang="ja-JP" altLang="en-US" dirty="0">
                <a:solidFill>
                  <a:schemeClr val="bg1"/>
                </a:solidFill>
              </a:rPr>
              <a:t>周辺地域の取り決めを遵守し、耕作を行いますので、周辺の農地に悪影響は及ぼしません。</a:t>
            </a:r>
            <a:endParaRPr kumimoji="1" lang="en-US" altLang="ja-JP" dirty="0">
              <a:solidFill>
                <a:schemeClr val="bg1"/>
              </a:solidFill>
            </a:endParaRPr>
          </a:p>
          <a:p>
            <a:pPr algn="l"/>
            <a:endParaRPr kumimoji="1" lang="ja-JP" altLang="en-US" sz="1400" dirty="0">
              <a:solidFill>
                <a:schemeClr val="bg1"/>
              </a:solidFill>
            </a:endParaRPr>
          </a:p>
        </p:txBody>
      </p:sp>
    </p:spTree>
    <p:extLst>
      <p:ext uri="{BB962C8B-B14F-4D97-AF65-F5344CB8AC3E}">
        <p14:creationId xmlns:p14="http://schemas.microsoft.com/office/powerpoint/2010/main" val="3205376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6" name="テキスト プレースホルダー 5">
            <a:extLst>
              <a:ext uri="{FF2B5EF4-FFF2-40B4-BE49-F238E27FC236}">
                <a16:creationId xmlns:a16="http://schemas.microsoft.com/office/drawing/2014/main" id="{8FC6B10C-8320-46D2-8699-82B82C3E2DB0}"/>
              </a:ext>
            </a:extLst>
          </p:cNvPr>
          <p:cNvSpPr>
            <a:spLocks noGrp="1"/>
          </p:cNvSpPr>
          <p:nvPr>
            <p:ph type="body" idx="1"/>
          </p:nvPr>
        </p:nvSpPr>
        <p:spPr>
          <a:xfrm>
            <a:off x="43543" y="1376827"/>
            <a:ext cx="12104914" cy="3029710"/>
          </a:xfrm>
        </p:spPr>
        <p:txBody>
          <a:bodyPr>
            <a:normAutofit fontScale="92500" lnSpcReduction="10000"/>
          </a:bodyPr>
          <a:lstStyle/>
          <a:p>
            <a:pPr marR="30480" indent="209550" algn="l">
              <a:tabLst>
                <a:tab pos="266700" algn="l"/>
                <a:tab pos="466725" algn="l"/>
                <a:tab pos="600075" algn="l"/>
              </a:tabLst>
            </a:pPr>
            <a:endParaRPr kumimoji="1" lang="en-US" altLang="ja-JP" sz="8000" b="0" i="0" u="none" strike="noStrike" kern="100" cap="none" spc="0" normalizeH="0" baseline="0" noProof="0" dirty="0">
              <a:ln>
                <a:noFill/>
              </a:ln>
              <a:solidFill>
                <a:schemeClr val="bg1"/>
              </a:solidFill>
              <a:effectLst/>
              <a:uLnTx/>
              <a:uFillTx/>
              <a:latin typeface="+mn-ea"/>
              <a:ea typeface="HGP明朝E" panose="02020900000000000000" pitchFamily="18" charset="-128"/>
              <a:cs typeface="Times New Roman" panose="02020603050405020304" pitchFamily="18" charset="0"/>
            </a:endParaRPr>
          </a:p>
          <a:p>
            <a:pPr marR="30480" indent="209550" algn="l">
              <a:tabLst>
                <a:tab pos="266700" algn="l"/>
                <a:tab pos="466725" algn="l"/>
                <a:tab pos="600075" algn="l"/>
              </a:tabLst>
            </a:pPr>
            <a:endParaRPr lang="en-US" altLang="ja-JP" sz="8000" kern="100" dirty="0">
              <a:solidFill>
                <a:schemeClr val="bg1"/>
              </a:solidFill>
              <a:latin typeface="+mn-ea"/>
              <a:ea typeface="HGP明朝E" panose="02020900000000000000" pitchFamily="18" charset="-128"/>
              <a:cs typeface="Times New Roman" panose="02020603050405020304" pitchFamily="18" charset="0"/>
            </a:endParaRPr>
          </a:p>
          <a:p>
            <a:pPr marR="30480" indent="209550" algn="l">
              <a:tabLst>
                <a:tab pos="266700" algn="l"/>
                <a:tab pos="466725" algn="l"/>
                <a:tab pos="600075" algn="l"/>
              </a:tabLst>
            </a:pPr>
            <a:endParaRPr kumimoji="1" lang="ja-JP" altLang="en-US"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kumimoji="1" lang="ja-JP" altLang="en-US"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　</a:t>
            </a:r>
            <a:endParaRPr kumimoji="1" lang="ja-JP" altLang="en-US" sz="2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endParaRPr kumimoji="1" lang="ja-JP" altLang="en-US" sz="8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endParaRPr>
          </a:p>
        </p:txBody>
      </p:sp>
      <p:sp>
        <p:nvSpPr>
          <p:cNvPr id="4" name="スライド番号プレースホルダー 3">
            <a:extLst>
              <a:ext uri="{FF2B5EF4-FFF2-40B4-BE49-F238E27FC236}">
                <a16:creationId xmlns:a16="http://schemas.microsoft.com/office/drawing/2014/main" id="{C6C06E6B-DCED-41FE-ABE1-7E771819159B}"/>
              </a:ext>
            </a:extLst>
          </p:cNvPr>
          <p:cNvSpPr>
            <a:spLocks noGrp="1"/>
          </p:cNvSpPr>
          <p:nvPr>
            <p:ph type="sldNum" sz="quarter" idx="12"/>
          </p:nvPr>
        </p:nvSpPr>
        <p:spPr>
          <a:xfrm>
            <a:off x="11492345" y="6492875"/>
            <a:ext cx="595745" cy="365125"/>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45BA4EA-5EFA-460C-8880-04B9C92D5A26}" type="slidenum">
              <a:rPr kumimoji="0" lang="ja-JP" altLang="en-US" sz="1600" b="0" i="0" u="none" strike="noStrike" kern="1200" cap="none" spc="0" normalizeH="0" baseline="0" noProof="0">
                <a:ln>
                  <a:noFill/>
                </a:ln>
                <a:solidFill>
                  <a:prstClr val="black"/>
                </a:solidFill>
                <a:effectLst/>
                <a:uLnTx/>
                <a:uFillTx/>
                <a:latin typeface="Calibri" pitchFamily="34"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55</a:t>
            </a:fld>
            <a:endParaRPr kumimoji="0" lang="ja-JP" altLang="en-US" sz="1600" b="0" i="0" u="none" strike="noStrike" kern="1200" cap="none" spc="0" normalizeH="0" baseline="0" noProof="0" dirty="0">
              <a:ln>
                <a:noFill/>
              </a:ln>
              <a:solidFill>
                <a:prstClr val="black"/>
              </a:solidFill>
              <a:effectLst/>
              <a:uLnTx/>
              <a:uFillTx/>
              <a:latin typeface="Calibri" pitchFamily="34" charset="0"/>
              <a:ea typeface="ＭＳ Ｐゴシック" pitchFamily="50" charset="-128"/>
              <a:cs typeface="+mn-cs"/>
            </a:endParaRPr>
          </a:p>
        </p:txBody>
      </p:sp>
      <p:pic>
        <p:nvPicPr>
          <p:cNvPr id="3" name="図 2">
            <a:extLst>
              <a:ext uri="{FF2B5EF4-FFF2-40B4-BE49-F238E27FC236}">
                <a16:creationId xmlns:a16="http://schemas.microsoft.com/office/drawing/2014/main" id="{3C3F346B-8620-8E9A-5EDE-206FD50BB082}"/>
              </a:ext>
            </a:extLst>
          </p:cNvPr>
          <p:cNvPicPr>
            <a:picLocks noChangeAspect="1"/>
          </p:cNvPicPr>
          <p:nvPr/>
        </p:nvPicPr>
        <p:blipFill>
          <a:blip r:embed="rId3"/>
          <a:stretch>
            <a:fillRect/>
          </a:stretch>
        </p:blipFill>
        <p:spPr>
          <a:xfrm>
            <a:off x="401782" y="0"/>
            <a:ext cx="11388436" cy="6858000"/>
          </a:xfrm>
          <a:prstGeom prst="rect">
            <a:avLst/>
          </a:prstGeom>
        </p:spPr>
      </p:pic>
      <p:sp>
        <p:nvSpPr>
          <p:cNvPr id="2" name="テキスト ボックス 1">
            <a:extLst>
              <a:ext uri="{FF2B5EF4-FFF2-40B4-BE49-F238E27FC236}">
                <a16:creationId xmlns:a16="http://schemas.microsoft.com/office/drawing/2014/main" id="{92ED309C-06D3-A472-075F-769B9FC0BE94}"/>
              </a:ext>
            </a:extLst>
          </p:cNvPr>
          <p:cNvSpPr txBox="1"/>
          <p:nvPr/>
        </p:nvSpPr>
        <p:spPr>
          <a:xfrm>
            <a:off x="535710" y="2175316"/>
            <a:ext cx="1108363" cy="276999"/>
          </a:xfrm>
          <a:prstGeom prst="rect">
            <a:avLst/>
          </a:prstGeom>
          <a:noFill/>
        </p:spPr>
        <p:txBody>
          <a:bodyPr wrap="square" rtlCol="0">
            <a:spAutoFit/>
          </a:bodyPr>
          <a:lstStyle/>
          <a:p>
            <a:pPr algn="l"/>
            <a:r>
              <a:rPr kumimoji="1" lang="ja-JP" altLang="en-US" sz="1200" dirty="0">
                <a:solidFill>
                  <a:schemeClr val="bg1"/>
                </a:solidFill>
              </a:rPr>
              <a:t>福岡町字久後</a:t>
            </a:r>
          </a:p>
        </p:txBody>
      </p:sp>
      <p:sp>
        <p:nvSpPr>
          <p:cNvPr id="5" name="テキスト ボックス 4">
            <a:extLst>
              <a:ext uri="{FF2B5EF4-FFF2-40B4-BE49-F238E27FC236}">
                <a16:creationId xmlns:a16="http://schemas.microsoft.com/office/drawing/2014/main" id="{AE026A8D-05A3-1373-6F70-79BDB9EA0E44}"/>
              </a:ext>
            </a:extLst>
          </p:cNvPr>
          <p:cNvSpPr txBox="1"/>
          <p:nvPr/>
        </p:nvSpPr>
        <p:spPr>
          <a:xfrm>
            <a:off x="1778001" y="2175316"/>
            <a:ext cx="300181" cy="276999"/>
          </a:xfrm>
          <a:prstGeom prst="rect">
            <a:avLst/>
          </a:prstGeom>
          <a:noFill/>
        </p:spPr>
        <p:txBody>
          <a:bodyPr wrap="square" rtlCol="0">
            <a:spAutoFit/>
          </a:bodyPr>
          <a:lstStyle/>
          <a:p>
            <a:pPr algn="l"/>
            <a:r>
              <a:rPr kumimoji="1" lang="ja-JP" altLang="en-US" sz="1200" dirty="0">
                <a:solidFill>
                  <a:schemeClr val="bg1"/>
                </a:solidFill>
              </a:rPr>
              <a:t>１</a:t>
            </a:r>
          </a:p>
        </p:txBody>
      </p:sp>
      <p:sp>
        <p:nvSpPr>
          <p:cNvPr id="7" name="テキスト ボックス 6">
            <a:extLst>
              <a:ext uri="{FF2B5EF4-FFF2-40B4-BE49-F238E27FC236}">
                <a16:creationId xmlns:a16="http://schemas.microsoft.com/office/drawing/2014/main" id="{98B7E8ED-8171-04D8-5D02-C5CEBD92F789}"/>
              </a:ext>
            </a:extLst>
          </p:cNvPr>
          <p:cNvSpPr txBox="1"/>
          <p:nvPr/>
        </p:nvSpPr>
        <p:spPr>
          <a:xfrm>
            <a:off x="1776847" y="2452315"/>
            <a:ext cx="300181" cy="276999"/>
          </a:xfrm>
          <a:prstGeom prst="rect">
            <a:avLst/>
          </a:prstGeom>
          <a:noFill/>
        </p:spPr>
        <p:txBody>
          <a:bodyPr wrap="square" rtlCol="0">
            <a:spAutoFit/>
          </a:bodyPr>
          <a:lstStyle/>
          <a:p>
            <a:pPr algn="l"/>
            <a:r>
              <a:rPr kumimoji="1" lang="ja-JP" altLang="en-US" sz="1200" dirty="0">
                <a:solidFill>
                  <a:schemeClr val="bg1"/>
                </a:solidFill>
              </a:rPr>
              <a:t>２</a:t>
            </a:r>
          </a:p>
        </p:txBody>
      </p:sp>
      <p:sp>
        <p:nvSpPr>
          <p:cNvPr id="8" name="テキスト ボックス 7">
            <a:extLst>
              <a:ext uri="{FF2B5EF4-FFF2-40B4-BE49-F238E27FC236}">
                <a16:creationId xmlns:a16="http://schemas.microsoft.com/office/drawing/2014/main" id="{9E5CB37A-BD96-2232-C5A3-57686738F648}"/>
              </a:ext>
            </a:extLst>
          </p:cNvPr>
          <p:cNvSpPr txBox="1"/>
          <p:nvPr/>
        </p:nvSpPr>
        <p:spPr>
          <a:xfrm>
            <a:off x="1775693" y="2715565"/>
            <a:ext cx="300181" cy="276999"/>
          </a:xfrm>
          <a:prstGeom prst="rect">
            <a:avLst/>
          </a:prstGeom>
          <a:noFill/>
        </p:spPr>
        <p:txBody>
          <a:bodyPr wrap="square" rtlCol="0">
            <a:spAutoFit/>
          </a:bodyPr>
          <a:lstStyle/>
          <a:p>
            <a:pPr algn="l"/>
            <a:r>
              <a:rPr kumimoji="1" lang="ja-JP" altLang="en-US" sz="1200" dirty="0">
                <a:solidFill>
                  <a:schemeClr val="bg1"/>
                </a:solidFill>
              </a:rPr>
              <a:t>５</a:t>
            </a:r>
          </a:p>
        </p:txBody>
      </p:sp>
      <p:sp>
        <p:nvSpPr>
          <p:cNvPr id="9" name="テキスト ボックス 8">
            <a:extLst>
              <a:ext uri="{FF2B5EF4-FFF2-40B4-BE49-F238E27FC236}">
                <a16:creationId xmlns:a16="http://schemas.microsoft.com/office/drawing/2014/main" id="{1259E78A-9D1C-9883-E01A-09509964FA86}"/>
              </a:ext>
            </a:extLst>
          </p:cNvPr>
          <p:cNvSpPr txBox="1"/>
          <p:nvPr/>
        </p:nvSpPr>
        <p:spPr>
          <a:xfrm>
            <a:off x="2285176" y="2175316"/>
            <a:ext cx="300181" cy="276999"/>
          </a:xfrm>
          <a:prstGeom prst="rect">
            <a:avLst/>
          </a:prstGeom>
          <a:noFill/>
        </p:spPr>
        <p:txBody>
          <a:bodyPr wrap="square" rtlCol="0">
            <a:spAutoFit/>
          </a:bodyPr>
          <a:lstStyle/>
          <a:p>
            <a:pPr algn="l"/>
            <a:r>
              <a:rPr kumimoji="1" lang="ja-JP" altLang="en-US" sz="1200" dirty="0">
                <a:solidFill>
                  <a:schemeClr val="bg1"/>
                </a:solidFill>
              </a:rPr>
              <a:t>田</a:t>
            </a:r>
          </a:p>
        </p:txBody>
      </p:sp>
      <p:sp>
        <p:nvSpPr>
          <p:cNvPr id="10" name="テキスト ボックス 9">
            <a:extLst>
              <a:ext uri="{FF2B5EF4-FFF2-40B4-BE49-F238E27FC236}">
                <a16:creationId xmlns:a16="http://schemas.microsoft.com/office/drawing/2014/main" id="{3A94F00D-BC16-8A3D-2095-FFB715CB37E6}"/>
              </a:ext>
            </a:extLst>
          </p:cNvPr>
          <p:cNvSpPr txBox="1"/>
          <p:nvPr/>
        </p:nvSpPr>
        <p:spPr>
          <a:xfrm>
            <a:off x="2284022" y="2438566"/>
            <a:ext cx="300181" cy="276999"/>
          </a:xfrm>
          <a:prstGeom prst="rect">
            <a:avLst/>
          </a:prstGeom>
          <a:noFill/>
        </p:spPr>
        <p:txBody>
          <a:bodyPr wrap="square" rtlCol="0">
            <a:spAutoFit/>
          </a:bodyPr>
          <a:lstStyle/>
          <a:p>
            <a:pPr algn="l"/>
            <a:r>
              <a:rPr kumimoji="1" lang="ja-JP" altLang="en-US" sz="1200" dirty="0">
                <a:solidFill>
                  <a:schemeClr val="bg1"/>
                </a:solidFill>
              </a:rPr>
              <a:t>畑</a:t>
            </a:r>
          </a:p>
        </p:txBody>
      </p:sp>
      <p:sp>
        <p:nvSpPr>
          <p:cNvPr id="11" name="テキスト ボックス 10">
            <a:extLst>
              <a:ext uri="{FF2B5EF4-FFF2-40B4-BE49-F238E27FC236}">
                <a16:creationId xmlns:a16="http://schemas.microsoft.com/office/drawing/2014/main" id="{CB75BB69-A11A-D4F4-1F01-15BE20C3DA61}"/>
              </a:ext>
            </a:extLst>
          </p:cNvPr>
          <p:cNvSpPr txBox="1"/>
          <p:nvPr/>
        </p:nvSpPr>
        <p:spPr>
          <a:xfrm>
            <a:off x="2284022" y="2715564"/>
            <a:ext cx="316014" cy="276999"/>
          </a:xfrm>
          <a:prstGeom prst="rect">
            <a:avLst/>
          </a:prstGeom>
          <a:noFill/>
        </p:spPr>
        <p:txBody>
          <a:bodyPr wrap="square" rtlCol="0">
            <a:spAutoFit/>
          </a:bodyPr>
          <a:lstStyle/>
          <a:p>
            <a:pPr algn="l"/>
            <a:r>
              <a:rPr kumimoji="1" lang="ja-JP" altLang="en-US" sz="1200" dirty="0">
                <a:solidFill>
                  <a:schemeClr val="bg1"/>
                </a:solidFill>
              </a:rPr>
              <a:t>畑</a:t>
            </a:r>
          </a:p>
        </p:txBody>
      </p:sp>
      <p:sp>
        <p:nvSpPr>
          <p:cNvPr id="12" name="テキスト ボックス 11">
            <a:extLst>
              <a:ext uri="{FF2B5EF4-FFF2-40B4-BE49-F238E27FC236}">
                <a16:creationId xmlns:a16="http://schemas.microsoft.com/office/drawing/2014/main" id="{2CE9A273-D57A-A325-498B-D4CE317EE892}"/>
              </a:ext>
            </a:extLst>
          </p:cNvPr>
          <p:cNvSpPr txBox="1"/>
          <p:nvPr/>
        </p:nvSpPr>
        <p:spPr>
          <a:xfrm>
            <a:off x="2751614" y="2189323"/>
            <a:ext cx="535048" cy="276999"/>
          </a:xfrm>
          <a:prstGeom prst="rect">
            <a:avLst/>
          </a:prstGeom>
          <a:noFill/>
        </p:spPr>
        <p:txBody>
          <a:bodyPr wrap="square" rtlCol="0">
            <a:spAutoFit/>
          </a:bodyPr>
          <a:lstStyle/>
          <a:p>
            <a:pPr algn="l"/>
            <a:r>
              <a:rPr kumimoji="1" lang="ja-JP" altLang="en-US" sz="1200" dirty="0">
                <a:solidFill>
                  <a:schemeClr val="bg1"/>
                </a:solidFill>
              </a:rPr>
              <a:t>３０００</a:t>
            </a:r>
          </a:p>
        </p:txBody>
      </p:sp>
      <p:sp>
        <p:nvSpPr>
          <p:cNvPr id="13" name="テキスト ボックス 12">
            <a:extLst>
              <a:ext uri="{FF2B5EF4-FFF2-40B4-BE49-F238E27FC236}">
                <a16:creationId xmlns:a16="http://schemas.microsoft.com/office/drawing/2014/main" id="{28CC77C1-BF74-1981-DB45-3780003EE902}"/>
              </a:ext>
            </a:extLst>
          </p:cNvPr>
          <p:cNvSpPr txBox="1"/>
          <p:nvPr/>
        </p:nvSpPr>
        <p:spPr>
          <a:xfrm>
            <a:off x="2750460" y="2434055"/>
            <a:ext cx="535048" cy="276999"/>
          </a:xfrm>
          <a:prstGeom prst="rect">
            <a:avLst/>
          </a:prstGeom>
          <a:noFill/>
        </p:spPr>
        <p:txBody>
          <a:bodyPr wrap="square" rtlCol="0">
            <a:spAutoFit/>
          </a:bodyPr>
          <a:lstStyle/>
          <a:p>
            <a:pPr algn="l"/>
            <a:r>
              <a:rPr kumimoji="1" lang="ja-JP" altLang="en-US" sz="1200" dirty="0">
                <a:solidFill>
                  <a:schemeClr val="bg1"/>
                </a:solidFill>
              </a:rPr>
              <a:t>  </a:t>
            </a:r>
            <a:r>
              <a:rPr lang="ja-JP" altLang="en-US" sz="1200" dirty="0">
                <a:solidFill>
                  <a:schemeClr val="bg1"/>
                </a:solidFill>
              </a:rPr>
              <a:t>９</a:t>
            </a:r>
            <a:r>
              <a:rPr kumimoji="1" lang="ja-JP" altLang="en-US" sz="1200" dirty="0">
                <a:solidFill>
                  <a:schemeClr val="bg1"/>
                </a:solidFill>
              </a:rPr>
              <a:t>００</a:t>
            </a:r>
          </a:p>
        </p:txBody>
      </p:sp>
      <p:sp>
        <p:nvSpPr>
          <p:cNvPr id="14" name="テキスト ボックス 13">
            <a:extLst>
              <a:ext uri="{FF2B5EF4-FFF2-40B4-BE49-F238E27FC236}">
                <a16:creationId xmlns:a16="http://schemas.microsoft.com/office/drawing/2014/main" id="{67EA3FF3-CC1A-204F-9739-00146CFE2C3E}"/>
              </a:ext>
            </a:extLst>
          </p:cNvPr>
          <p:cNvSpPr txBox="1"/>
          <p:nvPr/>
        </p:nvSpPr>
        <p:spPr>
          <a:xfrm>
            <a:off x="2750460" y="2711054"/>
            <a:ext cx="535048" cy="276999"/>
          </a:xfrm>
          <a:prstGeom prst="rect">
            <a:avLst/>
          </a:prstGeom>
          <a:noFill/>
        </p:spPr>
        <p:txBody>
          <a:bodyPr wrap="square" rtlCol="0">
            <a:spAutoFit/>
          </a:bodyPr>
          <a:lstStyle/>
          <a:p>
            <a:pPr algn="l"/>
            <a:r>
              <a:rPr lang="ja-JP" altLang="en-US" sz="1200" dirty="0">
                <a:solidFill>
                  <a:schemeClr val="bg1"/>
                </a:solidFill>
              </a:rPr>
              <a:t>  ８</a:t>
            </a:r>
            <a:r>
              <a:rPr kumimoji="1" lang="ja-JP" altLang="en-US" sz="1200" dirty="0">
                <a:solidFill>
                  <a:schemeClr val="bg1"/>
                </a:solidFill>
              </a:rPr>
              <a:t>００</a:t>
            </a:r>
          </a:p>
        </p:txBody>
      </p:sp>
      <p:sp>
        <p:nvSpPr>
          <p:cNvPr id="15" name="テキスト ボックス 14">
            <a:extLst>
              <a:ext uri="{FF2B5EF4-FFF2-40B4-BE49-F238E27FC236}">
                <a16:creationId xmlns:a16="http://schemas.microsoft.com/office/drawing/2014/main" id="{72168B45-C6C5-C5A7-5A0E-1F8FCD05196B}"/>
              </a:ext>
            </a:extLst>
          </p:cNvPr>
          <p:cNvSpPr txBox="1"/>
          <p:nvPr/>
        </p:nvSpPr>
        <p:spPr>
          <a:xfrm>
            <a:off x="3377377" y="2189322"/>
            <a:ext cx="535048" cy="276999"/>
          </a:xfrm>
          <a:prstGeom prst="rect">
            <a:avLst/>
          </a:prstGeom>
          <a:noFill/>
        </p:spPr>
        <p:txBody>
          <a:bodyPr wrap="square" rtlCol="0">
            <a:spAutoFit/>
          </a:bodyPr>
          <a:lstStyle/>
          <a:p>
            <a:pPr algn="l"/>
            <a:r>
              <a:rPr lang="ja-JP" altLang="en-US" sz="1200" dirty="0">
                <a:solidFill>
                  <a:schemeClr val="bg1"/>
                </a:solidFill>
              </a:rPr>
              <a:t>水稲</a:t>
            </a:r>
            <a:endParaRPr kumimoji="1" lang="ja-JP" altLang="en-US" sz="1200" dirty="0">
              <a:solidFill>
                <a:schemeClr val="bg1"/>
              </a:solidFill>
            </a:endParaRPr>
          </a:p>
        </p:txBody>
      </p:sp>
      <p:sp>
        <p:nvSpPr>
          <p:cNvPr id="18" name="テキスト ボックス 17">
            <a:extLst>
              <a:ext uri="{FF2B5EF4-FFF2-40B4-BE49-F238E27FC236}">
                <a16:creationId xmlns:a16="http://schemas.microsoft.com/office/drawing/2014/main" id="{523C2087-4C41-7005-23AA-01500ED26286}"/>
              </a:ext>
            </a:extLst>
          </p:cNvPr>
          <p:cNvSpPr txBox="1"/>
          <p:nvPr/>
        </p:nvSpPr>
        <p:spPr>
          <a:xfrm>
            <a:off x="3376223" y="2429633"/>
            <a:ext cx="535048" cy="276999"/>
          </a:xfrm>
          <a:prstGeom prst="rect">
            <a:avLst/>
          </a:prstGeom>
          <a:noFill/>
        </p:spPr>
        <p:txBody>
          <a:bodyPr wrap="square" rtlCol="0">
            <a:spAutoFit/>
          </a:bodyPr>
          <a:lstStyle/>
          <a:p>
            <a:pPr algn="l"/>
            <a:r>
              <a:rPr lang="ja-JP" altLang="en-US" sz="1200" dirty="0">
                <a:solidFill>
                  <a:schemeClr val="bg1"/>
                </a:solidFill>
              </a:rPr>
              <a:t>野菜</a:t>
            </a:r>
            <a:endParaRPr kumimoji="1" lang="ja-JP" altLang="en-US" sz="1200" dirty="0">
              <a:solidFill>
                <a:schemeClr val="bg1"/>
              </a:solidFill>
            </a:endParaRPr>
          </a:p>
        </p:txBody>
      </p:sp>
      <p:sp>
        <p:nvSpPr>
          <p:cNvPr id="19" name="テキスト ボックス 18">
            <a:extLst>
              <a:ext uri="{FF2B5EF4-FFF2-40B4-BE49-F238E27FC236}">
                <a16:creationId xmlns:a16="http://schemas.microsoft.com/office/drawing/2014/main" id="{B47E7BB2-0910-A8F9-B77D-BA2799D4BD2D}"/>
              </a:ext>
            </a:extLst>
          </p:cNvPr>
          <p:cNvSpPr txBox="1"/>
          <p:nvPr/>
        </p:nvSpPr>
        <p:spPr>
          <a:xfrm>
            <a:off x="3376223" y="2720288"/>
            <a:ext cx="535048" cy="276999"/>
          </a:xfrm>
          <a:prstGeom prst="rect">
            <a:avLst/>
          </a:prstGeom>
          <a:noFill/>
        </p:spPr>
        <p:txBody>
          <a:bodyPr wrap="square" rtlCol="0">
            <a:spAutoFit/>
          </a:bodyPr>
          <a:lstStyle/>
          <a:p>
            <a:pPr algn="l"/>
            <a:r>
              <a:rPr lang="ja-JP" altLang="en-US" sz="1200" dirty="0">
                <a:solidFill>
                  <a:schemeClr val="bg1"/>
                </a:solidFill>
              </a:rPr>
              <a:t>  柿</a:t>
            </a:r>
            <a:endParaRPr kumimoji="1" lang="ja-JP" altLang="en-US" sz="1200" dirty="0">
              <a:solidFill>
                <a:schemeClr val="bg1"/>
              </a:solidFill>
            </a:endParaRPr>
          </a:p>
        </p:txBody>
      </p:sp>
      <p:sp>
        <p:nvSpPr>
          <p:cNvPr id="20" name="テキスト ボックス 19">
            <a:extLst>
              <a:ext uri="{FF2B5EF4-FFF2-40B4-BE49-F238E27FC236}">
                <a16:creationId xmlns:a16="http://schemas.microsoft.com/office/drawing/2014/main" id="{9A55AD85-AC6B-BC96-5FC2-23CF0C1B6B6C}"/>
              </a:ext>
            </a:extLst>
          </p:cNvPr>
          <p:cNvSpPr txBox="1"/>
          <p:nvPr/>
        </p:nvSpPr>
        <p:spPr>
          <a:xfrm>
            <a:off x="3977411" y="2175315"/>
            <a:ext cx="725879" cy="276999"/>
          </a:xfrm>
          <a:prstGeom prst="rect">
            <a:avLst/>
          </a:prstGeom>
          <a:noFill/>
        </p:spPr>
        <p:txBody>
          <a:bodyPr wrap="square" rtlCol="0">
            <a:spAutoFit/>
          </a:bodyPr>
          <a:lstStyle/>
          <a:p>
            <a:pPr algn="l"/>
            <a:r>
              <a:rPr kumimoji="1" lang="ja-JP" altLang="en-US" sz="1200" dirty="0">
                <a:solidFill>
                  <a:schemeClr val="bg1"/>
                </a:solidFill>
              </a:rPr>
              <a:t>１５００</a:t>
            </a:r>
            <a:r>
              <a:rPr kumimoji="1" lang="en-US" altLang="ja-JP" sz="1200" dirty="0">
                <a:solidFill>
                  <a:schemeClr val="bg1"/>
                </a:solidFill>
              </a:rPr>
              <a:t>kg</a:t>
            </a:r>
            <a:endParaRPr kumimoji="1" lang="ja-JP" altLang="en-US" sz="1200" dirty="0">
              <a:solidFill>
                <a:schemeClr val="bg1"/>
              </a:solidFill>
            </a:endParaRPr>
          </a:p>
        </p:txBody>
      </p:sp>
      <p:sp>
        <p:nvSpPr>
          <p:cNvPr id="21" name="テキスト ボックス 20">
            <a:extLst>
              <a:ext uri="{FF2B5EF4-FFF2-40B4-BE49-F238E27FC236}">
                <a16:creationId xmlns:a16="http://schemas.microsoft.com/office/drawing/2014/main" id="{D9DC378F-3133-8A41-EC7F-624714DED4B9}"/>
              </a:ext>
            </a:extLst>
          </p:cNvPr>
          <p:cNvSpPr txBox="1"/>
          <p:nvPr/>
        </p:nvSpPr>
        <p:spPr>
          <a:xfrm>
            <a:off x="3981702" y="2438565"/>
            <a:ext cx="725879" cy="276999"/>
          </a:xfrm>
          <a:prstGeom prst="rect">
            <a:avLst/>
          </a:prstGeom>
          <a:noFill/>
        </p:spPr>
        <p:txBody>
          <a:bodyPr wrap="square" rtlCol="0">
            <a:spAutoFit/>
          </a:bodyPr>
          <a:lstStyle/>
          <a:p>
            <a:pPr algn="l"/>
            <a:r>
              <a:rPr kumimoji="1" lang="ja-JP" altLang="en-US" sz="1200" dirty="0">
                <a:solidFill>
                  <a:schemeClr val="bg1"/>
                </a:solidFill>
              </a:rPr>
              <a:t>１０００</a:t>
            </a:r>
            <a:r>
              <a:rPr kumimoji="1" lang="en-US" altLang="ja-JP" sz="1200" dirty="0">
                <a:solidFill>
                  <a:schemeClr val="bg1"/>
                </a:solidFill>
              </a:rPr>
              <a:t>kg</a:t>
            </a:r>
            <a:endParaRPr kumimoji="1" lang="ja-JP" altLang="en-US" sz="1200" dirty="0">
              <a:solidFill>
                <a:schemeClr val="bg1"/>
              </a:solidFill>
            </a:endParaRPr>
          </a:p>
        </p:txBody>
      </p:sp>
      <p:sp>
        <p:nvSpPr>
          <p:cNvPr id="22" name="テキスト ボックス 21">
            <a:extLst>
              <a:ext uri="{FF2B5EF4-FFF2-40B4-BE49-F238E27FC236}">
                <a16:creationId xmlns:a16="http://schemas.microsoft.com/office/drawing/2014/main" id="{48793600-F676-7677-AE3B-297495CD40C9}"/>
              </a:ext>
            </a:extLst>
          </p:cNvPr>
          <p:cNvSpPr txBox="1"/>
          <p:nvPr/>
        </p:nvSpPr>
        <p:spPr>
          <a:xfrm>
            <a:off x="3985993" y="2701815"/>
            <a:ext cx="725879" cy="276999"/>
          </a:xfrm>
          <a:prstGeom prst="rect">
            <a:avLst/>
          </a:prstGeom>
          <a:noFill/>
        </p:spPr>
        <p:txBody>
          <a:bodyPr wrap="square" rtlCol="0">
            <a:spAutoFit/>
          </a:bodyPr>
          <a:lstStyle/>
          <a:p>
            <a:pPr algn="l"/>
            <a:r>
              <a:rPr kumimoji="1" lang="ja-JP" altLang="en-US" sz="1200" dirty="0">
                <a:solidFill>
                  <a:schemeClr val="bg1"/>
                </a:solidFill>
              </a:rPr>
              <a:t>  ８００</a:t>
            </a:r>
            <a:r>
              <a:rPr kumimoji="1" lang="en-US" altLang="ja-JP" sz="1200" dirty="0">
                <a:solidFill>
                  <a:schemeClr val="bg1"/>
                </a:solidFill>
              </a:rPr>
              <a:t>kg</a:t>
            </a:r>
            <a:endParaRPr kumimoji="1" lang="ja-JP" altLang="en-US" sz="1200" dirty="0">
              <a:solidFill>
                <a:schemeClr val="bg1"/>
              </a:solidFill>
            </a:endParaRPr>
          </a:p>
        </p:txBody>
      </p:sp>
      <p:sp>
        <p:nvSpPr>
          <p:cNvPr id="23" name="テキスト ボックス 22">
            <a:extLst>
              <a:ext uri="{FF2B5EF4-FFF2-40B4-BE49-F238E27FC236}">
                <a16:creationId xmlns:a16="http://schemas.microsoft.com/office/drawing/2014/main" id="{A63DA3EB-AA25-5C16-62E7-164DF2904C9A}"/>
              </a:ext>
            </a:extLst>
          </p:cNvPr>
          <p:cNvSpPr txBox="1"/>
          <p:nvPr/>
        </p:nvSpPr>
        <p:spPr>
          <a:xfrm>
            <a:off x="9255993" y="2148682"/>
            <a:ext cx="830117" cy="276999"/>
          </a:xfrm>
          <a:prstGeom prst="rect">
            <a:avLst/>
          </a:prstGeom>
          <a:noFill/>
        </p:spPr>
        <p:txBody>
          <a:bodyPr wrap="square" rtlCol="0">
            <a:spAutoFit/>
          </a:bodyPr>
          <a:lstStyle/>
          <a:p>
            <a:pPr algn="l"/>
            <a:r>
              <a:rPr lang="ja-JP" altLang="en-US" sz="1200" dirty="0">
                <a:solidFill>
                  <a:schemeClr val="bg1"/>
                </a:solidFill>
              </a:rPr>
              <a:t>自家労働</a:t>
            </a:r>
            <a:endParaRPr kumimoji="1" lang="ja-JP" altLang="en-US" sz="1200" dirty="0">
              <a:solidFill>
                <a:schemeClr val="bg1"/>
              </a:solidFill>
            </a:endParaRPr>
          </a:p>
        </p:txBody>
      </p:sp>
      <p:sp>
        <p:nvSpPr>
          <p:cNvPr id="24" name="テキスト ボックス 23">
            <a:extLst>
              <a:ext uri="{FF2B5EF4-FFF2-40B4-BE49-F238E27FC236}">
                <a16:creationId xmlns:a16="http://schemas.microsoft.com/office/drawing/2014/main" id="{FB6652A2-B768-BA01-EFD9-5E1E7B192852}"/>
              </a:ext>
            </a:extLst>
          </p:cNvPr>
          <p:cNvSpPr txBox="1"/>
          <p:nvPr/>
        </p:nvSpPr>
        <p:spPr>
          <a:xfrm>
            <a:off x="9273889" y="2424816"/>
            <a:ext cx="830117" cy="276999"/>
          </a:xfrm>
          <a:prstGeom prst="rect">
            <a:avLst/>
          </a:prstGeom>
          <a:noFill/>
        </p:spPr>
        <p:txBody>
          <a:bodyPr wrap="square" rtlCol="0">
            <a:spAutoFit/>
          </a:bodyPr>
          <a:lstStyle/>
          <a:p>
            <a:pPr algn="l"/>
            <a:r>
              <a:rPr lang="ja-JP" altLang="en-US" sz="1200" dirty="0">
                <a:solidFill>
                  <a:schemeClr val="bg1"/>
                </a:solidFill>
              </a:rPr>
              <a:t>自家労働</a:t>
            </a:r>
            <a:endParaRPr kumimoji="1" lang="ja-JP" altLang="en-US" sz="1200" dirty="0">
              <a:solidFill>
                <a:schemeClr val="bg1"/>
              </a:solidFill>
            </a:endParaRPr>
          </a:p>
        </p:txBody>
      </p:sp>
      <p:sp>
        <p:nvSpPr>
          <p:cNvPr id="25" name="テキスト ボックス 24">
            <a:extLst>
              <a:ext uri="{FF2B5EF4-FFF2-40B4-BE49-F238E27FC236}">
                <a16:creationId xmlns:a16="http://schemas.microsoft.com/office/drawing/2014/main" id="{F38AB724-AE1F-9399-EAF6-CF6D69625A75}"/>
              </a:ext>
            </a:extLst>
          </p:cNvPr>
          <p:cNvSpPr txBox="1"/>
          <p:nvPr/>
        </p:nvSpPr>
        <p:spPr>
          <a:xfrm>
            <a:off x="9278180" y="2711053"/>
            <a:ext cx="830117" cy="276999"/>
          </a:xfrm>
          <a:prstGeom prst="rect">
            <a:avLst/>
          </a:prstGeom>
          <a:noFill/>
        </p:spPr>
        <p:txBody>
          <a:bodyPr wrap="square" rtlCol="0">
            <a:spAutoFit/>
          </a:bodyPr>
          <a:lstStyle/>
          <a:p>
            <a:pPr algn="l"/>
            <a:r>
              <a:rPr lang="ja-JP" altLang="en-US" sz="1200" dirty="0">
                <a:solidFill>
                  <a:schemeClr val="bg1"/>
                </a:solidFill>
              </a:rPr>
              <a:t>自家労働</a:t>
            </a:r>
            <a:endParaRPr kumimoji="1" lang="ja-JP" altLang="en-US" sz="1200" dirty="0">
              <a:solidFill>
                <a:schemeClr val="bg1"/>
              </a:solidFill>
            </a:endParaRPr>
          </a:p>
        </p:txBody>
      </p:sp>
      <p:sp>
        <p:nvSpPr>
          <p:cNvPr id="26" name="テキスト ボックス 25">
            <a:extLst>
              <a:ext uri="{FF2B5EF4-FFF2-40B4-BE49-F238E27FC236}">
                <a16:creationId xmlns:a16="http://schemas.microsoft.com/office/drawing/2014/main" id="{B9F072C1-ED09-0E5F-D120-4726841F3F1C}"/>
              </a:ext>
            </a:extLst>
          </p:cNvPr>
          <p:cNvSpPr txBox="1"/>
          <p:nvPr/>
        </p:nvSpPr>
        <p:spPr>
          <a:xfrm>
            <a:off x="8385518" y="799967"/>
            <a:ext cx="2344847" cy="276999"/>
          </a:xfrm>
          <a:prstGeom prst="rect">
            <a:avLst/>
          </a:prstGeom>
          <a:noFill/>
        </p:spPr>
        <p:txBody>
          <a:bodyPr wrap="square" rtlCol="0">
            <a:spAutoFit/>
          </a:bodyPr>
          <a:lstStyle/>
          <a:p>
            <a:pPr algn="l"/>
            <a:r>
              <a:rPr kumimoji="1" lang="ja-JP" altLang="en-US" sz="1200" dirty="0">
                <a:solidFill>
                  <a:schemeClr val="bg1"/>
                </a:solidFill>
              </a:rPr>
              <a:t>岡崎市福岡町字久後１１番地</a:t>
            </a:r>
          </a:p>
        </p:txBody>
      </p:sp>
      <p:sp>
        <p:nvSpPr>
          <p:cNvPr id="27" name="テキスト ボックス 26">
            <a:extLst>
              <a:ext uri="{FF2B5EF4-FFF2-40B4-BE49-F238E27FC236}">
                <a16:creationId xmlns:a16="http://schemas.microsoft.com/office/drawing/2014/main" id="{C830E036-5D30-9716-D9F9-7EF460EF9E0A}"/>
              </a:ext>
            </a:extLst>
          </p:cNvPr>
          <p:cNvSpPr txBox="1"/>
          <p:nvPr/>
        </p:nvSpPr>
        <p:spPr>
          <a:xfrm>
            <a:off x="8487488" y="1066071"/>
            <a:ext cx="1379143" cy="276999"/>
          </a:xfrm>
          <a:prstGeom prst="rect">
            <a:avLst/>
          </a:prstGeom>
          <a:noFill/>
        </p:spPr>
        <p:txBody>
          <a:bodyPr wrap="square" rtlCol="0">
            <a:spAutoFit/>
          </a:bodyPr>
          <a:lstStyle/>
          <a:p>
            <a:pPr algn="l"/>
            <a:r>
              <a:rPr kumimoji="1" lang="ja-JP" altLang="en-US" sz="1200" dirty="0">
                <a:solidFill>
                  <a:schemeClr val="bg1"/>
                </a:solidFill>
              </a:rPr>
              <a:t>豊臣　信長</a:t>
            </a:r>
          </a:p>
        </p:txBody>
      </p:sp>
      <p:sp>
        <p:nvSpPr>
          <p:cNvPr id="29" name="テキスト ボックス 28">
            <a:extLst>
              <a:ext uri="{FF2B5EF4-FFF2-40B4-BE49-F238E27FC236}">
                <a16:creationId xmlns:a16="http://schemas.microsoft.com/office/drawing/2014/main" id="{194AFEA6-BF47-49BA-BFA5-E01D59B65F31}"/>
              </a:ext>
            </a:extLst>
          </p:cNvPr>
          <p:cNvSpPr txBox="1"/>
          <p:nvPr/>
        </p:nvSpPr>
        <p:spPr>
          <a:xfrm>
            <a:off x="10468186" y="2170829"/>
            <a:ext cx="300181" cy="276999"/>
          </a:xfrm>
          <a:prstGeom prst="rect">
            <a:avLst/>
          </a:prstGeom>
          <a:noFill/>
        </p:spPr>
        <p:txBody>
          <a:bodyPr wrap="square" rtlCol="0">
            <a:spAutoFit/>
          </a:bodyPr>
          <a:lstStyle/>
          <a:p>
            <a:pPr algn="l"/>
            <a:r>
              <a:rPr kumimoji="1" lang="ja-JP" altLang="en-US" sz="1200" dirty="0">
                <a:solidFill>
                  <a:schemeClr val="bg1"/>
                </a:solidFill>
              </a:rPr>
              <a:t>１</a:t>
            </a:r>
          </a:p>
        </p:txBody>
      </p:sp>
      <p:sp>
        <p:nvSpPr>
          <p:cNvPr id="30" name="テキスト ボックス 29">
            <a:extLst>
              <a:ext uri="{FF2B5EF4-FFF2-40B4-BE49-F238E27FC236}">
                <a16:creationId xmlns:a16="http://schemas.microsoft.com/office/drawing/2014/main" id="{814D5904-6A24-83CB-7987-3F5F347E9670}"/>
              </a:ext>
            </a:extLst>
          </p:cNvPr>
          <p:cNvSpPr txBox="1"/>
          <p:nvPr/>
        </p:nvSpPr>
        <p:spPr>
          <a:xfrm>
            <a:off x="10462245" y="2447828"/>
            <a:ext cx="338183" cy="276999"/>
          </a:xfrm>
          <a:prstGeom prst="rect">
            <a:avLst/>
          </a:prstGeom>
          <a:noFill/>
        </p:spPr>
        <p:txBody>
          <a:bodyPr wrap="square" rtlCol="0">
            <a:spAutoFit/>
          </a:bodyPr>
          <a:lstStyle/>
          <a:p>
            <a:pPr algn="l"/>
            <a:r>
              <a:rPr kumimoji="1" lang="ja-JP" altLang="en-US" sz="1200" dirty="0">
                <a:solidFill>
                  <a:schemeClr val="bg1"/>
                </a:solidFill>
              </a:rPr>
              <a:t>１</a:t>
            </a:r>
          </a:p>
        </p:txBody>
      </p:sp>
      <p:sp>
        <p:nvSpPr>
          <p:cNvPr id="31" name="テキスト ボックス 30">
            <a:extLst>
              <a:ext uri="{FF2B5EF4-FFF2-40B4-BE49-F238E27FC236}">
                <a16:creationId xmlns:a16="http://schemas.microsoft.com/office/drawing/2014/main" id="{93379DD1-D1BC-796D-2234-420D1689B2C5}"/>
              </a:ext>
            </a:extLst>
          </p:cNvPr>
          <p:cNvSpPr txBox="1"/>
          <p:nvPr/>
        </p:nvSpPr>
        <p:spPr>
          <a:xfrm>
            <a:off x="10468186" y="2701814"/>
            <a:ext cx="300181" cy="276999"/>
          </a:xfrm>
          <a:prstGeom prst="rect">
            <a:avLst/>
          </a:prstGeom>
          <a:noFill/>
        </p:spPr>
        <p:txBody>
          <a:bodyPr wrap="square" rtlCol="0">
            <a:spAutoFit/>
          </a:bodyPr>
          <a:lstStyle/>
          <a:p>
            <a:pPr algn="l"/>
            <a:r>
              <a:rPr kumimoji="1" lang="ja-JP" altLang="en-US" sz="1200" dirty="0">
                <a:solidFill>
                  <a:schemeClr val="bg1"/>
                </a:solidFill>
              </a:rPr>
              <a:t>１</a:t>
            </a:r>
          </a:p>
        </p:txBody>
      </p:sp>
      <p:sp>
        <p:nvSpPr>
          <p:cNvPr id="32" name="テキスト ボックス 31">
            <a:extLst>
              <a:ext uri="{FF2B5EF4-FFF2-40B4-BE49-F238E27FC236}">
                <a16:creationId xmlns:a16="http://schemas.microsoft.com/office/drawing/2014/main" id="{77CF48B0-6225-FF9D-3ED2-61A09314608A}"/>
              </a:ext>
            </a:extLst>
          </p:cNvPr>
          <p:cNvSpPr txBox="1"/>
          <p:nvPr/>
        </p:nvSpPr>
        <p:spPr>
          <a:xfrm>
            <a:off x="10552389" y="1882399"/>
            <a:ext cx="300181" cy="276999"/>
          </a:xfrm>
          <a:prstGeom prst="rect">
            <a:avLst/>
          </a:prstGeom>
          <a:noFill/>
        </p:spPr>
        <p:txBody>
          <a:bodyPr wrap="square" rtlCol="0">
            <a:spAutoFit/>
          </a:bodyPr>
          <a:lstStyle/>
          <a:p>
            <a:pPr algn="l"/>
            <a:r>
              <a:rPr kumimoji="1" lang="ja-JP" altLang="en-US" sz="1200" dirty="0">
                <a:solidFill>
                  <a:schemeClr val="bg1"/>
                </a:solidFill>
              </a:rPr>
              <a:t>㎞</a:t>
            </a:r>
          </a:p>
        </p:txBody>
      </p:sp>
      <p:sp>
        <p:nvSpPr>
          <p:cNvPr id="33" name="テキスト ボックス 32">
            <a:extLst>
              <a:ext uri="{FF2B5EF4-FFF2-40B4-BE49-F238E27FC236}">
                <a16:creationId xmlns:a16="http://schemas.microsoft.com/office/drawing/2014/main" id="{B98FA60C-6C3E-A753-D36A-02F7EE16C57D}"/>
              </a:ext>
            </a:extLst>
          </p:cNvPr>
          <p:cNvSpPr txBox="1"/>
          <p:nvPr/>
        </p:nvSpPr>
        <p:spPr>
          <a:xfrm>
            <a:off x="11018668" y="1905482"/>
            <a:ext cx="300181" cy="230832"/>
          </a:xfrm>
          <a:prstGeom prst="rect">
            <a:avLst/>
          </a:prstGeom>
          <a:noFill/>
        </p:spPr>
        <p:txBody>
          <a:bodyPr wrap="square" rtlCol="0">
            <a:spAutoFit/>
          </a:bodyPr>
          <a:lstStyle/>
          <a:p>
            <a:pPr algn="l"/>
            <a:r>
              <a:rPr kumimoji="1" lang="ja-JP" altLang="en-US" sz="900" dirty="0">
                <a:solidFill>
                  <a:schemeClr val="bg1"/>
                </a:solidFill>
              </a:rPr>
              <a:t>分</a:t>
            </a:r>
          </a:p>
        </p:txBody>
      </p:sp>
      <p:sp>
        <p:nvSpPr>
          <p:cNvPr id="34" name="テキスト ボックス 33">
            <a:extLst>
              <a:ext uri="{FF2B5EF4-FFF2-40B4-BE49-F238E27FC236}">
                <a16:creationId xmlns:a16="http://schemas.microsoft.com/office/drawing/2014/main" id="{0F087B14-47CB-C48B-729B-9ECC30D88711}"/>
              </a:ext>
            </a:extLst>
          </p:cNvPr>
          <p:cNvSpPr txBox="1"/>
          <p:nvPr/>
        </p:nvSpPr>
        <p:spPr>
          <a:xfrm>
            <a:off x="10792309" y="2030077"/>
            <a:ext cx="601516" cy="253916"/>
          </a:xfrm>
          <a:prstGeom prst="rect">
            <a:avLst/>
          </a:prstGeom>
          <a:noFill/>
        </p:spPr>
        <p:txBody>
          <a:bodyPr wrap="square" rtlCol="0">
            <a:spAutoFit/>
          </a:bodyPr>
          <a:lstStyle/>
          <a:p>
            <a:pPr algn="l"/>
            <a:r>
              <a:rPr kumimoji="1" lang="ja-JP" altLang="en-US" sz="1050" dirty="0">
                <a:solidFill>
                  <a:schemeClr val="bg1"/>
                </a:solidFill>
              </a:rPr>
              <a:t>徒歩</a:t>
            </a:r>
          </a:p>
        </p:txBody>
      </p:sp>
      <p:sp>
        <p:nvSpPr>
          <p:cNvPr id="35" name="テキスト ボックス 34">
            <a:extLst>
              <a:ext uri="{FF2B5EF4-FFF2-40B4-BE49-F238E27FC236}">
                <a16:creationId xmlns:a16="http://schemas.microsoft.com/office/drawing/2014/main" id="{A8AE7CA3-9572-9106-14F2-1CFEDD1D0A96}"/>
              </a:ext>
            </a:extLst>
          </p:cNvPr>
          <p:cNvSpPr txBox="1"/>
          <p:nvPr/>
        </p:nvSpPr>
        <p:spPr>
          <a:xfrm>
            <a:off x="10868577" y="2179250"/>
            <a:ext cx="300181" cy="276999"/>
          </a:xfrm>
          <a:prstGeom prst="rect">
            <a:avLst/>
          </a:prstGeom>
          <a:noFill/>
        </p:spPr>
        <p:txBody>
          <a:bodyPr wrap="square" rtlCol="0">
            <a:spAutoFit/>
          </a:bodyPr>
          <a:lstStyle/>
          <a:p>
            <a:pPr algn="l"/>
            <a:r>
              <a:rPr kumimoji="1" lang="ja-JP" altLang="en-US" sz="1200" dirty="0">
                <a:solidFill>
                  <a:schemeClr val="bg1"/>
                </a:solidFill>
              </a:rPr>
              <a:t>５</a:t>
            </a:r>
          </a:p>
        </p:txBody>
      </p:sp>
      <p:sp>
        <p:nvSpPr>
          <p:cNvPr id="38" name="テキスト ボックス 37">
            <a:extLst>
              <a:ext uri="{FF2B5EF4-FFF2-40B4-BE49-F238E27FC236}">
                <a16:creationId xmlns:a16="http://schemas.microsoft.com/office/drawing/2014/main" id="{ADB5479B-D259-5710-B100-01778658A44E}"/>
              </a:ext>
            </a:extLst>
          </p:cNvPr>
          <p:cNvSpPr txBox="1"/>
          <p:nvPr/>
        </p:nvSpPr>
        <p:spPr>
          <a:xfrm>
            <a:off x="10875347" y="2434054"/>
            <a:ext cx="338183" cy="276999"/>
          </a:xfrm>
          <a:prstGeom prst="rect">
            <a:avLst/>
          </a:prstGeom>
          <a:noFill/>
        </p:spPr>
        <p:txBody>
          <a:bodyPr wrap="square" rtlCol="0">
            <a:spAutoFit/>
          </a:bodyPr>
          <a:lstStyle/>
          <a:p>
            <a:pPr algn="l"/>
            <a:r>
              <a:rPr kumimoji="1" lang="ja-JP" altLang="en-US" sz="1200" dirty="0">
                <a:solidFill>
                  <a:schemeClr val="bg1"/>
                </a:solidFill>
              </a:rPr>
              <a:t>５</a:t>
            </a:r>
          </a:p>
        </p:txBody>
      </p:sp>
      <p:sp>
        <p:nvSpPr>
          <p:cNvPr id="39" name="テキスト ボックス 38">
            <a:extLst>
              <a:ext uri="{FF2B5EF4-FFF2-40B4-BE49-F238E27FC236}">
                <a16:creationId xmlns:a16="http://schemas.microsoft.com/office/drawing/2014/main" id="{78D07263-BC32-5556-8A86-3CD8F61E7200}"/>
              </a:ext>
            </a:extLst>
          </p:cNvPr>
          <p:cNvSpPr txBox="1"/>
          <p:nvPr/>
        </p:nvSpPr>
        <p:spPr>
          <a:xfrm>
            <a:off x="10875347" y="2720287"/>
            <a:ext cx="338183" cy="276999"/>
          </a:xfrm>
          <a:prstGeom prst="rect">
            <a:avLst/>
          </a:prstGeom>
          <a:noFill/>
        </p:spPr>
        <p:txBody>
          <a:bodyPr wrap="square" rtlCol="0">
            <a:spAutoFit/>
          </a:bodyPr>
          <a:lstStyle/>
          <a:p>
            <a:pPr algn="l"/>
            <a:r>
              <a:rPr kumimoji="1" lang="ja-JP" altLang="en-US" sz="1200" dirty="0">
                <a:solidFill>
                  <a:schemeClr val="bg1"/>
                </a:solidFill>
              </a:rPr>
              <a:t>５</a:t>
            </a:r>
          </a:p>
        </p:txBody>
      </p:sp>
      <p:cxnSp>
        <p:nvCxnSpPr>
          <p:cNvPr id="40" name="直線矢印コネクタ 39">
            <a:extLst>
              <a:ext uri="{FF2B5EF4-FFF2-40B4-BE49-F238E27FC236}">
                <a16:creationId xmlns:a16="http://schemas.microsoft.com/office/drawing/2014/main" id="{D89426C2-EA51-9010-4374-366935F279D7}"/>
              </a:ext>
            </a:extLst>
          </p:cNvPr>
          <p:cNvCxnSpPr>
            <a:cxnSpLocks/>
          </p:cNvCxnSpPr>
          <p:nvPr/>
        </p:nvCxnSpPr>
        <p:spPr>
          <a:xfrm>
            <a:off x="5851089" y="2283993"/>
            <a:ext cx="2558352" cy="0"/>
          </a:xfrm>
          <a:prstGeom prst="straightConnector1">
            <a:avLst/>
          </a:prstGeom>
          <a:ln>
            <a:solidFill>
              <a:schemeClr val="bg1"/>
            </a:solidFill>
            <a:headEnd type="none"/>
            <a:tailEnd type="none" w="lg" len="sm"/>
          </a:ln>
        </p:spPr>
        <p:style>
          <a:lnRef idx="1">
            <a:schemeClr val="accent1"/>
          </a:lnRef>
          <a:fillRef idx="0">
            <a:schemeClr val="accent1"/>
          </a:fillRef>
          <a:effectRef idx="0">
            <a:schemeClr val="accent1"/>
          </a:effectRef>
          <a:fontRef idx="minor">
            <a:schemeClr val="tx1"/>
          </a:fontRef>
        </p:style>
      </p:cxnSp>
      <p:cxnSp>
        <p:nvCxnSpPr>
          <p:cNvPr id="42" name="直線矢印コネクタ 41">
            <a:extLst>
              <a:ext uri="{FF2B5EF4-FFF2-40B4-BE49-F238E27FC236}">
                <a16:creationId xmlns:a16="http://schemas.microsoft.com/office/drawing/2014/main" id="{82CBE1AA-DAC0-1455-EB2D-7D431A9BD880}"/>
              </a:ext>
            </a:extLst>
          </p:cNvPr>
          <p:cNvCxnSpPr>
            <a:cxnSpLocks/>
            <a:endCxn id="24" idx="1"/>
          </p:cNvCxnSpPr>
          <p:nvPr/>
        </p:nvCxnSpPr>
        <p:spPr>
          <a:xfrm flipV="1">
            <a:off x="4711872" y="2563316"/>
            <a:ext cx="4562017" cy="10805"/>
          </a:xfrm>
          <a:prstGeom prst="straightConnector1">
            <a:avLst/>
          </a:prstGeom>
          <a:ln>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直線矢印コネクタ 43">
            <a:extLst>
              <a:ext uri="{FF2B5EF4-FFF2-40B4-BE49-F238E27FC236}">
                <a16:creationId xmlns:a16="http://schemas.microsoft.com/office/drawing/2014/main" id="{C7E2D62E-B15A-8845-4897-F7DF9F537AD2}"/>
              </a:ext>
            </a:extLst>
          </p:cNvPr>
          <p:cNvCxnSpPr>
            <a:cxnSpLocks/>
            <a:endCxn id="25" idx="1"/>
          </p:cNvCxnSpPr>
          <p:nvPr/>
        </p:nvCxnSpPr>
        <p:spPr>
          <a:xfrm flipV="1">
            <a:off x="4680877" y="2849553"/>
            <a:ext cx="4597303" cy="10895"/>
          </a:xfrm>
          <a:prstGeom prst="straightConnector1">
            <a:avLst/>
          </a:prstGeom>
          <a:ln>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6" name="テキスト ボックス 45">
            <a:extLst>
              <a:ext uri="{FF2B5EF4-FFF2-40B4-BE49-F238E27FC236}">
                <a16:creationId xmlns:a16="http://schemas.microsoft.com/office/drawing/2014/main" id="{F97EE4BB-FD80-ABC2-FC57-2FD10A4EDC4E}"/>
              </a:ext>
            </a:extLst>
          </p:cNvPr>
          <p:cNvSpPr txBox="1"/>
          <p:nvPr/>
        </p:nvSpPr>
        <p:spPr>
          <a:xfrm>
            <a:off x="2750461" y="3704648"/>
            <a:ext cx="535048" cy="276999"/>
          </a:xfrm>
          <a:prstGeom prst="rect">
            <a:avLst/>
          </a:prstGeom>
          <a:noFill/>
        </p:spPr>
        <p:txBody>
          <a:bodyPr wrap="square" rtlCol="0">
            <a:spAutoFit/>
          </a:bodyPr>
          <a:lstStyle/>
          <a:p>
            <a:pPr algn="l"/>
            <a:r>
              <a:rPr kumimoji="1" lang="ja-JP" altLang="en-US" sz="1200" dirty="0">
                <a:solidFill>
                  <a:schemeClr val="bg1"/>
                </a:solidFill>
              </a:rPr>
              <a:t>４７００</a:t>
            </a:r>
          </a:p>
        </p:txBody>
      </p:sp>
      <p:sp>
        <p:nvSpPr>
          <p:cNvPr id="47" name="テキスト ボックス 46">
            <a:extLst>
              <a:ext uri="{FF2B5EF4-FFF2-40B4-BE49-F238E27FC236}">
                <a16:creationId xmlns:a16="http://schemas.microsoft.com/office/drawing/2014/main" id="{5B166A7E-6C33-2A05-BA26-74E003652213}"/>
              </a:ext>
            </a:extLst>
          </p:cNvPr>
          <p:cNvSpPr txBox="1"/>
          <p:nvPr/>
        </p:nvSpPr>
        <p:spPr>
          <a:xfrm>
            <a:off x="8359571" y="3730610"/>
            <a:ext cx="535048" cy="276999"/>
          </a:xfrm>
          <a:prstGeom prst="rect">
            <a:avLst/>
          </a:prstGeom>
          <a:noFill/>
        </p:spPr>
        <p:txBody>
          <a:bodyPr wrap="square" rtlCol="0">
            <a:spAutoFit/>
          </a:bodyPr>
          <a:lstStyle/>
          <a:p>
            <a:pPr algn="l"/>
            <a:r>
              <a:rPr kumimoji="1" lang="ja-JP" altLang="en-US" sz="1200" dirty="0">
                <a:solidFill>
                  <a:schemeClr val="bg1"/>
                </a:solidFill>
              </a:rPr>
              <a:t>４７００</a:t>
            </a:r>
          </a:p>
        </p:txBody>
      </p:sp>
      <p:sp>
        <p:nvSpPr>
          <p:cNvPr id="48" name="テキスト ボックス 47">
            <a:extLst>
              <a:ext uri="{FF2B5EF4-FFF2-40B4-BE49-F238E27FC236}">
                <a16:creationId xmlns:a16="http://schemas.microsoft.com/office/drawing/2014/main" id="{7C018AA2-437E-52E1-F7DC-0A4DCD4EC2F1}"/>
              </a:ext>
            </a:extLst>
          </p:cNvPr>
          <p:cNvSpPr txBox="1"/>
          <p:nvPr/>
        </p:nvSpPr>
        <p:spPr>
          <a:xfrm>
            <a:off x="5292118" y="3730610"/>
            <a:ext cx="535048" cy="276999"/>
          </a:xfrm>
          <a:prstGeom prst="rect">
            <a:avLst/>
          </a:prstGeom>
          <a:noFill/>
        </p:spPr>
        <p:txBody>
          <a:bodyPr wrap="square" rtlCol="0">
            <a:spAutoFit/>
          </a:bodyPr>
          <a:lstStyle/>
          <a:p>
            <a:pPr algn="l"/>
            <a:r>
              <a:rPr kumimoji="1" lang="ja-JP" altLang="en-US" sz="1200" dirty="0">
                <a:solidFill>
                  <a:schemeClr val="bg1"/>
                </a:solidFill>
              </a:rPr>
              <a:t>３０００</a:t>
            </a:r>
          </a:p>
        </p:txBody>
      </p:sp>
      <p:sp>
        <p:nvSpPr>
          <p:cNvPr id="49" name="テキスト ボックス 48">
            <a:extLst>
              <a:ext uri="{FF2B5EF4-FFF2-40B4-BE49-F238E27FC236}">
                <a16:creationId xmlns:a16="http://schemas.microsoft.com/office/drawing/2014/main" id="{5F4F6B60-15F9-F94B-C689-8ED0AF60DAD8}"/>
              </a:ext>
            </a:extLst>
          </p:cNvPr>
          <p:cNvSpPr txBox="1"/>
          <p:nvPr/>
        </p:nvSpPr>
        <p:spPr>
          <a:xfrm>
            <a:off x="6290796" y="3720554"/>
            <a:ext cx="535048" cy="276999"/>
          </a:xfrm>
          <a:prstGeom prst="rect">
            <a:avLst/>
          </a:prstGeom>
          <a:noFill/>
        </p:spPr>
        <p:txBody>
          <a:bodyPr wrap="square" rtlCol="0">
            <a:spAutoFit/>
          </a:bodyPr>
          <a:lstStyle/>
          <a:p>
            <a:pPr algn="l"/>
            <a:r>
              <a:rPr kumimoji="1" lang="ja-JP" altLang="en-US" sz="1200" dirty="0">
                <a:solidFill>
                  <a:schemeClr val="bg1"/>
                </a:solidFill>
              </a:rPr>
              <a:t>  ９００</a:t>
            </a:r>
          </a:p>
        </p:txBody>
      </p:sp>
      <p:sp>
        <p:nvSpPr>
          <p:cNvPr id="50" name="テキスト ボックス 49">
            <a:extLst>
              <a:ext uri="{FF2B5EF4-FFF2-40B4-BE49-F238E27FC236}">
                <a16:creationId xmlns:a16="http://schemas.microsoft.com/office/drawing/2014/main" id="{CAA003DD-7C5D-27D8-0913-95C305A5A83D}"/>
              </a:ext>
            </a:extLst>
          </p:cNvPr>
          <p:cNvSpPr txBox="1"/>
          <p:nvPr/>
        </p:nvSpPr>
        <p:spPr>
          <a:xfrm>
            <a:off x="7298238" y="3731476"/>
            <a:ext cx="535048" cy="276999"/>
          </a:xfrm>
          <a:prstGeom prst="rect">
            <a:avLst/>
          </a:prstGeom>
          <a:noFill/>
        </p:spPr>
        <p:txBody>
          <a:bodyPr wrap="square" rtlCol="0">
            <a:spAutoFit/>
          </a:bodyPr>
          <a:lstStyle/>
          <a:p>
            <a:pPr algn="l"/>
            <a:r>
              <a:rPr kumimoji="1" lang="ja-JP" altLang="en-US" sz="1200" dirty="0">
                <a:solidFill>
                  <a:schemeClr val="bg1"/>
                </a:solidFill>
              </a:rPr>
              <a:t>８００</a:t>
            </a:r>
          </a:p>
        </p:txBody>
      </p:sp>
      <p:sp>
        <p:nvSpPr>
          <p:cNvPr id="52" name="テキスト ボックス 51">
            <a:extLst>
              <a:ext uri="{FF2B5EF4-FFF2-40B4-BE49-F238E27FC236}">
                <a16:creationId xmlns:a16="http://schemas.microsoft.com/office/drawing/2014/main" id="{AE7C3188-C61A-4267-CAF3-BCAD8EB86C2C}"/>
              </a:ext>
            </a:extLst>
          </p:cNvPr>
          <p:cNvSpPr txBox="1"/>
          <p:nvPr/>
        </p:nvSpPr>
        <p:spPr>
          <a:xfrm>
            <a:off x="535710" y="5025268"/>
            <a:ext cx="1108363" cy="276999"/>
          </a:xfrm>
          <a:prstGeom prst="rect">
            <a:avLst/>
          </a:prstGeom>
          <a:noFill/>
        </p:spPr>
        <p:txBody>
          <a:bodyPr wrap="square" rtlCol="0">
            <a:spAutoFit/>
          </a:bodyPr>
          <a:lstStyle/>
          <a:p>
            <a:pPr algn="l"/>
            <a:r>
              <a:rPr kumimoji="1" lang="ja-JP" altLang="en-US" sz="1200" dirty="0">
                <a:solidFill>
                  <a:schemeClr val="bg1"/>
                </a:solidFill>
              </a:rPr>
              <a:t>福岡町字久後</a:t>
            </a:r>
          </a:p>
        </p:txBody>
      </p:sp>
      <p:sp>
        <p:nvSpPr>
          <p:cNvPr id="53" name="テキスト ボックス 52">
            <a:extLst>
              <a:ext uri="{FF2B5EF4-FFF2-40B4-BE49-F238E27FC236}">
                <a16:creationId xmlns:a16="http://schemas.microsoft.com/office/drawing/2014/main" id="{3ADDD684-7D2C-1927-4F44-1E829B034EB7}"/>
              </a:ext>
            </a:extLst>
          </p:cNvPr>
          <p:cNvSpPr txBox="1"/>
          <p:nvPr/>
        </p:nvSpPr>
        <p:spPr>
          <a:xfrm>
            <a:off x="1816272" y="5042337"/>
            <a:ext cx="259602" cy="276999"/>
          </a:xfrm>
          <a:prstGeom prst="rect">
            <a:avLst/>
          </a:prstGeom>
          <a:noFill/>
        </p:spPr>
        <p:txBody>
          <a:bodyPr wrap="square" rtlCol="0">
            <a:spAutoFit/>
          </a:bodyPr>
          <a:lstStyle/>
          <a:p>
            <a:pPr algn="l"/>
            <a:r>
              <a:rPr kumimoji="1" lang="ja-JP" altLang="en-US" sz="1200" dirty="0">
                <a:solidFill>
                  <a:schemeClr val="bg1"/>
                </a:solidFill>
              </a:rPr>
              <a:t>３</a:t>
            </a:r>
          </a:p>
        </p:txBody>
      </p:sp>
      <p:sp>
        <p:nvSpPr>
          <p:cNvPr id="54" name="テキスト ボックス 53">
            <a:extLst>
              <a:ext uri="{FF2B5EF4-FFF2-40B4-BE49-F238E27FC236}">
                <a16:creationId xmlns:a16="http://schemas.microsoft.com/office/drawing/2014/main" id="{C1426B59-B873-D5AA-6B26-D04E654425E5}"/>
              </a:ext>
            </a:extLst>
          </p:cNvPr>
          <p:cNvSpPr txBox="1"/>
          <p:nvPr/>
        </p:nvSpPr>
        <p:spPr>
          <a:xfrm>
            <a:off x="2303489" y="5042337"/>
            <a:ext cx="314036" cy="276999"/>
          </a:xfrm>
          <a:prstGeom prst="rect">
            <a:avLst/>
          </a:prstGeom>
          <a:noFill/>
        </p:spPr>
        <p:txBody>
          <a:bodyPr wrap="square" rtlCol="0">
            <a:spAutoFit/>
          </a:bodyPr>
          <a:lstStyle/>
          <a:p>
            <a:pPr algn="l"/>
            <a:r>
              <a:rPr kumimoji="1" lang="ja-JP" altLang="en-US" sz="1200" dirty="0">
                <a:solidFill>
                  <a:schemeClr val="bg1"/>
                </a:solidFill>
              </a:rPr>
              <a:t>田</a:t>
            </a:r>
          </a:p>
        </p:txBody>
      </p:sp>
      <p:sp>
        <p:nvSpPr>
          <p:cNvPr id="55" name="テキスト ボックス 54">
            <a:extLst>
              <a:ext uri="{FF2B5EF4-FFF2-40B4-BE49-F238E27FC236}">
                <a16:creationId xmlns:a16="http://schemas.microsoft.com/office/drawing/2014/main" id="{ECC5ED67-0E6C-62C7-8D45-9CAADE9C6F05}"/>
              </a:ext>
            </a:extLst>
          </p:cNvPr>
          <p:cNvSpPr txBox="1"/>
          <p:nvPr/>
        </p:nvSpPr>
        <p:spPr>
          <a:xfrm>
            <a:off x="2750460" y="5015314"/>
            <a:ext cx="535048" cy="276999"/>
          </a:xfrm>
          <a:prstGeom prst="rect">
            <a:avLst/>
          </a:prstGeom>
          <a:noFill/>
        </p:spPr>
        <p:txBody>
          <a:bodyPr wrap="square" rtlCol="0">
            <a:spAutoFit/>
          </a:bodyPr>
          <a:lstStyle/>
          <a:p>
            <a:pPr algn="l"/>
            <a:r>
              <a:rPr lang="ja-JP" altLang="en-US" sz="1200" dirty="0">
                <a:solidFill>
                  <a:schemeClr val="bg1"/>
                </a:solidFill>
              </a:rPr>
              <a:t>  ２５</a:t>
            </a:r>
            <a:r>
              <a:rPr kumimoji="1" lang="ja-JP" altLang="en-US" sz="1200" dirty="0">
                <a:solidFill>
                  <a:schemeClr val="bg1"/>
                </a:solidFill>
              </a:rPr>
              <a:t>０</a:t>
            </a:r>
          </a:p>
        </p:txBody>
      </p:sp>
      <p:sp>
        <p:nvSpPr>
          <p:cNvPr id="56" name="テキスト ボックス 55">
            <a:extLst>
              <a:ext uri="{FF2B5EF4-FFF2-40B4-BE49-F238E27FC236}">
                <a16:creationId xmlns:a16="http://schemas.microsoft.com/office/drawing/2014/main" id="{10CC26D0-9269-CDD0-942A-68E45967EAA7}"/>
              </a:ext>
            </a:extLst>
          </p:cNvPr>
          <p:cNvSpPr txBox="1"/>
          <p:nvPr/>
        </p:nvSpPr>
        <p:spPr>
          <a:xfrm>
            <a:off x="3376223" y="5031614"/>
            <a:ext cx="535048" cy="276999"/>
          </a:xfrm>
          <a:prstGeom prst="rect">
            <a:avLst/>
          </a:prstGeom>
          <a:noFill/>
        </p:spPr>
        <p:txBody>
          <a:bodyPr wrap="square" rtlCol="0">
            <a:spAutoFit/>
          </a:bodyPr>
          <a:lstStyle/>
          <a:p>
            <a:pPr algn="l"/>
            <a:r>
              <a:rPr lang="ja-JP" altLang="en-US" sz="1200" dirty="0">
                <a:solidFill>
                  <a:schemeClr val="bg1"/>
                </a:solidFill>
              </a:rPr>
              <a:t>水稲</a:t>
            </a:r>
            <a:endParaRPr kumimoji="1" lang="ja-JP" altLang="en-US" sz="1200" dirty="0">
              <a:solidFill>
                <a:schemeClr val="bg1"/>
              </a:solidFill>
            </a:endParaRPr>
          </a:p>
        </p:txBody>
      </p:sp>
      <p:sp>
        <p:nvSpPr>
          <p:cNvPr id="57" name="テキスト ボックス 56">
            <a:extLst>
              <a:ext uri="{FF2B5EF4-FFF2-40B4-BE49-F238E27FC236}">
                <a16:creationId xmlns:a16="http://schemas.microsoft.com/office/drawing/2014/main" id="{DEB4BB3C-A475-FF0E-5F8B-FF47A30A10A0}"/>
              </a:ext>
            </a:extLst>
          </p:cNvPr>
          <p:cNvSpPr txBox="1"/>
          <p:nvPr/>
        </p:nvSpPr>
        <p:spPr>
          <a:xfrm>
            <a:off x="4001986" y="5042337"/>
            <a:ext cx="725879" cy="276999"/>
          </a:xfrm>
          <a:prstGeom prst="rect">
            <a:avLst/>
          </a:prstGeom>
          <a:noFill/>
        </p:spPr>
        <p:txBody>
          <a:bodyPr wrap="square" rtlCol="0">
            <a:spAutoFit/>
          </a:bodyPr>
          <a:lstStyle/>
          <a:p>
            <a:pPr algn="l"/>
            <a:r>
              <a:rPr kumimoji="1" lang="ja-JP" altLang="en-US" sz="1200" dirty="0">
                <a:solidFill>
                  <a:schemeClr val="bg1"/>
                </a:solidFill>
              </a:rPr>
              <a:t>  １２０</a:t>
            </a:r>
            <a:r>
              <a:rPr kumimoji="1" lang="en-US" altLang="ja-JP" sz="1200" dirty="0">
                <a:solidFill>
                  <a:schemeClr val="bg1"/>
                </a:solidFill>
              </a:rPr>
              <a:t>kg</a:t>
            </a:r>
            <a:endParaRPr kumimoji="1" lang="ja-JP" altLang="en-US" sz="1200" dirty="0">
              <a:solidFill>
                <a:schemeClr val="bg1"/>
              </a:solidFill>
            </a:endParaRPr>
          </a:p>
        </p:txBody>
      </p:sp>
      <p:cxnSp>
        <p:nvCxnSpPr>
          <p:cNvPr id="58" name="直線矢印コネクタ 57">
            <a:extLst>
              <a:ext uri="{FF2B5EF4-FFF2-40B4-BE49-F238E27FC236}">
                <a16:creationId xmlns:a16="http://schemas.microsoft.com/office/drawing/2014/main" id="{62A0FCDF-008B-5645-25CA-F377640D3EB9}"/>
              </a:ext>
            </a:extLst>
          </p:cNvPr>
          <p:cNvCxnSpPr>
            <a:cxnSpLocks/>
          </p:cNvCxnSpPr>
          <p:nvPr/>
        </p:nvCxnSpPr>
        <p:spPr>
          <a:xfrm>
            <a:off x="5863050" y="5198408"/>
            <a:ext cx="2534429" cy="0"/>
          </a:xfrm>
          <a:prstGeom prst="straightConnector1">
            <a:avLst/>
          </a:prstGeom>
          <a:ln>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61" name="テキスト ボックス 60">
            <a:extLst>
              <a:ext uri="{FF2B5EF4-FFF2-40B4-BE49-F238E27FC236}">
                <a16:creationId xmlns:a16="http://schemas.microsoft.com/office/drawing/2014/main" id="{44BBBD58-5390-238D-B2B2-28FB324A5DEE}"/>
              </a:ext>
            </a:extLst>
          </p:cNvPr>
          <p:cNvSpPr txBox="1"/>
          <p:nvPr/>
        </p:nvSpPr>
        <p:spPr>
          <a:xfrm>
            <a:off x="9273889" y="5034207"/>
            <a:ext cx="830117" cy="276999"/>
          </a:xfrm>
          <a:prstGeom prst="rect">
            <a:avLst/>
          </a:prstGeom>
          <a:noFill/>
        </p:spPr>
        <p:txBody>
          <a:bodyPr wrap="square" rtlCol="0">
            <a:spAutoFit/>
          </a:bodyPr>
          <a:lstStyle/>
          <a:p>
            <a:pPr algn="l"/>
            <a:r>
              <a:rPr lang="ja-JP" altLang="en-US" sz="1200" dirty="0">
                <a:solidFill>
                  <a:schemeClr val="bg1"/>
                </a:solidFill>
              </a:rPr>
              <a:t>自家労働</a:t>
            </a:r>
            <a:endParaRPr kumimoji="1" lang="ja-JP" altLang="en-US" sz="1200" dirty="0">
              <a:solidFill>
                <a:schemeClr val="bg1"/>
              </a:solidFill>
            </a:endParaRPr>
          </a:p>
        </p:txBody>
      </p:sp>
      <p:sp>
        <p:nvSpPr>
          <p:cNvPr id="62" name="テキスト ボックス 61">
            <a:extLst>
              <a:ext uri="{FF2B5EF4-FFF2-40B4-BE49-F238E27FC236}">
                <a16:creationId xmlns:a16="http://schemas.microsoft.com/office/drawing/2014/main" id="{68A629E9-E82A-B2CD-A590-1DB641CA4463}"/>
              </a:ext>
            </a:extLst>
          </p:cNvPr>
          <p:cNvSpPr txBox="1"/>
          <p:nvPr/>
        </p:nvSpPr>
        <p:spPr>
          <a:xfrm>
            <a:off x="10568396" y="4782788"/>
            <a:ext cx="300181" cy="276999"/>
          </a:xfrm>
          <a:prstGeom prst="rect">
            <a:avLst/>
          </a:prstGeom>
          <a:noFill/>
        </p:spPr>
        <p:txBody>
          <a:bodyPr wrap="square" rtlCol="0">
            <a:spAutoFit/>
          </a:bodyPr>
          <a:lstStyle/>
          <a:p>
            <a:pPr algn="l"/>
            <a:r>
              <a:rPr kumimoji="1" lang="ja-JP" altLang="en-US" sz="1200" dirty="0">
                <a:solidFill>
                  <a:schemeClr val="bg1"/>
                </a:solidFill>
              </a:rPr>
              <a:t>㎞</a:t>
            </a:r>
          </a:p>
        </p:txBody>
      </p:sp>
      <p:sp>
        <p:nvSpPr>
          <p:cNvPr id="63" name="テキスト ボックス 62">
            <a:extLst>
              <a:ext uri="{FF2B5EF4-FFF2-40B4-BE49-F238E27FC236}">
                <a16:creationId xmlns:a16="http://schemas.microsoft.com/office/drawing/2014/main" id="{516F7E77-CC23-5062-0B75-5E605B01CAAF}"/>
              </a:ext>
            </a:extLst>
          </p:cNvPr>
          <p:cNvSpPr txBox="1"/>
          <p:nvPr/>
        </p:nvSpPr>
        <p:spPr>
          <a:xfrm>
            <a:off x="10500247" y="5025267"/>
            <a:ext cx="300181" cy="276999"/>
          </a:xfrm>
          <a:prstGeom prst="rect">
            <a:avLst/>
          </a:prstGeom>
          <a:noFill/>
        </p:spPr>
        <p:txBody>
          <a:bodyPr wrap="square" rtlCol="0">
            <a:spAutoFit/>
          </a:bodyPr>
          <a:lstStyle/>
          <a:p>
            <a:pPr algn="l"/>
            <a:r>
              <a:rPr kumimoji="1" lang="ja-JP" altLang="en-US" sz="1200" dirty="0">
                <a:solidFill>
                  <a:schemeClr val="bg1"/>
                </a:solidFill>
              </a:rPr>
              <a:t>１</a:t>
            </a:r>
          </a:p>
        </p:txBody>
      </p:sp>
      <p:sp>
        <p:nvSpPr>
          <p:cNvPr id="64" name="テキスト ボックス 63">
            <a:extLst>
              <a:ext uri="{FF2B5EF4-FFF2-40B4-BE49-F238E27FC236}">
                <a16:creationId xmlns:a16="http://schemas.microsoft.com/office/drawing/2014/main" id="{A8E9586A-7677-7756-50B8-BA695DC8E749}"/>
              </a:ext>
            </a:extLst>
          </p:cNvPr>
          <p:cNvSpPr txBox="1"/>
          <p:nvPr/>
        </p:nvSpPr>
        <p:spPr>
          <a:xfrm>
            <a:off x="10852570" y="4926391"/>
            <a:ext cx="601516" cy="253916"/>
          </a:xfrm>
          <a:prstGeom prst="rect">
            <a:avLst/>
          </a:prstGeom>
          <a:noFill/>
        </p:spPr>
        <p:txBody>
          <a:bodyPr wrap="square" rtlCol="0">
            <a:spAutoFit/>
          </a:bodyPr>
          <a:lstStyle/>
          <a:p>
            <a:pPr algn="l"/>
            <a:r>
              <a:rPr kumimoji="1" lang="ja-JP" altLang="en-US" sz="1050" dirty="0">
                <a:solidFill>
                  <a:schemeClr val="bg1"/>
                </a:solidFill>
              </a:rPr>
              <a:t>徒歩</a:t>
            </a:r>
          </a:p>
        </p:txBody>
      </p:sp>
      <p:sp>
        <p:nvSpPr>
          <p:cNvPr id="65" name="テキスト ボックス 64">
            <a:extLst>
              <a:ext uri="{FF2B5EF4-FFF2-40B4-BE49-F238E27FC236}">
                <a16:creationId xmlns:a16="http://schemas.microsoft.com/office/drawing/2014/main" id="{3944E49D-B6E1-6D95-291C-526D135070A4}"/>
              </a:ext>
            </a:extLst>
          </p:cNvPr>
          <p:cNvSpPr txBox="1"/>
          <p:nvPr/>
        </p:nvSpPr>
        <p:spPr>
          <a:xfrm>
            <a:off x="10888633" y="5060176"/>
            <a:ext cx="338183" cy="276999"/>
          </a:xfrm>
          <a:prstGeom prst="rect">
            <a:avLst/>
          </a:prstGeom>
          <a:noFill/>
        </p:spPr>
        <p:txBody>
          <a:bodyPr wrap="square" rtlCol="0">
            <a:spAutoFit/>
          </a:bodyPr>
          <a:lstStyle/>
          <a:p>
            <a:pPr algn="l"/>
            <a:r>
              <a:rPr kumimoji="1" lang="ja-JP" altLang="en-US" sz="1200" dirty="0">
                <a:solidFill>
                  <a:schemeClr val="bg1"/>
                </a:solidFill>
              </a:rPr>
              <a:t>５</a:t>
            </a:r>
          </a:p>
        </p:txBody>
      </p:sp>
      <p:sp>
        <p:nvSpPr>
          <p:cNvPr id="66" name="テキスト ボックス 65">
            <a:extLst>
              <a:ext uri="{FF2B5EF4-FFF2-40B4-BE49-F238E27FC236}">
                <a16:creationId xmlns:a16="http://schemas.microsoft.com/office/drawing/2014/main" id="{3B8C0AEA-51E0-314D-1D88-AC057F0A8BE0}"/>
              </a:ext>
            </a:extLst>
          </p:cNvPr>
          <p:cNvSpPr txBox="1"/>
          <p:nvPr/>
        </p:nvSpPr>
        <p:spPr>
          <a:xfrm>
            <a:off x="2750460" y="6017459"/>
            <a:ext cx="535048" cy="276999"/>
          </a:xfrm>
          <a:prstGeom prst="rect">
            <a:avLst/>
          </a:prstGeom>
          <a:noFill/>
        </p:spPr>
        <p:txBody>
          <a:bodyPr wrap="square" rtlCol="0">
            <a:spAutoFit/>
          </a:bodyPr>
          <a:lstStyle/>
          <a:p>
            <a:pPr algn="l"/>
            <a:r>
              <a:rPr lang="ja-JP" altLang="en-US" sz="1200" dirty="0">
                <a:solidFill>
                  <a:schemeClr val="bg1"/>
                </a:solidFill>
              </a:rPr>
              <a:t>  ２５</a:t>
            </a:r>
            <a:r>
              <a:rPr kumimoji="1" lang="ja-JP" altLang="en-US" sz="1200" dirty="0">
                <a:solidFill>
                  <a:schemeClr val="bg1"/>
                </a:solidFill>
              </a:rPr>
              <a:t>０</a:t>
            </a:r>
          </a:p>
        </p:txBody>
      </p:sp>
      <p:sp>
        <p:nvSpPr>
          <p:cNvPr id="67" name="テキスト ボックス 66">
            <a:extLst>
              <a:ext uri="{FF2B5EF4-FFF2-40B4-BE49-F238E27FC236}">
                <a16:creationId xmlns:a16="http://schemas.microsoft.com/office/drawing/2014/main" id="{5F52766E-37CC-5424-D239-28AAF2872F56}"/>
              </a:ext>
            </a:extLst>
          </p:cNvPr>
          <p:cNvSpPr txBox="1"/>
          <p:nvPr/>
        </p:nvSpPr>
        <p:spPr>
          <a:xfrm>
            <a:off x="5292118" y="6017459"/>
            <a:ext cx="535048" cy="276999"/>
          </a:xfrm>
          <a:prstGeom prst="rect">
            <a:avLst/>
          </a:prstGeom>
          <a:noFill/>
        </p:spPr>
        <p:txBody>
          <a:bodyPr wrap="square" rtlCol="0">
            <a:spAutoFit/>
          </a:bodyPr>
          <a:lstStyle/>
          <a:p>
            <a:pPr algn="l"/>
            <a:r>
              <a:rPr lang="ja-JP" altLang="en-US" sz="1200" dirty="0">
                <a:solidFill>
                  <a:schemeClr val="bg1"/>
                </a:solidFill>
              </a:rPr>
              <a:t>  ２５</a:t>
            </a:r>
            <a:r>
              <a:rPr kumimoji="1" lang="ja-JP" altLang="en-US" sz="1200" dirty="0">
                <a:solidFill>
                  <a:schemeClr val="bg1"/>
                </a:solidFill>
              </a:rPr>
              <a:t>０</a:t>
            </a:r>
          </a:p>
        </p:txBody>
      </p:sp>
      <p:sp>
        <p:nvSpPr>
          <p:cNvPr id="68" name="テキスト ボックス 67">
            <a:extLst>
              <a:ext uri="{FF2B5EF4-FFF2-40B4-BE49-F238E27FC236}">
                <a16:creationId xmlns:a16="http://schemas.microsoft.com/office/drawing/2014/main" id="{DF46095E-A44A-EAFB-88EB-092E32F93B81}"/>
              </a:ext>
            </a:extLst>
          </p:cNvPr>
          <p:cNvSpPr txBox="1"/>
          <p:nvPr/>
        </p:nvSpPr>
        <p:spPr>
          <a:xfrm>
            <a:off x="8349355" y="6017458"/>
            <a:ext cx="535048" cy="276999"/>
          </a:xfrm>
          <a:prstGeom prst="rect">
            <a:avLst/>
          </a:prstGeom>
          <a:noFill/>
        </p:spPr>
        <p:txBody>
          <a:bodyPr wrap="square" rtlCol="0">
            <a:spAutoFit/>
          </a:bodyPr>
          <a:lstStyle/>
          <a:p>
            <a:pPr algn="l"/>
            <a:r>
              <a:rPr lang="ja-JP" altLang="en-US" sz="1200" dirty="0">
                <a:solidFill>
                  <a:schemeClr val="bg1"/>
                </a:solidFill>
              </a:rPr>
              <a:t>  ２５</a:t>
            </a:r>
            <a:r>
              <a:rPr kumimoji="1" lang="ja-JP" altLang="en-US" sz="1200" dirty="0">
                <a:solidFill>
                  <a:schemeClr val="bg1"/>
                </a:solidFill>
              </a:rPr>
              <a:t>０</a:t>
            </a:r>
          </a:p>
        </p:txBody>
      </p:sp>
    </p:spTree>
    <p:extLst>
      <p:ext uri="{BB962C8B-B14F-4D97-AF65-F5344CB8AC3E}">
        <p14:creationId xmlns:p14="http://schemas.microsoft.com/office/powerpoint/2010/main" val="2583596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fade">
                                      <p:cBhvr>
                                        <p:cTn id="14" dur="1000"/>
                                        <p:tgtEl>
                                          <p:spTgt spid="27"/>
                                        </p:tgtEl>
                                      </p:cBhvr>
                                    </p:animEffect>
                                    <p:anim calcmode="lin" valueType="num">
                                      <p:cBhvr>
                                        <p:cTn id="15" dur="1000" fill="hold"/>
                                        <p:tgtEl>
                                          <p:spTgt spid="27"/>
                                        </p:tgtEl>
                                        <p:attrNameLst>
                                          <p:attrName>ppt_x</p:attrName>
                                        </p:attrNameLst>
                                      </p:cBhvr>
                                      <p:tavLst>
                                        <p:tav tm="0">
                                          <p:val>
                                            <p:strVal val="#ppt_x"/>
                                          </p:val>
                                        </p:tav>
                                        <p:tav tm="100000">
                                          <p:val>
                                            <p:strVal val="#ppt_x"/>
                                          </p:val>
                                        </p:tav>
                                      </p:tavLst>
                                    </p:anim>
                                    <p:anim calcmode="lin" valueType="num">
                                      <p:cBhvr>
                                        <p:cTn id="16"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anim calcmode="lin" valueType="num">
                                      <p:cBhvr>
                                        <p:cTn id="36" dur="1000" fill="hold"/>
                                        <p:tgtEl>
                                          <p:spTgt spid="9"/>
                                        </p:tgtEl>
                                        <p:attrNameLst>
                                          <p:attrName>ppt_x</p:attrName>
                                        </p:attrNameLst>
                                      </p:cBhvr>
                                      <p:tavLst>
                                        <p:tav tm="0">
                                          <p:val>
                                            <p:strVal val="#ppt_x"/>
                                          </p:val>
                                        </p:tav>
                                        <p:tav tm="100000">
                                          <p:val>
                                            <p:strVal val="#ppt_x"/>
                                          </p:val>
                                        </p:tav>
                                      </p:tavLst>
                                    </p:anim>
                                    <p:anim calcmode="lin" valueType="num">
                                      <p:cBhvr>
                                        <p:cTn id="3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1000"/>
                                        <p:tgtEl>
                                          <p:spTgt spid="12"/>
                                        </p:tgtEl>
                                      </p:cBhvr>
                                    </p:animEffect>
                                    <p:anim calcmode="lin" valueType="num">
                                      <p:cBhvr>
                                        <p:cTn id="43" dur="1000" fill="hold"/>
                                        <p:tgtEl>
                                          <p:spTgt spid="12"/>
                                        </p:tgtEl>
                                        <p:attrNameLst>
                                          <p:attrName>ppt_x</p:attrName>
                                        </p:attrNameLst>
                                      </p:cBhvr>
                                      <p:tavLst>
                                        <p:tav tm="0">
                                          <p:val>
                                            <p:strVal val="#ppt_x"/>
                                          </p:val>
                                        </p:tav>
                                        <p:tav tm="100000">
                                          <p:val>
                                            <p:strVal val="#ppt_x"/>
                                          </p:val>
                                        </p:tav>
                                      </p:tavLst>
                                    </p:anim>
                                    <p:anim calcmode="lin" valueType="num">
                                      <p:cBhvr>
                                        <p:cTn id="4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fade">
                                      <p:cBhvr>
                                        <p:cTn id="56" dur="1000"/>
                                        <p:tgtEl>
                                          <p:spTgt spid="20"/>
                                        </p:tgtEl>
                                      </p:cBhvr>
                                    </p:animEffect>
                                    <p:anim calcmode="lin" valueType="num">
                                      <p:cBhvr>
                                        <p:cTn id="57" dur="1000" fill="hold"/>
                                        <p:tgtEl>
                                          <p:spTgt spid="20"/>
                                        </p:tgtEl>
                                        <p:attrNameLst>
                                          <p:attrName>ppt_x</p:attrName>
                                        </p:attrNameLst>
                                      </p:cBhvr>
                                      <p:tavLst>
                                        <p:tav tm="0">
                                          <p:val>
                                            <p:strVal val="#ppt_x"/>
                                          </p:val>
                                        </p:tav>
                                        <p:tav tm="100000">
                                          <p:val>
                                            <p:strVal val="#ppt_x"/>
                                          </p:val>
                                        </p:tav>
                                      </p:tavLst>
                                    </p:anim>
                                    <p:anim calcmode="lin" valueType="num">
                                      <p:cBhvr>
                                        <p:cTn id="58"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40"/>
                                        </p:tgtEl>
                                        <p:attrNameLst>
                                          <p:attrName>style.visibility</p:attrName>
                                        </p:attrNameLst>
                                      </p:cBhvr>
                                      <p:to>
                                        <p:strVal val="visible"/>
                                      </p:to>
                                    </p:set>
                                    <p:animEffect transition="in" filter="fade">
                                      <p:cBhvr>
                                        <p:cTn id="63" dur="1000"/>
                                        <p:tgtEl>
                                          <p:spTgt spid="40"/>
                                        </p:tgtEl>
                                      </p:cBhvr>
                                    </p:animEffect>
                                    <p:anim calcmode="lin" valueType="num">
                                      <p:cBhvr>
                                        <p:cTn id="64" dur="1000" fill="hold"/>
                                        <p:tgtEl>
                                          <p:spTgt spid="40"/>
                                        </p:tgtEl>
                                        <p:attrNameLst>
                                          <p:attrName>ppt_x</p:attrName>
                                        </p:attrNameLst>
                                      </p:cBhvr>
                                      <p:tavLst>
                                        <p:tav tm="0">
                                          <p:val>
                                            <p:strVal val="#ppt_x"/>
                                          </p:val>
                                        </p:tav>
                                        <p:tav tm="100000">
                                          <p:val>
                                            <p:strVal val="#ppt_x"/>
                                          </p:val>
                                        </p:tav>
                                      </p:tavLst>
                                    </p:anim>
                                    <p:anim calcmode="lin" valueType="num">
                                      <p:cBhvr>
                                        <p:cTn id="65"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23"/>
                                        </p:tgtEl>
                                        <p:attrNameLst>
                                          <p:attrName>style.visibility</p:attrName>
                                        </p:attrNameLst>
                                      </p:cBhvr>
                                      <p:to>
                                        <p:strVal val="visible"/>
                                      </p:to>
                                    </p:set>
                                    <p:animEffect transition="in" filter="fade">
                                      <p:cBhvr>
                                        <p:cTn id="70" dur="1000"/>
                                        <p:tgtEl>
                                          <p:spTgt spid="23"/>
                                        </p:tgtEl>
                                      </p:cBhvr>
                                    </p:animEffect>
                                    <p:anim calcmode="lin" valueType="num">
                                      <p:cBhvr>
                                        <p:cTn id="71" dur="1000" fill="hold"/>
                                        <p:tgtEl>
                                          <p:spTgt spid="23"/>
                                        </p:tgtEl>
                                        <p:attrNameLst>
                                          <p:attrName>ppt_x</p:attrName>
                                        </p:attrNameLst>
                                      </p:cBhvr>
                                      <p:tavLst>
                                        <p:tav tm="0">
                                          <p:val>
                                            <p:strVal val="#ppt_x"/>
                                          </p:val>
                                        </p:tav>
                                        <p:tav tm="100000">
                                          <p:val>
                                            <p:strVal val="#ppt_x"/>
                                          </p:val>
                                        </p:tav>
                                      </p:tavLst>
                                    </p:anim>
                                    <p:anim calcmode="lin" valueType="num">
                                      <p:cBhvr>
                                        <p:cTn id="72"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29"/>
                                        </p:tgtEl>
                                        <p:attrNameLst>
                                          <p:attrName>style.visibility</p:attrName>
                                        </p:attrNameLst>
                                      </p:cBhvr>
                                      <p:to>
                                        <p:strVal val="visible"/>
                                      </p:to>
                                    </p:set>
                                    <p:animEffect transition="in" filter="fade">
                                      <p:cBhvr>
                                        <p:cTn id="77" dur="1000"/>
                                        <p:tgtEl>
                                          <p:spTgt spid="29"/>
                                        </p:tgtEl>
                                      </p:cBhvr>
                                    </p:animEffect>
                                    <p:anim calcmode="lin" valueType="num">
                                      <p:cBhvr>
                                        <p:cTn id="78" dur="1000" fill="hold"/>
                                        <p:tgtEl>
                                          <p:spTgt spid="29"/>
                                        </p:tgtEl>
                                        <p:attrNameLst>
                                          <p:attrName>ppt_x</p:attrName>
                                        </p:attrNameLst>
                                      </p:cBhvr>
                                      <p:tavLst>
                                        <p:tav tm="0">
                                          <p:val>
                                            <p:strVal val="#ppt_x"/>
                                          </p:val>
                                        </p:tav>
                                        <p:tav tm="100000">
                                          <p:val>
                                            <p:strVal val="#ppt_x"/>
                                          </p:val>
                                        </p:tav>
                                      </p:tavLst>
                                    </p:anim>
                                    <p:anim calcmode="lin" valueType="num">
                                      <p:cBhvr>
                                        <p:cTn id="79"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35"/>
                                        </p:tgtEl>
                                        <p:attrNameLst>
                                          <p:attrName>style.visibility</p:attrName>
                                        </p:attrNameLst>
                                      </p:cBhvr>
                                      <p:to>
                                        <p:strVal val="visible"/>
                                      </p:to>
                                    </p:set>
                                    <p:animEffect transition="in" filter="fade">
                                      <p:cBhvr>
                                        <p:cTn id="84" dur="1000"/>
                                        <p:tgtEl>
                                          <p:spTgt spid="35"/>
                                        </p:tgtEl>
                                      </p:cBhvr>
                                    </p:animEffect>
                                    <p:anim calcmode="lin" valueType="num">
                                      <p:cBhvr>
                                        <p:cTn id="85" dur="1000" fill="hold"/>
                                        <p:tgtEl>
                                          <p:spTgt spid="35"/>
                                        </p:tgtEl>
                                        <p:attrNameLst>
                                          <p:attrName>ppt_x</p:attrName>
                                        </p:attrNameLst>
                                      </p:cBhvr>
                                      <p:tavLst>
                                        <p:tav tm="0">
                                          <p:val>
                                            <p:strVal val="#ppt_x"/>
                                          </p:val>
                                        </p:tav>
                                        <p:tav tm="100000">
                                          <p:val>
                                            <p:strVal val="#ppt_x"/>
                                          </p:val>
                                        </p:tav>
                                      </p:tavLst>
                                    </p:anim>
                                    <p:anim calcmode="lin" valueType="num">
                                      <p:cBhvr>
                                        <p:cTn id="86"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grpId="0" nodeType="clickEffect">
                                  <p:stCondLst>
                                    <p:cond delay="0"/>
                                  </p:stCondLst>
                                  <p:childTnLst>
                                    <p:set>
                                      <p:cBhvr>
                                        <p:cTn id="90" dur="1" fill="hold">
                                          <p:stCondLst>
                                            <p:cond delay="0"/>
                                          </p:stCondLst>
                                        </p:cTn>
                                        <p:tgtEl>
                                          <p:spTgt spid="7"/>
                                        </p:tgtEl>
                                        <p:attrNameLst>
                                          <p:attrName>style.visibility</p:attrName>
                                        </p:attrNameLst>
                                      </p:cBhvr>
                                      <p:to>
                                        <p:strVal val="visible"/>
                                      </p:to>
                                    </p:set>
                                    <p:animEffect transition="in" filter="fade">
                                      <p:cBhvr>
                                        <p:cTn id="91" dur="1000"/>
                                        <p:tgtEl>
                                          <p:spTgt spid="7"/>
                                        </p:tgtEl>
                                      </p:cBhvr>
                                    </p:animEffect>
                                    <p:anim calcmode="lin" valueType="num">
                                      <p:cBhvr>
                                        <p:cTn id="92" dur="1000" fill="hold"/>
                                        <p:tgtEl>
                                          <p:spTgt spid="7"/>
                                        </p:tgtEl>
                                        <p:attrNameLst>
                                          <p:attrName>ppt_x</p:attrName>
                                        </p:attrNameLst>
                                      </p:cBhvr>
                                      <p:tavLst>
                                        <p:tav tm="0">
                                          <p:val>
                                            <p:strVal val="#ppt_x"/>
                                          </p:val>
                                        </p:tav>
                                        <p:tav tm="100000">
                                          <p:val>
                                            <p:strVal val="#ppt_x"/>
                                          </p:val>
                                        </p:tav>
                                      </p:tavLst>
                                    </p:anim>
                                    <p:anim calcmode="lin" valueType="num">
                                      <p:cBhvr>
                                        <p:cTn id="9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grpId="0" nodeType="clickEffect">
                                  <p:stCondLst>
                                    <p:cond delay="0"/>
                                  </p:stCondLst>
                                  <p:childTnLst>
                                    <p:set>
                                      <p:cBhvr>
                                        <p:cTn id="97" dur="1" fill="hold">
                                          <p:stCondLst>
                                            <p:cond delay="0"/>
                                          </p:stCondLst>
                                        </p:cTn>
                                        <p:tgtEl>
                                          <p:spTgt spid="10"/>
                                        </p:tgtEl>
                                        <p:attrNameLst>
                                          <p:attrName>style.visibility</p:attrName>
                                        </p:attrNameLst>
                                      </p:cBhvr>
                                      <p:to>
                                        <p:strVal val="visible"/>
                                      </p:to>
                                    </p:set>
                                    <p:animEffect transition="in" filter="fade">
                                      <p:cBhvr>
                                        <p:cTn id="98" dur="1000"/>
                                        <p:tgtEl>
                                          <p:spTgt spid="10"/>
                                        </p:tgtEl>
                                      </p:cBhvr>
                                    </p:animEffect>
                                    <p:anim calcmode="lin" valueType="num">
                                      <p:cBhvr>
                                        <p:cTn id="99" dur="1000" fill="hold"/>
                                        <p:tgtEl>
                                          <p:spTgt spid="10"/>
                                        </p:tgtEl>
                                        <p:attrNameLst>
                                          <p:attrName>ppt_x</p:attrName>
                                        </p:attrNameLst>
                                      </p:cBhvr>
                                      <p:tavLst>
                                        <p:tav tm="0">
                                          <p:val>
                                            <p:strVal val="#ppt_x"/>
                                          </p:val>
                                        </p:tav>
                                        <p:tav tm="100000">
                                          <p:val>
                                            <p:strVal val="#ppt_x"/>
                                          </p:val>
                                        </p:tav>
                                      </p:tavLst>
                                    </p:anim>
                                    <p:anim calcmode="lin" valueType="num">
                                      <p:cBhvr>
                                        <p:cTn id="10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42" presetClass="entr" presetSubtype="0" fill="hold" grpId="0" nodeType="clickEffect">
                                  <p:stCondLst>
                                    <p:cond delay="0"/>
                                  </p:stCondLst>
                                  <p:childTnLst>
                                    <p:set>
                                      <p:cBhvr>
                                        <p:cTn id="104" dur="1" fill="hold">
                                          <p:stCondLst>
                                            <p:cond delay="0"/>
                                          </p:stCondLst>
                                        </p:cTn>
                                        <p:tgtEl>
                                          <p:spTgt spid="13"/>
                                        </p:tgtEl>
                                        <p:attrNameLst>
                                          <p:attrName>style.visibility</p:attrName>
                                        </p:attrNameLst>
                                      </p:cBhvr>
                                      <p:to>
                                        <p:strVal val="visible"/>
                                      </p:to>
                                    </p:set>
                                    <p:animEffect transition="in" filter="fade">
                                      <p:cBhvr>
                                        <p:cTn id="105" dur="1000"/>
                                        <p:tgtEl>
                                          <p:spTgt spid="13"/>
                                        </p:tgtEl>
                                      </p:cBhvr>
                                    </p:animEffect>
                                    <p:anim calcmode="lin" valueType="num">
                                      <p:cBhvr>
                                        <p:cTn id="106" dur="1000" fill="hold"/>
                                        <p:tgtEl>
                                          <p:spTgt spid="13"/>
                                        </p:tgtEl>
                                        <p:attrNameLst>
                                          <p:attrName>ppt_x</p:attrName>
                                        </p:attrNameLst>
                                      </p:cBhvr>
                                      <p:tavLst>
                                        <p:tav tm="0">
                                          <p:val>
                                            <p:strVal val="#ppt_x"/>
                                          </p:val>
                                        </p:tav>
                                        <p:tav tm="100000">
                                          <p:val>
                                            <p:strVal val="#ppt_x"/>
                                          </p:val>
                                        </p:tav>
                                      </p:tavLst>
                                    </p:anim>
                                    <p:anim calcmode="lin" valueType="num">
                                      <p:cBhvr>
                                        <p:cTn id="10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8" fill="hold">
                      <p:stCondLst>
                        <p:cond delay="indefinite"/>
                      </p:stCondLst>
                      <p:childTnLst>
                        <p:par>
                          <p:cTn id="109" fill="hold">
                            <p:stCondLst>
                              <p:cond delay="0"/>
                            </p:stCondLst>
                            <p:childTnLst>
                              <p:par>
                                <p:cTn id="110" presetID="42" presetClass="entr" presetSubtype="0" fill="hold" grpId="0" nodeType="clickEffect">
                                  <p:stCondLst>
                                    <p:cond delay="0"/>
                                  </p:stCondLst>
                                  <p:childTnLst>
                                    <p:set>
                                      <p:cBhvr>
                                        <p:cTn id="111" dur="1" fill="hold">
                                          <p:stCondLst>
                                            <p:cond delay="0"/>
                                          </p:stCondLst>
                                        </p:cTn>
                                        <p:tgtEl>
                                          <p:spTgt spid="18"/>
                                        </p:tgtEl>
                                        <p:attrNameLst>
                                          <p:attrName>style.visibility</p:attrName>
                                        </p:attrNameLst>
                                      </p:cBhvr>
                                      <p:to>
                                        <p:strVal val="visible"/>
                                      </p:to>
                                    </p:set>
                                    <p:animEffect transition="in" filter="fade">
                                      <p:cBhvr>
                                        <p:cTn id="112" dur="1000"/>
                                        <p:tgtEl>
                                          <p:spTgt spid="18"/>
                                        </p:tgtEl>
                                      </p:cBhvr>
                                    </p:animEffect>
                                    <p:anim calcmode="lin" valueType="num">
                                      <p:cBhvr>
                                        <p:cTn id="113" dur="1000" fill="hold"/>
                                        <p:tgtEl>
                                          <p:spTgt spid="18"/>
                                        </p:tgtEl>
                                        <p:attrNameLst>
                                          <p:attrName>ppt_x</p:attrName>
                                        </p:attrNameLst>
                                      </p:cBhvr>
                                      <p:tavLst>
                                        <p:tav tm="0">
                                          <p:val>
                                            <p:strVal val="#ppt_x"/>
                                          </p:val>
                                        </p:tav>
                                        <p:tav tm="100000">
                                          <p:val>
                                            <p:strVal val="#ppt_x"/>
                                          </p:val>
                                        </p:tav>
                                      </p:tavLst>
                                    </p:anim>
                                    <p:anim calcmode="lin" valueType="num">
                                      <p:cBhvr>
                                        <p:cTn id="114"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42" presetClass="entr" presetSubtype="0" fill="hold" grpId="0" nodeType="clickEffect">
                                  <p:stCondLst>
                                    <p:cond delay="0"/>
                                  </p:stCondLst>
                                  <p:childTnLst>
                                    <p:set>
                                      <p:cBhvr>
                                        <p:cTn id="118" dur="1" fill="hold">
                                          <p:stCondLst>
                                            <p:cond delay="0"/>
                                          </p:stCondLst>
                                        </p:cTn>
                                        <p:tgtEl>
                                          <p:spTgt spid="21"/>
                                        </p:tgtEl>
                                        <p:attrNameLst>
                                          <p:attrName>style.visibility</p:attrName>
                                        </p:attrNameLst>
                                      </p:cBhvr>
                                      <p:to>
                                        <p:strVal val="visible"/>
                                      </p:to>
                                    </p:set>
                                    <p:animEffect transition="in" filter="fade">
                                      <p:cBhvr>
                                        <p:cTn id="119" dur="1000"/>
                                        <p:tgtEl>
                                          <p:spTgt spid="21"/>
                                        </p:tgtEl>
                                      </p:cBhvr>
                                    </p:animEffect>
                                    <p:anim calcmode="lin" valueType="num">
                                      <p:cBhvr>
                                        <p:cTn id="120" dur="1000" fill="hold"/>
                                        <p:tgtEl>
                                          <p:spTgt spid="21"/>
                                        </p:tgtEl>
                                        <p:attrNameLst>
                                          <p:attrName>ppt_x</p:attrName>
                                        </p:attrNameLst>
                                      </p:cBhvr>
                                      <p:tavLst>
                                        <p:tav tm="0">
                                          <p:val>
                                            <p:strVal val="#ppt_x"/>
                                          </p:val>
                                        </p:tav>
                                        <p:tav tm="100000">
                                          <p:val>
                                            <p:strVal val="#ppt_x"/>
                                          </p:val>
                                        </p:tav>
                                      </p:tavLst>
                                    </p:anim>
                                    <p:anim calcmode="lin" valueType="num">
                                      <p:cBhvr>
                                        <p:cTn id="12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22" fill="hold">
                      <p:stCondLst>
                        <p:cond delay="indefinite"/>
                      </p:stCondLst>
                      <p:childTnLst>
                        <p:par>
                          <p:cTn id="123" fill="hold">
                            <p:stCondLst>
                              <p:cond delay="0"/>
                            </p:stCondLst>
                            <p:childTnLst>
                              <p:par>
                                <p:cTn id="124" presetID="42" presetClass="entr" presetSubtype="0" fill="hold" nodeType="clickEffect">
                                  <p:stCondLst>
                                    <p:cond delay="0"/>
                                  </p:stCondLst>
                                  <p:childTnLst>
                                    <p:set>
                                      <p:cBhvr>
                                        <p:cTn id="125" dur="1" fill="hold">
                                          <p:stCondLst>
                                            <p:cond delay="0"/>
                                          </p:stCondLst>
                                        </p:cTn>
                                        <p:tgtEl>
                                          <p:spTgt spid="42"/>
                                        </p:tgtEl>
                                        <p:attrNameLst>
                                          <p:attrName>style.visibility</p:attrName>
                                        </p:attrNameLst>
                                      </p:cBhvr>
                                      <p:to>
                                        <p:strVal val="visible"/>
                                      </p:to>
                                    </p:set>
                                    <p:animEffect transition="in" filter="fade">
                                      <p:cBhvr>
                                        <p:cTn id="126" dur="1000"/>
                                        <p:tgtEl>
                                          <p:spTgt spid="42"/>
                                        </p:tgtEl>
                                      </p:cBhvr>
                                    </p:animEffect>
                                    <p:anim calcmode="lin" valueType="num">
                                      <p:cBhvr>
                                        <p:cTn id="127" dur="1000" fill="hold"/>
                                        <p:tgtEl>
                                          <p:spTgt spid="42"/>
                                        </p:tgtEl>
                                        <p:attrNameLst>
                                          <p:attrName>ppt_x</p:attrName>
                                        </p:attrNameLst>
                                      </p:cBhvr>
                                      <p:tavLst>
                                        <p:tav tm="0">
                                          <p:val>
                                            <p:strVal val="#ppt_x"/>
                                          </p:val>
                                        </p:tav>
                                        <p:tav tm="100000">
                                          <p:val>
                                            <p:strVal val="#ppt_x"/>
                                          </p:val>
                                        </p:tav>
                                      </p:tavLst>
                                    </p:anim>
                                    <p:anim calcmode="lin" valueType="num">
                                      <p:cBhvr>
                                        <p:cTn id="128"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42" presetClass="entr" presetSubtype="0" fill="hold" grpId="0" nodeType="clickEffect">
                                  <p:stCondLst>
                                    <p:cond delay="0"/>
                                  </p:stCondLst>
                                  <p:childTnLst>
                                    <p:set>
                                      <p:cBhvr>
                                        <p:cTn id="132" dur="1" fill="hold">
                                          <p:stCondLst>
                                            <p:cond delay="0"/>
                                          </p:stCondLst>
                                        </p:cTn>
                                        <p:tgtEl>
                                          <p:spTgt spid="24"/>
                                        </p:tgtEl>
                                        <p:attrNameLst>
                                          <p:attrName>style.visibility</p:attrName>
                                        </p:attrNameLst>
                                      </p:cBhvr>
                                      <p:to>
                                        <p:strVal val="visible"/>
                                      </p:to>
                                    </p:set>
                                    <p:animEffect transition="in" filter="fade">
                                      <p:cBhvr>
                                        <p:cTn id="133" dur="1000"/>
                                        <p:tgtEl>
                                          <p:spTgt spid="24"/>
                                        </p:tgtEl>
                                      </p:cBhvr>
                                    </p:animEffect>
                                    <p:anim calcmode="lin" valueType="num">
                                      <p:cBhvr>
                                        <p:cTn id="134" dur="1000" fill="hold"/>
                                        <p:tgtEl>
                                          <p:spTgt spid="24"/>
                                        </p:tgtEl>
                                        <p:attrNameLst>
                                          <p:attrName>ppt_x</p:attrName>
                                        </p:attrNameLst>
                                      </p:cBhvr>
                                      <p:tavLst>
                                        <p:tav tm="0">
                                          <p:val>
                                            <p:strVal val="#ppt_x"/>
                                          </p:val>
                                        </p:tav>
                                        <p:tav tm="100000">
                                          <p:val>
                                            <p:strVal val="#ppt_x"/>
                                          </p:val>
                                        </p:tav>
                                      </p:tavLst>
                                    </p:anim>
                                    <p:anim calcmode="lin" valueType="num">
                                      <p:cBhvr>
                                        <p:cTn id="135"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36" fill="hold">
                      <p:stCondLst>
                        <p:cond delay="indefinite"/>
                      </p:stCondLst>
                      <p:childTnLst>
                        <p:par>
                          <p:cTn id="137" fill="hold">
                            <p:stCondLst>
                              <p:cond delay="0"/>
                            </p:stCondLst>
                            <p:childTnLst>
                              <p:par>
                                <p:cTn id="138" presetID="42" presetClass="entr" presetSubtype="0" fill="hold" grpId="0" nodeType="clickEffect">
                                  <p:stCondLst>
                                    <p:cond delay="0"/>
                                  </p:stCondLst>
                                  <p:childTnLst>
                                    <p:set>
                                      <p:cBhvr>
                                        <p:cTn id="139" dur="1" fill="hold">
                                          <p:stCondLst>
                                            <p:cond delay="0"/>
                                          </p:stCondLst>
                                        </p:cTn>
                                        <p:tgtEl>
                                          <p:spTgt spid="30"/>
                                        </p:tgtEl>
                                        <p:attrNameLst>
                                          <p:attrName>style.visibility</p:attrName>
                                        </p:attrNameLst>
                                      </p:cBhvr>
                                      <p:to>
                                        <p:strVal val="visible"/>
                                      </p:to>
                                    </p:set>
                                    <p:animEffect transition="in" filter="fade">
                                      <p:cBhvr>
                                        <p:cTn id="140" dur="1000"/>
                                        <p:tgtEl>
                                          <p:spTgt spid="30"/>
                                        </p:tgtEl>
                                      </p:cBhvr>
                                    </p:animEffect>
                                    <p:anim calcmode="lin" valueType="num">
                                      <p:cBhvr>
                                        <p:cTn id="141" dur="1000" fill="hold"/>
                                        <p:tgtEl>
                                          <p:spTgt spid="30"/>
                                        </p:tgtEl>
                                        <p:attrNameLst>
                                          <p:attrName>ppt_x</p:attrName>
                                        </p:attrNameLst>
                                      </p:cBhvr>
                                      <p:tavLst>
                                        <p:tav tm="0">
                                          <p:val>
                                            <p:strVal val="#ppt_x"/>
                                          </p:val>
                                        </p:tav>
                                        <p:tav tm="100000">
                                          <p:val>
                                            <p:strVal val="#ppt_x"/>
                                          </p:val>
                                        </p:tav>
                                      </p:tavLst>
                                    </p:anim>
                                    <p:anim calcmode="lin" valueType="num">
                                      <p:cBhvr>
                                        <p:cTn id="142"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143" fill="hold">
                      <p:stCondLst>
                        <p:cond delay="indefinite"/>
                      </p:stCondLst>
                      <p:childTnLst>
                        <p:par>
                          <p:cTn id="144" fill="hold">
                            <p:stCondLst>
                              <p:cond delay="0"/>
                            </p:stCondLst>
                            <p:childTnLst>
                              <p:par>
                                <p:cTn id="145" presetID="42" presetClass="entr" presetSubtype="0" fill="hold" grpId="0" nodeType="clickEffect">
                                  <p:stCondLst>
                                    <p:cond delay="0"/>
                                  </p:stCondLst>
                                  <p:childTnLst>
                                    <p:set>
                                      <p:cBhvr>
                                        <p:cTn id="146" dur="1" fill="hold">
                                          <p:stCondLst>
                                            <p:cond delay="0"/>
                                          </p:stCondLst>
                                        </p:cTn>
                                        <p:tgtEl>
                                          <p:spTgt spid="38"/>
                                        </p:tgtEl>
                                        <p:attrNameLst>
                                          <p:attrName>style.visibility</p:attrName>
                                        </p:attrNameLst>
                                      </p:cBhvr>
                                      <p:to>
                                        <p:strVal val="visible"/>
                                      </p:to>
                                    </p:set>
                                    <p:animEffect transition="in" filter="fade">
                                      <p:cBhvr>
                                        <p:cTn id="147" dur="1000"/>
                                        <p:tgtEl>
                                          <p:spTgt spid="38"/>
                                        </p:tgtEl>
                                      </p:cBhvr>
                                    </p:animEffect>
                                    <p:anim calcmode="lin" valueType="num">
                                      <p:cBhvr>
                                        <p:cTn id="148" dur="1000" fill="hold"/>
                                        <p:tgtEl>
                                          <p:spTgt spid="38"/>
                                        </p:tgtEl>
                                        <p:attrNameLst>
                                          <p:attrName>ppt_x</p:attrName>
                                        </p:attrNameLst>
                                      </p:cBhvr>
                                      <p:tavLst>
                                        <p:tav tm="0">
                                          <p:val>
                                            <p:strVal val="#ppt_x"/>
                                          </p:val>
                                        </p:tav>
                                        <p:tav tm="100000">
                                          <p:val>
                                            <p:strVal val="#ppt_x"/>
                                          </p:val>
                                        </p:tav>
                                      </p:tavLst>
                                    </p:anim>
                                    <p:anim calcmode="lin" valueType="num">
                                      <p:cBhvr>
                                        <p:cTn id="149"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150" fill="hold">
                      <p:stCondLst>
                        <p:cond delay="indefinite"/>
                      </p:stCondLst>
                      <p:childTnLst>
                        <p:par>
                          <p:cTn id="151" fill="hold">
                            <p:stCondLst>
                              <p:cond delay="0"/>
                            </p:stCondLst>
                            <p:childTnLst>
                              <p:par>
                                <p:cTn id="152" presetID="42" presetClass="entr" presetSubtype="0" fill="hold" grpId="0" nodeType="clickEffect">
                                  <p:stCondLst>
                                    <p:cond delay="0"/>
                                  </p:stCondLst>
                                  <p:childTnLst>
                                    <p:set>
                                      <p:cBhvr>
                                        <p:cTn id="153" dur="1" fill="hold">
                                          <p:stCondLst>
                                            <p:cond delay="0"/>
                                          </p:stCondLst>
                                        </p:cTn>
                                        <p:tgtEl>
                                          <p:spTgt spid="8"/>
                                        </p:tgtEl>
                                        <p:attrNameLst>
                                          <p:attrName>style.visibility</p:attrName>
                                        </p:attrNameLst>
                                      </p:cBhvr>
                                      <p:to>
                                        <p:strVal val="visible"/>
                                      </p:to>
                                    </p:set>
                                    <p:animEffect transition="in" filter="fade">
                                      <p:cBhvr>
                                        <p:cTn id="154" dur="1000"/>
                                        <p:tgtEl>
                                          <p:spTgt spid="8"/>
                                        </p:tgtEl>
                                      </p:cBhvr>
                                    </p:animEffect>
                                    <p:anim calcmode="lin" valueType="num">
                                      <p:cBhvr>
                                        <p:cTn id="155" dur="1000" fill="hold"/>
                                        <p:tgtEl>
                                          <p:spTgt spid="8"/>
                                        </p:tgtEl>
                                        <p:attrNameLst>
                                          <p:attrName>ppt_x</p:attrName>
                                        </p:attrNameLst>
                                      </p:cBhvr>
                                      <p:tavLst>
                                        <p:tav tm="0">
                                          <p:val>
                                            <p:strVal val="#ppt_x"/>
                                          </p:val>
                                        </p:tav>
                                        <p:tav tm="100000">
                                          <p:val>
                                            <p:strVal val="#ppt_x"/>
                                          </p:val>
                                        </p:tav>
                                      </p:tavLst>
                                    </p:anim>
                                    <p:anim calcmode="lin" valueType="num">
                                      <p:cBhvr>
                                        <p:cTn id="15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7" fill="hold">
                      <p:stCondLst>
                        <p:cond delay="indefinite"/>
                      </p:stCondLst>
                      <p:childTnLst>
                        <p:par>
                          <p:cTn id="158" fill="hold">
                            <p:stCondLst>
                              <p:cond delay="0"/>
                            </p:stCondLst>
                            <p:childTnLst>
                              <p:par>
                                <p:cTn id="159" presetID="42" presetClass="entr" presetSubtype="0" fill="hold" grpId="0" nodeType="clickEffect">
                                  <p:stCondLst>
                                    <p:cond delay="0"/>
                                  </p:stCondLst>
                                  <p:childTnLst>
                                    <p:set>
                                      <p:cBhvr>
                                        <p:cTn id="160" dur="1" fill="hold">
                                          <p:stCondLst>
                                            <p:cond delay="0"/>
                                          </p:stCondLst>
                                        </p:cTn>
                                        <p:tgtEl>
                                          <p:spTgt spid="11"/>
                                        </p:tgtEl>
                                        <p:attrNameLst>
                                          <p:attrName>style.visibility</p:attrName>
                                        </p:attrNameLst>
                                      </p:cBhvr>
                                      <p:to>
                                        <p:strVal val="visible"/>
                                      </p:to>
                                    </p:set>
                                    <p:animEffect transition="in" filter="fade">
                                      <p:cBhvr>
                                        <p:cTn id="161" dur="1000"/>
                                        <p:tgtEl>
                                          <p:spTgt spid="11"/>
                                        </p:tgtEl>
                                      </p:cBhvr>
                                    </p:animEffect>
                                    <p:anim calcmode="lin" valueType="num">
                                      <p:cBhvr>
                                        <p:cTn id="162" dur="1000" fill="hold"/>
                                        <p:tgtEl>
                                          <p:spTgt spid="11"/>
                                        </p:tgtEl>
                                        <p:attrNameLst>
                                          <p:attrName>ppt_x</p:attrName>
                                        </p:attrNameLst>
                                      </p:cBhvr>
                                      <p:tavLst>
                                        <p:tav tm="0">
                                          <p:val>
                                            <p:strVal val="#ppt_x"/>
                                          </p:val>
                                        </p:tav>
                                        <p:tav tm="100000">
                                          <p:val>
                                            <p:strVal val="#ppt_x"/>
                                          </p:val>
                                        </p:tav>
                                      </p:tavLst>
                                    </p:anim>
                                    <p:anim calcmode="lin" valueType="num">
                                      <p:cBhvr>
                                        <p:cTn id="16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64" fill="hold">
                      <p:stCondLst>
                        <p:cond delay="indefinite"/>
                      </p:stCondLst>
                      <p:childTnLst>
                        <p:par>
                          <p:cTn id="165" fill="hold">
                            <p:stCondLst>
                              <p:cond delay="0"/>
                            </p:stCondLst>
                            <p:childTnLst>
                              <p:par>
                                <p:cTn id="166" presetID="42" presetClass="entr" presetSubtype="0" fill="hold" grpId="0" nodeType="clickEffect">
                                  <p:stCondLst>
                                    <p:cond delay="0"/>
                                  </p:stCondLst>
                                  <p:childTnLst>
                                    <p:set>
                                      <p:cBhvr>
                                        <p:cTn id="167" dur="1" fill="hold">
                                          <p:stCondLst>
                                            <p:cond delay="0"/>
                                          </p:stCondLst>
                                        </p:cTn>
                                        <p:tgtEl>
                                          <p:spTgt spid="14"/>
                                        </p:tgtEl>
                                        <p:attrNameLst>
                                          <p:attrName>style.visibility</p:attrName>
                                        </p:attrNameLst>
                                      </p:cBhvr>
                                      <p:to>
                                        <p:strVal val="visible"/>
                                      </p:to>
                                    </p:set>
                                    <p:animEffect transition="in" filter="fade">
                                      <p:cBhvr>
                                        <p:cTn id="168" dur="1000"/>
                                        <p:tgtEl>
                                          <p:spTgt spid="14"/>
                                        </p:tgtEl>
                                      </p:cBhvr>
                                    </p:animEffect>
                                    <p:anim calcmode="lin" valueType="num">
                                      <p:cBhvr>
                                        <p:cTn id="169" dur="1000" fill="hold"/>
                                        <p:tgtEl>
                                          <p:spTgt spid="14"/>
                                        </p:tgtEl>
                                        <p:attrNameLst>
                                          <p:attrName>ppt_x</p:attrName>
                                        </p:attrNameLst>
                                      </p:cBhvr>
                                      <p:tavLst>
                                        <p:tav tm="0">
                                          <p:val>
                                            <p:strVal val="#ppt_x"/>
                                          </p:val>
                                        </p:tav>
                                        <p:tav tm="100000">
                                          <p:val>
                                            <p:strVal val="#ppt_x"/>
                                          </p:val>
                                        </p:tav>
                                      </p:tavLst>
                                    </p:anim>
                                    <p:anim calcmode="lin" valueType="num">
                                      <p:cBhvr>
                                        <p:cTn id="17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71" fill="hold">
                      <p:stCondLst>
                        <p:cond delay="indefinite"/>
                      </p:stCondLst>
                      <p:childTnLst>
                        <p:par>
                          <p:cTn id="172" fill="hold">
                            <p:stCondLst>
                              <p:cond delay="0"/>
                            </p:stCondLst>
                            <p:childTnLst>
                              <p:par>
                                <p:cTn id="173" presetID="42" presetClass="entr" presetSubtype="0" fill="hold" grpId="0" nodeType="clickEffect">
                                  <p:stCondLst>
                                    <p:cond delay="0"/>
                                  </p:stCondLst>
                                  <p:childTnLst>
                                    <p:set>
                                      <p:cBhvr>
                                        <p:cTn id="174" dur="1" fill="hold">
                                          <p:stCondLst>
                                            <p:cond delay="0"/>
                                          </p:stCondLst>
                                        </p:cTn>
                                        <p:tgtEl>
                                          <p:spTgt spid="19"/>
                                        </p:tgtEl>
                                        <p:attrNameLst>
                                          <p:attrName>style.visibility</p:attrName>
                                        </p:attrNameLst>
                                      </p:cBhvr>
                                      <p:to>
                                        <p:strVal val="visible"/>
                                      </p:to>
                                    </p:set>
                                    <p:animEffect transition="in" filter="fade">
                                      <p:cBhvr>
                                        <p:cTn id="175" dur="1000"/>
                                        <p:tgtEl>
                                          <p:spTgt spid="19"/>
                                        </p:tgtEl>
                                      </p:cBhvr>
                                    </p:animEffect>
                                    <p:anim calcmode="lin" valueType="num">
                                      <p:cBhvr>
                                        <p:cTn id="176" dur="1000" fill="hold"/>
                                        <p:tgtEl>
                                          <p:spTgt spid="19"/>
                                        </p:tgtEl>
                                        <p:attrNameLst>
                                          <p:attrName>ppt_x</p:attrName>
                                        </p:attrNameLst>
                                      </p:cBhvr>
                                      <p:tavLst>
                                        <p:tav tm="0">
                                          <p:val>
                                            <p:strVal val="#ppt_x"/>
                                          </p:val>
                                        </p:tav>
                                        <p:tav tm="100000">
                                          <p:val>
                                            <p:strVal val="#ppt_x"/>
                                          </p:val>
                                        </p:tav>
                                      </p:tavLst>
                                    </p:anim>
                                    <p:anim calcmode="lin" valueType="num">
                                      <p:cBhvr>
                                        <p:cTn id="177"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78" fill="hold">
                      <p:stCondLst>
                        <p:cond delay="indefinite"/>
                      </p:stCondLst>
                      <p:childTnLst>
                        <p:par>
                          <p:cTn id="179" fill="hold">
                            <p:stCondLst>
                              <p:cond delay="0"/>
                            </p:stCondLst>
                            <p:childTnLst>
                              <p:par>
                                <p:cTn id="180" presetID="42" presetClass="entr" presetSubtype="0" fill="hold" grpId="0" nodeType="clickEffect">
                                  <p:stCondLst>
                                    <p:cond delay="0"/>
                                  </p:stCondLst>
                                  <p:childTnLst>
                                    <p:set>
                                      <p:cBhvr>
                                        <p:cTn id="181" dur="1" fill="hold">
                                          <p:stCondLst>
                                            <p:cond delay="0"/>
                                          </p:stCondLst>
                                        </p:cTn>
                                        <p:tgtEl>
                                          <p:spTgt spid="22"/>
                                        </p:tgtEl>
                                        <p:attrNameLst>
                                          <p:attrName>style.visibility</p:attrName>
                                        </p:attrNameLst>
                                      </p:cBhvr>
                                      <p:to>
                                        <p:strVal val="visible"/>
                                      </p:to>
                                    </p:set>
                                    <p:animEffect transition="in" filter="fade">
                                      <p:cBhvr>
                                        <p:cTn id="182" dur="1000"/>
                                        <p:tgtEl>
                                          <p:spTgt spid="22"/>
                                        </p:tgtEl>
                                      </p:cBhvr>
                                    </p:animEffect>
                                    <p:anim calcmode="lin" valueType="num">
                                      <p:cBhvr>
                                        <p:cTn id="183" dur="1000" fill="hold"/>
                                        <p:tgtEl>
                                          <p:spTgt spid="22"/>
                                        </p:tgtEl>
                                        <p:attrNameLst>
                                          <p:attrName>ppt_x</p:attrName>
                                        </p:attrNameLst>
                                      </p:cBhvr>
                                      <p:tavLst>
                                        <p:tav tm="0">
                                          <p:val>
                                            <p:strVal val="#ppt_x"/>
                                          </p:val>
                                        </p:tav>
                                        <p:tav tm="100000">
                                          <p:val>
                                            <p:strVal val="#ppt_x"/>
                                          </p:val>
                                        </p:tav>
                                      </p:tavLst>
                                    </p:anim>
                                    <p:anim calcmode="lin" valueType="num">
                                      <p:cBhvr>
                                        <p:cTn id="184"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85" fill="hold">
                      <p:stCondLst>
                        <p:cond delay="indefinite"/>
                      </p:stCondLst>
                      <p:childTnLst>
                        <p:par>
                          <p:cTn id="186" fill="hold">
                            <p:stCondLst>
                              <p:cond delay="0"/>
                            </p:stCondLst>
                            <p:childTnLst>
                              <p:par>
                                <p:cTn id="187" presetID="42" presetClass="entr" presetSubtype="0" fill="hold" nodeType="clickEffect">
                                  <p:stCondLst>
                                    <p:cond delay="0"/>
                                  </p:stCondLst>
                                  <p:childTnLst>
                                    <p:set>
                                      <p:cBhvr>
                                        <p:cTn id="188" dur="1" fill="hold">
                                          <p:stCondLst>
                                            <p:cond delay="0"/>
                                          </p:stCondLst>
                                        </p:cTn>
                                        <p:tgtEl>
                                          <p:spTgt spid="44"/>
                                        </p:tgtEl>
                                        <p:attrNameLst>
                                          <p:attrName>style.visibility</p:attrName>
                                        </p:attrNameLst>
                                      </p:cBhvr>
                                      <p:to>
                                        <p:strVal val="visible"/>
                                      </p:to>
                                    </p:set>
                                    <p:animEffect transition="in" filter="fade">
                                      <p:cBhvr>
                                        <p:cTn id="189" dur="1000"/>
                                        <p:tgtEl>
                                          <p:spTgt spid="44"/>
                                        </p:tgtEl>
                                      </p:cBhvr>
                                    </p:animEffect>
                                    <p:anim calcmode="lin" valueType="num">
                                      <p:cBhvr>
                                        <p:cTn id="190" dur="1000" fill="hold"/>
                                        <p:tgtEl>
                                          <p:spTgt spid="44"/>
                                        </p:tgtEl>
                                        <p:attrNameLst>
                                          <p:attrName>ppt_x</p:attrName>
                                        </p:attrNameLst>
                                      </p:cBhvr>
                                      <p:tavLst>
                                        <p:tav tm="0">
                                          <p:val>
                                            <p:strVal val="#ppt_x"/>
                                          </p:val>
                                        </p:tav>
                                        <p:tav tm="100000">
                                          <p:val>
                                            <p:strVal val="#ppt_x"/>
                                          </p:val>
                                        </p:tav>
                                      </p:tavLst>
                                    </p:anim>
                                    <p:anim calcmode="lin" valueType="num">
                                      <p:cBhvr>
                                        <p:cTn id="191"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par>
                    <p:cTn id="192" fill="hold">
                      <p:stCondLst>
                        <p:cond delay="indefinite"/>
                      </p:stCondLst>
                      <p:childTnLst>
                        <p:par>
                          <p:cTn id="193" fill="hold">
                            <p:stCondLst>
                              <p:cond delay="0"/>
                            </p:stCondLst>
                            <p:childTnLst>
                              <p:par>
                                <p:cTn id="194" presetID="42" presetClass="entr" presetSubtype="0" fill="hold" grpId="0" nodeType="clickEffect">
                                  <p:stCondLst>
                                    <p:cond delay="0"/>
                                  </p:stCondLst>
                                  <p:childTnLst>
                                    <p:set>
                                      <p:cBhvr>
                                        <p:cTn id="195" dur="1" fill="hold">
                                          <p:stCondLst>
                                            <p:cond delay="0"/>
                                          </p:stCondLst>
                                        </p:cTn>
                                        <p:tgtEl>
                                          <p:spTgt spid="25"/>
                                        </p:tgtEl>
                                        <p:attrNameLst>
                                          <p:attrName>style.visibility</p:attrName>
                                        </p:attrNameLst>
                                      </p:cBhvr>
                                      <p:to>
                                        <p:strVal val="visible"/>
                                      </p:to>
                                    </p:set>
                                    <p:animEffect transition="in" filter="fade">
                                      <p:cBhvr>
                                        <p:cTn id="196" dur="1000"/>
                                        <p:tgtEl>
                                          <p:spTgt spid="25"/>
                                        </p:tgtEl>
                                      </p:cBhvr>
                                    </p:animEffect>
                                    <p:anim calcmode="lin" valueType="num">
                                      <p:cBhvr>
                                        <p:cTn id="197" dur="1000" fill="hold"/>
                                        <p:tgtEl>
                                          <p:spTgt spid="25"/>
                                        </p:tgtEl>
                                        <p:attrNameLst>
                                          <p:attrName>ppt_x</p:attrName>
                                        </p:attrNameLst>
                                      </p:cBhvr>
                                      <p:tavLst>
                                        <p:tav tm="0">
                                          <p:val>
                                            <p:strVal val="#ppt_x"/>
                                          </p:val>
                                        </p:tav>
                                        <p:tav tm="100000">
                                          <p:val>
                                            <p:strVal val="#ppt_x"/>
                                          </p:val>
                                        </p:tav>
                                      </p:tavLst>
                                    </p:anim>
                                    <p:anim calcmode="lin" valueType="num">
                                      <p:cBhvr>
                                        <p:cTn id="198"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99" fill="hold">
                      <p:stCondLst>
                        <p:cond delay="indefinite"/>
                      </p:stCondLst>
                      <p:childTnLst>
                        <p:par>
                          <p:cTn id="200" fill="hold">
                            <p:stCondLst>
                              <p:cond delay="0"/>
                            </p:stCondLst>
                            <p:childTnLst>
                              <p:par>
                                <p:cTn id="201" presetID="42" presetClass="entr" presetSubtype="0" fill="hold" grpId="0" nodeType="clickEffect">
                                  <p:stCondLst>
                                    <p:cond delay="0"/>
                                  </p:stCondLst>
                                  <p:childTnLst>
                                    <p:set>
                                      <p:cBhvr>
                                        <p:cTn id="202" dur="1" fill="hold">
                                          <p:stCondLst>
                                            <p:cond delay="0"/>
                                          </p:stCondLst>
                                        </p:cTn>
                                        <p:tgtEl>
                                          <p:spTgt spid="31"/>
                                        </p:tgtEl>
                                        <p:attrNameLst>
                                          <p:attrName>style.visibility</p:attrName>
                                        </p:attrNameLst>
                                      </p:cBhvr>
                                      <p:to>
                                        <p:strVal val="visible"/>
                                      </p:to>
                                    </p:set>
                                    <p:animEffect transition="in" filter="fade">
                                      <p:cBhvr>
                                        <p:cTn id="203" dur="1000"/>
                                        <p:tgtEl>
                                          <p:spTgt spid="31"/>
                                        </p:tgtEl>
                                      </p:cBhvr>
                                    </p:animEffect>
                                    <p:anim calcmode="lin" valueType="num">
                                      <p:cBhvr>
                                        <p:cTn id="204" dur="1000" fill="hold"/>
                                        <p:tgtEl>
                                          <p:spTgt spid="31"/>
                                        </p:tgtEl>
                                        <p:attrNameLst>
                                          <p:attrName>ppt_x</p:attrName>
                                        </p:attrNameLst>
                                      </p:cBhvr>
                                      <p:tavLst>
                                        <p:tav tm="0">
                                          <p:val>
                                            <p:strVal val="#ppt_x"/>
                                          </p:val>
                                        </p:tav>
                                        <p:tav tm="100000">
                                          <p:val>
                                            <p:strVal val="#ppt_x"/>
                                          </p:val>
                                        </p:tav>
                                      </p:tavLst>
                                    </p:anim>
                                    <p:anim calcmode="lin" valueType="num">
                                      <p:cBhvr>
                                        <p:cTn id="205"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206" fill="hold">
                      <p:stCondLst>
                        <p:cond delay="indefinite"/>
                      </p:stCondLst>
                      <p:childTnLst>
                        <p:par>
                          <p:cTn id="207" fill="hold">
                            <p:stCondLst>
                              <p:cond delay="0"/>
                            </p:stCondLst>
                            <p:childTnLst>
                              <p:par>
                                <p:cTn id="208" presetID="42" presetClass="entr" presetSubtype="0" fill="hold" grpId="0" nodeType="clickEffect">
                                  <p:stCondLst>
                                    <p:cond delay="0"/>
                                  </p:stCondLst>
                                  <p:childTnLst>
                                    <p:set>
                                      <p:cBhvr>
                                        <p:cTn id="209" dur="1" fill="hold">
                                          <p:stCondLst>
                                            <p:cond delay="0"/>
                                          </p:stCondLst>
                                        </p:cTn>
                                        <p:tgtEl>
                                          <p:spTgt spid="39"/>
                                        </p:tgtEl>
                                        <p:attrNameLst>
                                          <p:attrName>style.visibility</p:attrName>
                                        </p:attrNameLst>
                                      </p:cBhvr>
                                      <p:to>
                                        <p:strVal val="visible"/>
                                      </p:to>
                                    </p:set>
                                    <p:animEffect transition="in" filter="fade">
                                      <p:cBhvr>
                                        <p:cTn id="210" dur="1000"/>
                                        <p:tgtEl>
                                          <p:spTgt spid="39"/>
                                        </p:tgtEl>
                                      </p:cBhvr>
                                    </p:animEffect>
                                    <p:anim calcmode="lin" valueType="num">
                                      <p:cBhvr>
                                        <p:cTn id="211" dur="1000" fill="hold"/>
                                        <p:tgtEl>
                                          <p:spTgt spid="39"/>
                                        </p:tgtEl>
                                        <p:attrNameLst>
                                          <p:attrName>ppt_x</p:attrName>
                                        </p:attrNameLst>
                                      </p:cBhvr>
                                      <p:tavLst>
                                        <p:tav tm="0">
                                          <p:val>
                                            <p:strVal val="#ppt_x"/>
                                          </p:val>
                                        </p:tav>
                                        <p:tav tm="100000">
                                          <p:val>
                                            <p:strVal val="#ppt_x"/>
                                          </p:val>
                                        </p:tav>
                                      </p:tavLst>
                                    </p:anim>
                                    <p:anim calcmode="lin" valueType="num">
                                      <p:cBhvr>
                                        <p:cTn id="212"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213" fill="hold">
                      <p:stCondLst>
                        <p:cond delay="indefinite"/>
                      </p:stCondLst>
                      <p:childTnLst>
                        <p:par>
                          <p:cTn id="214" fill="hold">
                            <p:stCondLst>
                              <p:cond delay="0"/>
                            </p:stCondLst>
                            <p:childTnLst>
                              <p:par>
                                <p:cTn id="215" presetID="42" presetClass="entr" presetSubtype="0" fill="hold" grpId="0" nodeType="clickEffect">
                                  <p:stCondLst>
                                    <p:cond delay="0"/>
                                  </p:stCondLst>
                                  <p:childTnLst>
                                    <p:set>
                                      <p:cBhvr>
                                        <p:cTn id="216" dur="1" fill="hold">
                                          <p:stCondLst>
                                            <p:cond delay="0"/>
                                          </p:stCondLst>
                                        </p:cTn>
                                        <p:tgtEl>
                                          <p:spTgt spid="46"/>
                                        </p:tgtEl>
                                        <p:attrNameLst>
                                          <p:attrName>style.visibility</p:attrName>
                                        </p:attrNameLst>
                                      </p:cBhvr>
                                      <p:to>
                                        <p:strVal val="visible"/>
                                      </p:to>
                                    </p:set>
                                    <p:animEffect transition="in" filter="fade">
                                      <p:cBhvr>
                                        <p:cTn id="217" dur="1000"/>
                                        <p:tgtEl>
                                          <p:spTgt spid="46"/>
                                        </p:tgtEl>
                                      </p:cBhvr>
                                    </p:animEffect>
                                    <p:anim calcmode="lin" valueType="num">
                                      <p:cBhvr>
                                        <p:cTn id="218" dur="1000" fill="hold"/>
                                        <p:tgtEl>
                                          <p:spTgt spid="46"/>
                                        </p:tgtEl>
                                        <p:attrNameLst>
                                          <p:attrName>ppt_x</p:attrName>
                                        </p:attrNameLst>
                                      </p:cBhvr>
                                      <p:tavLst>
                                        <p:tav tm="0">
                                          <p:val>
                                            <p:strVal val="#ppt_x"/>
                                          </p:val>
                                        </p:tav>
                                        <p:tav tm="100000">
                                          <p:val>
                                            <p:strVal val="#ppt_x"/>
                                          </p:val>
                                        </p:tav>
                                      </p:tavLst>
                                    </p:anim>
                                    <p:anim calcmode="lin" valueType="num">
                                      <p:cBhvr>
                                        <p:cTn id="219"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par>
                    <p:cTn id="220" fill="hold">
                      <p:stCondLst>
                        <p:cond delay="indefinite"/>
                      </p:stCondLst>
                      <p:childTnLst>
                        <p:par>
                          <p:cTn id="221" fill="hold">
                            <p:stCondLst>
                              <p:cond delay="0"/>
                            </p:stCondLst>
                            <p:childTnLst>
                              <p:par>
                                <p:cTn id="222" presetID="42" presetClass="entr" presetSubtype="0" fill="hold" grpId="0" nodeType="clickEffect">
                                  <p:stCondLst>
                                    <p:cond delay="0"/>
                                  </p:stCondLst>
                                  <p:childTnLst>
                                    <p:set>
                                      <p:cBhvr>
                                        <p:cTn id="223" dur="1" fill="hold">
                                          <p:stCondLst>
                                            <p:cond delay="0"/>
                                          </p:stCondLst>
                                        </p:cTn>
                                        <p:tgtEl>
                                          <p:spTgt spid="48"/>
                                        </p:tgtEl>
                                        <p:attrNameLst>
                                          <p:attrName>style.visibility</p:attrName>
                                        </p:attrNameLst>
                                      </p:cBhvr>
                                      <p:to>
                                        <p:strVal val="visible"/>
                                      </p:to>
                                    </p:set>
                                    <p:animEffect transition="in" filter="fade">
                                      <p:cBhvr>
                                        <p:cTn id="224" dur="1000"/>
                                        <p:tgtEl>
                                          <p:spTgt spid="48"/>
                                        </p:tgtEl>
                                      </p:cBhvr>
                                    </p:animEffect>
                                    <p:anim calcmode="lin" valueType="num">
                                      <p:cBhvr>
                                        <p:cTn id="225" dur="1000" fill="hold"/>
                                        <p:tgtEl>
                                          <p:spTgt spid="48"/>
                                        </p:tgtEl>
                                        <p:attrNameLst>
                                          <p:attrName>ppt_x</p:attrName>
                                        </p:attrNameLst>
                                      </p:cBhvr>
                                      <p:tavLst>
                                        <p:tav tm="0">
                                          <p:val>
                                            <p:strVal val="#ppt_x"/>
                                          </p:val>
                                        </p:tav>
                                        <p:tav tm="100000">
                                          <p:val>
                                            <p:strVal val="#ppt_x"/>
                                          </p:val>
                                        </p:tav>
                                      </p:tavLst>
                                    </p:anim>
                                    <p:anim calcmode="lin" valueType="num">
                                      <p:cBhvr>
                                        <p:cTn id="226"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par>
                    <p:cTn id="227" fill="hold">
                      <p:stCondLst>
                        <p:cond delay="indefinite"/>
                      </p:stCondLst>
                      <p:childTnLst>
                        <p:par>
                          <p:cTn id="228" fill="hold">
                            <p:stCondLst>
                              <p:cond delay="0"/>
                            </p:stCondLst>
                            <p:childTnLst>
                              <p:par>
                                <p:cTn id="229" presetID="42" presetClass="entr" presetSubtype="0" fill="hold" grpId="0" nodeType="clickEffect">
                                  <p:stCondLst>
                                    <p:cond delay="0"/>
                                  </p:stCondLst>
                                  <p:childTnLst>
                                    <p:set>
                                      <p:cBhvr>
                                        <p:cTn id="230" dur="1" fill="hold">
                                          <p:stCondLst>
                                            <p:cond delay="0"/>
                                          </p:stCondLst>
                                        </p:cTn>
                                        <p:tgtEl>
                                          <p:spTgt spid="49"/>
                                        </p:tgtEl>
                                        <p:attrNameLst>
                                          <p:attrName>style.visibility</p:attrName>
                                        </p:attrNameLst>
                                      </p:cBhvr>
                                      <p:to>
                                        <p:strVal val="visible"/>
                                      </p:to>
                                    </p:set>
                                    <p:animEffect transition="in" filter="fade">
                                      <p:cBhvr>
                                        <p:cTn id="231" dur="1000"/>
                                        <p:tgtEl>
                                          <p:spTgt spid="49"/>
                                        </p:tgtEl>
                                      </p:cBhvr>
                                    </p:animEffect>
                                    <p:anim calcmode="lin" valueType="num">
                                      <p:cBhvr>
                                        <p:cTn id="232" dur="1000" fill="hold"/>
                                        <p:tgtEl>
                                          <p:spTgt spid="49"/>
                                        </p:tgtEl>
                                        <p:attrNameLst>
                                          <p:attrName>ppt_x</p:attrName>
                                        </p:attrNameLst>
                                      </p:cBhvr>
                                      <p:tavLst>
                                        <p:tav tm="0">
                                          <p:val>
                                            <p:strVal val="#ppt_x"/>
                                          </p:val>
                                        </p:tav>
                                        <p:tav tm="100000">
                                          <p:val>
                                            <p:strVal val="#ppt_x"/>
                                          </p:val>
                                        </p:tav>
                                      </p:tavLst>
                                    </p:anim>
                                    <p:anim calcmode="lin" valueType="num">
                                      <p:cBhvr>
                                        <p:cTn id="23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par>
                    <p:cTn id="234" fill="hold">
                      <p:stCondLst>
                        <p:cond delay="indefinite"/>
                      </p:stCondLst>
                      <p:childTnLst>
                        <p:par>
                          <p:cTn id="235" fill="hold">
                            <p:stCondLst>
                              <p:cond delay="0"/>
                            </p:stCondLst>
                            <p:childTnLst>
                              <p:par>
                                <p:cTn id="236" presetID="42" presetClass="entr" presetSubtype="0" fill="hold" grpId="0" nodeType="clickEffect">
                                  <p:stCondLst>
                                    <p:cond delay="0"/>
                                  </p:stCondLst>
                                  <p:childTnLst>
                                    <p:set>
                                      <p:cBhvr>
                                        <p:cTn id="237" dur="1" fill="hold">
                                          <p:stCondLst>
                                            <p:cond delay="0"/>
                                          </p:stCondLst>
                                        </p:cTn>
                                        <p:tgtEl>
                                          <p:spTgt spid="50"/>
                                        </p:tgtEl>
                                        <p:attrNameLst>
                                          <p:attrName>style.visibility</p:attrName>
                                        </p:attrNameLst>
                                      </p:cBhvr>
                                      <p:to>
                                        <p:strVal val="visible"/>
                                      </p:to>
                                    </p:set>
                                    <p:animEffect transition="in" filter="fade">
                                      <p:cBhvr>
                                        <p:cTn id="238" dur="1000"/>
                                        <p:tgtEl>
                                          <p:spTgt spid="50"/>
                                        </p:tgtEl>
                                      </p:cBhvr>
                                    </p:animEffect>
                                    <p:anim calcmode="lin" valueType="num">
                                      <p:cBhvr>
                                        <p:cTn id="239" dur="1000" fill="hold"/>
                                        <p:tgtEl>
                                          <p:spTgt spid="50"/>
                                        </p:tgtEl>
                                        <p:attrNameLst>
                                          <p:attrName>ppt_x</p:attrName>
                                        </p:attrNameLst>
                                      </p:cBhvr>
                                      <p:tavLst>
                                        <p:tav tm="0">
                                          <p:val>
                                            <p:strVal val="#ppt_x"/>
                                          </p:val>
                                        </p:tav>
                                        <p:tav tm="100000">
                                          <p:val>
                                            <p:strVal val="#ppt_x"/>
                                          </p:val>
                                        </p:tav>
                                      </p:tavLst>
                                    </p:anim>
                                    <p:anim calcmode="lin" valueType="num">
                                      <p:cBhvr>
                                        <p:cTn id="24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par>
                    <p:cTn id="241" fill="hold">
                      <p:stCondLst>
                        <p:cond delay="indefinite"/>
                      </p:stCondLst>
                      <p:childTnLst>
                        <p:par>
                          <p:cTn id="242" fill="hold">
                            <p:stCondLst>
                              <p:cond delay="0"/>
                            </p:stCondLst>
                            <p:childTnLst>
                              <p:par>
                                <p:cTn id="243" presetID="42" presetClass="entr" presetSubtype="0" fill="hold" grpId="0" nodeType="clickEffect">
                                  <p:stCondLst>
                                    <p:cond delay="0"/>
                                  </p:stCondLst>
                                  <p:childTnLst>
                                    <p:set>
                                      <p:cBhvr>
                                        <p:cTn id="244" dur="1" fill="hold">
                                          <p:stCondLst>
                                            <p:cond delay="0"/>
                                          </p:stCondLst>
                                        </p:cTn>
                                        <p:tgtEl>
                                          <p:spTgt spid="47"/>
                                        </p:tgtEl>
                                        <p:attrNameLst>
                                          <p:attrName>style.visibility</p:attrName>
                                        </p:attrNameLst>
                                      </p:cBhvr>
                                      <p:to>
                                        <p:strVal val="visible"/>
                                      </p:to>
                                    </p:set>
                                    <p:animEffect transition="in" filter="fade">
                                      <p:cBhvr>
                                        <p:cTn id="245" dur="1000"/>
                                        <p:tgtEl>
                                          <p:spTgt spid="47"/>
                                        </p:tgtEl>
                                      </p:cBhvr>
                                    </p:animEffect>
                                    <p:anim calcmode="lin" valueType="num">
                                      <p:cBhvr>
                                        <p:cTn id="246" dur="1000" fill="hold"/>
                                        <p:tgtEl>
                                          <p:spTgt spid="47"/>
                                        </p:tgtEl>
                                        <p:attrNameLst>
                                          <p:attrName>ppt_x</p:attrName>
                                        </p:attrNameLst>
                                      </p:cBhvr>
                                      <p:tavLst>
                                        <p:tav tm="0">
                                          <p:val>
                                            <p:strVal val="#ppt_x"/>
                                          </p:val>
                                        </p:tav>
                                        <p:tav tm="100000">
                                          <p:val>
                                            <p:strVal val="#ppt_x"/>
                                          </p:val>
                                        </p:tav>
                                      </p:tavLst>
                                    </p:anim>
                                    <p:anim calcmode="lin" valueType="num">
                                      <p:cBhvr>
                                        <p:cTn id="247"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par>
                    <p:cTn id="248" fill="hold">
                      <p:stCondLst>
                        <p:cond delay="indefinite"/>
                      </p:stCondLst>
                      <p:childTnLst>
                        <p:par>
                          <p:cTn id="249" fill="hold">
                            <p:stCondLst>
                              <p:cond delay="0"/>
                            </p:stCondLst>
                            <p:childTnLst>
                              <p:par>
                                <p:cTn id="250" presetID="42" presetClass="entr" presetSubtype="0" fill="hold" grpId="0" nodeType="clickEffect">
                                  <p:stCondLst>
                                    <p:cond delay="0"/>
                                  </p:stCondLst>
                                  <p:childTnLst>
                                    <p:set>
                                      <p:cBhvr>
                                        <p:cTn id="251" dur="1" fill="hold">
                                          <p:stCondLst>
                                            <p:cond delay="0"/>
                                          </p:stCondLst>
                                        </p:cTn>
                                        <p:tgtEl>
                                          <p:spTgt spid="52"/>
                                        </p:tgtEl>
                                        <p:attrNameLst>
                                          <p:attrName>style.visibility</p:attrName>
                                        </p:attrNameLst>
                                      </p:cBhvr>
                                      <p:to>
                                        <p:strVal val="visible"/>
                                      </p:to>
                                    </p:set>
                                    <p:animEffect transition="in" filter="fade">
                                      <p:cBhvr>
                                        <p:cTn id="252" dur="1000"/>
                                        <p:tgtEl>
                                          <p:spTgt spid="52"/>
                                        </p:tgtEl>
                                      </p:cBhvr>
                                    </p:animEffect>
                                    <p:anim calcmode="lin" valueType="num">
                                      <p:cBhvr>
                                        <p:cTn id="253" dur="1000" fill="hold"/>
                                        <p:tgtEl>
                                          <p:spTgt spid="52"/>
                                        </p:tgtEl>
                                        <p:attrNameLst>
                                          <p:attrName>ppt_x</p:attrName>
                                        </p:attrNameLst>
                                      </p:cBhvr>
                                      <p:tavLst>
                                        <p:tav tm="0">
                                          <p:val>
                                            <p:strVal val="#ppt_x"/>
                                          </p:val>
                                        </p:tav>
                                        <p:tav tm="100000">
                                          <p:val>
                                            <p:strVal val="#ppt_x"/>
                                          </p:val>
                                        </p:tav>
                                      </p:tavLst>
                                    </p:anim>
                                    <p:anim calcmode="lin" valueType="num">
                                      <p:cBhvr>
                                        <p:cTn id="254"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par>
                    <p:cTn id="255" fill="hold">
                      <p:stCondLst>
                        <p:cond delay="indefinite"/>
                      </p:stCondLst>
                      <p:childTnLst>
                        <p:par>
                          <p:cTn id="256" fill="hold">
                            <p:stCondLst>
                              <p:cond delay="0"/>
                            </p:stCondLst>
                            <p:childTnLst>
                              <p:par>
                                <p:cTn id="257" presetID="42" presetClass="entr" presetSubtype="0" fill="hold" grpId="0" nodeType="clickEffect">
                                  <p:stCondLst>
                                    <p:cond delay="0"/>
                                  </p:stCondLst>
                                  <p:childTnLst>
                                    <p:set>
                                      <p:cBhvr>
                                        <p:cTn id="258" dur="1" fill="hold">
                                          <p:stCondLst>
                                            <p:cond delay="0"/>
                                          </p:stCondLst>
                                        </p:cTn>
                                        <p:tgtEl>
                                          <p:spTgt spid="53"/>
                                        </p:tgtEl>
                                        <p:attrNameLst>
                                          <p:attrName>style.visibility</p:attrName>
                                        </p:attrNameLst>
                                      </p:cBhvr>
                                      <p:to>
                                        <p:strVal val="visible"/>
                                      </p:to>
                                    </p:set>
                                    <p:animEffect transition="in" filter="fade">
                                      <p:cBhvr>
                                        <p:cTn id="259" dur="1000"/>
                                        <p:tgtEl>
                                          <p:spTgt spid="53"/>
                                        </p:tgtEl>
                                      </p:cBhvr>
                                    </p:animEffect>
                                    <p:anim calcmode="lin" valueType="num">
                                      <p:cBhvr>
                                        <p:cTn id="260" dur="1000" fill="hold"/>
                                        <p:tgtEl>
                                          <p:spTgt spid="53"/>
                                        </p:tgtEl>
                                        <p:attrNameLst>
                                          <p:attrName>ppt_x</p:attrName>
                                        </p:attrNameLst>
                                      </p:cBhvr>
                                      <p:tavLst>
                                        <p:tav tm="0">
                                          <p:val>
                                            <p:strVal val="#ppt_x"/>
                                          </p:val>
                                        </p:tav>
                                        <p:tav tm="100000">
                                          <p:val>
                                            <p:strVal val="#ppt_x"/>
                                          </p:val>
                                        </p:tav>
                                      </p:tavLst>
                                    </p:anim>
                                    <p:anim calcmode="lin" valueType="num">
                                      <p:cBhvr>
                                        <p:cTn id="261"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par>
                    <p:cTn id="262" fill="hold">
                      <p:stCondLst>
                        <p:cond delay="indefinite"/>
                      </p:stCondLst>
                      <p:childTnLst>
                        <p:par>
                          <p:cTn id="263" fill="hold">
                            <p:stCondLst>
                              <p:cond delay="0"/>
                            </p:stCondLst>
                            <p:childTnLst>
                              <p:par>
                                <p:cTn id="264" presetID="42" presetClass="entr" presetSubtype="0" fill="hold" grpId="0" nodeType="clickEffect">
                                  <p:stCondLst>
                                    <p:cond delay="0"/>
                                  </p:stCondLst>
                                  <p:childTnLst>
                                    <p:set>
                                      <p:cBhvr>
                                        <p:cTn id="265" dur="1" fill="hold">
                                          <p:stCondLst>
                                            <p:cond delay="0"/>
                                          </p:stCondLst>
                                        </p:cTn>
                                        <p:tgtEl>
                                          <p:spTgt spid="54"/>
                                        </p:tgtEl>
                                        <p:attrNameLst>
                                          <p:attrName>style.visibility</p:attrName>
                                        </p:attrNameLst>
                                      </p:cBhvr>
                                      <p:to>
                                        <p:strVal val="visible"/>
                                      </p:to>
                                    </p:set>
                                    <p:animEffect transition="in" filter="fade">
                                      <p:cBhvr>
                                        <p:cTn id="266" dur="1000"/>
                                        <p:tgtEl>
                                          <p:spTgt spid="54"/>
                                        </p:tgtEl>
                                      </p:cBhvr>
                                    </p:animEffect>
                                    <p:anim calcmode="lin" valueType="num">
                                      <p:cBhvr>
                                        <p:cTn id="267" dur="1000" fill="hold"/>
                                        <p:tgtEl>
                                          <p:spTgt spid="54"/>
                                        </p:tgtEl>
                                        <p:attrNameLst>
                                          <p:attrName>ppt_x</p:attrName>
                                        </p:attrNameLst>
                                      </p:cBhvr>
                                      <p:tavLst>
                                        <p:tav tm="0">
                                          <p:val>
                                            <p:strVal val="#ppt_x"/>
                                          </p:val>
                                        </p:tav>
                                        <p:tav tm="100000">
                                          <p:val>
                                            <p:strVal val="#ppt_x"/>
                                          </p:val>
                                        </p:tav>
                                      </p:tavLst>
                                    </p:anim>
                                    <p:anim calcmode="lin" valueType="num">
                                      <p:cBhvr>
                                        <p:cTn id="268"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par>
                    <p:cTn id="269" fill="hold">
                      <p:stCondLst>
                        <p:cond delay="indefinite"/>
                      </p:stCondLst>
                      <p:childTnLst>
                        <p:par>
                          <p:cTn id="270" fill="hold">
                            <p:stCondLst>
                              <p:cond delay="0"/>
                            </p:stCondLst>
                            <p:childTnLst>
                              <p:par>
                                <p:cTn id="271" presetID="42" presetClass="entr" presetSubtype="0" fill="hold" grpId="0" nodeType="clickEffect">
                                  <p:stCondLst>
                                    <p:cond delay="0"/>
                                  </p:stCondLst>
                                  <p:childTnLst>
                                    <p:set>
                                      <p:cBhvr>
                                        <p:cTn id="272" dur="1" fill="hold">
                                          <p:stCondLst>
                                            <p:cond delay="0"/>
                                          </p:stCondLst>
                                        </p:cTn>
                                        <p:tgtEl>
                                          <p:spTgt spid="55"/>
                                        </p:tgtEl>
                                        <p:attrNameLst>
                                          <p:attrName>style.visibility</p:attrName>
                                        </p:attrNameLst>
                                      </p:cBhvr>
                                      <p:to>
                                        <p:strVal val="visible"/>
                                      </p:to>
                                    </p:set>
                                    <p:animEffect transition="in" filter="fade">
                                      <p:cBhvr>
                                        <p:cTn id="273" dur="1000"/>
                                        <p:tgtEl>
                                          <p:spTgt spid="55"/>
                                        </p:tgtEl>
                                      </p:cBhvr>
                                    </p:animEffect>
                                    <p:anim calcmode="lin" valueType="num">
                                      <p:cBhvr>
                                        <p:cTn id="274" dur="1000" fill="hold"/>
                                        <p:tgtEl>
                                          <p:spTgt spid="55"/>
                                        </p:tgtEl>
                                        <p:attrNameLst>
                                          <p:attrName>ppt_x</p:attrName>
                                        </p:attrNameLst>
                                      </p:cBhvr>
                                      <p:tavLst>
                                        <p:tav tm="0">
                                          <p:val>
                                            <p:strVal val="#ppt_x"/>
                                          </p:val>
                                        </p:tav>
                                        <p:tav tm="100000">
                                          <p:val>
                                            <p:strVal val="#ppt_x"/>
                                          </p:val>
                                        </p:tav>
                                      </p:tavLst>
                                    </p:anim>
                                    <p:anim calcmode="lin" valueType="num">
                                      <p:cBhvr>
                                        <p:cTn id="275"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par>
                    <p:cTn id="276" fill="hold">
                      <p:stCondLst>
                        <p:cond delay="indefinite"/>
                      </p:stCondLst>
                      <p:childTnLst>
                        <p:par>
                          <p:cTn id="277" fill="hold">
                            <p:stCondLst>
                              <p:cond delay="0"/>
                            </p:stCondLst>
                            <p:childTnLst>
                              <p:par>
                                <p:cTn id="278" presetID="42" presetClass="entr" presetSubtype="0" fill="hold" grpId="0" nodeType="click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par>
                    <p:cTn id="283" fill="hold">
                      <p:stCondLst>
                        <p:cond delay="indefinite"/>
                      </p:stCondLst>
                      <p:childTnLst>
                        <p:par>
                          <p:cTn id="284" fill="hold">
                            <p:stCondLst>
                              <p:cond delay="0"/>
                            </p:stCondLst>
                            <p:childTnLst>
                              <p:par>
                                <p:cTn id="285" presetID="42" presetClass="entr" presetSubtype="0" fill="hold" grpId="0" nodeType="clickEffect">
                                  <p:stCondLst>
                                    <p:cond delay="0"/>
                                  </p:stCondLst>
                                  <p:childTnLst>
                                    <p:set>
                                      <p:cBhvr>
                                        <p:cTn id="286" dur="1" fill="hold">
                                          <p:stCondLst>
                                            <p:cond delay="0"/>
                                          </p:stCondLst>
                                        </p:cTn>
                                        <p:tgtEl>
                                          <p:spTgt spid="57"/>
                                        </p:tgtEl>
                                        <p:attrNameLst>
                                          <p:attrName>style.visibility</p:attrName>
                                        </p:attrNameLst>
                                      </p:cBhvr>
                                      <p:to>
                                        <p:strVal val="visible"/>
                                      </p:to>
                                    </p:set>
                                    <p:animEffect transition="in" filter="fade">
                                      <p:cBhvr>
                                        <p:cTn id="287" dur="1000"/>
                                        <p:tgtEl>
                                          <p:spTgt spid="57"/>
                                        </p:tgtEl>
                                      </p:cBhvr>
                                    </p:animEffect>
                                    <p:anim calcmode="lin" valueType="num">
                                      <p:cBhvr>
                                        <p:cTn id="288" dur="1000" fill="hold"/>
                                        <p:tgtEl>
                                          <p:spTgt spid="57"/>
                                        </p:tgtEl>
                                        <p:attrNameLst>
                                          <p:attrName>ppt_x</p:attrName>
                                        </p:attrNameLst>
                                      </p:cBhvr>
                                      <p:tavLst>
                                        <p:tav tm="0">
                                          <p:val>
                                            <p:strVal val="#ppt_x"/>
                                          </p:val>
                                        </p:tav>
                                        <p:tav tm="100000">
                                          <p:val>
                                            <p:strVal val="#ppt_x"/>
                                          </p:val>
                                        </p:tav>
                                      </p:tavLst>
                                    </p:anim>
                                    <p:anim calcmode="lin" valueType="num">
                                      <p:cBhvr>
                                        <p:cTn id="289"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par>
                    <p:cTn id="290" fill="hold">
                      <p:stCondLst>
                        <p:cond delay="indefinite"/>
                      </p:stCondLst>
                      <p:childTnLst>
                        <p:par>
                          <p:cTn id="291" fill="hold">
                            <p:stCondLst>
                              <p:cond delay="0"/>
                            </p:stCondLst>
                            <p:childTnLst>
                              <p:par>
                                <p:cTn id="292" presetID="42" presetClass="entr" presetSubtype="0" fill="hold" nodeType="clickEffect">
                                  <p:stCondLst>
                                    <p:cond delay="0"/>
                                  </p:stCondLst>
                                  <p:childTnLst>
                                    <p:set>
                                      <p:cBhvr>
                                        <p:cTn id="293" dur="1" fill="hold">
                                          <p:stCondLst>
                                            <p:cond delay="0"/>
                                          </p:stCondLst>
                                        </p:cTn>
                                        <p:tgtEl>
                                          <p:spTgt spid="58"/>
                                        </p:tgtEl>
                                        <p:attrNameLst>
                                          <p:attrName>style.visibility</p:attrName>
                                        </p:attrNameLst>
                                      </p:cBhvr>
                                      <p:to>
                                        <p:strVal val="visible"/>
                                      </p:to>
                                    </p:set>
                                    <p:animEffect transition="in" filter="fade">
                                      <p:cBhvr>
                                        <p:cTn id="294" dur="1000"/>
                                        <p:tgtEl>
                                          <p:spTgt spid="58"/>
                                        </p:tgtEl>
                                      </p:cBhvr>
                                    </p:animEffect>
                                    <p:anim calcmode="lin" valueType="num">
                                      <p:cBhvr>
                                        <p:cTn id="295" dur="1000" fill="hold"/>
                                        <p:tgtEl>
                                          <p:spTgt spid="58"/>
                                        </p:tgtEl>
                                        <p:attrNameLst>
                                          <p:attrName>ppt_x</p:attrName>
                                        </p:attrNameLst>
                                      </p:cBhvr>
                                      <p:tavLst>
                                        <p:tav tm="0">
                                          <p:val>
                                            <p:strVal val="#ppt_x"/>
                                          </p:val>
                                        </p:tav>
                                        <p:tav tm="100000">
                                          <p:val>
                                            <p:strVal val="#ppt_x"/>
                                          </p:val>
                                        </p:tav>
                                      </p:tavLst>
                                    </p:anim>
                                    <p:anim calcmode="lin" valueType="num">
                                      <p:cBhvr>
                                        <p:cTn id="296"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par>
                    <p:cTn id="297" fill="hold">
                      <p:stCondLst>
                        <p:cond delay="indefinite"/>
                      </p:stCondLst>
                      <p:childTnLst>
                        <p:par>
                          <p:cTn id="298" fill="hold">
                            <p:stCondLst>
                              <p:cond delay="0"/>
                            </p:stCondLst>
                            <p:childTnLst>
                              <p:par>
                                <p:cTn id="299" presetID="42" presetClass="entr" presetSubtype="0" fill="hold" grpId="0" nodeType="clickEffect">
                                  <p:stCondLst>
                                    <p:cond delay="0"/>
                                  </p:stCondLst>
                                  <p:childTnLst>
                                    <p:set>
                                      <p:cBhvr>
                                        <p:cTn id="300" dur="1" fill="hold">
                                          <p:stCondLst>
                                            <p:cond delay="0"/>
                                          </p:stCondLst>
                                        </p:cTn>
                                        <p:tgtEl>
                                          <p:spTgt spid="61"/>
                                        </p:tgtEl>
                                        <p:attrNameLst>
                                          <p:attrName>style.visibility</p:attrName>
                                        </p:attrNameLst>
                                      </p:cBhvr>
                                      <p:to>
                                        <p:strVal val="visible"/>
                                      </p:to>
                                    </p:set>
                                    <p:animEffect transition="in" filter="fade">
                                      <p:cBhvr>
                                        <p:cTn id="301" dur="1000"/>
                                        <p:tgtEl>
                                          <p:spTgt spid="61"/>
                                        </p:tgtEl>
                                      </p:cBhvr>
                                    </p:animEffect>
                                    <p:anim calcmode="lin" valueType="num">
                                      <p:cBhvr>
                                        <p:cTn id="302" dur="1000" fill="hold"/>
                                        <p:tgtEl>
                                          <p:spTgt spid="61"/>
                                        </p:tgtEl>
                                        <p:attrNameLst>
                                          <p:attrName>ppt_x</p:attrName>
                                        </p:attrNameLst>
                                      </p:cBhvr>
                                      <p:tavLst>
                                        <p:tav tm="0">
                                          <p:val>
                                            <p:strVal val="#ppt_x"/>
                                          </p:val>
                                        </p:tav>
                                        <p:tav tm="100000">
                                          <p:val>
                                            <p:strVal val="#ppt_x"/>
                                          </p:val>
                                        </p:tav>
                                      </p:tavLst>
                                    </p:anim>
                                    <p:anim calcmode="lin" valueType="num">
                                      <p:cBhvr>
                                        <p:cTn id="303"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par>
                    <p:cTn id="304" fill="hold">
                      <p:stCondLst>
                        <p:cond delay="indefinite"/>
                      </p:stCondLst>
                      <p:childTnLst>
                        <p:par>
                          <p:cTn id="305" fill="hold">
                            <p:stCondLst>
                              <p:cond delay="0"/>
                            </p:stCondLst>
                            <p:childTnLst>
                              <p:par>
                                <p:cTn id="306" presetID="42" presetClass="entr" presetSubtype="0" fill="hold" grpId="0" nodeType="clickEffect">
                                  <p:stCondLst>
                                    <p:cond delay="0"/>
                                  </p:stCondLst>
                                  <p:childTnLst>
                                    <p:set>
                                      <p:cBhvr>
                                        <p:cTn id="307" dur="1" fill="hold">
                                          <p:stCondLst>
                                            <p:cond delay="0"/>
                                          </p:stCondLst>
                                        </p:cTn>
                                        <p:tgtEl>
                                          <p:spTgt spid="63"/>
                                        </p:tgtEl>
                                        <p:attrNameLst>
                                          <p:attrName>style.visibility</p:attrName>
                                        </p:attrNameLst>
                                      </p:cBhvr>
                                      <p:to>
                                        <p:strVal val="visible"/>
                                      </p:to>
                                    </p:set>
                                    <p:animEffect transition="in" filter="fade">
                                      <p:cBhvr>
                                        <p:cTn id="308" dur="1000"/>
                                        <p:tgtEl>
                                          <p:spTgt spid="63"/>
                                        </p:tgtEl>
                                      </p:cBhvr>
                                    </p:animEffect>
                                    <p:anim calcmode="lin" valueType="num">
                                      <p:cBhvr>
                                        <p:cTn id="309" dur="1000" fill="hold"/>
                                        <p:tgtEl>
                                          <p:spTgt spid="63"/>
                                        </p:tgtEl>
                                        <p:attrNameLst>
                                          <p:attrName>ppt_x</p:attrName>
                                        </p:attrNameLst>
                                      </p:cBhvr>
                                      <p:tavLst>
                                        <p:tav tm="0">
                                          <p:val>
                                            <p:strVal val="#ppt_x"/>
                                          </p:val>
                                        </p:tav>
                                        <p:tav tm="100000">
                                          <p:val>
                                            <p:strVal val="#ppt_x"/>
                                          </p:val>
                                        </p:tav>
                                      </p:tavLst>
                                    </p:anim>
                                    <p:anim calcmode="lin" valueType="num">
                                      <p:cBhvr>
                                        <p:cTn id="310"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par>
                    <p:cTn id="311" fill="hold">
                      <p:stCondLst>
                        <p:cond delay="indefinite"/>
                      </p:stCondLst>
                      <p:childTnLst>
                        <p:par>
                          <p:cTn id="312" fill="hold">
                            <p:stCondLst>
                              <p:cond delay="0"/>
                            </p:stCondLst>
                            <p:childTnLst>
                              <p:par>
                                <p:cTn id="313" presetID="42" presetClass="entr" presetSubtype="0" fill="hold" grpId="0" nodeType="clickEffect">
                                  <p:stCondLst>
                                    <p:cond delay="0"/>
                                  </p:stCondLst>
                                  <p:childTnLst>
                                    <p:set>
                                      <p:cBhvr>
                                        <p:cTn id="314" dur="1" fill="hold">
                                          <p:stCondLst>
                                            <p:cond delay="0"/>
                                          </p:stCondLst>
                                        </p:cTn>
                                        <p:tgtEl>
                                          <p:spTgt spid="65"/>
                                        </p:tgtEl>
                                        <p:attrNameLst>
                                          <p:attrName>style.visibility</p:attrName>
                                        </p:attrNameLst>
                                      </p:cBhvr>
                                      <p:to>
                                        <p:strVal val="visible"/>
                                      </p:to>
                                    </p:set>
                                    <p:animEffect transition="in" filter="fade">
                                      <p:cBhvr>
                                        <p:cTn id="315" dur="1000"/>
                                        <p:tgtEl>
                                          <p:spTgt spid="65"/>
                                        </p:tgtEl>
                                      </p:cBhvr>
                                    </p:animEffect>
                                    <p:anim calcmode="lin" valueType="num">
                                      <p:cBhvr>
                                        <p:cTn id="316" dur="1000" fill="hold"/>
                                        <p:tgtEl>
                                          <p:spTgt spid="65"/>
                                        </p:tgtEl>
                                        <p:attrNameLst>
                                          <p:attrName>ppt_x</p:attrName>
                                        </p:attrNameLst>
                                      </p:cBhvr>
                                      <p:tavLst>
                                        <p:tav tm="0">
                                          <p:val>
                                            <p:strVal val="#ppt_x"/>
                                          </p:val>
                                        </p:tav>
                                        <p:tav tm="100000">
                                          <p:val>
                                            <p:strVal val="#ppt_x"/>
                                          </p:val>
                                        </p:tav>
                                      </p:tavLst>
                                    </p:anim>
                                    <p:anim calcmode="lin" valueType="num">
                                      <p:cBhvr>
                                        <p:cTn id="317"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par>
                    <p:cTn id="318" fill="hold">
                      <p:stCondLst>
                        <p:cond delay="indefinite"/>
                      </p:stCondLst>
                      <p:childTnLst>
                        <p:par>
                          <p:cTn id="319" fill="hold">
                            <p:stCondLst>
                              <p:cond delay="0"/>
                            </p:stCondLst>
                            <p:childTnLst>
                              <p:par>
                                <p:cTn id="320" presetID="42" presetClass="entr" presetSubtype="0" fill="hold" grpId="0" nodeType="clickEffect">
                                  <p:stCondLst>
                                    <p:cond delay="0"/>
                                  </p:stCondLst>
                                  <p:childTnLst>
                                    <p:set>
                                      <p:cBhvr>
                                        <p:cTn id="321" dur="1" fill="hold">
                                          <p:stCondLst>
                                            <p:cond delay="0"/>
                                          </p:stCondLst>
                                        </p:cTn>
                                        <p:tgtEl>
                                          <p:spTgt spid="66"/>
                                        </p:tgtEl>
                                        <p:attrNameLst>
                                          <p:attrName>style.visibility</p:attrName>
                                        </p:attrNameLst>
                                      </p:cBhvr>
                                      <p:to>
                                        <p:strVal val="visible"/>
                                      </p:to>
                                    </p:set>
                                    <p:animEffect transition="in" filter="fade">
                                      <p:cBhvr>
                                        <p:cTn id="322" dur="1000"/>
                                        <p:tgtEl>
                                          <p:spTgt spid="66"/>
                                        </p:tgtEl>
                                      </p:cBhvr>
                                    </p:animEffect>
                                    <p:anim calcmode="lin" valueType="num">
                                      <p:cBhvr>
                                        <p:cTn id="323" dur="1000" fill="hold"/>
                                        <p:tgtEl>
                                          <p:spTgt spid="66"/>
                                        </p:tgtEl>
                                        <p:attrNameLst>
                                          <p:attrName>ppt_x</p:attrName>
                                        </p:attrNameLst>
                                      </p:cBhvr>
                                      <p:tavLst>
                                        <p:tav tm="0">
                                          <p:val>
                                            <p:strVal val="#ppt_x"/>
                                          </p:val>
                                        </p:tav>
                                        <p:tav tm="100000">
                                          <p:val>
                                            <p:strVal val="#ppt_x"/>
                                          </p:val>
                                        </p:tav>
                                      </p:tavLst>
                                    </p:anim>
                                    <p:anim calcmode="lin" valueType="num">
                                      <p:cBhvr>
                                        <p:cTn id="324"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par>
                    <p:cTn id="325" fill="hold">
                      <p:stCondLst>
                        <p:cond delay="indefinite"/>
                      </p:stCondLst>
                      <p:childTnLst>
                        <p:par>
                          <p:cTn id="326" fill="hold">
                            <p:stCondLst>
                              <p:cond delay="0"/>
                            </p:stCondLst>
                            <p:childTnLst>
                              <p:par>
                                <p:cTn id="327" presetID="42" presetClass="entr" presetSubtype="0" fill="hold" grpId="0" nodeType="clickEffect">
                                  <p:stCondLst>
                                    <p:cond delay="0"/>
                                  </p:stCondLst>
                                  <p:childTnLst>
                                    <p:set>
                                      <p:cBhvr>
                                        <p:cTn id="328" dur="1" fill="hold">
                                          <p:stCondLst>
                                            <p:cond delay="0"/>
                                          </p:stCondLst>
                                        </p:cTn>
                                        <p:tgtEl>
                                          <p:spTgt spid="67"/>
                                        </p:tgtEl>
                                        <p:attrNameLst>
                                          <p:attrName>style.visibility</p:attrName>
                                        </p:attrNameLst>
                                      </p:cBhvr>
                                      <p:to>
                                        <p:strVal val="visible"/>
                                      </p:to>
                                    </p:set>
                                    <p:animEffect transition="in" filter="fade">
                                      <p:cBhvr>
                                        <p:cTn id="329" dur="1000"/>
                                        <p:tgtEl>
                                          <p:spTgt spid="67"/>
                                        </p:tgtEl>
                                      </p:cBhvr>
                                    </p:animEffect>
                                    <p:anim calcmode="lin" valueType="num">
                                      <p:cBhvr>
                                        <p:cTn id="330" dur="1000" fill="hold"/>
                                        <p:tgtEl>
                                          <p:spTgt spid="67"/>
                                        </p:tgtEl>
                                        <p:attrNameLst>
                                          <p:attrName>ppt_x</p:attrName>
                                        </p:attrNameLst>
                                      </p:cBhvr>
                                      <p:tavLst>
                                        <p:tav tm="0">
                                          <p:val>
                                            <p:strVal val="#ppt_x"/>
                                          </p:val>
                                        </p:tav>
                                        <p:tav tm="100000">
                                          <p:val>
                                            <p:strVal val="#ppt_x"/>
                                          </p:val>
                                        </p:tav>
                                      </p:tavLst>
                                    </p:anim>
                                    <p:anim calcmode="lin" valueType="num">
                                      <p:cBhvr>
                                        <p:cTn id="331"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par>
                    <p:cTn id="332" fill="hold">
                      <p:stCondLst>
                        <p:cond delay="indefinite"/>
                      </p:stCondLst>
                      <p:childTnLst>
                        <p:par>
                          <p:cTn id="333" fill="hold">
                            <p:stCondLst>
                              <p:cond delay="0"/>
                            </p:stCondLst>
                            <p:childTnLst>
                              <p:par>
                                <p:cTn id="334" presetID="42" presetClass="entr" presetSubtype="0" fill="hold" grpId="0" nodeType="clickEffect">
                                  <p:stCondLst>
                                    <p:cond delay="0"/>
                                  </p:stCondLst>
                                  <p:childTnLst>
                                    <p:set>
                                      <p:cBhvr>
                                        <p:cTn id="335" dur="1" fill="hold">
                                          <p:stCondLst>
                                            <p:cond delay="0"/>
                                          </p:stCondLst>
                                        </p:cTn>
                                        <p:tgtEl>
                                          <p:spTgt spid="68"/>
                                        </p:tgtEl>
                                        <p:attrNameLst>
                                          <p:attrName>style.visibility</p:attrName>
                                        </p:attrNameLst>
                                      </p:cBhvr>
                                      <p:to>
                                        <p:strVal val="visible"/>
                                      </p:to>
                                    </p:set>
                                    <p:animEffect transition="in" filter="fade">
                                      <p:cBhvr>
                                        <p:cTn id="336" dur="1000"/>
                                        <p:tgtEl>
                                          <p:spTgt spid="68"/>
                                        </p:tgtEl>
                                      </p:cBhvr>
                                    </p:animEffect>
                                    <p:anim calcmode="lin" valueType="num">
                                      <p:cBhvr>
                                        <p:cTn id="337" dur="1000" fill="hold"/>
                                        <p:tgtEl>
                                          <p:spTgt spid="68"/>
                                        </p:tgtEl>
                                        <p:attrNameLst>
                                          <p:attrName>ppt_x</p:attrName>
                                        </p:attrNameLst>
                                      </p:cBhvr>
                                      <p:tavLst>
                                        <p:tav tm="0">
                                          <p:val>
                                            <p:strVal val="#ppt_x"/>
                                          </p:val>
                                        </p:tav>
                                        <p:tav tm="100000">
                                          <p:val>
                                            <p:strVal val="#ppt_x"/>
                                          </p:val>
                                        </p:tav>
                                      </p:tavLst>
                                    </p:anim>
                                    <p:anim calcmode="lin" valueType="num">
                                      <p:cBhvr>
                                        <p:cTn id="338"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7" grpId="0"/>
      <p:bldP spid="8" grpId="0"/>
      <p:bldP spid="9" grpId="0"/>
      <p:bldP spid="10" grpId="0"/>
      <p:bldP spid="11" grpId="0"/>
      <p:bldP spid="12" grpId="0"/>
      <p:bldP spid="13" grpId="0"/>
      <p:bldP spid="14" grpId="0"/>
      <p:bldP spid="15" grpId="0"/>
      <p:bldP spid="18" grpId="0"/>
      <p:bldP spid="19" grpId="0"/>
      <p:bldP spid="20" grpId="0"/>
      <p:bldP spid="21" grpId="0"/>
      <p:bldP spid="22" grpId="0"/>
      <p:bldP spid="23" grpId="0"/>
      <p:bldP spid="24" grpId="0"/>
      <p:bldP spid="25" grpId="0"/>
      <p:bldP spid="26" grpId="0"/>
      <p:bldP spid="27" grpId="0"/>
      <p:bldP spid="29" grpId="0"/>
      <p:bldP spid="30" grpId="0"/>
      <p:bldP spid="31" grpId="0"/>
      <p:bldP spid="35" grpId="0"/>
      <p:bldP spid="38" grpId="0"/>
      <p:bldP spid="39" grpId="0"/>
      <p:bldP spid="46" grpId="0"/>
      <p:bldP spid="47" grpId="0"/>
      <p:bldP spid="48" grpId="0"/>
      <p:bldP spid="49" grpId="0"/>
      <p:bldP spid="50" grpId="0"/>
      <p:bldP spid="52" grpId="0"/>
      <p:bldP spid="53" grpId="0"/>
      <p:bldP spid="54" grpId="0"/>
      <p:bldP spid="55" grpId="0"/>
      <p:bldP spid="56" grpId="0"/>
      <p:bldP spid="57" grpId="0"/>
      <p:bldP spid="61" grpId="0"/>
      <p:bldP spid="63" grpId="0"/>
      <p:bldP spid="65" grpId="0"/>
      <p:bldP spid="66" grpId="0"/>
      <p:bldP spid="67" grpId="0"/>
      <p:bldP spid="68"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6" name="テキスト プレースホルダー 5">
            <a:extLst>
              <a:ext uri="{FF2B5EF4-FFF2-40B4-BE49-F238E27FC236}">
                <a16:creationId xmlns:a16="http://schemas.microsoft.com/office/drawing/2014/main" id="{8FC6B10C-8320-46D2-8699-82B82C3E2DB0}"/>
              </a:ext>
            </a:extLst>
          </p:cNvPr>
          <p:cNvSpPr>
            <a:spLocks noGrp="1"/>
          </p:cNvSpPr>
          <p:nvPr>
            <p:ph type="body" idx="1"/>
          </p:nvPr>
        </p:nvSpPr>
        <p:spPr>
          <a:xfrm>
            <a:off x="43543" y="1376827"/>
            <a:ext cx="12104914" cy="3029710"/>
          </a:xfrm>
        </p:spPr>
        <p:txBody>
          <a:bodyPr>
            <a:normAutofit fontScale="92500" lnSpcReduction="10000"/>
          </a:bodyPr>
          <a:lstStyle/>
          <a:p>
            <a:pPr marR="30480" indent="209550" algn="l">
              <a:tabLst>
                <a:tab pos="266700" algn="l"/>
                <a:tab pos="466725" algn="l"/>
                <a:tab pos="600075" algn="l"/>
              </a:tabLst>
            </a:pPr>
            <a:endParaRPr kumimoji="1" lang="en-US" altLang="ja-JP" sz="8000" b="0" i="0" u="none" strike="noStrike" kern="100" cap="none" spc="0" normalizeH="0" baseline="0" noProof="0" dirty="0">
              <a:ln>
                <a:noFill/>
              </a:ln>
              <a:solidFill>
                <a:schemeClr val="bg1"/>
              </a:solidFill>
              <a:effectLst/>
              <a:uLnTx/>
              <a:uFillTx/>
              <a:latin typeface="+mn-ea"/>
              <a:ea typeface="HGP明朝E" panose="02020900000000000000" pitchFamily="18" charset="-128"/>
              <a:cs typeface="Times New Roman" panose="02020603050405020304" pitchFamily="18" charset="0"/>
            </a:endParaRPr>
          </a:p>
          <a:p>
            <a:pPr marR="30480" indent="209550" algn="l">
              <a:tabLst>
                <a:tab pos="266700" algn="l"/>
                <a:tab pos="466725" algn="l"/>
                <a:tab pos="600075" algn="l"/>
              </a:tabLst>
            </a:pPr>
            <a:endParaRPr lang="en-US" altLang="ja-JP" sz="8000" kern="100" dirty="0">
              <a:solidFill>
                <a:schemeClr val="bg1"/>
              </a:solidFill>
              <a:latin typeface="+mn-ea"/>
              <a:ea typeface="HGP明朝E" panose="02020900000000000000" pitchFamily="18" charset="-128"/>
              <a:cs typeface="Times New Roman" panose="02020603050405020304" pitchFamily="18" charset="0"/>
            </a:endParaRPr>
          </a:p>
          <a:p>
            <a:pPr marR="30480" indent="209550" algn="l">
              <a:tabLst>
                <a:tab pos="266700" algn="l"/>
                <a:tab pos="466725" algn="l"/>
                <a:tab pos="600075" algn="l"/>
              </a:tabLst>
            </a:pPr>
            <a:endParaRPr kumimoji="1" lang="ja-JP" altLang="en-US"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kumimoji="1" lang="ja-JP" altLang="en-US"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　</a:t>
            </a:r>
            <a:endParaRPr kumimoji="1" lang="ja-JP" altLang="en-US" sz="2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endParaRPr kumimoji="1" lang="ja-JP" altLang="en-US" sz="8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endParaRPr>
          </a:p>
        </p:txBody>
      </p:sp>
      <p:sp>
        <p:nvSpPr>
          <p:cNvPr id="4" name="スライド番号プレースホルダー 3">
            <a:extLst>
              <a:ext uri="{FF2B5EF4-FFF2-40B4-BE49-F238E27FC236}">
                <a16:creationId xmlns:a16="http://schemas.microsoft.com/office/drawing/2014/main" id="{C6C06E6B-DCED-41FE-ABE1-7E771819159B}"/>
              </a:ext>
            </a:extLst>
          </p:cNvPr>
          <p:cNvSpPr>
            <a:spLocks noGrp="1"/>
          </p:cNvSpPr>
          <p:nvPr>
            <p:ph type="sldNum" sz="quarter" idx="12"/>
          </p:nvPr>
        </p:nvSpPr>
        <p:spPr>
          <a:xfrm>
            <a:off x="11315300" y="6492875"/>
            <a:ext cx="762000" cy="365125"/>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45BA4EA-5EFA-460C-8880-04B9C92D5A26}" type="slidenum">
              <a:rPr kumimoji="0" lang="ja-JP" altLang="en-US" sz="1600" b="0" i="0" u="none" strike="noStrike" kern="1200" cap="none" spc="0" normalizeH="0" baseline="0" noProof="0">
                <a:ln>
                  <a:noFill/>
                </a:ln>
                <a:solidFill>
                  <a:prstClr val="black"/>
                </a:solidFill>
                <a:effectLst/>
                <a:uLnTx/>
                <a:uFillTx/>
                <a:latin typeface="Calibri" pitchFamily="34"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56</a:t>
            </a:fld>
            <a:endParaRPr kumimoji="0" lang="ja-JP" altLang="en-US" sz="1600" b="0" i="0" u="none" strike="noStrike" kern="1200" cap="none" spc="0" normalizeH="0" baseline="0" noProof="0" dirty="0">
              <a:ln>
                <a:noFill/>
              </a:ln>
              <a:solidFill>
                <a:prstClr val="black"/>
              </a:solidFill>
              <a:effectLst/>
              <a:uLnTx/>
              <a:uFillTx/>
              <a:latin typeface="Calibri" pitchFamily="34" charset="0"/>
              <a:ea typeface="ＭＳ Ｐゴシック" pitchFamily="50" charset="-128"/>
              <a:cs typeface="+mn-cs"/>
            </a:endParaRPr>
          </a:p>
        </p:txBody>
      </p:sp>
      <p:pic>
        <p:nvPicPr>
          <p:cNvPr id="3" name="図 2">
            <a:extLst>
              <a:ext uri="{FF2B5EF4-FFF2-40B4-BE49-F238E27FC236}">
                <a16:creationId xmlns:a16="http://schemas.microsoft.com/office/drawing/2014/main" id="{34E6B5B8-3055-13C9-8A3C-86AB4425A54A}"/>
              </a:ext>
            </a:extLst>
          </p:cNvPr>
          <p:cNvPicPr>
            <a:picLocks noChangeAspect="1"/>
          </p:cNvPicPr>
          <p:nvPr/>
        </p:nvPicPr>
        <p:blipFill>
          <a:blip r:embed="rId3"/>
          <a:stretch>
            <a:fillRect/>
          </a:stretch>
        </p:blipFill>
        <p:spPr>
          <a:xfrm>
            <a:off x="703929" y="0"/>
            <a:ext cx="10896943" cy="6858000"/>
          </a:xfrm>
          <a:prstGeom prst="rect">
            <a:avLst/>
          </a:prstGeom>
        </p:spPr>
      </p:pic>
    </p:spTree>
    <p:extLst>
      <p:ext uri="{BB962C8B-B14F-4D97-AF65-F5344CB8AC3E}">
        <p14:creationId xmlns:p14="http://schemas.microsoft.com/office/powerpoint/2010/main" val="269386665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6" name="テキスト プレースホルダー 5">
            <a:extLst>
              <a:ext uri="{FF2B5EF4-FFF2-40B4-BE49-F238E27FC236}">
                <a16:creationId xmlns:a16="http://schemas.microsoft.com/office/drawing/2014/main" id="{8FC6B10C-8320-46D2-8699-82B82C3E2DB0}"/>
              </a:ext>
            </a:extLst>
          </p:cNvPr>
          <p:cNvSpPr>
            <a:spLocks noGrp="1"/>
          </p:cNvSpPr>
          <p:nvPr>
            <p:ph type="body" idx="1"/>
          </p:nvPr>
        </p:nvSpPr>
        <p:spPr>
          <a:xfrm>
            <a:off x="43543" y="391886"/>
            <a:ext cx="12104914" cy="6322423"/>
          </a:xfrm>
        </p:spPr>
        <p:txBody>
          <a:bodyPr>
            <a:normAutofit/>
          </a:bodyPr>
          <a:lstStyle/>
          <a:p>
            <a:pPr marR="30480" indent="209550" algn="l">
              <a:tabLst>
                <a:tab pos="266700" algn="l"/>
                <a:tab pos="466725" algn="l"/>
                <a:tab pos="600075" algn="l"/>
              </a:tabLst>
            </a:pPr>
            <a:endParaRPr kumimoji="1" lang="en-US" altLang="ja-JP" sz="8000" b="0" i="0" u="none" strike="noStrike" kern="100" cap="none" spc="0" normalizeH="0" baseline="0" noProof="0" dirty="0">
              <a:ln>
                <a:noFill/>
              </a:ln>
              <a:solidFill>
                <a:schemeClr val="bg1"/>
              </a:solidFill>
              <a:effectLst/>
              <a:uLnTx/>
              <a:uFillTx/>
              <a:latin typeface="+mn-ea"/>
              <a:ea typeface="HGP明朝E" panose="02020900000000000000" pitchFamily="18" charset="-128"/>
              <a:cs typeface="Times New Roman" panose="02020603050405020304" pitchFamily="18" charset="0"/>
            </a:endParaRPr>
          </a:p>
          <a:p>
            <a:pPr marR="30480" indent="209550" algn="l">
              <a:tabLst>
                <a:tab pos="266700" algn="l"/>
                <a:tab pos="466725" algn="l"/>
                <a:tab pos="600075" algn="l"/>
              </a:tabLst>
            </a:pPr>
            <a:endParaRPr lang="en-US" altLang="ja-JP" sz="8000" kern="100" dirty="0">
              <a:solidFill>
                <a:schemeClr val="bg1"/>
              </a:solidFill>
              <a:latin typeface="+mn-ea"/>
              <a:ea typeface="HGP明朝E" panose="02020900000000000000" pitchFamily="18" charset="-128"/>
              <a:cs typeface="Times New Roman" panose="02020603050405020304" pitchFamily="18" charset="0"/>
            </a:endParaRPr>
          </a:p>
          <a:p>
            <a:pPr marR="30480" indent="209550" algn="l">
              <a:tabLst>
                <a:tab pos="266700" algn="l"/>
                <a:tab pos="466725" algn="l"/>
                <a:tab pos="600075" algn="l"/>
              </a:tabLst>
            </a:pPr>
            <a:endParaRPr kumimoji="1" lang="ja-JP" altLang="en-US"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kumimoji="1" lang="ja-JP" altLang="en-US"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　</a:t>
            </a:r>
            <a:endParaRPr kumimoji="1" lang="ja-JP" altLang="en-US" sz="2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endParaRPr kumimoji="1" lang="ja-JP" altLang="en-US" sz="8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endParaRPr>
          </a:p>
        </p:txBody>
      </p:sp>
      <p:sp>
        <p:nvSpPr>
          <p:cNvPr id="4" name="スライド番号プレースホルダー 3">
            <a:extLst>
              <a:ext uri="{FF2B5EF4-FFF2-40B4-BE49-F238E27FC236}">
                <a16:creationId xmlns:a16="http://schemas.microsoft.com/office/drawing/2014/main" id="{C6C06E6B-DCED-41FE-ABE1-7E771819159B}"/>
              </a:ext>
            </a:extLst>
          </p:cNvPr>
          <p:cNvSpPr>
            <a:spLocks noGrp="1"/>
          </p:cNvSpPr>
          <p:nvPr>
            <p:ph type="sldNum" sz="quarter" idx="12"/>
          </p:nvPr>
        </p:nvSpPr>
        <p:spPr>
          <a:xfrm>
            <a:off x="11314028" y="6492875"/>
            <a:ext cx="762000" cy="365125"/>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45BA4EA-5EFA-460C-8880-04B9C92D5A26}" type="slidenum">
              <a:rPr kumimoji="0" lang="ja-JP" altLang="en-US" sz="1600" b="0" i="0" u="none" strike="noStrike" kern="1200" cap="none" spc="0" normalizeH="0" baseline="0" noProof="0">
                <a:ln>
                  <a:noFill/>
                </a:ln>
                <a:solidFill>
                  <a:prstClr val="black"/>
                </a:solidFill>
                <a:effectLst/>
                <a:uLnTx/>
                <a:uFillTx/>
                <a:latin typeface="Calibri" pitchFamily="34"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57</a:t>
            </a:fld>
            <a:endParaRPr kumimoji="0" lang="ja-JP" altLang="en-US" sz="1600" b="0" i="0" u="none" strike="noStrike" kern="1200" cap="none" spc="0" normalizeH="0" baseline="0" noProof="0" dirty="0">
              <a:ln>
                <a:noFill/>
              </a:ln>
              <a:solidFill>
                <a:prstClr val="black"/>
              </a:solidFill>
              <a:effectLst/>
              <a:uLnTx/>
              <a:uFillTx/>
              <a:latin typeface="Calibri" pitchFamily="34" charset="0"/>
              <a:ea typeface="ＭＳ Ｐゴシック" pitchFamily="50" charset="-128"/>
              <a:cs typeface="+mn-cs"/>
            </a:endParaRPr>
          </a:p>
        </p:txBody>
      </p:sp>
      <p:pic>
        <p:nvPicPr>
          <p:cNvPr id="2" name="図 1">
            <a:extLst>
              <a:ext uri="{FF2B5EF4-FFF2-40B4-BE49-F238E27FC236}">
                <a16:creationId xmlns:a16="http://schemas.microsoft.com/office/drawing/2014/main" id="{7747A537-A38C-6792-2492-C192879E7726}"/>
              </a:ext>
            </a:extLst>
          </p:cNvPr>
          <p:cNvPicPr>
            <a:picLocks noChangeAspect="1"/>
          </p:cNvPicPr>
          <p:nvPr/>
        </p:nvPicPr>
        <p:blipFill>
          <a:blip r:embed="rId3"/>
          <a:stretch>
            <a:fillRect/>
          </a:stretch>
        </p:blipFill>
        <p:spPr>
          <a:xfrm>
            <a:off x="1228436" y="0"/>
            <a:ext cx="9855200" cy="6858000"/>
          </a:xfrm>
          <a:prstGeom prst="rect">
            <a:avLst/>
          </a:prstGeom>
        </p:spPr>
      </p:pic>
    </p:spTree>
    <p:extLst>
      <p:ext uri="{BB962C8B-B14F-4D97-AF65-F5344CB8AC3E}">
        <p14:creationId xmlns:p14="http://schemas.microsoft.com/office/powerpoint/2010/main" val="26068697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6" name="テキスト プレースホルダー 5">
            <a:extLst>
              <a:ext uri="{FF2B5EF4-FFF2-40B4-BE49-F238E27FC236}">
                <a16:creationId xmlns:a16="http://schemas.microsoft.com/office/drawing/2014/main" id="{8FC6B10C-8320-46D2-8699-82B82C3E2DB0}"/>
              </a:ext>
            </a:extLst>
          </p:cNvPr>
          <p:cNvSpPr>
            <a:spLocks noGrp="1"/>
          </p:cNvSpPr>
          <p:nvPr>
            <p:ph type="body" idx="1"/>
          </p:nvPr>
        </p:nvSpPr>
        <p:spPr>
          <a:xfrm>
            <a:off x="43543" y="1376827"/>
            <a:ext cx="12104914" cy="3029710"/>
          </a:xfrm>
        </p:spPr>
        <p:txBody>
          <a:bodyPr>
            <a:normAutofit fontScale="92500" lnSpcReduction="10000"/>
          </a:bodyPr>
          <a:lstStyle/>
          <a:p>
            <a:pPr marR="30480" indent="209550" algn="l">
              <a:tabLst>
                <a:tab pos="266700" algn="l"/>
                <a:tab pos="466725" algn="l"/>
                <a:tab pos="600075" algn="l"/>
              </a:tabLst>
            </a:pPr>
            <a:endParaRPr kumimoji="1" lang="en-US" altLang="ja-JP" sz="8000" b="0" i="0" u="none" strike="noStrike" kern="100" cap="none" spc="0" normalizeH="0" baseline="0" noProof="0" dirty="0">
              <a:ln>
                <a:noFill/>
              </a:ln>
              <a:solidFill>
                <a:schemeClr val="bg1"/>
              </a:solidFill>
              <a:effectLst/>
              <a:uLnTx/>
              <a:uFillTx/>
              <a:latin typeface="+mn-ea"/>
              <a:ea typeface="HGP明朝E" panose="02020900000000000000" pitchFamily="18" charset="-128"/>
              <a:cs typeface="Times New Roman" panose="02020603050405020304" pitchFamily="18" charset="0"/>
            </a:endParaRPr>
          </a:p>
          <a:p>
            <a:pPr marR="30480" indent="209550" algn="l">
              <a:tabLst>
                <a:tab pos="266700" algn="l"/>
                <a:tab pos="466725" algn="l"/>
                <a:tab pos="600075" algn="l"/>
              </a:tabLst>
            </a:pPr>
            <a:endParaRPr lang="en-US" altLang="ja-JP" sz="8000" kern="100" dirty="0">
              <a:solidFill>
                <a:schemeClr val="bg1"/>
              </a:solidFill>
              <a:latin typeface="+mn-ea"/>
              <a:ea typeface="HGP明朝E" panose="02020900000000000000" pitchFamily="18" charset="-128"/>
              <a:cs typeface="Times New Roman" panose="02020603050405020304" pitchFamily="18" charset="0"/>
            </a:endParaRPr>
          </a:p>
          <a:p>
            <a:pPr marR="30480" indent="209550" algn="l">
              <a:tabLst>
                <a:tab pos="266700" algn="l"/>
                <a:tab pos="466725" algn="l"/>
                <a:tab pos="600075" algn="l"/>
              </a:tabLst>
            </a:pPr>
            <a:endParaRPr kumimoji="1" lang="ja-JP" altLang="en-US"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kumimoji="1" lang="ja-JP" altLang="en-US"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　</a:t>
            </a:r>
            <a:endParaRPr kumimoji="1" lang="ja-JP" altLang="en-US" sz="2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endParaRPr kumimoji="1" lang="ja-JP" altLang="en-US" sz="8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endParaRPr>
          </a:p>
        </p:txBody>
      </p:sp>
      <p:sp>
        <p:nvSpPr>
          <p:cNvPr id="4" name="スライド番号プレースホルダー 3">
            <a:extLst>
              <a:ext uri="{FF2B5EF4-FFF2-40B4-BE49-F238E27FC236}">
                <a16:creationId xmlns:a16="http://schemas.microsoft.com/office/drawing/2014/main" id="{C6C06E6B-DCED-41FE-ABE1-7E771819159B}"/>
              </a:ext>
            </a:extLst>
          </p:cNvPr>
          <p:cNvSpPr>
            <a:spLocks noGrp="1"/>
          </p:cNvSpPr>
          <p:nvPr>
            <p:ph type="sldNum" sz="quarter" idx="12"/>
          </p:nvPr>
        </p:nvSpPr>
        <p:spPr>
          <a:xfrm>
            <a:off x="11312236" y="6492875"/>
            <a:ext cx="762000" cy="365125"/>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45BA4EA-5EFA-460C-8880-04B9C92D5A26}" type="slidenum">
              <a:rPr kumimoji="0" lang="ja-JP" altLang="en-US" sz="1600" b="0" i="0" u="none" strike="noStrike" kern="1200" cap="none" spc="0" normalizeH="0" baseline="0" noProof="0">
                <a:ln>
                  <a:noFill/>
                </a:ln>
                <a:solidFill>
                  <a:prstClr val="black"/>
                </a:solidFill>
                <a:effectLst/>
                <a:uLnTx/>
                <a:uFillTx/>
                <a:latin typeface="Calibri" pitchFamily="34"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58</a:t>
            </a:fld>
            <a:endParaRPr kumimoji="0" lang="ja-JP" altLang="en-US" sz="1600" b="0" i="0" u="none" strike="noStrike" kern="1200" cap="none" spc="0" normalizeH="0" baseline="0" noProof="0" dirty="0">
              <a:ln>
                <a:noFill/>
              </a:ln>
              <a:solidFill>
                <a:prstClr val="black"/>
              </a:solidFill>
              <a:effectLst/>
              <a:uLnTx/>
              <a:uFillTx/>
              <a:latin typeface="Calibri" pitchFamily="34" charset="0"/>
              <a:ea typeface="ＭＳ Ｐゴシック" pitchFamily="50" charset="-128"/>
              <a:cs typeface="+mn-cs"/>
            </a:endParaRPr>
          </a:p>
        </p:txBody>
      </p:sp>
      <p:pic>
        <p:nvPicPr>
          <p:cNvPr id="3" name="図 2">
            <a:extLst>
              <a:ext uri="{FF2B5EF4-FFF2-40B4-BE49-F238E27FC236}">
                <a16:creationId xmlns:a16="http://schemas.microsoft.com/office/drawing/2014/main" id="{817B4B1B-1C53-FCB4-D674-2EAA38FD8C50}"/>
              </a:ext>
            </a:extLst>
          </p:cNvPr>
          <p:cNvPicPr>
            <a:picLocks noChangeAspect="1"/>
          </p:cNvPicPr>
          <p:nvPr/>
        </p:nvPicPr>
        <p:blipFill>
          <a:blip r:embed="rId3"/>
          <a:stretch>
            <a:fillRect/>
          </a:stretch>
        </p:blipFill>
        <p:spPr>
          <a:xfrm>
            <a:off x="720436" y="0"/>
            <a:ext cx="10972800" cy="6858000"/>
          </a:xfrm>
          <a:prstGeom prst="rect">
            <a:avLst/>
          </a:prstGeom>
        </p:spPr>
      </p:pic>
    </p:spTree>
    <p:extLst>
      <p:ext uri="{BB962C8B-B14F-4D97-AF65-F5344CB8AC3E}">
        <p14:creationId xmlns:p14="http://schemas.microsoft.com/office/powerpoint/2010/main" val="297287280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2222500" y="4797153"/>
            <a:ext cx="7747000" cy="1329011"/>
          </a:xfrm>
        </p:spPr>
        <p:txBody>
          <a:bodyPr/>
          <a:lstStyle/>
          <a:p>
            <a:pPr algn="r"/>
            <a:r>
              <a:rPr kumimoji="1" lang="ja-JP" altLang="en-US" dirty="0"/>
              <a:t>愛 知 県 行 政 書 士 会</a:t>
            </a:r>
            <a:endParaRPr kumimoji="1" lang="en-US" altLang="ja-JP" dirty="0"/>
          </a:p>
          <a:p>
            <a:pPr marL="0" indent="0" algn="r">
              <a:buNone/>
            </a:pPr>
            <a:r>
              <a:rPr lang="ja-JP" altLang="en-US" sz="2000" dirty="0"/>
              <a:t>岡崎支部</a:t>
            </a:r>
            <a:r>
              <a:rPr lang="ja-JP" altLang="en-US" dirty="0"/>
              <a:t>　鍋 田 建 治</a:t>
            </a:r>
            <a:endParaRPr kumimoji="1" lang="ja-JP" altLang="en-US" dirty="0"/>
          </a:p>
        </p:txBody>
      </p:sp>
      <p:sp>
        <p:nvSpPr>
          <p:cNvPr id="2" name="タイトル 1"/>
          <p:cNvSpPr>
            <a:spLocks noGrp="1"/>
          </p:cNvSpPr>
          <p:nvPr>
            <p:ph type="title"/>
          </p:nvPr>
        </p:nvSpPr>
        <p:spPr>
          <a:xfrm>
            <a:off x="2207569" y="1988841"/>
            <a:ext cx="7756525" cy="1728191"/>
          </a:xfrm>
        </p:spPr>
        <p:txBody>
          <a:bodyPr/>
          <a:lstStyle/>
          <a:p>
            <a:r>
              <a:rPr lang="ja-JP" altLang="en-US" sz="4000" dirty="0"/>
              <a:t>ご清聴ありがとうございました</a:t>
            </a:r>
          </a:p>
        </p:txBody>
      </p:sp>
    </p:spTree>
    <p:extLst>
      <p:ext uri="{BB962C8B-B14F-4D97-AF65-F5344CB8AC3E}">
        <p14:creationId xmlns:p14="http://schemas.microsoft.com/office/powerpoint/2010/main" val="1434704250"/>
      </p:ext>
    </p:extLst>
  </p:cSld>
  <p:clrMapOvr>
    <a:masterClrMapping/>
  </p:clrMapOvr>
  <mc:AlternateContent xmlns:mc="http://schemas.openxmlformats.org/markup-compatibility/2006" xmlns:p14="http://schemas.microsoft.com/office/powerpoint/2010/main">
    <mc:Choice Requires="p14">
      <p:transition spd="slow" p14:dur="2000">
        <p:dissolve/>
      </p:transition>
    </mc:Choice>
    <mc:Fallback xmlns="">
      <p:transition spd="slow">
        <p:dissolv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6" name="テキスト プレースホルダー 5">
            <a:extLst>
              <a:ext uri="{FF2B5EF4-FFF2-40B4-BE49-F238E27FC236}">
                <a16:creationId xmlns:a16="http://schemas.microsoft.com/office/drawing/2014/main" id="{8FC6B10C-8320-46D2-8699-82B82C3E2DB0}"/>
              </a:ext>
            </a:extLst>
          </p:cNvPr>
          <p:cNvSpPr>
            <a:spLocks noGrp="1"/>
          </p:cNvSpPr>
          <p:nvPr>
            <p:ph type="body" idx="1"/>
          </p:nvPr>
        </p:nvSpPr>
        <p:spPr>
          <a:xfrm>
            <a:off x="195209" y="639601"/>
            <a:ext cx="11801582" cy="5995938"/>
          </a:xfrm>
        </p:spPr>
        <p:txBody>
          <a:bodyPr>
            <a:normAutofit fontScale="25000" lnSpcReduction="20000"/>
          </a:bodyPr>
          <a:lstStyle/>
          <a:p>
            <a:r>
              <a:rPr lang="ja-JP" altLang="en-US" sz="8000" dirty="0">
                <a:solidFill>
                  <a:prstClr val="black"/>
                </a:solidFill>
                <a:latin typeface="Constantia"/>
                <a:ea typeface="HGP明朝E" panose="02020900000000000000" pitchFamily="18" charset="-128"/>
              </a:rPr>
              <a:t>　   ②農業と併せ行う林業（同）</a:t>
            </a: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ja-JP" altLang="en-US" sz="8000" dirty="0">
                <a:solidFill>
                  <a:prstClr val="black"/>
                </a:solidFill>
                <a:latin typeface="Constantia"/>
                <a:ea typeface="HGP明朝E" panose="02020900000000000000" pitchFamily="18" charset="-128"/>
              </a:rPr>
              <a:t>　   ③農業組合法人にあっては、農業と併せ行う農協法７２条の１０第１項１号の事業</a:t>
            </a:r>
            <a:r>
              <a:rPr lang="en-US" altLang="ja-JP" sz="8000" dirty="0">
                <a:solidFill>
                  <a:prstClr val="black"/>
                </a:solidFill>
                <a:latin typeface="Constantia"/>
                <a:ea typeface="HGP明朝E" panose="02020900000000000000" pitchFamily="18" charset="-128"/>
              </a:rPr>
              <a:t>(</a:t>
            </a:r>
            <a:r>
              <a:rPr lang="ja-JP" altLang="en-US" sz="8000" dirty="0">
                <a:solidFill>
                  <a:prstClr val="black"/>
                </a:solidFill>
                <a:latin typeface="Constantia"/>
                <a:ea typeface="HGP明朝E" panose="02020900000000000000" pitchFamily="18" charset="-128"/>
              </a:rPr>
              <a:t>同</a:t>
            </a:r>
            <a:r>
              <a:rPr lang="en-US" altLang="ja-JP" sz="8000" dirty="0">
                <a:solidFill>
                  <a:prstClr val="black"/>
                </a:solidFill>
                <a:latin typeface="Constantia"/>
                <a:ea typeface="HGP明朝E" panose="02020900000000000000" pitchFamily="18" charset="-128"/>
              </a:rPr>
              <a:t>)</a:t>
            </a: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ja-JP" altLang="en-US" sz="8800" dirty="0">
                <a:solidFill>
                  <a:prstClr val="black"/>
                </a:solidFill>
                <a:latin typeface="Constantia"/>
                <a:ea typeface="HGP明朝E" panose="02020900000000000000" pitchFamily="18" charset="-128"/>
              </a:rPr>
              <a:t>  </a:t>
            </a:r>
            <a:r>
              <a:rPr lang="ja-JP" altLang="en-US" sz="8000" dirty="0">
                <a:solidFill>
                  <a:prstClr val="black"/>
                </a:solidFill>
                <a:latin typeface="Constantia"/>
                <a:ea typeface="HGP明朝E" panose="02020900000000000000" pitchFamily="18" charset="-128"/>
              </a:rPr>
              <a:t>（２）農業に関連する事業（規２条）　 </a:t>
            </a:r>
            <a:endParaRPr lang="en-US" altLang="ja-JP" sz="8000" dirty="0">
              <a:solidFill>
                <a:prstClr val="black"/>
              </a:solidFill>
              <a:latin typeface="Constantia"/>
              <a:ea typeface="HGP明朝E" panose="02020900000000000000" pitchFamily="18" charset="-128"/>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ja-JP" altLang="en-US" sz="8000" dirty="0">
                <a:solidFill>
                  <a:prstClr val="black"/>
                </a:solidFill>
                <a:latin typeface="Constantia"/>
                <a:ea typeface="HGP明朝E" panose="02020900000000000000" pitchFamily="18" charset="-128"/>
              </a:rPr>
              <a:t>　   ①農畜産物の貯蔵、運搬又は販売</a:t>
            </a: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ja-JP" altLang="en-US" sz="8000" dirty="0">
                <a:solidFill>
                  <a:prstClr val="black"/>
                </a:solidFill>
                <a:latin typeface="Constantia"/>
                <a:ea typeface="HGP明朝E" panose="02020900000000000000" pitchFamily="18" charset="-128"/>
              </a:rPr>
              <a:t>　　②農畜産物・林産物を変換して得られる電気又は農畜産物・林産物を熱源とする熱の供給</a:t>
            </a: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ja-JP" altLang="en-US" sz="8000" dirty="0">
                <a:solidFill>
                  <a:prstClr val="black"/>
                </a:solidFill>
                <a:latin typeface="Constantia"/>
                <a:ea typeface="HGP明朝E" panose="02020900000000000000" pitchFamily="18" charset="-128"/>
              </a:rPr>
              <a:t>　　③農業生産に必要な資材の製造</a:t>
            </a: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ja-JP" altLang="en-US" sz="8000" dirty="0">
                <a:solidFill>
                  <a:prstClr val="black"/>
                </a:solidFill>
                <a:latin typeface="Constantia"/>
                <a:ea typeface="HGP明朝E" panose="02020900000000000000" pitchFamily="18" charset="-128"/>
              </a:rPr>
              <a:t>     ④農作業の受託</a:t>
            </a: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ja-JP" altLang="en-US" sz="8000" dirty="0">
                <a:solidFill>
                  <a:prstClr val="black"/>
                </a:solidFill>
                <a:latin typeface="Constantia"/>
                <a:ea typeface="HGP明朝E" panose="02020900000000000000" pitchFamily="18" charset="-128"/>
              </a:rPr>
              <a:t>     ⑤農産漁村滞在型余暇活動のための基盤整備の促進に関する法律２条１項に規定す る施設の設置・運営・</a:t>
            </a:r>
            <a:endParaRPr lang="en-US" altLang="ja-JP" sz="8000" dirty="0">
              <a:solidFill>
                <a:prstClr val="black"/>
              </a:solidFill>
              <a:latin typeface="Constantia"/>
              <a:ea typeface="HGP明朝E" panose="02020900000000000000" pitchFamily="18" charset="-128"/>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en-US" altLang="ja-JP" sz="8000" dirty="0">
                <a:solidFill>
                  <a:prstClr val="black"/>
                </a:solidFill>
                <a:latin typeface="Constantia"/>
                <a:ea typeface="HGP明朝E" panose="02020900000000000000" pitchFamily="18" charset="-128"/>
              </a:rPr>
              <a:t>        </a:t>
            </a:r>
            <a:r>
              <a:rPr lang="ja-JP" altLang="en-US" sz="8000" dirty="0">
                <a:solidFill>
                  <a:prstClr val="black"/>
                </a:solidFill>
                <a:latin typeface="Constantia"/>
                <a:ea typeface="HGP明朝E" panose="02020900000000000000" pitchFamily="18" charset="-128"/>
              </a:rPr>
              <a:t> 役務の提供</a:t>
            </a: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ja-JP" altLang="en-US" sz="8000" dirty="0">
                <a:solidFill>
                  <a:prstClr val="black"/>
                </a:solidFill>
                <a:latin typeface="Constantia"/>
                <a:ea typeface="HGP明朝E" panose="02020900000000000000" pitchFamily="18" charset="-128"/>
              </a:rPr>
              <a:t>　　⑥農地に支柱を立てて設置する太陽光を電気に変換する設備の下で耕作を行う場合における当該設備</a:t>
            </a:r>
            <a:endParaRPr lang="en-US" altLang="ja-JP" sz="8000" dirty="0">
              <a:solidFill>
                <a:prstClr val="black"/>
              </a:solidFill>
              <a:latin typeface="Constantia"/>
              <a:ea typeface="HGP明朝E" panose="02020900000000000000" pitchFamily="18" charset="-128"/>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ja-JP" altLang="en-US" sz="8000" dirty="0">
                <a:solidFill>
                  <a:prstClr val="black"/>
                </a:solidFill>
                <a:latin typeface="Constantia"/>
                <a:ea typeface="HGP明朝E" panose="02020900000000000000" pitchFamily="18" charset="-128"/>
              </a:rPr>
              <a:t>　　　 による電気の供給</a:t>
            </a: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ja-JP" altLang="en-US" sz="9600" dirty="0">
                <a:solidFill>
                  <a:prstClr val="black"/>
                </a:solidFill>
                <a:latin typeface="Constantia"/>
                <a:ea typeface="HGP明朝E" panose="02020900000000000000" pitchFamily="18" charset="-128"/>
              </a:rPr>
              <a:t> </a:t>
            </a:r>
            <a:r>
              <a:rPr lang="ja-JP" altLang="en-US" sz="8000" dirty="0">
                <a:solidFill>
                  <a:prstClr val="black"/>
                </a:solidFill>
                <a:latin typeface="Constantia"/>
                <a:ea typeface="HGP明朝E" panose="02020900000000000000" pitchFamily="18" charset="-128"/>
              </a:rPr>
              <a:t>２ 構成員要件</a:t>
            </a: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ja-JP" altLang="en-US" sz="8000" dirty="0">
                <a:solidFill>
                  <a:prstClr val="black"/>
                </a:solidFill>
                <a:latin typeface="Constantia"/>
                <a:ea typeface="HGP明朝E" panose="02020900000000000000" pitchFamily="18" charset="-128"/>
              </a:rPr>
              <a:t> 　（１）議決権に関する制限</a:t>
            </a:r>
            <a:endParaRPr lang="en-US" altLang="ja-JP" sz="8000" dirty="0">
              <a:solidFill>
                <a:prstClr val="black"/>
              </a:solidFill>
              <a:latin typeface="Constantia"/>
              <a:ea typeface="HGP明朝E" panose="02020900000000000000" pitchFamily="18" charset="-128"/>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ja-JP" altLang="en-US" sz="8000" dirty="0">
                <a:solidFill>
                  <a:prstClr val="black"/>
                </a:solidFill>
                <a:latin typeface="Constantia"/>
                <a:ea typeface="HGP明朝E" panose="02020900000000000000" pitchFamily="18" charset="-128"/>
              </a:rPr>
              <a:t>　　　 構成員とは、農事組合法人の組合員、株式会社の株主及び持分会社の社員を指す。</a:t>
            </a: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ja-JP" altLang="en-US" sz="8000" dirty="0">
                <a:solidFill>
                  <a:prstClr val="black"/>
                </a:solidFill>
                <a:latin typeface="Constantia"/>
                <a:ea typeface="HGP明朝E" panose="02020900000000000000" pitchFamily="18" charset="-128"/>
              </a:rPr>
              <a:t>　　 ・その法人が株式会社にあっては、次に掲げる者に該当する株主の有する議決権の合計が総株主の議決</a:t>
            </a:r>
            <a:endParaRPr lang="en-US" altLang="ja-JP" sz="8000" dirty="0">
              <a:solidFill>
                <a:prstClr val="black"/>
              </a:solidFill>
              <a:latin typeface="Constantia"/>
              <a:ea typeface="HGP明朝E" panose="02020900000000000000" pitchFamily="18" charset="-128"/>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ja-JP" altLang="en-US" sz="8000" dirty="0">
                <a:solidFill>
                  <a:prstClr val="black"/>
                </a:solidFill>
                <a:latin typeface="Constantia"/>
                <a:ea typeface="HGP明朝E" panose="02020900000000000000" pitchFamily="18" charset="-128"/>
              </a:rPr>
              <a:t>　　　権の過半を、持分会社にあっては次に掲げる者に該当する社員の数が社員の総数の過半を占めている</a:t>
            </a:r>
            <a:endParaRPr lang="en-US" altLang="ja-JP" sz="8000" dirty="0">
              <a:solidFill>
                <a:prstClr val="black"/>
              </a:solidFill>
              <a:latin typeface="Constantia"/>
              <a:ea typeface="HGP明朝E" panose="02020900000000000000" pitchFamily="18" charset="-128"/>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ja-JP" altLang="en-US" sz="8000" dirty="0">
                <a:solidFill>
                  <a:prstClr val="black"/>
                </a:solidFill>
                <a:latin typeface="Constantia"/>
                <a:ea typeface="HGP明朝E" panose="02020900000000000000" pitchFamily="18" charset="-128"/>
              </a:rPr>
              <a:t>　　　ものであることと定めている（第２条３項２号）･･･（次に掲げる者とはイ～チに該当するもの）</a:t>
            </a:r>
            <a:endParaRPr lang="en-US" altLang="ja-JP" sz="8000" dirty="0">
              <a:solidFill>
                <a:prstClr val="black"/>
              </a:solidFill>
              <a:latin typeface="Constantia"/>
              <a:ea typeface="HGP明朝E" panose="02020900000000000000" pitchFamily="18" charset="-128"/>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ja-JP" altLang="en-US" sz="8000" dirty="0">
                <a:solidFill>
                  <a:prstClr val="black"/>
                </a:solidFill>
                <a:latin typeface="Constantia"/>
                <a:ea typeface="HGP明朝E" panose="02020900000000000000" pitchFamily="18" charset="-128"/>
              </a:rPr>
              <a:t>   （２）法人の構成員となり得る者</a:t>
            </a:r>
            <a:endParaRPr lang="en-US" altLang="ja-JP" sz="8000" dirty="0">
              <a:solidFill>
                <a:prstClr val="black"/>
              </a:solidFill>
              <a:latin typeface="Constantia"/>
              <a:ea typeface="HGP明朝E" panose="02020900000000000000" pitchFamily="18" charset="-128"/>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ja-JP" altLang="en-US" sz="8000" dirty="0">
                <a:solidFill>
                  <a:prstClr val="black"/>
                </a:solidFill>
                <a:latin typeface="Constantia"/>
                <a:ea typeface="HGP明朝E" panose="02020900000000000000" pitchFamily="18" charset="-128"/>
              </a:rPr>
              <a:t>　     上記の定める過半数の議決権要件を満たし得る者は次のイ～チまでの六つのものに限定されている。</a:t>
            </a:r>
            <a:endParaRPr lang="en-US" altLang="ja-JP" sz="1800" dirty="0"/>
          </a:p>
        </p:txBody>
      </p:sp>
      <p:sp>
        <p:nvSpPr>
          <p:cNvPr id="4" name="スライド番号プレースホルダー 3">
            <a:extLst>
              <a:ext uri="{FF2B5EF4-FFF2-40B4-BE49-F238E27FC236}">
                <a16:creationId xmlns:a16="http://schemas.microsoft.com/office/drawing/2014/main" id="{C6C06E6B-DCED-41FE-ABE1-7E771819159B}"/>
              </a:ext>
            </a:extLst>
          </p:cNvPr>
          <p:cNvSpPr>
            <a:spLocks noGrp="1"/>
          </p:cNvSpPr>
          <p:nvPr>
            <p:ph type="sldNum" sz="quarter" idx="12"/>
          </p:nvPr>
        </p:nvSpPr>
        <p:spPr>
          <a:xfrm>
            <a:off x="11308672" y="6492875"/>
            <a:ext cx="762000" cy="365125"/>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45BA4EA-5EFA-460C-8880-04B9C92D5A26}" type="slidenum">
              <a:rPr kumimoji="0" lang="ja-JP" altLang="en-US" sz="1600" b="0" i="0" u="none" strike="noStrike" kern="1200" cap="none" spc="0" normalizeH="0" baseline="0" noProof="0">
                <a:ln>
                  <a:noFill/>
                </a:ln>
                <a:solidFill>
                  <a:prstClr val="black"/>
                </a:solidFill>
                <a:effectLst/>
                <a:uLnTx/>
                <a:uFillTx/>
                <a:latin typeface="Calibri" pitchFamily="34"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ja-JP" altLang="en-US" sz="1600" b="0" i="0" u="none" strike="noStrike" kern="1200" cap="none" spc="0" normalizeH="0" baseline="0" noProof="0" dirty="0">
              <a:ln>
                <a:noFill/>
              </a:ln>
              <a:solidFill>
                <a:prstClr val="black"/>
              </a:solidFill>
              <a:effectLst/>
              <a:uLnTx/>
              <a:uFillTx/>
              <a:latin typeface="Calibri" pitchFamily="34" charset="0"/>
              <a:ea typeface="ＭＳ Ｐゴシック" pitchFamily="50" charset="-128"/>
              <a:cs typeface="+mn-cs"/>
            </a:endParaRPr>
          </a:p>
        </p:txBody>
      </p:sp>
      <p:sp>
        <p:nvSpPr>
          <p:cNvPr id="13" name="テキスト ボックス 12">
            <a:extLst>
              <a:ext uri="{FF2B5EF4-FFF2-40B4-BE49-F238E27FC236}">
                <a16:creationId xmlns:a16="http://schemas.microsoft.com/office/drawing/2014/main" id="{ABEB3D99-B49C-41D8-83C9-72DF7F516350}"/>
              </a:ext>
            </a:extLst>
          </p:cNvPr>
          <p:cNvSpPr txBox="1"/>
          <p:nvPr/>
        </p:nvSpPr>
        <p:spPr>
          <a:xfrm>
            <a:off x="11391557" y="1321405"/>
            <a:ext cx="184731"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itchFamily="34" charset="0"/>
              <a:ea typeface="ＭＳ Ｐゴシック" pitchFamily="50" charset="-128"/>
              <a:cs typeface="+mn-cs"/>
            </a:endParaRPr>
          </a:p>
        </p:txBody>
      </p:sp>
    </p:spTree>
    <p:extLst>
      <p:ext uri="{BB962C8B-B14F-4D97-AF65-F5344CB8AC3E}">
        <p14:creationId xmlns:p14="http://schemas.microsoft.com/office/powerpoint/2010/main" val="97961931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6" name="テキスト プレースホルダー 5">
            <a:extLst>
              <a:ext uri="{FF2B5EF4-FFF2-40B4-BE49-F238E27FC236}">
                <a16:creationId xmlns:a16="http://schemas.microsoft.com/office/drawing/2014/main" id="{8FC6B10C-8320-46D2-8699-82B82C3E2DB0}"/>
              </a:ext>
            </a:extLst>
          </p:cNvPr>
          <p:cNvSpPr>
            <a:spLocks noGrp="1"/>
          </p:cNvSpPr>
          <p:nvPr>
            <p:ph type="body" idx="1"/>
          </p:nvPr>
        </p:nvSpPr>
        <p:spPr>
          <a:xfrm>
            <a:off x="43543" y="1376827"/>
            <a:ext cx="12104914" cy="3029710"/>
          </a:xfrm>
        </p:spPr>
        <p:txBody>
          <a:bodyPr>
            <a:normAutofit fontScale="92500" lnSpcReduction="10000"/>
          </a:bodyPr>
          <a:lstStyle/>
          <a:p>
            <a:pPr marR="30480" indent="209550" algn="l">
              <a:tabLst>
                <a:tab pos="266700" algn="l"/>
                <a:tab pos="466725" algn="l"/>
                <a:tab pos="600075" algn="l"/>
              </a:tabLst>
            </a:pPr>
            <a:endParaRPr kumimoji="1" lang="en-US" altLang="ja-JP" sz="8000" b="0" i="0" u="none" strike="noStrike" kern="100" cap="none" spc="0" normalizeH="0" baseline="0" noProof="0" dirty="0">
              <a:ln>
                <a:noFill/>
              </a:ln>
              <a:solidFill>
                <a:schemeClr val="bg1"/>
              </a:solidFill>
              <a:effectLst/>
              <a:uLnTx/>
              <a:uFillTx/>
              <a:latin typeface="+mn-ea"/>
              <a:ea typeface="HGP明朝E" panose="02020900000000000000" pitchFamily="18" charset="-128"/>
              <a:cs typeface="Times New Roman" panose="02020603050405020304" pitchFamily="18" charset="0"/>
            </a:endParaRPr>
          </a:p>
          <a:p>
            <a:pPr marR="30480" indent="209550" algn="l">
              <a:tabLst>
                <a:tab pos="266700" algn="l"/>
                <a:tab pos="466725" algn="l"/>
                <a:tab pos="600075" algn="l"/>
              </a:tabLst>
            </a:pPr>
            <a:endParaRPr lang="en-US" altLang="ja-JP" sz="8000" kern="100" dirty="0">
              <a:solidFill>
                <a:schemeClr val="bg1"/>
              </a:solidFill>
              <a:latin typeface="+mn-ea"/>
              <a:ea typeface="HGP明朝E" panose="02020900000000000000" pitchFamily="18" charset="-128"/>
              <a:cs typeface="Times New Roman" panose="02020603050405020304" pitchFamily="18" charset="0"/>
            </a:endParaRPr>
          </a:p>
          <a:p>
            <a:pPr marR="30480" indent="209550" algn="l">
              <a:tabLst>
                <a:tab pos="266700" algn="l"/>
                <a:tab pos="466725" algn="l"/>
                <a:tab pos="600075" algn="l"/>
              </a:tabLst>
            </a:pPr>
            <a:endParaRPr kumimoji="1" lang="ja-JP" altLang="en-US"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kumimoji="1" lang="ja-JP" altLang="en-US"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　</a:t>
            </a:r>
            <a:endParaRPr kumimoji="1" lang="ja-JP" altLang="en-US" sz="2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endParaRPr kumimoji="1" lang="ja-JP" altLang="en-US" sz="8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endParaRPr>
          </a:p>
        </p:txBody>
      </p:sp>
      <p:sp>
        <p:nvSpPr>
          <p:cNvPr id="4" name="スライド番号プレースホルダー 3">
            <a:extLst>
              <a:ext uri="{FF2B5EF4-FFF2-40B4-BE49-F238E27FC236}">
                <a16:creationId xmlns:a16="http://schemas.microsoft.com/office/drawing/2014/main" id="{C6C06E6B-DCED-41FE-ABE1-7E771819159B}"/>
              </a:ext>
            </a:extLst>
          </p:cNvPr>
          <p:cNvSpPr>
            <a:spLocks noGrp="1"/>
          </p:cNvSpPr>
          <p:nvPr>
            <p:ph type="sldNum" sz="quarter" idx="12"/>
          </p:nvPr>
        </p:nvSpPr>
        <p:spPr>
          <a:xfrm>
            <a:off x="11309018" y="6492875"/>
            <a:ext cx="762000" cy="365125"/>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45BA4EA-5EFA-460C-8880-04B9C92D5A26}" type="slidenum">
              <a:rPr kumimoji="0" lang="ja-JP" altLang="en-US" sz="1600" b="0" i="0" u="none" strike="noStrike" kern="1200" cap="none" spc="0" normalizeH="0" baseline="0" noProof="0">
                <a:ln>
                  <a:noFill/>
                </a:ln>
                <a:solidFill>
                  <a:prstClr val="black"/>
                </a:solidFill>
                <a:effectLst/>
                <a:uLnTx/>
                <a:uFillTx/>
                <a:latin typeface="Calibri" pitchFamily="34"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60</a:t>
            </a:fld>
            <a:endParaRPr kumimoji="0" lang="ja-JP" altLang="en-US" sz="1600" b="0" i="0" u="none" strike="noStrike" kern="1200" cap="none" spc="0" normalizeH="0" baseline="0" noProof="0" dirty="0">
              <a:ln>
                <a:noFill/>
              </a:ln>
              <a:solidFill>
                <a:prstClr val="black"/>
              </a:solidFill>
              <a:effectLst/>
              <a:uLnTx/>
              <a:uFillTx/>
              <a:latin typeface="Calibri" pitchFamily="34" charset="0"/>
              <a:ea typeface="ＭＳ Ｐゴシック" pitchFamily="50" charset="-128"/>
              <a:cs typeface="+mn-cs"/>
            </a:endParaRPr>
          </a:p>
        </p:txBody>
      </p:sp>
    </p:spTree>
    <p:extLst>
      <p:ext uri="{BB962C8B-B14F-4D97-AF65-F5344CB8AC3E}">
        <p14:creationId xmlns:p14="http://schemas.microsoft.com/office/powerpoint/2010/main" val="29913742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6" name="テキスト プレースホルダー 5">
            <a:extLst>
              <a:ext uri="{FF2B5EF4-FFF2-40B4-BE49-F238E27FC236}">
                <a16:creationId xmlns:a16="http://schemas.microsoft.com/office/drawing/2014/main" id="{8FC6B10C-8320-46D2-8699-82B82C3E2DB0}"/>
              </a:ext>
            </a:extLst>
          </p:cNvPr>
          <p:cNvSpPr>
            <a:spLocks noGrp="1"/>
          </p:cNvSpPr>
          <p:nvPr>
            <p:ph type="body" idx="1"/>
          </p:nvPr>
        </p:nvSpPr>
        <p:spPr>
          <a:xfrm>
            <a:off x="162919" y="669117"/>
            <a:ext cx="11866162" cy="6057051"/>
          </a:xfrm>
        </p:spPr>
        <p:txBody>
          <a:bodyPr>
            <a:normAutofit fontScale="25000" lnSpcReduction="20000"/>
          </a:bodyPr>
          <a:lstStyle/>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ja-JP" altLang="en-US" sz="2600" dirty="0">
                <a:solidFill>
                  <a:prstClr val="black"/>
                </a:solidFill>
                <a:latin typeface="Constantia"/>
                <a:ea typeface="HGP明朝E" panose="02020900000000000000" pitchFamily="18" charset="-128"/>
              </a:rPr>
              <a:t>　　　</a:t>
            </a:r>
            <a:r>
              <a:rPr lang="ja-JP" altLang="en-US" sz="8000" dirty="0">
                <a:solidFill>
                  <a:prstClr val="black"/>
                </a:solidFill>
                <a:latin typeface="Constantia"/>
                <a:ea typeface="HGP明朝E" panose="02020900000000000000" pitchFamily="18" charset="-128"/>
              </a:rPr>
              <a:t>①農地に関する権利（</a:t>
            </a:r>
            <a:r>
              <a:rPr lang="ja-JP" altLang="en-US" sz="8000" u="sng" dirty="0">
                <a:solidFill>
                  <a:prstClr val="black"/>
                </a:solidFill>
                <a:latin typeface="Constantia"/>
                <a:ea typeface="HGP明朝E" panose="02020900000000000000" pitchFamily="18" charset="-128"/>
              </a:rPr>
              <a:t>所有権又は使用収益権</a:t>
            </a:r>
            <a:r>
              <a:rPr lang="ja-JP" altLang="en-US" sz="8000" dirty="0">
                <a:solidFill>
                  <a:prstClr val="black"/>
                </a:solidFill>
                <a:latin typeface="Constantia"/>
                <a:ea typeface="HGP明朝E" panose="02020900000000000000" pitchFamily="18" charset="-128"/>
              </a:rPr>
              <a:t>）を法人に移転した個人又はその一般承継人（法２条３項２号イ</a:t>
            </a:r>
            <a:r>
              <a:rPr lang="en-US" altLang="ja-JP" sz="8000" dirty="0">
                <a:solidFill>
                  <a:prstClr val="black"/>
                </a:solidFill>
                <a:latin typeface="Constantia"/>
                <a:ea typeface="HGP明朝E" panose="02020900000000000000" pitchFamily="18" charset="-128"/>
              </a:rPr>
              <a:t>)</a:t>
            </a:r>
            <a:r>
              <a:rPr lang="ja-JP" altLang="en-US" sz="8000" dirty="0">
                <a:solidFill>
                  <a:prstClr val="black"/>
                </a:solidFill>
                <a:latin typeface="Constantia"/>
                <a:ea typeface="HGP明朝E" panose="02020900000000000000" pitchFamily="18" charset="-128"/>
              </a:rPr>
              <a:t>、</a:t>
            </a:r>
            <a:endParaRPr lang="en-US" altLang="ja-JP" sz="8000" dirty="0">
              <a:solidFill>
                <a:prstClr val="black"/>
              </a:solidFill>
              <a:latin typeface="Constantia"/>
              <a:ea typeface="HGP明朝E" panose="02020900000000000000" pitchFamily="18" charset="-128"/>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ja-JP" altLang="en-US" sz="8000" dirty="0">
                <a:solidFill>
                  <a:prstClr val="black"/>
                </a:solidFill>
                <a:latin typeface="Constantia"/>
                <a:ea typeface="HGP明朝E" panose="02020900000000000000" pitchFamily="18" charset="-128"/>
              </a:rPr>
              <a:t>　　  法人に対し使用収益権を設定して使用収益させている個人（同号ロ）及び法人に対し権利を移転又は設定</a:t>
            </a:r>
            <a:endParaRPr lang="en-US" altLang="ja-JP" sz="8000" dirty="0">
              <a:solidFill>
                <a:prstClr val="black"/>
              </a:solidFill>
              <a:latin typeface="Constantia"/>
              <a:ea typeface="HGP明朝E" panose="02020900000000000000" pitchFamily="18" charset="-128"/>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ja-JP" altLang="en-US" sz="8000" dirty="0">
                <a:solidFill>
                  <a:prstClr val="black"/>
                </a:solidFill>
                <a:latin typeface="Constantia"/>
                <a:ea typeface="HGP明朝E" panose="02020900000000000000" pitchFamily="18" charset="-128"/>
              </a:rPr>
              <a:t>　　  して使用収益させるため３条許可を申請している個人（同号ハ）</a:t>
            </a: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ja-JP" altLang="en-US" sz="8000" dirty="0">
                <a:solidFill>
                  <a:prstClr val="black"/>
                </a:solidFill>
                <a:latin typeface="Constantia"/>
                <a:ea typeface="HGP明朝E" panose="02020900000000000000" pitchFamily="18" charset="-128"/>
              </a:rPr>
              <a:t>　②法人に対し</a:t>
            </a:r>
            <a:r>
              <a:rPr lang="ja-JP" altLang="en-US" sz="8000" u="sng" dirty="0">
                <a:solidFill>
                  <a:prstClr val="black"/>
                </a:solidFill>
                <a:latin typeface="Constantia"/>
                <a:ea typeface="HGP明朝E" panose="02020900000000000000" pitchFamily="18" charset="-128"/>
              </a:rPr>
              <a:t>使用貸借権又は賃借権</a:t>
            </a:r>
            <a:r>
              <a:rPr lang="ja-JP" altLang="en-US" sz="8000" dirty="0">
                <a:solidFill>
                  <a:prstClr val="black"/>
                </a:solidFill>
                <a:latin typeface="Constantia"/>
                <a:ea typeface="HGP明朝E" panose="02020900000000000000" pitchFamily="18" charset="-128"/>
              </a:rPr>
              <a:t>に基づく権利を設定した農地中間管理機構（中間２条４項）に対し</a:t>
            </a:r>
            <a:endParaRPr lang="en-US" altLang="ja-JP" sz="8000" dirty="0">
              <a:solidFill>
                <a:prstClr val="black"/>
              </a:solidFill>
              <a:latin typeface="Constantia"/>
              <a:ea typeface="HGP明朝E" panose="02020900000000000000" pitchFamily="18" charset="-128"/>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ja-JP" altLang="en-US" sz="8000" dirty="0">
                <a:solidFill>
                  <a:prstClr val="black"/>
                </a:solidFill>
                <a:latin typeface="Constantia"/>
                <a:ea typeface="HGP明朝E" panose="02020900000000000000" pitchFamily="18" charset="-128"/>
              </a:rPr>
              <a:t>　　 使用貸借による権利又は賃借権を設定している個人（同号ニ）</a:t>
            </a: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ja-JP" altLang="en-US" sz="8000" dirty="0">
                <a:solidFill>
                  <a:prstClr val="black"/>
                </a:solidFill>
                <a:latin typeface="Constantia"/>
                <a:ea typeface="HGP明朝E" panose="02020900000000000000" pitchFamily="18" charset="-128"/>
              </a:rPr>
              <a:t>　③法人の農業に常時従事する者（同号ホ）</a:t>
            </a: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ja-JP" altLang="en-US" sz="8000" dirty="0">
                <a:solidFill>
                  <a:prstClr val="black"/>
                </a:solidFill>
                <a:latin typeface="Constantia"/>
                <a:ea typeface="HGP明朝E" panose="02020900000000000000" pitchFamily="18" charset="-128"/>
              </a:rPr>
              <a:t>   ④法人に対し農作業（農産物を生産するために必要となる基幹的な作業に限られます。規６条）を委託している</a:t>
            </a:r>
            <a:endParaRPr lang="en-US" altLang="ja-JP" sz="8000" dirty="0">
              <a:solidFill>
                <a:prstClr val="black"/>
              </a:solidFill>
              <a:latin typeface="Constantia"/>
              <a:ea typeface="HGP明朝E" panose="02020900000000000000" pitchFamily="18" charset="-128"/>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en-US" altLang="ja-JP" sz="8000" dirty="0">
                <a:solidFill>
                  <a:prstClr val="black"/>
                </a:solidFill>
                <a:latin typeface="Constantia"/>
                <a:ea typeface="HGP明朝E" panose="02020900000000000000" pitchFamily="18" charset="-128"/>
              </a:rPr>
              <a:t>       </a:t>
            </a:r>
            <a:r>
              <a:rPr lang="ja-JP" altLang="en-US" sz="8000" dirty="0">
                <a:solidFill>
                  <a:prstClr val="black"/>
                </a:solidFill>
                <a:latin typeface="Constantia"/>
                <a:ea typeface="HGP明朝E" panose="02020900000000000000" pitchFamily="18" charset="-128"/>
              </a:rPr>
              <a:t>個人（同号ヘ）</a:t>
            </a: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ja-JP" altLang="en-US" sz="8000" dirty="0">
                <a:solidFill>
                  <a:prstClr val="black"/>
                </a:solidFill>
                <a:latin typeface="Constantia"/>
                <a:ea typeface="HGP明朝E" panose="02020900000000000000" pitchFamily="18" charset="-128"/>
              </a:rPr>
              <a:t>   ⑤法人に対し基盤強化法７条３号に掲げる事業にかかる現物出資を行った農地中間管理機構（同号ト）</a:t>
            </a: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ja-JP" altLang="en-US" sz="8000" dirty="0">
                <a:solidFill>
                  <a:prstClr val="black"/>
                </a:solidFill>
                <a:latin typeface="Constantia"/>
                <a:ea typeface="HGP明朝E" panose="02020900000000000000" pitchFamily="18" charset="-128"/>
              </a:rPr>
              <a:t>   ⑥地方公共団体、農業協同組合又は農業協同組合連合会（同号チ）</a:t>
            </a:r>
            <a:endParaRPr lang="en-US" altLang="ja-JP" sz="8000" dirty="0">
              <a:solidFill>
                <a:prstClr val="black"/>
              </a:solidFill>
              <a:latin typeface="Constantia"/>
              <a:ea typeface="HGP明朝E" panose="02020900000000000000" pitchFamily="18" charset="-128"/>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ja-JP" altLang="en-US" sz="8000" dirty="0">
                <a:solidFill>
                  <a:prstClr val="black"/>
                </a:solidFill>
                <a:latin typeface="Constantia"/>
                <a:ea typeface="HGP明朝E" panose="02020900000000000000" pitchFamily="18" charset="-128"/>
              </a:rPr>
              <a:t>　・株式会社の場合、農業関係者以外の者が保有することが認められる議決権は、総議決権の２分の１</a:t>
            </a:r>
            <a:r>
              <a:rPr kumimoji="1" lang="ja-JP" altLang="en-US" sz="8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未満まで</a:t>
            </a:r>
            <a:endParaRPr lang="en-US" altLang="ja-JP" sz="8000" dirty="0">
              <a:solidFill>
                <a:prstClr val="black"/>
              </a:solidFill>
              <a:latin typeface="Constantia"/>
              <a:ea typeface="HGP明朝E" panose="02020900000000000000" pitchFamily="18" charset="-128"/>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ja-JP" altLang="en-US" sz="8000" dirty="0">
                <a:solidFill>
                  <a:prstClr val="black"/>
                </a:solidFill>
                <a:latin typeface="Constantia"/>
                <a:ea typeface="HGP明朝E" panose="02020900000000000000" pitchFamily="18" charset="-128"/>
              </a:rPr>
              <a:t>　  に抑えられている。</a:t>
            </a: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ja-JP" altLang="en-US" sz="8000" dirty="0">
                <a:solidFill>
                  <a:prstClr val="black"/>
                </a:solidFill>
                <a:latin typeface="Constantia"/>
                <a:ea typeface="HGP明朝E" panose="02020900000000000000" pitchFamily="18" charset="-128"/>
              </a:rPr>
              <a:t>   ・法人の行う農業に常時従事する者を農業常時従事者という。これに該当するためには、原則として</a:t>
            </a:r>
            <a:r>
              <a:rPr kumimoji="1" lang="ja-JP" altLang="en-US" sz="8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年間１５０</a:t>
            </a:r>
            <a:endParaRPr kumimoji="1" lang="en-US" altLang="ja-JP" sz="8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ja-JP" altLang="en-US" sz="8000" dirty="0">
                <a:solidFill>
                  <a:prstClr val="black"/>
                </a:solidFill>
                <a:latin typeface="Constantia"/>
                <a:ea typeface="HGP明朝E" panose="02020900000000000000" pitchFamily="18" charset="-128"/>
              </a:rPr>
              <a:t>　　</a:t>
            </a:r>
            <a:r>
              <a:rPr kumimoji="1" lang="ja-JP" altLang="en-US" sz="8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日以上</a:t>
            </a:r>
            <a:r>
              <a:rPr lang="ja-JP" altLang="en-US" sz="8000" dirty="0">
                <a:solidFill>
                  <a:prstClr val="black"/>
                </a:solidFill>
                <a:latin typeface="Constantia"/>
                <a:ea typeface="HGP明朝E" panose="02020900000000000000" pitchFamily="18" charset="-128"/>
              </a:rPr>
              <a:t>従事する必要がある（法２条４項、規９条１号）</a:t>
            </a: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ja-JP" altLang="en-US" sz="8000" dirty="0">
                <a:solidFill>
                  <a:prstClr val="black"/>
                </a:solidFill>
                <a:latin typeface="Constantia"/>
                <a:ea typeface="HGP明朝E" panose="02020900000000000000" pitchFamily="18" charset="-128"/>
              </a:rPr>
              <a:t>３ 経営責任者要件</a:t>
            </a: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ja-JP" altLang="en-US" sz="2600" dirty="0">
                <a:solidFill>
                  <a:prstClr val="black"/>
                </a:solidFill>
                <a:latin typeface="Constantia"/>
                <a:ea typeface="HGP明朝E" panose="02020900000000000000" pitchFamily="18" charset="-128"/>
              </a:rPr>
              <a:t> 　</a:t>
            </a:r>
            <a:r>
              <a:rPr lang="ja-JP" altLang="en-US" sz="8000" dirty="0">
                <a:solidFill>
                  <a:prstClr val="black"/>
                </a:solidFill>
                <a:latin typeface="Constantia"/>
                <a:ea typeface="HGP明朝E" panose="02020900000000000000" pitchFamily="18" charset="-128"/>
              </a:rPr>
              <a:t>（１）農地法２条３項３号の要件</a:t>
            </a: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ja-JP" altLang="en-US" sz="2600" dirty="0">
                <a:solidFill>
                  <a:prstClr val="black"/>
                </a:solidFill>
                <a:latin typeface="Constantia"/>
                <a:ea typeface="HGP明朝E" panose="02020900000000000000" pitchFamily="18" charset="-128"/>
              </a:rPr>
              <a:t>　　   　   　</a:t>
            </a:r>
            <a:r>
              <a:rPr lang="ja-JP" altLang="en-US" sz="8000" dirty="0">
                <a:solidFill>
                  <a:prstClr val="black"/>
                </a:solidFill>
                <a:latin typeface="Constantia"/>
                <a:ea typeface="HGP明朝E" panose="02020900000000000000" pitchFamily="18" charset="-128"/>
              </a:rPr>
              <a:t>その法人の</a:t>
            </a:r>
            <a:r>
              <a:rPr lang="ja-JP" altLang="en-US" sz="8000" u="sng" dirty="0">
                <a:solidFill>
                  <a:prstClr val="black"/>
                </a:solidFill>
                <a:latin typeface="Constantia"/>
                <a:ea typeface="HGP明朝E" panose="02020900000000000000" pitchFamily="18" charset="-128"/>
              </a:rPr>
              <a:t>常時従事者たる構成員</a:t>
            </a:r>
            <a:r>
              <a:rPr lang="ja-JP" altLang="en-US" sz="8000" dirty="0">
                <a:solidFill>
                  <a:prstClr val="black"/>
                </a:solidFill>
                <a:latin typeface="Constantia"/>
                <a:ea typeface="HGP明朝E" panose="02020900000000000000" pitchFamily="18" charset="-128"/>
              </a:rPr>
              <a:t>（農事組合法人にあっては</a:t>
            </a:r>
            <a:r>
              <a:rPr lang="ja-JP" altLang="en-US" sz="8000" u="sng" dirty="0">
                <a:solidFill>
                  <a:prstClr val="black"/>
                </a:solidFill>
                <a:latin typeface="Constantia"/>
                <a:ea typeface="HGP明朝E" panose="02020900000000000000" pitchFamily="18" charset="-128"/>
              </a:rPr>
              <a:t>組合員</a:t>
            </a:r>
            <a:r>
              <a:rPr lang="ja-JP" altLang="en-US" sz="8000" dirty="0">
                <a:solidFill>
                  <a:prstClr val="black"/>
                </a:solidFill>
                <a:latin typeface="Constantia"/>
                <a:ea typeface="HGP明朝E" panose="02020900000000000000" pitchFamily="18" charset="-128"/>
              </a:rPr>
              <a:t>、株式会社にあっては</a:t>
            </a:r>
            <a:r>
              <a:rPr lang="ja-JP" altLang="en-US" sz="8000" u="sng" dirty="0">
                <a:solidFill>
                  <a:prstClr val="black"/>
                </a:solidFill>
                <a:latin typeface="Constantia"/>
                <a:ea typeface="HGP明朝E" panose="02020900000000000000" pitchFamily="18" charset="-128"/>
              </a:rPr>
              <a:t>株主</a:t>
            </a:r>
            <a:r>
              <a:rPr lang="ja-JP" altLang="en-US" sz="8000" dirty="0">
                <a:solidFill>
                  <a:prstClr val="black"/>
                </a:solidFill>
                <a:latin typeface="Constantia"/>
                <a:ea typeface="HGP明朝E" panose="02020900000000000000" pitchFamily="18" charset="-128"/>
              </a:rPr>
              <a:t>、</a:t>
            </a:r>
            <a:r>
              <a:rPr kumimoji="1" lang="ja-JP" altLang="en-US" sz="8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持分会社</a:t>
            </a:r>
            <a:endParaRPr kumimoji="1" lang="en-US" altLang="ja-JP" sz="8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en-US" altLang="ja-JP" sz="8000" dirty="0">
                <a:solidFill>
                  <a:prstClr val="black"/>
                </a:solidFill>
                <a:latin typeface="Constantia"/>
                <a:ea typeface="HGP明朝E" panose="02020900000000000000" pitchFamily="18" charset="-128"/>
              </a:rPr>
              <a:t>   </a:t>
            </a:r>
            <a:r>
              <a:rPr lang="ja-JP" altLang="en-US" sz="8000" dirty="0">
                <a:solidFill>
                  <a:prstClr val="black"/>
                </a:solidFill>
                <a:latin typeface="Constantia"/>
                <a:ea typeface="HGP明朝E" panose="02020900000000000000" pitchFamily="18" charset="-128"/>
              </a:rPr>
              <a:t>　</a:t>
            </a:r>
            <a:r>
              <a:rPr kumimoji="1" lang="ja-JP" altLang="en-US" sz="8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 に</a:t>
            </a:r>
            <a:r>
              <a:rPr lang="ja-JP" altLang="en-US" sz="8000" dirty="0">
                <a:solidFill>
                  <a:prstClr val="black"/>
                </a:solidFill>
                <a:latin typeface="Constantia"/>
                <a:ea typeface="HGP明朝E" panose="02020900000000000000" pitchFamily="18" charset="-128"/>
              </a:rPr>
              <a:t>あっては</a:t>
            </a:r>
            <a:r>
              <a:rPr lang="ja-JP" altLang="en-US" sz="8000" u="sng" dirty="0">
                <a:solidFill>
                  <a:prstClr val="black"/>
                </a:solidFill>
                <a:latin typeface="Constantia"/>
                <a:ea typeface="HGP明朝E" panose="02020900000000000000" pitchFamily="18" charset="-128"/>
              </a:rPr>
              <a:t>社員</a:t>
            </a:r>
            <a:r>
              <a:rPr lang="ja-JP" altLang="en-US" sz="8000" dirty="0">
                <a:solidFill>
                  <a:prstClr val="black"/>
                </a:solidFill>
                <a:latin typeface="Constantia"/>
                <a:ea typeface="HGP明朝E" panose="02020900000000000000" pitchFamily="18" charset="-128"/>
              </a:rPr>
              <a:t>をいう。）が</a:t>
            </a:r>
            <a:r>
              <a:rPr lang="ja-JP" altLang="en-US" sz="8000" u="sng" dirty="0">
                <a:solidFill>
                  <a:prstClr val="black"/>
                </a:solidFill>
                <a:latin typeface="Constantia"/>
                <a:ea typeface="HGP明朝E" panose="02020900000000000000" pitchFamily="18" charset="-128"/>
              </a:rPr>
              <a:t>理事等</a:t>
            </a:r>
            <a:r>
              <a:rPr lang="ja-JP" altLang="en-US" sz="8000" dirty="0">
                <a:solidFill>
                  <a:prstClr val="black"/>
                </a:solidFill>
                <a:latin typeface="Constantia"/>
                <a:ea typeface="HGP明朝E" panose="02020900000000000000" pitchFamily="18" charset="-128"/>
              </a:rPr>
              <a:t>（農事組合法人にあっては</a:t>
            </a:r>
            <a:r>
              <a:rPr lang="ja-JP" altLang="en-US" sz="8000" u="sng" dirty="0">
                <a:solidFill>
                  <a:prstClr val="black"/>
                </a:solidFill>
                <a:latin typeface="Constantia"/>
                <a:ea typeface="HGP明朝E" panose="02020900000000000000" pitchFamily="18" charset="-128"/>
              </a:rPr>
              <a:t>理事</a:t>
            </a:r>
            <a:r>
              <a:rPr lang="ja-JP" altLang="en-US" sz="8000" dirty="0">
                <a:solidFill>
                  <a:prstClr val="black"/>
                </a:solidFill>
                <a:latin typeface="Constantia"/>
                <a:ea typeface="HGP明朝E" panose="02020900000000000000" pitchFamily="18" charset="-128"/>
              </a:rPr>
              <a:t>、株式会社にあっては</a:t>
            </a:r>
            <a:r>
              <a:rPr kumimoji="1" lang="ja-JP" altLang="en-US" sz="8000" b="0" i="0" u="sng"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取締役</a:t>
            </a:r>
            <a:r>
              <a:rPr kumimoji="1" lang="ja-JP" altLang="en-US" sz="8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、持分会社　</a:t>
            </a:r>
            <a:endParaRPr kumimoji="1" lang="en-US" altLang="ja-JP" sz="8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kumimoji="1" lang="ja-JP" altLang="en-US" sz="8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rPr>
              <a:t>　　 </a:t>
            </a:r>
            <a:r>
              <a:rPr lang="ja-JP" altLang="en-US" sz="8000" dirty="0">
                <a:solidFill>
                  <a:prstClr val="black"/>
                </a:solidFill>
                <a:latin typeface="Constantia"/>
                <a:ea typeface="HGP明朝E" panose="02020900000000000000" pitchFamily="18" charset="-128"/>
              </a:rPr>
              <a:t>にあっては業務を執行する</a:t>
            </a:r>
            <a:r>
              <a:rPr lang="ja-JP" altLang="en-US" sz="8000" u="sng" dirty="0">
                <a:solidFill>
                  <a:prstClr val="black"/>
                </a:solidFill>
                <a:latin typeface="Constantia"/>
                <a:ea typeface="HGP明朝E" panose="02020900000000000000" pitchFamily="18" charset="-128"/>
              </a:rPr>
              <a:t>社員</a:t>
            </a:r>
            <a:r>
              <a:rPr lang="ja-JP" altLang="en-US" sz="8000" dirty="0">
                <a:solidFill>
                  <a:prstClr val="black"/>
                </a:solidFill>
                <a:latin typeface="Constantia"/>
                <a:ea typeface="HGP明朝E" panose="02020900000000000000" pitchFamily="18" charset="-128"/>
              </a:rPr>
              <a:t>をいう。）の数の過半を占めていること。（過半とは定数ではなく実数で）</a:t>
            </a: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endParaRPr lang="ja-JP" altLang="en-US" sz="2600" dirty="0">
              <a:solidFill>
                <a:prstClr val="black"/>
              </a:solidFill>
              <a:latin typeface="Constantia"/>
              <a:ea typeface="HGP明朝E" panose="02020900000000000000" pitchFamily="18" charset="-128"/>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ja-JP" altLang="en-US" sz="8000" dirty="0">
                <a:solidFill>
                  <a:prstClr val="black"/>
                </a:solidFill>
                <a:latin typeface="Constantia"/>
                <a:ea typeface="HGP明朝E" panose="02020900000000000000" pitchFamily="18" charset="-128"/>
              </a:rPr>
              <a:t>　</a:t>
            </a:r>
            <a:endParaRPr lang="en-US" altLang="ja-JP" sz="4000" dirty="0">
              <a:solidFill>
                <a:prstClr val="black"/>
              </a:solidFill>
              <a:latin typeface="Constantia"/>
              <a:ea typeface="HGP明朝E" panose="02020900000000000000" pitchFamily="18" charset="-128"/>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endParaRPr lang="en-US" altLang="ja-JP" sz="4000" dirty="0">
              <a:solidFill>
                <a:prstClr val="black"/>
              </a:solidFill>
              <a:latin typeface="Constantia"/>
              <a:ea typeface="HGP明朝E" panose="02020900000000000000" pitchFamily="18" charset="-128"/>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ja-JP" altLang="en-US" sz="8000" dirty="0">
                <a:solidFill>
                  <a:prstClr val="black"/>
                </a:solidFill>
                <a:latin typeface="Constantia"/>
                <a:ea typeface="HGP明朝E" panose="02020900000000000000" pitchFamily="18" charset="-128"/>
              </a:rPr>
              <a:t>　　</a:t>
            </a:r>
            <a:endParaRPr lang="en-US" altLang="ja-JP" sz="1800" dirty="0"/>
          </a:p>
        </p:txBody>
      </p:sp>
      <p:sp>
        <p:nvSpPr>
          <p:cNvPr id="4" name="スライド番号プレースホルダー 3">
            <a:extLst>
              <a:ext uri="{FF2B5EF4-FFF2-40B4-BE49-F238E27FC236}">
                <a16:creationId xmlns:a16="http://schemas.microsoft.com/office/drawing/2014/main" id="{C6C06E6B-DCED-41FE-ABE1-7E771819159B}"/>
              </a:ext>
            </a:extLst>
          </p:cNvPr>
          <p:cNvSpPr>
            <a:spLocks noGrp="1"/>
          </p:cNvSpPr>
          <p:nvPr>
            <p:ph type="sldNum" sz="quarter" idx="12"/>
          </p:nvPr>
        </p:nvSpPr>
        <p:spPr>
          <a:xfrm>
            <a:off x="11267081" y="6492875"/>
            <a:ext cx="762000" cy="365125"/>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45BA4EA-5EFA-460C-8880-04B9C92D5A26}" type="slidenum">
              <a:rPr kumimoji="0" lang="ja-JP" altLang="en-US" sz="1600" b="0" i="0" u="none" strike="noStrike" kern="1200" cap="none" spc="0" normalizeH="0" baseline="0" noProof="0">
                <a:ln>
                  <a:noFill/>
                </a:ln>
                <a:solidFill>
                  <a:prstClr val="black"/>
                </a:solidFill>
                <a:effectLst/>
                <a:uLnTx/>
                <a:uFillTx/>
                <a:latin typeface="Calibri" pitchFamily="34"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ja-JP" altLang="en-US" sz="1600" b="0" i="0" u="none" strike="noStrike" kern="1200" cap="none" spc="0" normalizeH="0" baseline="0" noProof="0" dirty="0">
              <a:ln>
                <a:noFill/>
              </a:ln>
              <a:solidFill>
                <a:prstClr val="black"/>
              </a:solidFill>
              <a:effectLst/>
              <a:uLnTx/>
              <a:uFillTx/>
              <a:latin typeface="Calibri" pitchFamily="34" charset="0"/>
              <a:ea typeface="ＭＳ Ｐゴシック" pitchFamily="50" charset="-128"/>
              <a:cs typeface="+mn-cs"/>
            </a:endParaRPr>
          </a:p>
        </p:txBody>
      </p:sp>
      <p:sp>
        <p:nvSpPr>
          <p:cNvPr id="13" name="テキスト ボックス 12">
            <a:extLst>
              <a:ext uri="{FF2B5EF4-FFF2-40B4-BE49-F238E27FC236}">
                <a16:creationId xmlns:a16="http://schemas.microsoft.com/office/drawing/2014/main" id="{ABEB3D99-B49C-41D8-83C9-72DF7F516350}"/>
              </a:ext>
            </a:extLst>
          </p:cNvPr>
          <p:cNvSpPr txBox="1"/>
          <p:nvPr/>
        </p:nvSpPr>
        <p:spPr>
          <a:xfrm>
            <a:off x="11391557" y="1321405"/>
            <a:ext cx="184731"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itchFamily="34" charset="0"/>
              <a:ea typeface="ＭＳ Ｐゴシック" pitchFamily="50" charset="-128"/>
              <a:cs typeface="+mn-cs"/>
            </a:endParaRPr>
          </a:p>
        </p:txBody>
      </p:sp>
    </p:spTree>
    <p:extLst>
      <p:ext uri="{BB962C8B-B14F-4D97-AF65-F5344CB8AC3E}">
        <p14:creationId xmlns:p14="http://schemas.microsoft.com/office/powerpoint/2010/main" val="12699978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6" name="テキスト プレースホルダー 5">
            <a:extLst>
              <a:ext uri="{FF2B5EF4-FFF2-40B4-BE49-F238E27FC236}">
                <a16:creationId xmlns:a16="http://schemas.microsoft.com/office/drawing/2014/main" id="{8FC6B10C-8320-46D2-8699-82B82C3E2DB0}"/>
              </a:ext>
            </a:extLst>
          </p:cNvPr>
          <p:cNvSpPr>
            <a:spLocks noGrp="1"/>
          </p:cNvSpPr>
          <p:nvPr>
            <p:ph type="body" idx="1"/>
          </p:nvPr>
        </p:nvSpPr>
        <p:spPr>
          <a:xfrm>
            <a:off x="133710" y="802896"/>
            <a:ext cx="11924579" cy="5923272"/>
          </a:xfrm>
        </p:spPr>
        <p:txBody>
          <a:bodyPr>
            <a:normAutofit fontScale="25000" lnSpcReduction="20000"/>
          </a:bodyPr>
          <a:lstStyle/>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ja-JP" altLang="en-US" sz="8800" dirty="0">
                <a:solidFill>
                  <a:prstClr val="black"/>
                </a:solidFill>
                <a:latin typeface="Constantia"/>
                <a:ea typeface="HGP明朝E" panose="02020900000000000000" pitchFamily="18" charset="-128"/>
              </a:rPr>
              <a:t> </a:t>
            </a:r>
            <a:r>
              <a:rPr lang="ja-JP" altLang="en-US" sz="8000" dirty="0">
                <a:solidFill>
                  <a:prstClr val="black"/>
                </a:solidFill>
                <a:latin typeface="Constantia"/>
                <a:ea typeface="HGP明朝E" panose="02020900000000000000" pitchFamily="18" charset="-128"/>
              </a:rPr>
              <a:t>（２）農地法２条３項４号の要件</a:t>
            </a:r>
            <a:endParaRPr lang="en-US" altLang="ja-JP" sz="8000" dirty="0">
              <a:solidFill>
                <a:prstClr val="black"/>
              </a:solidFill>
              <a:latin typeface="Constantia"/>
              <a:ea typeface="HGP明朝E" panose="02020900000000000000" pitchFamily="18" charset="-128"/>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ja-JP" altLang="en-US" sz="8000" dirty="0">
                <a:solidFill>
                  <a:prstClr val="black"/>
                </a:solidFill>
                <a:latin typeface="Constantia"/>
                <a:ea typeface="HGP明朝E" panose="02020900000000000000" pitchFamily="18" charset="-128"/>
              </a:rPr>
              <a:t>     ア 役員又は使用人（法人の行う農業に関する権限及び責任を有する者･･･支店長、農場長、農業部門の部長</a:t>
            </a:r>
            <a:endParaRPr lang="en-US" altLang="ja-JP" sz="8000" dirty="0">
              <a:solidFill>
                <a:prstClr val="black"/>
              </a:solidFill>
              <a:latin typeface="Constantia"/>
              <a:ea typeface="HGP明朝E" panose="02020900000000000000" pitchFamily="18" charset="-128"/>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ja-JP" altLang="en-US" sz="8000" dirty="0">
                <a:solidFill>
                  <a:prstClr val="black"/>
                </a:solidFill>
                <a:latin typeface="Constantia"/>
                <a:ea typeface="HGP明朝E" panose="02020900000000000000" pitchFamily="18" charset="-128"/>
              </a:rPr>
              <a:t>　      など）について、農業に必要な農作業（</a:t>
            </a:r>
            <a:r>
              <a:rPr lang="ja-JP" altLang="en-US" sz="8000" u="sng" dirty="0">
                <a:solidFill>
                  <a:prstClr val="black"/>
                </a:solidFill>
                <a:latin typeface="Constantia"/>
                <a:ea typeface="HGP明朝E" panose="02020900000000000000" pitchFamily="18" charset="-128"/>
              </a:rPr>
              <a:t>デスクワークを除く</a:t>
            </a:r>
            <a:r>
              <a:rPr lang="ja-JP" altLang="en-US" sz="8000" dirty="0">
                <a:solidFill>
                  <a:prstClr val="black"/>
                </a:solidFill>
                <a:latin typeface="Constantia"/>
                <a:ea typeface="HGP明朝E" panose="02020900000000000000" pitchFamily="18" charset="-128"/>
              </a:rPr>
              <a:t>･･･処理基準第１（四）⑭）に従事（６０日以上･･･</a:t>
            </a:r>
            <a:endParaRPr lang="en-US" altLang="ja-JP" sz="8000" dirty="0">
              <a:solidFill>
                <a:prstClr val="black"/>
              </a:solidFill>
              <a:latin typeface="Constantia"/>
              <a:ea typeface="HGP明朝E" panose="02020900000000000000" pitchFamily="18" charset="-128"/>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en-US" altLang="ja-JP" sz="8000" dirty="0">
                <a:solidFill>
                  <a:prstClr val="black"/>
                </a:solidFill>
                <a:latin typeface="Constantia"/>
                <a:ea typeface="HGP明朝E" panose="02020900000000000000" pitchFamily="18" charset="-128"/>
              </a:rPr>
              <a:t>        </a:t>
            </a:r>
            <a:r>
              <a:rPr lang="ja-JP" altLang="en-US" sz="8000" dirty="0">
                <a:solidFill>
                  <a:prstClr val="black"/>
                </a:solidFill>
                <a:latin typeface="Constantia"/>
                <a:ea typeface="HGP明朝E" panose="02020900000000000000" pitchFamily="18" charset="-128"/>
              </a:rPr>
              <a:t>施規</a:t>
            </a:r>
            <a:r>
              <a:rPr lang="en-US" altLang="ja-JP" sz="8000" dirty="0">
                <a:solidFill>
                  <a:prstClr val="black"/>
                </a:solidFill>
                <a:latin typeface="Constantia"/>
                <a:ea typeface="HGP明朝E" panose="02020900000000000000" pitchFamily="18" charset="-128"/>
              </a:rPr>
              <a:t>8</a:t>
            </a:r>
            <a:r>
              <a:rPr lang="ja-JP" altLang="en-US" sz="8000" dirty="0">
                <a:solidFill>
                  <a:prstClr val="black"/>
                </a:solidFill>
                <a:latin typeface="Constantia"/>
                <a:ea typeface="HGP明朝E" panose="02020900000000000000" pitchFamily="18" charset="-128"/>
              </a:rPr>
              <a:t>条）することを求めています。</a:t>
            </a:r>
            <a:endParaRPr lang="en-US" altLang="ja-JP" sz="8000" dirty="0">
              <a:solidFill>
                <a:prstClr val="black"/>
              </a:solidFill>
              <a:latin typeface="Constantia"/>
              <a:ea typeface="HGP明朝E" panose="02020900000000000000" pitchFamily="18" charset="-128"/>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ja-JP" altLang="en-US" sz="9600" dirty="0">
                <a:solidFill>
                  <a:prstClr val="black"/>
                </a:solidFill>
                <a:latin typeface="Constantia"/>
                <a:ea typeface="HGP明朝E" panose="02020900000000000000" pitchFamily="18" charset="-128"/>
              </a:rPr>
              <a:t>５　</a:t>
            </a:r>
            <a:r>
              <a:rPr lang="ja-JP" altLang="ja-JP" sz="9600" kern="100" dirty="0">
                <a:solidFill>
                  <a:schemeClr val="bg1"/>
                </a:solidFill>
                <a:effectLst/>
                <a:latin typeface="HGP明朝E" panose="02020900000000000000" pitchFamily="18" charset="-128"/>
                <a:ea typeface="HGP明朝E" panose="02020900000000000000" pitchFamily="18" charset="-128"/>
                <a:cs typeface="Times New Roman" panose="02020603050405020304" pitchFamily="18" charset="0"/>
              </a:rPr>
              <a:t>農業委員会</a:t>
            </a:r>
            <a:endParaRPr lang="en-US" altLang="ja-JP" sz="9600" kern="100" dirty="0">
              <a:solidFill>
                <a:schemeClr val="bg1"/>
              </a:solidFill>
              <a:latin typeface="HGP明朝E" panose="02020900000000000000" pitchFamily="18" charset="-128"/>
              <a:ea typeface="HGP明朝E" panose="020209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ja-JP" altLang="en-US" sz="8000" kern="100" dirty="0">
                <a:solidFill>
                  <a:schemeClr val="bg1"/>
                </a:solidFill>
                <a:latin typeface="HGP明朝E" panose="02020900000000000000" pitchFamily="18" charset="-128"/>
                <a:ea typeface="HGP明朝E" panose="02020900000000000000" pitchFamily="18" charset="-128"/>
                <a:cs typeface="Times New Roman" panose="02020603050405020304" pitchFamily="18" charset="0"/>
              </a:rPr>
              <a:t> </a:t>
            </a:r>
            <a:r>
              <a:rPr lang="ja-JP" altLang="en-US" sz="8800" kern="100" dirty="0">
                <a:solidFill>
                  <a:schemeClr val="bg1"/>
                </a:solidFill>
                <a:effectLst/>
                <a:latin typeface="HGP明朝E" panose="02020900000000000000" pitchFamily="18" charset="-128"/>
                <a:ea typeface="HGP明朝E" panose="02020900000000000000" pitchFamily="18" charset="-128"/>
                <a:cs typeface="Times New Roman" panose="02020603050405020304" pitchFamily="18" charset="0"/>
              </a:rPr>
              <a:t>１ 農業委員会の性格及び所掌事務</a:t>
            </a: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ja-JP" altLang="en-US" sz="8000" kern="100" dirty="0">
                <a:solidFill>
                  <a:schemeClr val="bg1"/>
                </a:solidFill>
                <a:effectLst/>
                <a:latin typeface="HGP明朝E" panose="02020900000000000000" pitchFamily="18" charset="-128"/>
                <a:ea typeface="HGP明朝E" panose="02020900000000000000" pitchFamily="18" charset="-128"/>
                <a:cs typeface="Times New Roman" panose="02020603050405020304" pitchFamily="18" charset="0"/>
              </a:rPr>
              <a:t> </a:t>
            </a:r>
            <a:r>
              <a:rPr lang="ja-JP" altLang="en-US" sz="8800" kern="100" dirty="0">
                <a:solidFill>
                  <a:schemeClr val="bg1"/>
                </a:solidFill>
                <a:effectLst/>
                <a:latin typeface="HGP明朝E" panose="02020900000000000000" pitchFamily="18" charset="-128"/>
                <a:ea typeface="HGP明朝E" panose="02020900000000000000" pitchFamily="18" charset="-128"/>
                <a:cs typeface="Times New Roman" panose="02020603050405020304" pitchFamily="18" charset="0"/>
              </a:rPr>
              <a:t>（</a:t>
            </a:r>
            <a:r>
              <a:rPr lang="en-US" altLang="ja-JP" sz="8800" kern="100" dirty="0">
                <a:solidFill>
                  <a:schemeClr val="bg1"/>
                </a:solidFill>
                <a:effectLst/>
                <a:latin typeface="HGP明朝E" panose="02020900000000000000" pitchFamily="18" charset="-128"/>
                <a:ea typeface="HGP明朝E" panose="02020900000000000000" pitchFamily="18" charset="-128"/>
                <a:cs typeface="Times New Roman" panose="02020603050405020304" pitchFamily="18" charset="0"/>
              </a:rPr>
              <a:t>1</a:t>
            </a:r>
            <a:r>
              <a:rPr lang="ja-JP" altLang="en-US" sz="8800" kern="100" dirty="0">
                <a:solidFill>
                  <a:schemeClr val="bg1"/>
                </a:solidFill>
                <a:effectLst/>
                <a:latin typeface="HGP明朝E" panose="02020900000000000000" pitchFamily="18" charset="-128"/>
                <a:ea typeface="HGP明朝E" panose="02020900000000000000" pitchFamily="18" charset="-128"/>
                <a:cs typeface="Times New Roman" panose="02020603050405020304" pitchFamily="18" charset="0"/>
              </a:rPr>
              <a:t>）農業委員会の性格（市町村に置く･･･農委</a:t>
            </a:r>
            <a:r>
              <a:rPr lang="en-US" altLang="ja-JP" sz="8800" kern="100" dirty="0">
                <a:solidFill>
                  <a:schemeClr val="bg1"/>
                </a:solidFill>
                <a:effectLst/>
                <a:latin typeface="HGP明朝E" panose="02020900000000000000" pitchFamily="18" charset="-128"/>
                <a:ea typeface="HGP明朝E" panose="02020900000000000000" pitchFamily="18" charset="-128"/>
                <a:cs typeface="Times New Roman" panose="02020603050405020304" pitchFamily="18" charset="0"/>
              </a:rPr>
              <a:t>3</a:t>
            </a:r>
            <a:r>
              <a:rPr lang="ja-JP" altLang="en-US" sz="8800" kern="100" dirty="0">
                <a:solidFill>
                  <a:schemeClr val="bg1"/>
                </a:solidFill>
                <a:effectLst/>
                <a:latin typeface="HGP明朝E" panose="02020900000000000000" pitchFamily="18" charset="-128"/>
                <a:ea typeface="HGP明朝E" panose="02020900000000000000" pitchFamily="18" charset="-128"/>
                <a:cs typeface="Times New Roman" panose="02020603050405020304" pitchFamily="18" charset="0"/>
              </a:rPr>
              <a:t>条</a:t>
            </a:r>
            <a:r>
              <a:rPr lang="en-US" altLang="ja-JP" sz="8800" kern="100" dirty="0">
                <a:solidFill>
                  <a:schemeClr val="bg1"/>
                </a:solidFill>
                <a:effectLst/>
                <a:latin typeface="HGP明朝E" panose="02020900000000000000" pitchFamily="18" charset="-128"/>
                <a:ea typeface="HGP明朝E" panose="02020900000000000000" pitchFamily="18" charset="-128"/>
                <a:cs typeface="Times New Roman" panose="02020603050405020304" pitchFamily="18" charset="0"/>
              </a:rPr>
              <a:t>1</a:t>
            </a:r>
            <a:r>
              <a:rPr lang="ja-JP" altLang="en-US" sz="8800" kern="100" dirty="0">
                <a:solidFill>
                  <a:schemeClr val="bg1"/>
                </a:solidFill>
                <a:effectLst/>
                <a:latin typeface="HGP明朝E" panose="02020900000000000000" pitchFamily="18" charset="-128"/>
                <a:ea typeface="HGP明朝E" panose="02020900000000000000" pitchFamily="18" charset="-128"/>
                <a:cs typeface="Times New Roman" panose="02020603050405020304" pitchFamily="18" charset="0"/>
              </a:rPr>
              <a:t>項）</a:t>
            </a: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ja-JP" altLang="en-US" sz="8000" kern="100" dirty="0">
                <a:solidFill>
                  <a:schemeClr val="bg1"/>
                </a:solidFill>
                <a:effectLst/>
                <a:latin typeface="HGP明朝E" panose="02020900000000000000" pitchFamily="18" charset="-128"/>
                <a:ea typeface="HGP明朝E" panose="02020900000000000000" pitchFamily="18" charset="-128"/>
                <a:cs typeface="Times New Roman" panose="02020603050405020304" pitchFamily="18" charset="0"/>
              </a:rPr>
              <a:t>　　ア 特徴は地方公共団体としての意思を決定し、外部に表示する権限を持つ。</a:t>
            </a: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ja-JP" altLang="en-US" sz="8000" kern="100" dirty="0">
                <a:solidFill>
                  <a:schemeClr val="bg1"/>
                </a:solidFill>
                <a:effectLst/>
                <a:latin typeface="HGP明朝E" panose="02020900000000000000" pitchFamily="18" charset="-128"/>
                <a:ea typeface="HGP明朝E" panose="02020900000000000000" pitchFamily="18" charset="-128"/>
                <a:cs typeface="Times New Roman" panose="02020603050405020304" pitchFamily="18" charset="0"/>
              </a:rPr>
              <a:t>        複数の農業委員によって組織される行政機関であり、合議制の行政庁（行政委員会である）。</a:t>
            </a: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ja-JP" altLang="en-US" sz="8000" kern="100" dirty="0">
                <a:solidFill>
                  <a:schemeClr val="bg1"/>
                </a:solidFill>
                <a:effectLst/>
                <a:latin typeface="HGP明朝E" panose="02020900000000000000" pitchFamily="18" charset="-128"/>
                <a:ea typeface="HGP明朝E" panose="02020900000000000000" pitchFamily="18" charset="-128"/>
                <a:cs typeface="Times New Roman" panose="02020603050405020304" pitchFamily="18" charset="0"/>
              </a:rPr>
              <a:t>　　イ 抗告訴訟（行政庁の公権力の行使に関す不服の訴訟）では市町村を代表する。設置趣旨は、</a:t>
            </a:r>
            <a:r>
              <a:rPr kumimoji="1" lang="ja-JP" altLang="en-US" sz="8000" b="0" i="0" u="none" strike="noStrike" kern="100" cap="none" spc="0" normalizeH="0" baseline="0" noProof="0" dirty="0">
                <a:ln>
                  <a:noFill/>
                </a:ln>
                <a:solidFill>
                  <a:prstClr val="black"/>
                </a:solidFill>
                <a:effectLst/>
                <a:uLnTx/>
                <a:uFillTx/>
                <a:latin typeface="HGP明朝E" panose="02020900000000000000" pitchFamily="18" charset="-128"/>
                <a:ea typeface="HGP明朝E" panose="02020900000000000000" pitchFamily="18" charset="-128"/>
                <a:cs typeface="Times New Roman" panose="02020603050405020304" pitchFamily="18" charset="0"/>
              </a:rPr>
              <a:t>行政の</a:t>
            </a:r>
            <a:endParaRPr kumimoji="1" lang="en-US" altLang="ja-JP" sz="8000" b="0" i="0" u="none" strike="noStrike" kern="100" cap="none" spc="0" normalizeH="0" baseline="0" noProof="0" dirty="0">
              <a:ln>
                <a:noFill/>
              </a:ln>
              <a:solidFill>
                <a:prstClr val="black"/>
              </a:solidFill>
              <a:effectLst/>
              <a:uLnTx/>
              <a:uFillTx/>
              <a:latin typeface="HGP明朝E" panose="02020900000000000000" pitchFamily="18" charset="-128"/>
              <a:ea typeface="HGP明朝E" panose="020209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kumimoji="1" lang="ja-JP" altLang="en-US" sz="8000" b="0" i="0" u="none" strike="noStrike" kern="100" cap="none" spc="0" normalizeH="0" baseline="0" noProof="0" dirty="0">
                <a:ln>
                  <a:noFill/>
                </a:ln>
                <a:solidFill>
                  <a:prstClr val="black"/>
                </a:solidFill>
                <a:effectLst/>
                <a:uLnTx/>
                <a:uFillTx/>
                <a:latin typeface="HGP明朝E" panose="02020900000000000000" pitchFamily="18" charset="-128"/>
                <a:ea typeface="HGP明朝E" panose="02020900000000000000" pitchFamily="18" charset="-128"/>
                <a:cs typeface="Times New Roman" panose="02020603050405020304" pitchFamily="18" charset="0"/>
              </a:rPr>
              <a:t>       民主化</a:t>
            </a:r>
            <a:r>
              <a:rPr lang="ja-JP" altLang="en-US" sz="8000" kern="100" dirty="0">
                <a:solidFill>
                  <a:prstClr val="black"/>
                </a:solidFill>
                <a:latin typeface="HGP明朝E" panose="02020900000000000000" pitchFamily="18" charset="-128"/>
                <a:ea typeface="HGP明朝E" panose="02020900000000000000" pitchFamily="18" charset="-128"/>
                <a:cs typeface="Times New Roman" panose="02020603050405020304" pitchFamily="18" charset="0"/>
              </a:rPr>
              <a:t>、</a:t>
            </a:r>
            <a:r>
              <a:rPr lang="ja-JP" altLang="en-US" sz="8000" kern="100" dirty="0">
                <a:solidFill>
                  <a:schemeClr val="bg1"/>
                </a:solidFill>
                <a:effectLst/>
                <a:latin typeface="HGP明朝E" panose="02020900000000000000" pitchFamily="18" charset="-128"/>
                <a:ea typeface="HGP明朝E" panose="02020900000000000000" pitchFamily="18" charset="-128"/>
                <a:cs typeface="Times New Roman" panose="02020603050405020304" pitchFamily="18" charset="0"/>
              </a:rPr>
              <a:t>政治的中立性の確保、専門技術的判断の尊重、当事者間の利害調整など。</a:t>
            </a: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ja-JP" altLang="en-US" sz="8000" kern="100" dirty="0">
                <a:solidFill>
                  <a:schemeClr val="bg1"/>
                </a:solidFill>
                <a:effectLst/>
                <a:latin typeface="HGP明朝E" panose="02020900000000000000" pitchFamily="18" charset="-128"/>
                <a:ea typeface="HGP明朝E" panose="02020900000000000000" pitchFamily="18" charset="-128"/>
                <a:cs typeface="Times New Roman" panose="02020603050405020304" pitchFamily="18" charset="0"/>
              </a:rPr>
              <a:t> </a:t>
            </a:r>
            <a:r>
              <a:rPr lang="ja-JP" altLang="en-US" sz="8800" kern="100" dirty="0">
                <a:solidFill>
                  <a:schemeClr val="bg1"/>
                </a:solidFill>
                <a:effectLst/>
                <a:latin typeface="HGP明朝E" panose="02020900000000000000" pitchFamily="18" charset="-128"/>
                <a:ea typeface="HGP明朝E" panose="02020900000000000000" pitchFamily="18" charset="-128"/>
                <a:cs typeface="Times New Roman" panose="02020603050405020304" pitchFamily="18" charset="0"/>
              </a:rPr>
              <a:t>（</a:t>
            </a:r>
            <a:r>
              <a:rPr lang="en-US" altLang="ja-JP" sz="8800" kern="100" dirty="0">
                <a:solidFill>
                  <a:schemeClr val="bg1"/>
                </a:solidFill>
                <a:effectLst/>
                <a:latin typeface="HGP明朝E" panose="02020900000000000000" pitchFamily="18" charset="-128"/>
                <a:ea typeface="HGP明朝E" panose="02020900000000000000" pitchFamily="18" charset="-128"/>
                <a:cs typeface="Times New Roman" panose="02020603050405020304" pitchFamily="18" charset="0"/>
              </a:rPr>
              <a:t>2</a:t>
            </a:r>
            <a:r>
              <a:rPr lang="ja-JP" altLang="en-US" sz="8800" kern="100" dirty="0">
                <a:solidFill>
                  <a:schemeClr val="bg1"/>
                </a:solidFill>
                <a:effectLst/>
                <a:latin typeface="HGP明朝E" panose="02020900000000000000" pitchFamily="18" charset="-128"/>
                <a:ea typeface="HGP明朝E" panose="02020900000000000000" pitchFamily="18" charset="-128"/>
                <a:cs typeface="Times New Roman" panose="02020603050405020304" pitchFamily="18" charset="0"/>
              </a:rPr>
              <a:t>）農業委員会の所掌事務（</a:t>
            </a:r>
            <a:r>
              <a:rPr lang="en-US" altLang="ja-JP" sz="8800" kern="100" dirty="0">
                <a:solidFill>
                  <a:schemeClr val="bg1"/>
                </a:solidFill>
                <a:effectLst/>
                <a:latin typeface="HGP明朝E" panose="02020900000000000000" pitchFamily="18" charset="-128"/>
                <a:ea typeface="HGP明朝E" panose="02020900000000000000" pitchFamily="18" charset="-128"/>
                <a:cs typeface="Times New Roman" panose="02020603050405020304" pitchFamily="18" charset="0"/>
              </a:rPr>
              <a:t>3</a:t>
            </a:r>
            <a:r>
              <a:rPr lang="ja-JP" altLang="en-US" sz="8800" kern="100" dirty="0">
                <a:solidFill>
                  <a:schemeClr val="bg1"/>
                </a:solidFill>
                <a:effectLst/>
                <a:latin typeface="HGP明朝E" panose="02020900000000000000" pitchFamily="18" charset="-128"/>
                <a:ea typeface="HGP明朝E" panose="02020900000000000000" pitchFamily="18" charset="-128"/>
                <a:cs typeface="Times New Roman" panose="02020603050405020304" pitchFamily="18" charset="0"/>
              </a:rPr>
              <a:t>つの業務）</a:t>
            </a: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ja-JP" altLang="en-US" sz="8000" kern="100" dirty="0">
                <a:solidFill>
                  <a:schemeClr val="bg1"/>
                </a:solidFill>
                <a:effectLst/>
                <a:latin typeface="HGP明朝E" panose="02020900000000000000" pitchFamily="18" charset="-128"/>
                <a:ea typeface="HGP明朝E" panose="02020900000000000000" pitchFamily="18" charset="-128"/>
                <a:cs typeface="Times New Roman" panose="02020603050405020304" pitchFamily="18" charset="0"/>
              </a:rPr>
              <a:t>   ①法令業務（農委会法</a:t>
            </a:r>
            <a:r>
              <a:rPr lang="en-US" altLang="ja-JP" sz="8000" kern="100" dirty="0">
                <a:solidFill>
                  <a:schemeClr val="bg1"/>
                </a:solidFill>
                <a:effectLst/>
                <a:latin typeface="HGP明朝E" panose="02020900000000000000" pitchFamily="18" charset="-128"/>
                <a:ea typeface="HGP明朝E" panose="02020900000000000000" pitchFamily="18" charset="-128"/>
                <a:cs typeface="Times New Roman" panose="02020603050405020304" pitchFamily="18" charset="0"/>
              </a:rPr>
              <a:t>6</a:t>
            </a:r>
            <a:r>
              <a:rPr lang="ja-JP" altLang="en-US" sz="8000" kern="100" dirty="0">
                <a:solidFill>
                  <a:schemeClr val="bg1"/>
                </a:solidFill>
                <a:effectLst/>
                <a:latin typeface="HGP明朝E" panose="02020900000000000000" pitchFamily="18" charset="-128"/>
                <a:ea typeface="HGP明朝E" panose="02020900000000000000" pitchFamily="18" charset="-128"/>
                <a:cs typeface="Times New Roman" panose="02020603050405020304" pitchFamily="18" charset="0"/>
              </a:rPr>
              <a:t>条</a:t>
            </a:r>
            <a:r>
              <a:rPr lang="en-US" altLang="ja-JP" sz="8000" kern="100" dirty="0">
                <a:solidFill>
                  <a:schemeClr val="bg1"/>
                </a:solidFill>
                <a:effectLst/>
                <a:latin typeface="HGP明朝E" panose="02020900000000000000" pitchFamily="18" charset="-128"/>
                <a:ea typeface="HGP明朝E" panose="02020900000000000000" pitchFamily="18" charset="-128"/>
                <a:cs typeface="Times New Roman" panose="02020603050405020304" pitchFamily="18" charset="0"/>
              </a:rPr>
              <a:t>1</a:t>
            </a:r>
            <a:r>
              <a:rPr lang="ja-JP" altLang="en-US" sz="8000" kern="100" dirty="0">
                <a:solidFill>
                  <a:schemeClr val="bg1"/>
                </a:solidFill>
                <a:effectLst/>
                <a:latin typeface="HGP明朝E" panose="02020900000000000000" pitchFamily="18" charset="-128"/>
                <a:ea typeface="HGP明朝E" panose="02020900000000000000" pitchFamily="18" charset="-128"/>
                <a:cs typeface="Times New Roman" panose="02020603050405020304" pitchFamily="18" charset="0"/>
              </a:rPr>
              <a:t>項が定める業務）</a:t>
            </a: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ja-JP" altLang="en-US" sz="8000" kern="100" dirty="0">
                <a:solidFill>
                  <a:schemeClr val="bg1"/>
                </a:solidFill>
                <a:effectLst/>
                <a:latin typeface="HGP明朝E" panose="02020900000000000000" pitchFamily="18" charset="-128"/>
                <a:ea typeface="HGP明朝E" panose="02020900000000000000" pitchFamily="18" charset="-128"/>
                <a:cs typeface="Times New Roman" panose="02020603050405020304" pitchFamily="18" charset="0"/>
              </a:rPr>
              <a:t>    　農業委員会に事務処理権限が付与された業務</a:t>
            </a: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ja-JP" altLang="en-US" sz="8000" kern="100" dirty="0">
                <a:solidFill>
                  <a:schemeClr val="bg1"/>
                </a:solidFill>
                <a:effectLst/>
                <a:latin typeface="HGP明朝E" panose="02020900000000000000" pitchFamily="18" charset="-128"/>
                <a:ea typeface="HGP明朝E" panose="02020900000000000000" pitchFamily="18" charset="-128"/>
                <a:cs typeface="Times New Roman" panose="02020603050405020304" pitchFamily="18" charset="0"/>
              </a:rPr>
              <a:t>　　　</a:t>
            </a:r>
            <a:r>
              <a:rPr lang="en-US" altLang="ja-JP" sz="8000" kern="100" dirty="0">
                <a:solidFill>
                  <a:schemeClr val="bg1"/>
                </a:solidFill>
                <a:effectLst/>
                <a:latin typeface="HGP明朝E" panose="02020900000000000000" pitchFamily="18" charset="-128"/>
                <a:ea typeface="HGP明朝E" panose="02020900000000000000" pitchFamily="18" charset="-128"/>
                <a:cs typeface="Times New Roman" panose="02020603050405020304" pitchFamily="18" charset="0"/>
              </a:rPr>
              <a:t>ex. 3</a:t>
            </a:r>
            <a:r>
              <a:rPr lang="ja-JP" altLang="en-US" sz="8000" kern="100" dirty="0">
                <a:solidFill>
                  <a:schemeClr val="bg1"/>
                </a:solidFill>
                <a:effectLst/>
                <a:latin typeface="HGP明朝E" panose="02020900000000000000" pitchFamily="18" charset="-128"/>
                <a:ea typeface="HGP明朝E" panose="02020900000000000000" pitchFamily="18" charset="-128"/>
                <a:cs typeface="Times New Roman" panose="02020603050405020304" pitchFamily="18" charset="0"/>
              </a:rPr>
              <a:t>条の許可事務、同法</a:t>
            </a:r>
            <a:r>
              <a:rPr lang="en-US" altLang="ja-JP" sz="8000" kern="100" dirty="0">
                <a:solidFill>
                  <a:schemeClr val="bg1"/>
                </a:solidFill>
                <a:effectLst/>
                <a:latin typeface="HGP明朝E" panose="02020900000000000000" pitchFamily="18" charset="-128"/>
                <a:ea typeface="HGP明朝E" panose="02020900000000000000" pitchFamily="18" charset="-128"/>
                <a:cs typeface="Times New Roman" panose="02020603050405020304" pitchFamily="18" charset="0"/>
              </a:rPr>
              <a:t>3</a:t>
            </a:r>
            <a:r>
              <a:rPr lang="ja-JP" altLang="en-US" sz="8000" kern="100" dirty="0">
                <a:solidFill>
                  <a:schemeClr val="bg1"/>
                </a:solidFill>
                <a:effectLst/>
                <a:latin typeface="HGP明朝E" panose="02020900000000000000" pitchFamily="18" charset="-128"/>
                <a:ea typeface="HGP明朝E" panose="02020900000000000000" pitchFamily="18" charset="-128"/>
                <a:cs typeface="Times New Roman" panose="02020603050405020304" pitchFamily="18" charset="0"/>
              </a:rPr>
              <a:t>条の</a:t>
            </a:r>
            <a:r>
              <a:rPr lang="en-US" altLang="ja-JP" sz="8000" kern="100" dirty="0">
                <a:solidFill>
                  <a:schemeClr val="bg1"/>
                </a:solidFill>
                <a:effectLst/>
                <a:latin typeface="HGP明朝E" panose="02020900000000000000" pitchFamily="18" charset="-128"/>
                <a:ea typeface="HGP明朝E" panose="02020900000000000000" pitchFamily="18" charset="-128"/>
                <a:cs typeface="Times New Roman" panose="02020603050405020304" pitchFamily="18" charset="0"/>
              </a:rPr>
              <a:t>3</a:t>
            </a:r>
            <a:r>
              <a:rPr lang="ja-JP" altLang="en-US" sz="8000" kern="100" dirty="0">
                <a:solidFill>
                  <a:schemeClr val="bg1"/>
                </a:solidFill>
                <a:effectLst/>
                <a:latin typeface="HGP明朝E" panose="02020900000000000000" pitchFamily="18" charset="-128"/>
                <a:ea typeface="HGP明朝E" panose="02020900000000000000" pitchFamily="18" charset="-128"/>
                <a:cs typeface="Times New Roman" panose="02020603050405020304" pitchFamily="18" charset="0"/>
              </a:rPr>
              <a:t>第</a:t>
            </a:r>
            <a:r>
              <a:rPr lang="en-US" altLang="ja-JP" sz="8000" kern="100" dirty="0">
                <a:solidFill>
                  <a:schemeClr val="bg1"/>
                </a:solidFill>
                <a:effectLst/>
                <a:latin typeface="HGP明朝E" panose="02020900000000000000" pitchFamily="18" charset="-128"/>
                <a:ea typeface="HGP明朝E" panose="02020900000000000000" pitchFamily="18" charset="-128"/>
                <a:cs typeface="Times New Roman" panose="02020603050405020304" pitchFamily="18" charset="0"/>
              </a:rPr>
              <a:t>1</a:t>
            </a:r>
            <a:r>
              <a:rPr lang="ja-JP" altLang="en-US" sz="8000" kern="100" dirty="0">
                <a:solidFill>
                  <a:schemeClr val="bg1"/>
                </a:solidFill>
                <a:effectLst/>
                <a:latin typeface="HGP明朝E" panose="02020900000000000000" pitchFamily="18" charset="-128"/>
                <a:ea typeface="HGP明朝E" panose="02020900000000000000" pitchFamily="18" charset="-128"/>
                <a:cs typeface="Times New Roman" panose="02020603050405020304" pitchFamily="18" charset="0"/>
              </a:rPr>
              <a:t>項の相続等により農地等の権利を取得した者からの届出受理事務、</a:t>
            </a:r>
            <a:endParaRPr lang="en-US" altLang="ja-JP" sz="8000" kern="100" dirty="0">
              <a:solidFill>
                <a:schemeClr val="bg1"/>
              </a:solidFill>
              <a:effectLst/>
              <a:latin typeface="HGP明朝E" panose="02020900000000000000" pitchFamily="18" charset="-128"/>
              <a:ea typeface="HGP明朝E" panose="020209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en-US" altLang="ja-JP" sz="8000" kern="100" dirty="0">
                <a:solidFill>
                  <a:schemeClr val="bg1"/>
                </a:solidFill>
                <a:latin typeface="HGP明朝E" panose="02020900000000000000" pitchFamily="18" charset="-128"/>
                <a:ea typeface="HGP明朝E" panose="02020900000000000000" pitchFamily="18" charset="-128"/>
                <a:cs typeface="Times New Roman" panose="02020603050405020304" pitchFamily="18" charset="0"/>
              </a:rPr>
              <a:t>           </a:t>
            </a:r>
            <a:r>
              <a:rPr lang="ja-JP" altLang="en-US" sz="8000" kern="100" dirty="0">
                <a:solidFill>
                  <a:schemeClr val="bg1"/>
                </a:solidFill>
                <a:effectLst/>
                <a:latin typeface="HGP明朝E" panose="02020900000000000000" pitchFamily="18" charset="-128"/>
                <a:ea typeface="HGP明朝E" panose="02020900000000000000" pitchFamily="18" charset="-128"/>
                <a:cs typeface="Times New Roman" panose="02020603050405020304" pitchFamily="18" charset="0"/>
              </a:rPr>
              <a:t>同法</a:t>
            </a:r>
            <a:r>
              <a:rPr lang="en-US" altLang="ja-JP" sz="8000" kern="100" dirty="0">
                <a:solidFill>
                  <a:schemeClr val="bg1"/>
                </a:solidFill>
                <a:effectLst/>
                <a:latin typeface="HGP明朝E" panose="02020900000000000000" pitchFamily="18" charset="-128"/>
                <a:ea typeface="HGP明朝E" panose="02020900000000000000" pitchFamily="18" charset="-128"/>
                <a:cs typeface="Times New Roman" panose="02020603050405020304" pitchFamily="18" charset="0"/>
              </a:rPr>
              <a:t>4</a:t>
            </a:r>
            <a:r>
              <a:rPr lang="ja-JP" altLang="en-US" sz="8000" kern="100" dirty="0">
                <a:solidFill>
                  <a:schemeClr val="bg1"/>
                </a:solidFill>
                <a:effectLst/>
                <a:latin typeface="HGP明朝E" panose="02020900000000000000" pitchFamily="18" charset="-128"/>
                <a:ea typeface="HGP明朝E" panose="02020900000000000000" pitchFamily="18" charset="-128"/>
                <a:cs typeface="Times New Roman" panose="02020603050405020304" pitchFamily="18" charset="0"/>
              </a:rPr>
              <a:t>条、</a:t>
            </a:r>
            <a:r>
              <a:rPr lang="en-US" altLang="ja-JP" sz="8000" kern="100" dirty="0">
                <a:solidFill>
                  <a:schemeClr val="bg1"/>
                </a:solidFill>
                <a:effectLst/>
                <a:latin typeface="HGP明朝E" panose="02020900000000000000" pitchFamily="18" charset="-128"/>
                <a:ea typeface="HGP明朝E" panose="02020900000000000000" pitchFamily="18" charset="-128"/>
                <a:cs typeface="Times New Roman" panose="02020603050405020304" pitchFamily="18" charset="0"/>
              </a:rPr>
              <a:t>5</a:t>
            </a:r>
            <a:r>
              <a:rPr lang="ja-JP" altLang="en-US" sz="8000" kern="100" dirty="0">
                <a:solidFill>
                  <a:schemeClr val="bg1"/>
                </a:solidFill>
                <a:effectLst/>
                <a:latin typeface="HGP明朝E" panose="02020900000000000000" pitchFamily="18" charset="-128"/>
                <a:ea typeface="HGP明朝E" panose="02020900000000000000" pitchFamily="18" charset="-128"/>
                <a:cs typeface="Times New Roman" panose="02020603050405020304" pitchFamily="18" charset="0"/>
              </a:rPr>
              <a:t>条の転用届出受理事務、同法</a:t>
            </a:r>
            <a:r>
              <a:rPr lang="en-US" altLang="ja-JP" sz="8000" kern="100" dirty="0">
                <a:solidFill>
                  <a:schemeClr val="bg1"/>
                </a:solidFill>
                <a:effectLst/>
                <a:latin typeface="HGP明朝E" panose="02020900000000000000" pitchFamily="18" charset="-128"/>
                <a:ea typeface="HGP明朝E" panose="02020900000000000000" pitchFamily="18" charset="-128"/>
                <a:cs typeface="Times New Roman" panose="02020603050405020304" pitchFamily="18" charset="0"/>
              </a:rPr>
              <a:t>18</a:t>
            </a:r>
            <a:r>
              <a:rPr lang="ja-JP" altLang="en-US" sz="8000" kern="100" dirty="0">
                <a:solidFill>
                  <a:schemeClr val="bg1"/>
                </a:solidFill>
                <a:effectLst/>
                <a:latin typeface="HGP明朝E" panose="02020900000000000000" pitchFamily="18" charset="-128"/>
                <a:ea typeface="HGP明朝E" panose="02020900000000000000" pitchFamily="18" charset="-128"/>
                <a:cs typeface="Times New Roman" panose="02020603050405020304" pitchFamily="18" charset="0"/>
              </a:rPr>
              <a:t>条の賃貸借を解除する旨の届出受理事務。</a:t>
            </a:r>
            <a:endParaRPr lang="en-US" altLang="ja-JP" sz="8000" kern="100" dirty="0">
              <a:solidFill>
                <a:schemeClr val="bg1"/>
              </a:solidFill>
              <a:effectLst/>
              <a:latin typeface="HGP明朝E" panose="02020900000000000000" pitchFamily="18" charset="-128"/>
              <a:ea typeface="HGP明朝E" panose="020209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ja-JP" altLang="en-US" sz="8000" kern="100" dirty="0">
                <a:solidFill>
                  <a:schemeClr val="bg1"/>
                </a:solidFill>
                <a:effectLst/>
                <a:latin typeface="HGP明朝E" panose="02020900000000000000" pitchFamily="18" charset="-128"/>
                <a:ea typeface="HGP明朝E" panose="02020900000000000000" pitchFamily="18" charset="-128"/>
                <a:cs typeface="Times New Roman" panose="02020603050405020304" pitchFamily="18" charset="0"/>
              </a:rPr>
              <a:t>　 ②必須業務･･･農地等の利用の最適化の推進業務。</a:t>
            </a: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ja-JP" altLang="en-US" sz="8000" kern="100" dirty="0">
                <a:solidFill>
                  <a:schemeClr val="bg1"/>
                </a:solidFill>
                <a:effectLst/>
                <a:latin typeface="HGP明朝E" panose="02020900000000000000" pitchFamily="18" charset="-128"/>
                <a:ea typeface="HGP明朝E" panose="02020900000000000000" pitchFamily="18" charset="-128"/>
                <a:cs typeface="Times New Roman" panose="02020603050405020304" pitchFamily="18" charset="0"/>
              </a:rPr>
              <a:t>   ③任意業務･･･法人化その他農業経営の合理化に関する事項及び農業一般に関する調査・情報の提供。</a:t>
            </a: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endParaRPr lang="ja-JP" altLang="en-US" sz="3600" kern="100" dirty="0">
              <a:solidFill>
                <a:schemeClr val="bg1"/>
              </a:solidFill>
              <a:effectLst/>
              <a:latin typeface="HGP明朝E" panose="02020900000000000000" pitchFamily="18" charset="-128"/>
              <a:ea typeface="HGP明朝E" panose="020209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endParaRPr lang="ja-JP" altLang="ja-JP" sz="3600" kern="100" dirty="0">
              <a:solidFill>
                <a:schemeClr val="bg1"/>
              </a:solidFill>
              <a:effectLst/>
              <a:latin typeface="HGP明朝E" panose="02020900000000000000" pitchFamily="18" charset="-128"/>
              <a:ea typeface="HGP明朝E" panose="020209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endParaRPr kumimoji="1" lang="ja-JP" altLang="en-US" sz="2400" b="0" i="0" u="none" strike="noStrike" kern="1200" cap="none" spc="0" normalizeH="0" baseline="0" noProof="0" dirty="0">
              <a:ln>
                <a:noFill/>
              </a:ln>
              <a:solidFill>
                <a:schemeClr val="bg1"/>
              </a:solidFill>
              <a:effectLst/>
              <a:uLnTx/>
              <a:uFillTx/>
              <a:latin typeface="Constantia"/>
              <a:ea typeface="HGP明朝E" panose="02020900000000000000" pitchFamily="18" charset="-128"/>
              <a:cs typeface="+mn-cs"/>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endParaRPr lang="ja-JP" altLang="en-US" sz="2000" dirty="0">
              <a:solidFill>
                <a:prstClr val="black"/>
              </a:solidFill>
              <a:latin typeface="Constantia"/>
              <a:ea typeface="HGP明朝E" panose="02020900000000000000" pitchFamily="18" charset="-128"/>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endParaRPr lang="ja-JP" altLang="en-US" sz="2600" dirty="0">
              <a:solidFill>
                <a:prstClr val="black"/>
              </a:solidFill>
              <a:latin typeface="Constantia"/>
              <a:ea typeface="HGP明朝E" panose="02020900000000000000" pitchFamily="18" charset="-128"/>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ja-JP" altLang="en-US" sz="8000" dirty="0">
                <a:solidFill>
                  <a:prstClr val="black"/>
                </a:solidFill>
                <a:latin typeface="Constantia"/>
                <a:ea typeface="HGP明朝E" panose="02020900000000000000" pitchFamily="18" charset="-128"/>
              </a:rPr>
              <a:t>　</a:t>
            </a:r>
            <a:endParaRPr lang="en-US" altLang="ja-JP" sz="4000" dirty="0">
              <a:solidFill>
                <a:prstClr val="black"/>
              </a:solidFill>
              <a:latin typeface="Constantia"/>
              <a:ea typeface="HGP明朝E" panose="02020900000000000000" pitchFamily="18" charset="-128"/>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endParaRPr lang="en-US" altLang="ja-JP" sz="4000" dirty="0">
              <a:solidFill>
                <a:prstClr val="black"/>
              </a:solidFill>
              <a:latin typeface="Constantia"/>
              <a:ea typeface="HGP明朝E" panose="02020900000000000000" pitchFamily="18" charset="-128"/>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ja-JP" altLang="en-US" sz="8000" dirty="0">
                <a:solidFill>
                  <a:prstClr val="black"/>
                </a:solidFill>
                <a:latin typeface="Constantia"/>
                <a:ea typeface="HGP明朝E" panose="02020900000000000000" pitchFamily="18" charset="-128"/>
              </a:rPr>
              <a:t>　　</a:t>
            </a:r>
            <a:endParaRPr lang="en-US" altLang="ja-JP" sz="1800" dirty="0"/>
          </a:p>
        </p:txBody>
      </p:sp>
      <p:sp>
        <p:nvSpPr>
          <p:cNvPr id="4" name="スライド番号プレースホルダー 3">
            <a:extLst>
              <a:ext uri="{FF2B5EF4-FFF2-40B4-BE49-F238E27FC236}">
                <a16:creationId xmlns:a16="http://schemas.microsoft.com/office/drawing/2014/main" id="{C6C06E6B-DCED-41FE-ABE1-7E771819159B}"/>
              </a:ext>
            </a:extLst>
          </p:cNvPr>
          <p:cNvSpPr>
            <a:spLocks noGrp="1"/>
          </p:cNvSpPr>
          <p:nvPr>
            <p:ph type="sldNum" sz="quarter" idx="12"/>
          </p:nvPr>
        </p:nvSpPr>
        <p:spPr>
          <a:xfrm>
            <a:off x="11296289" y="6492875"/>
            <a:ext cx="762000" cy="365125"/>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45BA4EA-5EFA-460C-8880-04B9C92D5A26}" type="slidenum">
              <a:rPr kumimoji="0" lang="ja-JP" altLang="en-US" sz="1600" b="0" i="0" u="none" strike="noStrike" kern="1200" cap="none" spc="0" normalizeH="0" baseline="0" noProof="0">
                <a:ln>
                  <a:noFill/>
                </a:ln>
                <a:solidFill>
                  <a:prstClr val="black"/>
                </a:solidFill>
                <a:effectLst/>
                <a:uLnTx/>
                <a:uFillTx/>
                <a:latin typeface="Calibri" pitchFamily="34"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ja-JP" altLang="en-US" sz="1600" b="0" i="0" u="none" strike="noStrike" kern="1200" cap="none" spc="0" normalizeH="0" baseline="0" noProof="0" dirty="0">
              <a:ln>
                <a:noFill/>
              </a:ln>
              <a:solidFill>
                <a:prstClr val="black"/>
              </a:solidFill>
              <a:effectLst/>
              <a:uLnTx/>
              <a:uFillTx/>
              <a:latin typeface="Calibri" pitchFamily="34" charset="0"/>
              <a:ea typeface="ＭＳ Ｐゴシック" pitchFamily="50" charset="-128"/>
              <a:cs typeface="+mn-cs"/>
            </a:endParaRPr>
          </a:p>
        </p:txBody>
      </p:sp>
      <p:sp>
        <p:nvSpPr>
          <p:cNvPr id="13" name="テキスト ボックス 12">
            <a:extLst>
              <a:ext uri="{FF2B5EF4-FFF2-40B4-BE49-F238E27FC236}">
                <a16:creationId xmlns:a16="http://schemas.microsoft.com/office/drawing/2014/main" id="{ABEB3D99-B49C-41D8-83C9-72DF7F516350}"/>
              </a:ext>
            </a:extLst>
          </p:cNvPr>
          <p:cNvSpPr txBox="1"/>
          <p:nvPr/>
        </p:nvSpPr>
        <p:spPr>
          <a:xfrm>
            <a:off x="11391557" y="1321405"/>
            <a:ext cx="184731"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itchFamily="34" charset="0"/>
              <a:ea typeface="ＭＳ Ｐゴシック" pitchFamily="50" charset="-128"/>
              <a:cs typeface="+mn-cs"/>
            </a:endParaRPr>
          </a:p>
        </p:txBody>
      </p:sp>
    </p:spTree>
    <p:extLst>
      <p:ext uri="{BB962C8B-B14F-4D97-AF65-F5344CB8AC3E}">
        <p14:creationId xmlns:p14="http://schemas.microsoft.com/office/powerpoint/2010/main" val="24193210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6" name="テキスト プレースホルダー 5">
            <a:extLst>
              <a:ext uri="{FF2B5EF4-FFF2-40B4-BE49-F238E27FC236}">
                <a16:creationId xmlns:a16="http://schemas.microsoft.com/office/drawing/2014/main" id="{8FC6B10C-8320-46D2-8699-82B82C3E2DB0}"/>
              </a:ext>
            </a:extLst>
          </p:cNvPr>
          <p:cNvSpPr>
            <a:spLocks noGrp="1"/>
          </p:cNvSpPr>
          <p:nvPr>
            <p:ph type="body" idx="1"/>
          </p:nvPr>
        </p:nvSpPr>
        <p:spPr>
          <a:xfrm>
            <a:off x="133710" y="540183"/>
            <a:ext cx="11924579" cy="6185985"/>
          </a:xfrm>
        </p:spPr>
        <p:txBody>
          <a:bodyPr>
            <a:normAutofit fontScale="25000" lnSpcReduction="20000"/>
          </a:bodyPr>
          <a:lstStyle/>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ja-JP" altLang="en-US" sz="8800" kern="100" dirty="0">
                <a:solidFill>
                  <a:schemeClr val="bg1"/>
                </a:solidFill>
                <a:effectLst/>
                <a:latin typeface="HGP明朝E" panose="02020900000000000000" pitchFamily="18" charset="-128"/>
                <a:ea typeface="HGP明朝E" panose="02020900000000000000" pitchFamily="18" charset="-128"/>
                <a:cs typeface="Times New Roman" panose="02020603050405020304" pitchFamily="18" charset="0"/>
              </a:rPr>
              <a:t>２　農業委員会の組織</a:t>
            </a: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ja-JP" altLang="en-US" sz="4200" kern="100" dirty="0">
                <a:solidFill>
                  <a:schemeClr val="bg1"/>
                </a:solidFill>
                <a:effectLst/>
                <a:latin typeface="HGP明朝E" panose="02020900000000000000" pitchFamily="18" charset="-128"/>
                <a:ea typeface="HGP明朝E" panose="02020900000000000000" pitchFamily="18" charset="-128"/>
                <a:cs typeface="Times New Roman" panose="02020603050405020304" pitchFamily="18" charset="0"/>
              </a:rPr>
              <a:t>　  </a:t>
            </a:r>
            <a:r>
              <a:rPr lang="ja-JP" altLang="en-US" sz="8000" kern="100" dirty="0">
                <a:solidFill>
                  <a:schemeClr val="bg1"/>
                </a:solidFill>
                <a:effectLst/>
                <a:latin typeface="HGP明朝E" panose="02020900000000000000" pitchFamily="18" charset="-128"/>
                <a:ea typeface="HGP明朝E" panose="02020900000000000000" pitchFamily="18" charset="-128"/>
                <a:cs typeface="Times New Roman" panose="02020603050405020304" pitchFamily="18" charset="0"/>
              </a:rPr>
              <a:t>委員は議会の同意を得て、市町村長が任命する。過半数は認定農業者で、任期は</a:t>
            </a:r>
            <a:r>
              <a:rPr lang="en-US" altLang="ja-JP" sz="8000" kern="100" dirty="0">
                <a:solidFill>
                  <a:schemeClr val="bg1"/>
                </a:solidFill>
                <a:effectLst/>
                <a:latin typeface="HGP明朝E" panose="02020900000000000000" pitchFamily="18" charset="-128"/>
                <a:ea typeface="HGP明朝E" panose="02020900000000000000" pitchFamily="18" charset="-128"/>
                <a:cs typeface="Times New Roman" panose="02020603050405020304" pitchFamily="18" charset="0"/>
              </a:rPr>
              <a:t>3</a:t>
            </a:r>
            <a:r>
              <a:rPr lang="ja-JP" altLang="en-US" sz="8000" kern="100" dirty="0">
                <a:solidFill>
                  <a:schemeClr val="bg1"/>
                </a:solidFill>
                <a:effectLst/>
                <a:latin typeface="HGP明朝E" panose="02020900000000000000" pitchFamily="18" charset="-128"/>
                <a:ea typeface="HGP明朝E" panose="02020900000000000000" pitchFamily="18" charset="-128"/>
                <a:cs typeface="Times New Roman" panose="02020603050405020304" pitchFamily="18" charset="0"/>
              </a:rPr>
              <a:t>年、　特別職の地方公務</a:t>
            </a:r>
            <a:endParaRPr lang="en-US" altLang="ja-JP" sz="8000" kern="100" dirty="0">
              <a:solidFill>
                <a:schemeClr val="bg1"/>
              </a:solidFill>
              <a:effectLst/>
              <a:latin typeface="HGP明朝E" panose="02020900000000000000" pitchFamily="18" charset="-128"/>
              <a:ea typeface="HGP明朝E" panose="020209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ja-JP" altLang="en-US" sz="8000" kern="100" dirty="0">
                <a:solidFill>
                  <a:schemeClr val="bg1"/>
                </a:solidFill>
                <a:latin typeface="HGP明朝E" panose="02020900000000000000" pitchFamily="18" charset="-128"/>
                <a:ea typeface="HGP明朝E" panose="02020900000000000000" pitchFamily="18" charset="-128"/>
                <a:cs typeface="Times New Roman" panose="02020603050405020304" pitchFamily="18" charset="0"/>
              </a:rPr>
              <a:t>　</a:t>
            </a:r>
            <a:r>
              <a:rPr lang="ja-JP" altLang="en-US" sz="8000" kern="100" dirty="0">
                <a:solidFill>
                  <a:schemeClr val="bg1"/>
                </a:solidFill>
                <a:effectLst/>
                <a:latin typeface="HGP明朝E" panose="02020900000000000000" pitchFamily="18" charset="-128"/>
                <a:ea typeface="HGP明朝E" panose="02020900000000000000" pitchFamily="18" charset="-128"/>
                <a:cs typeface="Times New Roman" panose="02020603050405020304" pitchFamily="18" charset="0"/>
              </a:rPr>
              <a:t>員であるため地方公務員法の適用なし。委員は非常勤なので、委員会に職員を置く。会はＨ</a:t>
            </a:r>
            <a:r>
              <a:rPr lang="en-US" altLang="ja-JP" sz="8000" kern="100" dirty="0">
                <a:solidFill>
                  <a:schemeClr val="bg1"/>
                </a:solidFill>
                <a:effectLst/>
                <a:latin typeface="HGP明朝E" panose="02020900000000000000" pitchFamily="18" charset="-128"/>
                <a:ea typeface="HGP明朝E" panose="02020900000000000000" pitchFamily="18" charset="-128"/>
                <a:cs typeface="Times New Roman" panose="02020603050405020304" pitchFamily="18" charset="0"/>
              </a:rPr>
              <a:t>27</a:t>
            </a:r>
            <a:r>
              <a:rPr lang="ja-JP" altLang="en-US" sz="8000" kern="100" dirty="0">
                <a:solidFill>
                  <a:schemeClr val="bg1"/>
                </a:solidFill>
                <a:effectLst/>
                <a:latin typeface="HGP明朝E" panose="02020900000000000000" pitchFamily="18" charset="-128"/>
                <a:ea typeface="HGP明朝E" panose="02020900000000000000" pitchFamily="18" charset="-128"/>
                <a:cs typeface="Times New Roman" panose="02020603050405020304" pitchFamily="18" charset="0"/>
              </a:rPr>
              <a:t>年の法改正に</a:t>
            </a:r>
            <a:endParaRPr lang="en-US" altLang="ja-JP" sz="8000" kern="100" dirty="0">
              <a:solidFill>
                <a:schemeClr val="bg1"/>
              </a:solidFill>
              <a:effectLst/>
              <a:latin typeface="HGP明朝E" panose="02020900000000000000" pitchFamily="18" charset="-128"/>
              <a:ea typeface="HGP明朝E" panose="020209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ja-JP" altLang="en-US" sz="8000" kern="100" dirty="0">
                <a:solidFill>
                  <a:schemeClr val="bg1"/>
                </a:solidFill>
                <a:latin typeface="HGP明朝E" panose="02020900000000000000" pitchFamily="18" charset="-128"/>
                <a:ea typeface="HGP明朝E" panose="02020900000000000000" pitchFamily="18" charset="-128"/>
                <a:cs typeface="Times New Roman" panose="02020603050405020304" pitchFamily="18" charset="0"/>
              </a:rPr>
              <a:t>　</a:t>
            </a:r>
            <a:r>
              <a:rPr lang="ja-JP" altLang="en-US" sz="8000" kern="100" dirty="0">
                <a:solidFill>
                  <a:schemeClr val="bg1"/>
                </a:solidFill>
                <a:effectLst/>
                <a:latin typeface="HGP明朝E" panose="02020900000000000000" pitchFamily="18" charset="-128"/>
                <a:ea typeface="HGP明朝E" panose="02020900000000000000" pitchFamily="18" charset="-128"/>
                <a:cs typeface="Times New Roman" panose="02020603050405020304" pitchFamily="18" charset="0"/>
              </a:rPr>
              <a:t>より、農地利用最適化推進委員を委嘱しなければならない。これも非常勤。会長に招集権があり、可否同数の</a:t>
            </a:r>
            <a:endParaRPr lang="en-US" altLang="ja-JP" sz="8000" kern="100" dirty="0">
              <a:solidFill>
                <a:schemeClr val="bg1"/>
              </a:solidFill>
              <a:effectLst/>
              <a:latin typeface="HGP明朝E" panose="02020900000000000000" pitchFamily="18" charset="-128"/>
              <a:ea typeface="HGP明朝E" panose="020209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ja-JP" altLang="en-US" sz="8000" kern="100" dirty="0">
                <a:solidFill>
                  <a:schemeClr val="bg1"/>
                </a:solidFill>
                <a:latin typeface="HGP明朝E" panose="02020900000000000000" pitchFamily="18" charset="-128"/>
                <a:ea typeface="HGP明朝E" panose="02020900000000000000" pitchFamily="18" charset="-128"/>
                <a:cs typeface="Times New Roman" panose="02020603050405020304" pitchFamily="18" charset="0"/>
              </a:rPr>
              <a:t>　</a:t>
            </a:r>
            <a:r>
              <a:rPr lang="ja-JP" altLang="en-US" sz="8000" kern="100" dirty="0">
                <a:solidFill>
                  <a:schemeClr val="bg1"/>
                </a:solidFill>
                <a:effectLst/>
                <a:latin typeface="HGP明朝E" panose="02020900000000000000" pitchFamily="18" charset="-128"/>
                <a:ea typeface="HGP明朝E" panose="02020900000000000000" pitchFamily="18" charset="-128"/>
                <a:cs typeface="Times New Roman" panose="02020603050405020304" pitchFamily="18" charset="0"/>
              </a:rPr>
              <a:t>ときは採決権がある。部会を置くことができる。</a:t>
            </a: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ja-JP" altLang="en-US" sz="8800" kern="100" dirty="0">
                <a:solidFill>
                  <a:schemeClr val="bg1"/>
                </a:solidFill>
                <a:effectLst/>
                <a:latin typeface="HGP明朝E" panose="02020900000000000000" pitchFamily="18" charset="-128"/>
                <a:ea typeface="HGP明朝E" panose="02020900000000000000" pitchFamily="18" charset="-128"/>
                <a:cs typeface="Times New Roman" panose="02020603050405020304" pitchFamily="18" charset="0"/>
              </a:rPr>
              <a:t>３ 農地台帳の作成（登記簿地目との差異、借賃の額、持分割合なども）</a:t>
            </a: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ja-JP" altLang="en-US" sz="8000" kern="100" dirty="0">
                <a:solidFill>
                  <a:schemeClr val="bg1"/>
                </a:solidFill>
                <a:effectLst/>
                <a:latin typeface="HGP明朝E" panose="02020900000000000000" pitchFamily="18" charset="-128"/>
                <a:ea typeface="HGP明朝E" panose="02020900000000000000" pitchFamily="18" charset="-128"/>
                <a:cs typeface="Times New Roman" panose="02020603050405020304" pitchFamily="18" charset="0"/>
              </a:rPr>
              <a:t>　農地台帳（</a:t>
            </a:r>
            <a:r>
              <a:rPr lang="en-US" altLang="ja-JP" sz="8000" kern="100" dirty="0">
                <a:solidFill>
                  <a:schemeClr val="bg1"/>
                </a:solidFill>
                <a:effectLst/>
                <a:latin typeface="HGP明朝E" panose="02020900000000000000" pitchFamily="18" charset="-128"/>
                <a:ea typeface="HGP明朝E" panose="02020900000000000000" pitchFamily="18" charset="-128"/>
                <a:cs typeface="Times New Roman" panose="02020603050405020304" pitchFamily="18" charset="0"/>
              </a:rPr>
              <a:t>52</a:t>
            </a:r>
            <a:r>
              <a:rPr lang="ja-JP" altLang="en-US" sz="8000" kern="100" dirty="0">
                <a:solidFill>
                  <a:schemeClr val="bg1"/>
                </a:solidFill>
                <a:effectLst/>
                <a:latin typeface="HGP明朝E" panose="02020900000000000000" pitchFamily="18" charset="-128"/>
                <a:ea typeface="HGP明朝E" panose="02020900000000000000" pitchFamily="18" charset="-128"/>
                <a:cs typeface="Times New Roman" panose="02020603050405020304" pitchFamily="18" charset="0"/>
              </a:rPr>
              <a:t>条の</a:t>
            </a:r>
            <a:r>
              <a:rPr lang="en-US" altLang="ja-JP" sz="8000" kern="100" dirty="0">
                <a:solidFill>
                  <a:schemeClr val="bg1"/>
                </a:solidFill>
                <a:effectLst/>
                <a:latin typeface="HGP明朝E" panose="02020900000000000000" pitchFamily="18" charset="-128"/>
                <a:ea typeface="HGP明朝E" panose="02020900000000000000" pitchFamily="18" charset="-128"/>
                <a:cs typeface="Times New Roman" panose="02020603050405020304" pitchFamily="18" charset="0"/>
              </a:rPr>
              <a:t>2</a:t>
            </a:r>
            <a:r>
              <a:rPr lang="ja-JP" altLang="en-US" sz="8000" kern="100" dirty="0">
                <a:solidFill>
                  <a:schemeClr val="bg1"/>
                </a:solidFill>
                <a:effectLst/>
                <a:latin typeface="HGP明朝E" panose="02020900000000000000" pitchFamily="18" charset="-128"/>
                <a:ea typeface="HGP明朝E" panose="02020900000000000000" pitchFamily="18" charset="-128"/>
                <a:cs typeface="Times New Roman" panose="02020603050405020304" pitchFamily="18" charset="0"/>
              </a:rPr>
              <a:t>）より情報整理の一環として作成し、磁気ディスクをもって調整、又ネット等により公表。（</a:t>
            </a:r>
            <a:r>
              <a:rPr lang="en-US" altLang="ja-JP" sz="8000" kern="100" dirty="0">
                <a:solidFill>
                  <a:schemeClr val="bg1"/>
                </a:solidFill>
                <a:effectLst/>
                <a:latin typeface="HGP明朝E" panose="02020900000000000000" pitchFamily="18" charset="-128"/>
                <a:ea typeface="HGP明朝E" panose="02020900000000000000" pitchFamily="18" charset="-128"/>
                <a:cs typeface="Times New Roman" panose="02020603050405020304" pitchFamily="18" charset="0"/>
              </a:rPr>
              <a:t>52</a:t>
            </a:r>
            <a:r>
              <a:rPr lang="ja-JP" altLang="en-US" sz="8000" kern="100" dirty="0">
                <a:solidFill>
                  <a:schemeClr val="bg1"/>
                </a:solidFill>
                <a:effectLst/>
                <a:latin typeface="HGP明朝E" panose="02020900000000000000" pitchFamily="18" charset="-128"/>
                <a:ea typeface="HGP明朝E" panose="02020900000000000000" pitchFamily="18" charset="-128"/>
                <a:cs typeface="Times New Roman" panose="02020603050405020304" pitchFamily="18" charset="0"/>
              </a:rPr>
              <a:t>条</a:t>
            </a:r>
            <a:endParaRPr lang="en-US" altLang="ja-JP" sz="8000" kern="100" dirty="0">
              <a:solidFill>
                <a:schemeClr val="bg1"/>
              </a:solidFill>
              <a:effectLst/>
              <a:latin typeface="HGP明朝E" panose="02020900000000000000" pitchFamily="18" charset="-128"/>
              <a:ea typeface="HGP明朝E" panose="020209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ja-JP" altLang="en-US" sz="8000" kern="100" dirty="0">
                <a:solidFill>
                  <a:schemeClr val="bg1"/>
                </a:solidFill>
                <a:effectLst/>
                <a:latin typeface="HGP明朝E" panose="02020900000000000000" pitchFamily="18" charset="-128"/>
                <a:ea typeface="HGP明朝E" panose="02020900000000000000" pitchFamily="18" charset="-128"/>
                <a:cs typeface="Times New Roman" panose="02020603050405020304" pitchFamily="18" charset="0"/>
              </a:rPr>
              <a:t>　の</a:t>
            </a:r>
            <a:r>
              <a:rPr lang="en-US" altLang="ja-JP" sz="8000" kern="100" dirty="0">
                <a:solidFill>
                  <a:schemeClr val="bg1"/>
                </a:solidFill>
                <a:effectLst/>
                <a:latin typeface="HGP明朝E" panose="02020900000000000000" pitchFamily="18" charset="-128"/>
                <a:ea typeface="HGP明朝E" panose="02020900000000000000" pitchFamily="18" charset="-128"/>
                <a:cs typeface="Times New Roman" panose="02020603050405020304" pitchFamily="18" charset="0"/>
              </a:rPr>
              <a:t>3</a:t>
            </a:r>
            <a:r>
              <a:rPr lang="ja-JP" altLang="en-US" sz="8000" kern="100" dirty="0">
                <a:solidFill>
                  <a:schemeClr val="bg1"/>
                </a:solidFill>
                <a:effectLst/>
                <a:latin typeface="HGP明朝E" panose="02020900000000000000" pitchFamily="18" charset="-128"/>
                <a:ea typeface="HGP明朝E" panose="02020900000000000000" pitchFamily="18" charset="-128"/>
                <a:cs typeface="Times New Roman" panose="02020603050405020304" pitchFamily="18" charset="0"/>
              </a:rPr>
              <a:t>第</a:t>
            </a:r>
            <a:r>
              <a:rPr lang="en-US" altLang="ja-JP" sz="8000" kern="100" dirty="0">
                <a:solidFill>
                  <a:schemeClr val="bg1"/>
                </a:solidFill>
                <a:effectLst/>
                <a:latin typeface="HGP明朝E" panose="02020900000000000000" pitchFamily="18" charset="-128"/>
                <a:ea typeface="HGP明朝E" panose="02020900000000000000" pitchFamily="18" charset="-128"/>
                <a:cs typeface="Times New Roman" panose="02020603050405020304" pitchFamily="18" charset="0"/>
              </a:rPr>
              <a:t>1</a:t>
            </a:r>
            <a:r>
              <a:rPr lang="ja-JP" altLang="en-US" sz="8000" kern="100" dirty="0">
                <a:solidFill>
                  <a:schemeClr val="bg1"/>
                </a:solidFill>
                <a:effectLst/>
                <a:latin typeface="HGP明朝E" panose="02020900000000000000" pitchFamily="18" charset="-128"/>
                <a:ea typeface="HGP明朝E" panose="02020900000000000000" pitchFamily="18" charset="-128"/>
                <a:cs typeface="Times New Roman" panose="02020603050405020304" pitchFamily="18" charset="0"/>
              </a:rPr>
              <a:t>項）</a:t>
            </a: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ja-JP" altLang="en-US" sz="8000" kern="100" dirty="0">
                <a:solidFill>
                  <a:schemeClr val="bg1"/>
                </a:solidFill>
                <a:effectLst/>
                <a:latin typeface="HGP明朝E" panose="02020900000000000000" pitchFamily="18" charset="-128"/>
                <a:ea typeface="HGP明朝E" panose="02020900000000000000" pitchFamily="18" charset="-128"/>
                <a:cs typeface="Times New Roman" panose="02020603050405020304" pitchFamily="18" charset="0"/>
              </a:rPr>
              <a:t>  地図も作成し公表。（同条</a:t>
            </a:r>
            <a:r>
              <a:rPr lang="en-US" altLang="ja-JP" sz="8000" kern="100" dirty="0">
                <a:solidFill>
                  <a:schemeClr val="bg1"/>
                </a:solidFill>
                <a:effectLst/>
                <a:latin typeface="HGP明朝E" panose="02020900000000000000" pitchFamily="18" charset="-128"/>
                <a:ea typeface="HGP明朝E" panose="02020900000000000000" pitchFamily="18" charset="-128"/>
                <a:cs typeface="Times New Roman" panose="02020603050405020304" pitchFamily="18" charset="0"/>
              </a:rPr>
              <a:t>2</a:t>
            </a:r>
            <a:r>
              <a:rPr lang="ja-JP" altLang="en-US" sz="8000" kern="100" dirty="0">
                <a:solidFill>
                  <a:schemeClr val="bg1"/>
                </a:solidFill>
                <a:effectLst/>
                <a:latin typeface="HGP明朝E" panose="02020900000000000000" pitchFamily="18" charset="-128"/>
                <a:ea typeface="HGP明朝E" panose="02020900000000000000" pitchFamily="18" charset="-128"/>
                <a:cs typeface="Times New Roman" panose="02020603050405020304" pitchFamily="18" charset="0"/>
              </a:rPr>
              <a:t>項）</a:t>
            </a: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endParaRPr lang="ja-JP" altLang="en-US" sz="8000" kern="100" dirty="0">
              <a:solidFill>
                <a:schemeClr val="bg1"/>
              </a:solidFill>
              <a:effectLst/>
              <a:latin typeface="HGP明朝E" panose="02020900000000000000" pitchFamily="18" charset="-128"/>
              <a:ea typeface="HGP明朝E" panose="020209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endParaRPr lang="ja-JP" altLang="ja-JP" sz="3600" kern="100" dirty="0">
              <a:solidFill>
                <a:schemeClr val="bg1"/>
              </a:solidFill>
              <a:effectLst/>
              <a:latin typeface="HGP明朝E" panose="02020900000000000000" pitchFamily="18" charset="-128"/>
              <a:ea typeface="HGP明朝E" panose="020209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endParaRPr kumimoji="1" lang="ja-JP" altLang="en-US" sz="2400" b="0" i="0" u="none" strike="noStrike" kern="1200" cap="none" spc="0" normalizeH="0" baseline="0" noProof="0" dirty="0">
              <a:ln>
                <a:noFill/>
              </a:ln>
              <a:solidFill>
                <a:schemeClr val="bg1"/>
              </a:solidFill>
              <a:effectLst/>
              <a:uLnTx/>
              <a:uFillTx/>
              <a:latin typeface="Constantia"/>
              <a:ea typeface="HGP明朝E" panose="02020900000000000000" pitchFamily="18" charset="-128"/>
              <a:cs typeface="+mn-cs"/>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endParaRPr lang="ja-JP" altLang="en-US" sz="2000" dirty="0">
              <a:solidFill>
                <a:prstClr val="black"/>
              </a:solidFill>
              <a:latin typeface="Constantia"/>
              <a:ea typeface="HGP明朝E" panose="02020900000000000000" pitchFamily="18" charset="-128"/>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ja-JP" altLang="en-US" sz="2600" dirty="0">
                <a:solidFill>
                  <a:prstClr val="black"/>
                </a:solidFill>
                <a:latin typeface="Constantia"/>
                <a:ea typeface="HGP明朝E" panose="02020900000000000000" pitchFamily="18" charset="-128"/>
              </a:rPr>
              <a:t> </a:t>
            </a:r>
            <a:endParaRPr lang="en-US" altLang="ja-JP" sz="2600" dirty="0">
              <a:solidFill>
                <a:prstClr val="black"/>
              </a:solidFill>
              <a:latin typeface="Constantia"/>
              <a:ea typeface="HGP明朝E" panose="02020900000000000000" pitchFamily="18" charset="-128"/>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endParaRPr lang="en-US" altLang="ja-JP" sz="2600" dirty="0">
              <a:solidFill>
                <a:prstClr val="black"/>
              </a:solidFill>
              <a:latin typeface="Constantia"/>
              <a:ea typeface="HGP明朝E" panose="02020900000000000000" pitchFamily="18" charset="-128"/>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ja-JP" altLang="en-US" sz="9600" dirty="0">
                <a:solidFill>
                  <a:prstClr val="black"/>
                </a:solidFill>
                <a:latin typeface="Constantia"/>
                <a:ea typeface="HGP明朝E" panose="02020900000000000000" pitchFamily="18" charset="-128"/>
              </a:rPr>
              <a:t>（１）３条許可の対象</a:t>
            </a:r>
            <a:endParaRPr lang="en-US" altLang="ja-JP" sz="9600" dirty="0">
              <a:solidFill>
                <a:prstClr val="black"/>
              </a:solidFill>
              <a:latin typeface="Constantia"/>
              <a:ea typeface="HGP明朝E" panose="02020900000000000000" pitchFamily="18" charset="-128"/>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ja-JP" altLang="en-US" sz="4600" dirty="0">
                <a:solidFill>
                  <a:prstClr val="black"/>
                </a:solidFill>
                <a:latin typeface="Constantia"/>
                <a:ea typeface="HGP明朝E" panose="02020900000000000000" pitchFamily="18" charset="-128"/>
              </a:rPr>
              <a:t>　    </a:t>
            </a:r>
            <a:r>
              <a:rPr lang="ja-JP" altLang="en-US" sz="8800" dirty="0">
                <a:solidFill>
                  <a:prstClr val="black"/>
                </a:solidFill>
                <a:latin typeface="Constantia"/>
                <a:ea typeface="HGP明朝E" panose="02020900000000000000" pitchFamily="18" charset="-128"/>
              </a:rPr>
              <a:t>１  ３条許可の対象となる行為</a:t>
            </a: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ja-JP" altLang="en-US" sz="8000" dirty="0">
                <a:solidFill>
                  <a:prstClr val="black"/>
                </a:solidFill>
                <a:latin typeface="Constantia"/>
                <a:ea typeface="HGP明朝E" panose="02020900000000000000" pitchFamily="18" charset="-128"/>
              </a:rPr>
              <a:t>　     「所有権･･･その他の使用及び収益を目的とする権利を設定･･･移転･･･」。</a:t>
            </a: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ja-JP" altLang="en-US" sz="8000" dirty="0">
                <a:solidFill>
                  <a:prstClr val="black"/>
                </a:solidFill>
                <a:latin typeface="Constantia"/>
                <a:ea typeface="HGP明朝E" panose="02020900000000000000" pitchFamily="18" charset="-128"/>
              </a:rPr>
              <a:t>　     私法上の財産権</a:t>
            </a: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ja-JP" altLang="en-US" sz="8000" dirty="0">
                <a:solidFill>
                  <a:prstClr val="black"/>
                </a:solidFill>
                <a:latin typeface="Constantia"/>
                <a:ea typeface="HGP明朝E" panose="02020900000000000000" pitchFamily="18" charset="-128"/>
              </a:rPr>
              <a:t>　     ・物権･･･人が物を直接支配できる権利。（物権法定主義）</a:t>
            </a:r>
            <a:endParaRPr lang="en-US" altLang="ja-JP" sz="8000" dirty="0">
              <a:solidFill>
                <a:prstClr val="black"/>
              </a:solidFill>
              <a:latin typeface="Constantia"/>
              <a:ea typeface="HGP明朝E" panose="02020900000000000000" pitchFamily="18" charset="-128"/>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ja-JP" altLang="en-US" sz="8000" dirty="0">
                <a:solidFill>
                  <a:prstClr val="black"/>
                </a:solidFill>
                <a:latin typeface="Constantia"/>
                <a:ea typeface="HGP明朝E" panose="02020900000000000000" pitchFamily="18" charset="-128"/>
              </a:rPr>
              <a:t>　     ・債権･･･債権者と債務者との関係で認められる権利。</a:t>
            </a: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ja-JP" altLang="en-US" sz="8000" dirty="0">
                <a:solidFill>
                  <a:prstClr val="black"/>
                </a:solidFill>
                <a:latin typeface="Constantia"/>
                <a:ea typeface="HGP明朝E" panose="02020900000000000000" pitchFamily="18" charset="-128"/>
              </a:rPr>
              <a:t>　   ◎物件の種類･･･所有権、占有権、地上権、永小作権、地役権、入会権、留置権、先取特権、質権、抵当権</a:t>
            </a:r>
            <a:endParaRPr lang="en-US" altLang="ja-JP" sz="8000" dirty="0">
              <a:solidFill>
                <a:prstClr val="black"/>
              </a:solidFill>
              <a:latin typeface="Constantia"/>
              <a:ea typeface="HGP明朝E" panose="02020900000000000000" pitchFamily="18" charset="-128"/>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en-US" altLang="ja-JP" sz="8000" dirty="0">
                <a:solidFill>
                  <a:prstClr val="black"/>
                </a:solidFill>
                <a:latin typeface="Constantia"/>
                <a:ea typeface="HGP明朝E" panose="02020900000000000000" pitchFamily="18" charset="-128"/>
              </a:rPr>
              <a:t>         </a:t>
            </a:r>
            <a:r>
              <a:rPr lang="ja-JP" altLang="en-US" sz="8000" dirty="0">
                <a:solidFill>
                  <a:prstClr val="black"/>
                </a:solidFill>
                <a:latin typeface="Constantia"/>
                <a:ea typeface="HGP明朝E" panose="02020900000000000000" pitchFamily="18" charset="-128"/>
              </a:rPr>
              <a:t>の１０種。</a:t>
            </a: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endParaRPr lang="ja-JP" altLang="en-US" sz="8000" dirty="0">
              <a:solidFill>
                <a:prstClr val="black"/>
              </a:solidFill>
              <a:latin typeface="Constantia"/>
              <a:ea typeface="HGP明朝E" panose="02020900000000000000" pitchFamily="18" charset="-128"/>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endParaRPr lang="ja-JP" altLang="en-US" sz="8000" dirty="0">
              <a:solidFill>
                <a:prstClr val="black"/>
              </a:solidFill>
              <a:latin typeface="Constantia"/>
              <a:ea typeface="HGP明朝E" panose="02020900000000000000" pitchFamily="18" charset="-128"/>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ja-JP" altLang="en-US" sz="8000" dirty="0">
                <a:solidFill>
                  <a:prstClr val="black"/>
                </a:solidFill>
                <a:latin typeface="Constantia"/>
                <a:ea typeface="HGP明朝E" panose="02020900000000000000" pitchFamily="18" charset="-128"/>
              </a:rPr>
              <a:t>　</a:t>
            </a:r>
            <a:endParaRPr lang="en-US" altLang="ja-JP" sz="4000" dirty="0">
              <a:solidFill>
                <a:prstClr val="black"/>
              </a:solidFill>
              <a:latin typeface="Constantia"/>
              <a:ea typeface="HGP明朝E" panose="02020900000000000000" pitchFamily="18" charset="-128"/>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endParaRPr lang="en-US" altLang="ja-JP" sz="4000" dirty="0">
              <a:solidFill>
                <a:prstClr val="black"/>
              </a:solidFill>
              <a:latin typeface="Constantia"/>
              <a:ea typeface="HGP明朝E" panose="02020900000000000000" pitchFamily="18" charset="-128"/>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ja-JP" altLang="en-US" sz="8000" dirty="0">
                <a:solidFill>
                  <a:prstClr val="black"/>
                </a:solidFill>
                <a:latin typeface="Constantia"/>
                <a:ea typeface="HGP明朝E" panose="02020900000000000000" pitchFamily="18" charset="-128"/>
              </a:rPr>
              <a:t>　　</a:t>
            </a:r>
            <a:endParaRPr lang="en-US" altLang="ja-JP" sz="1800" dirty="0"/>
          </a:p>
        </p:txBody>
      </p:sp>
      <p:sp>
        <p:nvSpPr>
          <p:cNvPr id="4" name="スライド番号プレースホルダー 3">
            <a:extLst>
              <a:ext uri="{FF2B5EF4-FFF2-40B4-BE49-F238E27FC236}">
                <a16:creationId xmlns:a16="http://schemas.microsoft.com/office/drawing/2014/main" id="{C6C06E6B-DCED-41FE-ABE1-7E771819159B}"/>
              </a:ext>
            </a:extLst>
          </p:cNvPr>
          <p:cNvSpPr>
            <a:spLocks noGrp="1"/>
          </p:cNvSpPr>
          <p:nvPr>
            <p:ph type="sldNum" sz="quarter" idx="12"/>
          </p:nvPr>
        </p:nvSpPr>
        <p:spPr>
          <a:xfrm>
            <a:off x="11296289" y="6492875"/>
            <a:ext cx="762000" cy="365125"/>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45BA4EA-5EFA-460C-8880-04B9C92D5A26}" type="slidenum">
              <a:rPr kumimoji="0" lang="ja-JP" altLang="en-US" sz="1600" b="0" i="0" u="none" strike="noStrike" kern="1200" cap="none" spc="0" normalizeH="0" baseline="0" noProof="0">
                <a:ln>
                  <a:noFill/>
                </a:ln>
                <a:solidFill>
                  <a:prstClr val="black"/>
                </a:solidFill>
                <a:effectLst/>
                <a:uLnTx/>
                <a:uFillTx/>
                <a:latin typeface="Calibri" pitchFamily="34"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ja-JP" altLang="en-US" sz="1600" b="0" i="0" u="none" strike="noStrike" kern="1200" cap="none" spc="0" normalizeH="0" baseline="0" noProof="0" dirty="0">
              <a:ln>
                <a:noFill/>
              </a:ln>
              <a:solidFill>
                <a:prstClr val="black"/>
              </a:solidFill>
              <a:effectLst/>
              <a:uLnTx/>
              <a:uFillTx/>
              <a:latin typeface="Calibri" pitchFamily="34" charset="0"/>
              <a:ea typeface="ＭＳ Ｐゴシック" pitchFamily="50" charset="-128"/>
              <a:cs typeface="+mn-cs"/>
            </a:endParaRPr>
          </a:p>
        </p:txBody>
      </p:sp>
      <p:sp>
        <p:nvSpPr>
          <p:cNvPr id="13" name="テキスト ボックス 12">
            <a:extLst>
              <a:ext uri="{FF2B5EF4-FFF2-40B4-BE49-F238E27FC236}">
                <a16:creationId xmlns:a16="http://schemas.microsoft.com/office/drawing/2014/main" id="{ABEB3D99-B49C-41D8-83C9-72DF7F516350}"/>
              </a:ext>
            </a:extLst>
          </p:cNvPr>
          <p:cNvSpPr txBox="1"/>
          <p:nvPr/>
        </p:nvSpPr>
        <p:spPr>
          <a:xfrm>
            <a:off x="11391557" y="1321405"/>
            <a:ext cx="184731"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itchFamily="34" charset="0"/>
              <a:ea typeface="ＭＳ Ｐゴシック" pitchFamily="50" charset="-128"/>
              <a:cs typeface="+mn-cs"/>
            </a:endParaRPr>
          </a:p>
        </p:txBody>
      </p:sp>
      <p:sp>
        <p:nvSpPr>
          <p:cNvPr id="2" name="タイトル 4">
            <a:extLst>
              <a:ext uri="{FF2B5EF4-FFF2-40B4-BE49-F238E27FC236}">
                <a16:creationId xmlns:a16="http://schemas.microsoft.com/office/drawing/2014/main" id="{CEE4B716-ABD2-0991-399F-A54EEC947F2A}"/>
              </a:ext>
            </a:extLst>
          </p:cNvPr>
          <p:cNvSpPr>
            <a:spLocks noGrp="1"/>
          </p:cNvSpPr>
          <p:nvPr>
            <p:ph type="title"/>
          </p:nvPr>
        </p:nvSpPr>
        <p:spPr>
          <a:xfrm>
            <a:off x="1328376" y="3444240"/>
            <a:ext cx="7772400" cy="608286"/>
          </a:xfrm>
        </p:spPr>
        <p:txBody>
          <a:bodyPr/>
          <a:lstStyle/>
          <a:p>
            <a:r>
              <a:rPr lang="ja-JP" altLang="en-US" sz="3200" dirty="0"/>
              <a:t>第２部　耕作目的の農地の権利移動</a:t>
            </a:r>
          </a:p>
        </p:txBody>
      </p:sp>
    </p:spTree>
    <p:extLst>
      <p:ext uri="{BB962C8B-B14F-4D97-AF65-F5344CB8AC3E}">
        <p14:creationId xmlns:p14="http://schemas.microsoft.com/office/powerpoint/2010/main" val="190696454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theme1.xml><?xml version="1.0" encoding="utf-8"?>
<a:theme xmlns:a="http://schemas.openxmlformats.org/drawingml/2006/main" name="リゾート">
  <a:themeElements>
    <a:clrScheme name="リゾート">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リゾート">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リゾート">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txDef>
      <a:spPr>
        <a:noFill/>
      </a:spPr>
      <a:bodyPr wrap="square" rtlCol="0">
        <a:spAutoFit/>
      </a:bodyPr>
      <a:lstStyle>
        <a:defPPr algn="l">
          <a:defRPr kumimoji="1" dirty="0">
            <a:solidFill>
              <a:schemeClr val="bg1"/>
            </a:solidFill>
          </a:defRPr>
        </a:defPPr>
      </a:lstStyle>
    </a:txDef>
  </a:objectDefaults>
  <a:extraClrSchemeLst/>
</a:theme>
</file>

<file path=ppt/theme/theme2.xml><?xml version="1.0" encoding="utf-8"?>
<a:theme xmlns:a="http://schemas.openxmlformats.org/drawingml/2006/main" name="ハードカバー">
  <a:themeElements>
    <a:clrScheme name="ハードカバー">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ハードカバー">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ハードカバー">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ハードカバー">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themeOverride>
</file>

<file path=docProps/app.xml><?xml version="1.0" encoding="utf-8"?>
<Properties xmlns="http://schemas.openxmlformats.org/officeDocument/2006/extended-properties" xmlns:vt="http://schemas.openxmlformats.org/officeDocument/2006/docPropsVTypes">
  <TotalTime>2799</TotalTime>
  <Words>16257</Words>
  <Application>Microsoft Office PowerPoint</Application>
  <PresentationFormat>ワイド画面</PresentationFormat>
  <Paragraphs>1309</Paragraphs>
  <Slides>60</Slides>
  <Notes>58</Notes>
  <HiddenSlides>0</HiddenSlides>
  <MMClips>0</MMClips>
  <ScaleCrop>false</ScaleCrop>
  <HeadingPairs>
    <vt:vector size="6" baseType="variant">
      <vt:variant>
        <vt:lpstr>使用されているフォント</vt:lpstr>
      </vt:variant>
      <vt:variant>
        <vt:i4>7</vt:i4>
      </vt:variant>
      <vt:variant>
        <vt:lpstr>テーマ</vt:lpstr>
      </vt:variant>
      <vt:variant>
        <vt:i4>2</vt:i4>
      </vt:variant>
      <vt:variant>
        <vt:lpstr>スライド タイトル</vt:lpstr>
      </vt:variant>
      <vt:variant>
        <vt:i4>60</vt:i4>
      </vt:variant>
    </vt:vector>
  </HeadingPairs>
  <TitlesOfParts>
    <vt:vector size="69" baseType="lpstr">
      <vt:lpstr>HGP明朝E</vt:lpstr>
      <vt:lpstr>游ゴシック</vt:lpstr>
      <vt:lpstr>Book Antiqua</vt:lpstr>
      <vt:lpstr>Calibri</vt:lpstr>
      <vt:lpstr>Constantia</vt:lpstr>
      <vt:lpstr>Wingdings</vt:lpstr>
      <vt:lpstr>Wingdings 2</vt:lpstr>
      <vt:lpstr>リゾート</vt:lpstr>
      <vt:lpstr>ハードカバー</vt:lpstr>
      <vt:lpstr>農地法の基礎と許可申請  －その1・・法の意味と３条許可申請―</vt:lpstr>
      <vt:lpstr>第１部　農地法総論</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第２部　耕作目的の農地の権利移動</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ご清聴ありがとうございました</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相続について  －遺産分割協議書の依頼を受けたら―</dc:title>
  <dc:creator>なべたけんじ</dc:creator>
  <cp:lastModifiedBy>建治 鍋田</cp:lastModifiedBy>
  <cp:revision>146</cp:revision>
  <cp:lastPrinted>2023-08-24T05:49:28Z</cp:lastPrinted>
  <dcterms:created xsi:type="dcterms:W3CDTF">2021-11-08T02:32:03Z</dcterms:created>
  <dcterms:modified xsi:type="dcterms:W3CDTF">2026-04-06T01:56:05Z</dcterms:modified>
</cp:coreProperties>
</file>