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3.xml" ContentType="application/vnd.openxmlformats-officedocument.theme+xml"/>
  <Override PartName="/ppt/theme/themeOverride1.xml" ContentType="application/vnd.openxmlformats-officedocument.themeOverrid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62" r:id="rId3"/>
  </p:sldMasterIdLst>
  <p:notesMasterIdLst>
    <p:notesMasterId r:id="rId44"/>
  </p:notesMasterIdLst>
  <p:sldIdLst>
    <p:sldId id="346" r:id="rId4"/>
    <p:sldId id="345" r:id="rId5"/>
    <p:sldId id="348" r:id="rId6"/>
    <p:sldId id="282" r:id="rId7"/>
    <p:sldId id="331" r:id="rId8"/>
    <p:sldId id="332" r:id="rId9"/>
    <p:sldId id="276" r:id="rId10"/>
    <p:sldId id="334" r:id="rId11"/>
    <p:sldId id="335" r:id="rId12"/>
    <p:sldId id="336" r:id="rId13"/>
    <p:sldId id="337" r:id="rId14"/>
    <p:sldId id="340" r:id="rId15"/>
    <p:sldId id="338" r:id="rId16"/>
    <p:sldId id="277" r:id="rId17"/>
    <p:sldId id="278" r:id="rId18"/>
    <p:sldId id="341" r:id="rId19"/>
    <p:sldId id="339" r:id="rId20"/>
    <p:sldId id="343" r:id="rId21"/>
    <p:sldId id="279" r:id="rId22"/>
    <p:sldId id="310" r:id="rId23"/>
    <p:sldId id="280" r:id="rId24"/>
    <p:sldId id="284" r:id="rId25"/>
    <p:sldId id="283" r:id="rId26"/>
    <p:sldId id="285" r:id="rId27"/>
    <p:sldId id="287" r:id="rId28"/>
    <p:sldId id="286" r:id="rId29"/>
    <p:sldId id="289" r:id="rId30"/>
    <p:sldId id="290" r:id="rId31"/>
    <p:sldId id="347" r:id="rId32"/>
    <p:sldId id="294" r:id="rId33"/>
    <p:sldId id="296" r:id="rId34"/>
    <p:sldId id="298" r:id="rId35"/>
    <p:sldId id="301" r:id="rId36"/>
    <p:sldId id="302" r:id="rId37"/>
    <p:sldId id="303" r:id="rId38"/>
    <p:sldId id="306" r:id="rId39"/>
    <p:sldId id="307" r:id="rId40"/>
    <p:sldId id="308" r:id="rId41"/>
    <p:sldId id="309" r:id="rId42"/>
    <p:sldId id="274" r:id="rId43"/>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なべたけんじ" initials="な" lastIdx="1" clrIdx="0">
    <p:extLst>
      <p:ext uri="{19B8F6BF-5375-455C-9EA6-DF929625EA0E}">
        <p15:presenceInfo xmlns:p15="http://schemas.microsoft.com/office/powerpoint/2012/main" userId="なべたけんじ"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10" d="100"/>
          <a:sy n="110" d="100"/>
        </p:scale>
        <p:origin x="630"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viewProps" Target="viewProps.xml"/><Relationship Id="rId7" Type="http://schemas.openxmlformats.org/officeDocument/2006/relationships/slide" Target="slides/slide4.xml"/><Relationship Id="rId2" Type="http://schemas.openxmlformats.org/officeDocument/2006/relationships/slideMaster" Target="slideMasters/slideMaster2.xml"/><Relationship Id="rId16" Type="http://schemas.openxmlformats.org/officeDocument/2006/relationships/slide" Target="slides/slide13.xml"/><Relationship Id="rId29" Type="http://schemas.openxmlformats.org/officeDocument/2006/relationships/slide" Target="slides/slide26.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commentAuthors" Target="commentAuthor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notesMaster" Target="notesMasters/notes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theme" Target="theme/theme1.xml"/><Relationship Id="rId8" Type="http://schemas.openxmlformats.org/officeDocument/2006/relationships/slide" Target="slides/slide5.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presProps" Target="presProps.xml"/><Relationship Id="rId20" Type="http://schemas.openxmlformats.org/officeDocument/2006/relationships/slide" Target="slides/slide17.xml"/><Relationship Id="rId41" Type="http://schemas.openxmlformats.org/officeDocument/2006/relationships/slide" Target="slides/slide38.xml"/><Relationship Id="rId1" Type="http://schemas.openxmlformats.org/officeDocument/2006/relationships/slideMaster" Target="slideMasters/slideMaster1.xml"/><Relationship Id="rId6"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09C4714-9A0C-4D3B-9EA2-3E1BB57F1A76}" type="datetimeFigureOut">
              <a:rPr kumimoji="1" lang="ja-JP" altLang="en-US" smtClean="0"/>
              <a:t>2026/4/6</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27BBEED-8A9B-442C-992B-D52E840C9802}" type="slidenum">
              <a:rPr kumimoji="1" lang="ja-JP" altLang="en-US" smtClean="0"/>
              <a:t>‹#›</a:t>
            </a:fld>
            <a:endParaRPr kumimoji="1" lang="ja-JP" altLang="en-US"/>
          </a:p>
        </p:txBody>
      </p:sp>
    </p:spTree>
    <p:extLst>
      <p:ext uri="{BB962C8B-B14F-4D97-AF65-F5344CB8AC3E}">
        <p14:creationId xmlns:p14="http://schemas.microsoft.com/office/powerpoint/2010/main" val="216723033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D0E5591-5B43-4819-A435-CEB7C4972D97}"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1" lang="ja-JP" altLang="en-US" sz="12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364719349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D0E5591-5B43-4819-A435-CEB7C4972D97}"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34</a:t>
            </a:fld>
            <a:endParaRPr kumimoji="1" lang="ja-JP" altLang="en-US" sz="12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389312490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D0E5591-5B43-4819-A435-CEB7C4972D97}"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35</a:t>
            </a:fld>
            <a:endParaRPr kumimoji="1" lang="ja-JP" altLang="en-US" sz="12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365670391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D0E5591-5B43-4819-A435-CEB7C4972D97}"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36</a:t>
            </a:fld>
            <a:endParaRPr kumimoji="1" lang="ja-JP" altLang="en-US" sz="12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320595612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D0E5591-5B43-4819-A435-CEB7C4972D97}"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37</a:t>
            </a:fld>
            <a:endParaRPr kumimoji="1" lang="ja-JP" altLang="en-US" sz="12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39705164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D0E5591-5B43-4819-A435-CEB7C4972D97}"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38</a:t>
            </a:fld>
            <a:endParaRPr kumimoji="1" lang="ja-JP" altLang="en-US" sz="12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280506261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D0E5591-5B43-4819-A435-CEB7C4972D97}"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39</a:t>
            </a:fld>
            <a:endParaRPr kumimoji="1" lang="ja-JP" altLang="en-US" sz="12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41941031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D0E5591-5B43-4819-A435-CEB7C4972D97}"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1" lang="ja-JP" altLang="en-US" sz="12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27868204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2D0E5591-5B43-4819-A435-CEB7C4972D97}" type="slidenum">
              <a:rPr lang="ja-JP" altLang="en-US" smtClean="0"/>
              <a:pPr>
                <a:defRPr/>
              </a:pPr>
              <a:t>8</a:t>
            </a:fld>
            <a:endParaRPr lang="ja-JP" altLang="en-US"/>
          </a:p>
        </p:txBody>
      </p:sp>
      <p:sp>
        <p:nvSpPr>
          <p:cNvPr id="5" name="日付プレースホルダー 4">
            <a:extLst>
              <a:ext uri="{FF2B5EF4-FFF2-40B4-BE49-F238E27FC236}">
                <a16:creationId xmlns:a16="http://schemas.microsoft.com/office/drawing/2014/main" id="{B7AAF077-D97E-433C-9FD7-09809881C8E0}"/>
              </a:ext>
            </a:extLst>
          </p:cNvPr>
          <p:cNvSpPr>
            <a:spLocks noGrp="1"/>
          </p:cNvSpPr>
          <p:nvPr>
            <p:ph type="dt" idx="1"/>
          </p:nvPr>
        </p:nvSpPr>
        <p:spPr/>
        <p:txBody>
          <a:bodyPr/>
          <a:lstStyle/>
          <a:p>
            <a:pPr>
              <a:defRPr/>
            </a:pPr>
            <a:r>
              <a:rPr lang="en-US" altLang="ja-JP" dirty="0"/>
              <a:t>2020/2/14</a:t>
            </a:r>
            <a:endParaRPr lang="ja-JP" altLang="en-US"/>
          </a:p>
        </p:txBody>
      </p:sp>
    </p:spTree>
    <p:extLst>
      <p:ext uri="{BB962C8B-B14F-4D97-AF65-F5344CB8AC3E}">
        <p14:creationId xmlns:p14="http://schemas.microsoft.com/office/powerpoint/2010/main" val="13751674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D0E5591-5B43-4819-A435-CEB7C4972D97}"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1" lang="ja-JP" altLang="en-US" sz="12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32360116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D0E5591-5B43-4819-A435-CEB7C4972D97}"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1" lang="ja-JP" altLang="en-US" sz="12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20992041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D0E5591-5B43-4819-A435-CEB7C4972D97}"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30</a:t>
            </a:fld>
            <a:endParaRPr kumimoji="1" lang="ja-JP" altLang="en-US" sz="12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280791216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D0E5591-5B43-4819-A435-CEB7C4972D97}"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31</a:t>
            </a:fld>
            <a:endParaRPr kumimoji="1" lang="ja-JP" altLang="en-US" sz="12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9610597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D0E5591-5B43-4819-A435-CEB7C4972D97}"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32</a:t>
            </a:fld>
            <a:endParaRPr kumimoji="1" lang="ja-JP" altLang="en-US" sz="12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73632551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D0E5591-5B43-4819-A435-CEB7C4972D97}"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33</a:t>
            </a:fld>
            <a:endParaRPr kumimoji="1" lang="ja-JP" altLang="en-US" sz="12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16658136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slideMaster" Target="../slideMasters/slideMaster3.xml"/><Relationship Id="rId1" Type="http://schemas.openxmlformats.org/officeDocument/2006/relationships/themeOverride" Target="../theme/themeOverride1.xml"/><Relationship Id="rId4" Type="http://schemas.openxmlformats.org/officeDocument/2006/relationships/image" Target="../media/image6.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34D06A3-6267-456D-8A00-7BF7EDECE6FB}"/>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109E213F-776F-4282-846E-527A787FF20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6763F442-BBD3-48B6-8E73-9A0CFCA12B7F}"/>
              </a:ext>
            </a:extLst>
          </p:cNvPr>
          <p:cNvSpPr>
            <a:spLocks noGrp="1"/>
          </p:cNvSpPr>
          <p:nvPr>
            <p:ph type="dt" sz="half" idx="10"/>
          </p:nvPr>
        </p:nvSpPr>
        <p:spPr/>
        <p:txBody>
          <a:bodyPr/>
          <a:lstStyle/>
          <a:p>
            <a:fld id="{AAC2B16D-DD5E-4022-9BE8-EC871A52800A}" type="datetimeFigureOut">
              <a:rPr kumimoji="1" lang="ja-JP" altLang="en-US" smtClean="0"/>
              <a:t>2026/4/6</a:t>
            </a:fld>
            <a:endParaRPr kumimoji="1" lang="ja-JP" altLang="en-US"/>
          </a:p>
        </p:txBody>
      </p:sp>
      <p:sp>
        <p:nvSpPr>
          <p:cNvPr id="5" name="フッター プレースホルダー 4">
            <a:extLst>
              <a:ext uri="{FF2B5EF4-FFF2-40B4-BE49-F238E27FC236}">
                <a16:creationId xmlns:a16="http://schemas.microsoft.com/office/drawing/2014/main" id="{B33DDD0A-47CD-4224-BB62-A2A7F896BFAB}"/>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9DC3745-AD10-4394-967A-FF47053F2324}"/>
              </a:ext>
            </a:extLst>
          </p:cNvPr>
          <p:cNvSpPr>
            <a:spLocks noGrp="1"/>
          </p:cNvSpPr>
          <p:nvPr>
            <p:ph type="sldNum" sz="quarter" idx="12"/>
          </p:nvPr>
        </p:nvSpPr>
        <p:spPr/>
        <p:txBody>
          <a:bodyPr/>
          <a:lstStyle/>
          <a:p>
            <a:fld id="{F3B482A0-E1CA-4E90-93D9-13B2F45A3D9F}" type="slidenum">
              <a:rPr kumimoji="1" lang="ja-JP" altLang="en-US" smtClean="0"/>
              <a:t>‹#›</a:t>
            </a:fld>
            <a:endParaRPr kumimoji="1" lang="ja-JP" altLang="en-US"/>
          </a:p>
        </p:txBody>
      </p:sp>
    </p:spTree>
    <p:extLst>
      <p:ext uri="{BB962C8B-B14F-4D97-AF65-F5344CB8AC3E}">
        <p14:creationId xmlns:p14="http://schemas.microsoft.com/office/powerpoint/2010/main" val="37686145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A585021-7096-4524-A3B1-12ADC0024557}"/>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0A28F2CC-2812-4919-9BC8-9C3015768F2F}"/>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AE5F7960-776A-4143-A47F-FB06EE559385}"/>
              </a:ext>
            </a:extLst>
          </p:cNvPr>
          <p:cNvSpPr>
            <a:spLocks noGrp="1"/>
          </p:cNvSpPr>
          <p:nvPr>
            <p:ph type="dt" sz="half" idx="10"/>
          </p:nvPr>
        </p:nvSpPr>
        <p:spPr/>
        <p:txBody>
          <a:bodyPr/>
          <a:lstStyle/>
          <a:p>
            <a:fld id="{AAC2B16D-DD5E-4022-9BE8-EC871A52800A}" type="datetimeFigureOut">
              <a:rPr kumimoji="1" lang="ja-JP" altLang="en-US" smtClean="0"/>
              <a:t>2026/4/6</a:t>
            </a:fld>
            <a:endParaRPr kumimoji="1" lang="ja-JP" altLang="en-US"/>
          </a:p>
        </p:txBody>
      </p:sp>
      <p:sp>
        <p:nvSpPr>
          <p:cNvPr id="5" name="フッター プレースホルダー 4">
            <a:extLst>
              <a:ext uri="{FF2B5EF4-FFF2-40B4-BE49-F238E27FC236}">
                <a16:creationId xmlns:a16="http://schemas.microsoft.com/office/drawing/2014/main" id="{A2BC8DEF-A51B-42CF-A8BD-0EF72FAEB64A}"/>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F28360C-01CC-4D48-9B23-0119769E1E0A}"/>
              </a:ext>
            </a:extLst>
          </p:cNvPr>
          <p:cNvSpPr>
            <a:spLocks noGrp="1"/>
          </p:cNvSpPr>
          <p:nvPr>
            <p:ph type="sldNum" sz="quarter" idx="12"/>
          </p:nvPr>
        </p:nvSpPr>
        <p:spPr/>
        <p:txBody>
          <a:bodyPr/>
          <a:lstStyle/>
          <a:p>
            <a:fld id="{F3B482A0-E1CA-4E90-93D9-13B2F45A3D9F}" type="slidenum">
              <a:rPr kumimoji="1" lang="ja-JP" altLang="en-US" smtClean="0"/>
              <a:t>‹#›</a:t>
            </a:fld>
            <a:endParaRPr kumimoji="1" lang="ja-JP" altLang="en-US"/>
          </a:p>
        </p:txBody>
      </p:sp>
    </p:spTree>
    <p:extLst>
      <p:ext uri="{BB962C8B-B14F-4D97-AF65-F5344CB8AC3E}">
        <p14:creationId xmlns:p14="http://schemas.microsoft.com/office/powerpoint/2010/main" val="42182668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E76412B6-4E7A-41F0-B808-D9EF04C1DB40}"/>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E9652163-7286-410A-98A8-16E6ACDC5FFA}"/>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CC44EE22-86C9-4537-9F29-53A3AA50321E}"/>
              </a:ext>
            </a:extLst>
          </p:cNvPr>
          <p:cNvSpPr>
            <a:spLocks noGrp="1"/>
          </p:cNvSpPr>
          <p:nvPr>
            <p:ph type="dt" sz="half" idx="10"/>
          </p:nvPr>
        </p:nvSpPr>
        <p:spPr/>
        <p:txBody>
          <a:bodyPr/>
          <a:lstStyle/>
          <a:p>
            <a:fld id="{AAC2B16D-DD5E-4022-9BE8-EC871A52800A}" type="datetimeFigureOut">
              <a:rPr kumimoji="1" lang="ja-JP" altLang="en-US" smtClean="0"/>
              <a:t>2026/4/6</a:t>
            </a:fld>
            <a:endParaRPr kumimoji="1" lang="ja-JP" altLang="en-US"/>
          </a:p>
        </p:txBody>
      </p:sp>
      <p:sp>
        <p:nvSpPr>
          <p:cNvPr id="5" name="フッター プレースホルダー 4">
            <a:extLst>
              <a:ext uri="{FF2B5EF4-FFF2-40B4-BE49-F238E27FC236}">
                <a16:creationId xmlns:a16="http://schemas.microsoft.com/office/drawing/2014/main" id="{3D46774A-60F4-440B-A3B2-DF86B67EC40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6C50ED1-6C19-4F59-8D89-38E18474D288}"/>
              </a:ext>
            </a:extLst>
          </p:cNvPr>
          <p:cNvSpPr>
            <a:spLocks noGrp="1"/>
          </p:cNvSpPr>
          <p:nvPr>
            <p:ph type="sldNum" sz="quarter" idx="12"/>
          </p:nvPr>
        </p:nvSpPr>
        <p:spPr/>
        <p:txBody>
          <a:bodyPr/>
          <a:lstStyle/>
          <a:p>
            <a:fld id="{F3B482A0-E1CA-4E90-93D9-13B2F45A3D9F}" type="slidenum">
              <a:rPr kumimoji="1" lang="ja-JP" altLang="en-US" smtClean="0"/>
              <a:t>‹#›</a:t>
            </a:fld>
            <a:endParaRPr kumimoji="1" lang="ja-JP" altLang="en-US"/>
          </a:p>
        </p:txBody>
      </p:sp>
    </p:spTree>
    <p:extLst>
      <p:ext uri="{BB962C8B-B14F-4D97-AF65-F5344CB8AC3E}">
        <p14:creationId xmlns:p14="http://schemas.microsoft.com/office/powerpoint/2010/main" val="37244752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secHead">
  <p:cSld name="セクション見出し">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07136" y="1316736"/>
            <a:ext cx="103632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ja-JP" altLang="en-US"/>
              <a:t>マスター タイトルの書式設定</a:t>
            </a:r>
            <a:endParaRPr kumimoji="0" lang="en-US"/>
          </a:p>
        </p:txBody>
      </p:sp>
      <p:sp>
        <p:nvSpPr>
          <p:cNvPr id="3" name="Text Placeholder 2"/>
          <p:cNvSpPr>
            <a:spLocks noGrp="1"/>
          </p:cNvSpPr>
          <p:nvPr>
            <p:ph type="body" idx="1"/>
          </p:nvPr>
        </p:nvSpPr>
        <p:spPr>
          <a:xfrm>
            <a:off x="707136" y="2704664"/>
            <a:ext cx="103632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ja-JP" altLang="en-US"/>
              <a:t>マスター テキストの書式設定</a:t>
            </a:r>
          </a:p>
        </p:txBody>
      </p:sp>
      <p:sp>
        <p:nvSpPr>
          <p:cNvPr id="4" name="Date Placeholder 3"/>
          <p:cNvSpPr>
            <a:spLocks noGrp="1"/>
          </p:cNvSpPr>
          <p:nvPr>
            <p:ph type="dt" sz="half" idx="10"/>
          </p:nvPr>
        </p:nvSpPr>
        <p:spPr/>
        <p:txBody>
          <a:bodyPr/>
          <a:lstStyle/>
          <a:p>
            <a:pPr fontAlgn="base">
              <a:spcBef>
                <a:spcPct val="0"/>
              </a:spcBef>
              <a:spcAft>
                <a:spcPct val="0"/>
              </a:spcAft>
              <a:defRPr/>
            </a:pPr>
            <a:fld id="{4A7B1020-2849-41B7-A3F4-8497F4EB2C46}" type="datetime1">
              <a:rPr lang="ja-JP" altLang="en-US" smtClean="0">
                <a:solidFill>
                  <a:srgbClr val="DBF5F9">
                    <a:shade val="90000"/>
                  </a:srgbClr>
                </a:solidFill>
                <a:latin typeface="Calibri" pitchFamily="34" charset="0"/>
                <a:ea typeface="ＭＳ Ｐゴシック" pitchFamily="50" charset="-128"/>
              </a:rPr>
              <a:pPr fontAlgn="base">
                <a:spcBef>
                  <a:spcPct val="0"/>
                </a:spcBef>
                <a:spcAft>
                  <a:spcPct val="0"/>
                </a:spcAft>
                <a:defRPr/>
              </a:pPr>
              <a:t>2026/4/6</a:t>
            </a:fld>
            <a:endParaRPr lang="ja-JP" altLang="en-US">
              <a:solidFill>
                <a:srgbClr val="DBF5F9">
                  <a:shade val="90000"/>
                </a:srgbClr>
              </a:solidFill>
              <a:latin typeface="Calibri" pitchFamily="34" charset="0"/>
              <a:ea typeface="ＭＳ Ｐゴシック" pitchFamily="50" charset="-128"/>
            </a:endParaRPr>
          </a:p>
        </p:txBody>
      </p:sp>
      <p:sp>
        <p:nvSpPr>
          <p:cNvPr id="5" name="Footer Placeholder 4"/>
          <p:cNvSpPr>
            <a:spLocks noGrp="1"/>
          </p:cNvSpPr>
          <p:nvPr>
            <p:ph type="ftr" sz="quarter" idx="11"/>
          </p:nvPr>
        </p:nvSpPr>
        <p:spPr/>
        <p:txBody>
          <a:bodyPr/>
          <a:lstStyle/>
          <a:p>
            <a:pPr fontAlgn="base">
              <a:spcBef>
                <a:spcPct val="0"/>
              </a:spcBef>
              <a:spcAft>
                <a:spcPct val="0"/>
              </a:spcAft>
            </a:pPr>
            <a:endParaRPr lang="en-US" dirty="0">
              <a:solidFill>
                <a:srgbClr val="DBF5F9">
                  <a:shade val="90000"/>
                </a:srgbClr>
              </a:solidFill>
              <a:latin typeface="Calibri" pitchFamily="34" charset="0"/>
              <a:ea typeface="ＭＳ Ｐゴシック" pitchFamily="50" charset="-128"/>
            </a:endParaRPr>
          </a:p>
        </p:txBody>
      </p:sp>
      <p:sp>
        <p:nvSpPr>
          <p:cNvPr id="6" name="Slide Number Placeholder 5"/>
          <p:cNvSpPr>
            <a:spLocks noGrp="1"/>
          </p:cNvSpPr>
          <p:nvPr>
            <p:ph type="sldNum" sz="quarter" idx="12"/>
          </p:nvPr>
        </p:nvSpPr>
        <p:spPr/>
        <p:txBody>
          <a:bodyPr/>
          <a:lstStyle/>
          <a:p>
            <a:pPr fontAlgn="base">
              <a:spcBef>
                <a:spcPct val="0"/>
              </a:spcBef>
              <a:spcAft>
                <a:spcPct val="0"/>
              </a:spcAft>
              <a:defRPr/>
            </a:pPr>
            <a:fld id="{1BF73EC5-EDF2-4E74-BF6C-6E215FBCE645}" type="slidenum">
              <a:rPr lang="ja-JP" altLang="en-US" smtClean="0">
                <a:solidFill>
                  <a:srgbClr val="DBF5F9">
                    <a:shade val="90000"/>
                  </a:srgbClr>
                </a:solidFill>
                <a:latin typeface="Calibri" pitchFamily="34" charset="0"/>
                <a:ea typeface="ＭＳ Ｐゴシック" pitchFamily="50" charset="-128"/>
              </a:rPr>
              <a:pPr fontAlgn="base">
                <a:spcBef>
                  <a:spcPct val="0"/>
                </a:spcBef>
                <a:spcAft>
                  <a:spcPct val="0"/>
                </a:spcAft>
                <a:defRPr/>
              </a:pPr>
              <a:t>‹#›</a:t>
            </a:fld>
            <a:endParaRPr lang="ja-JP" altLang="en-US">
              <a:solidFill>
                <a:srgbClr val="DBF5F9">
                  <a:shade val="90000"/>
                </a:srgbClr>
              </a:solidFill>
              <a:latin typeface="Calibri" pitchFamily="34" charset="0"/>
              <a:ea typeface="ＭＳ Ｐゴシック" pitchFamily="50" charset="-128"/>
            </a:endParaRPr>
          </a:p>
        </p:txBody>
      </p:sp>
    </p:spTree>
    <p:extLst>
      <p:ext uri="{BB962C8B-B14F-4D97-AF65-F5344CB8AC3E}">
        <p14:creationId xmlns:p14="http://schemas.microsoft.com/office/powerpoint/2010/main" val="1885854566"/>
      </p:ext>
    </p:extLst>
  </p:cSld>
  <p:clrMapOvr>
    <a:overrideClrMapping bg1="dk1" tx1="lt1" bg2="dk2" tx2="lt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タイトルとコンテンツ">
    <p:spTree>
      <p:nvGrpSpPr>
        <p:cNvPr id="1" name=""/>
        <p:cNvGrpSpPr/>
        <p:nvPr/>
      </p:nvGrpSpPr>
      <p:grpSpPr>
        <a:xfrm>
          <a:off x="0" y="0"/>
          <a:ext cx="0" cy="0"/>
          <a:chOff x="0" y="0"/>
          <a:chExt cx="0" cy="0"/>
        </a:xfrm>
      </p:grpSpPr>
      <p:grpSp>
        <p:nvGrpSpPr>
          <p:cNvPr id="4" name="Group 11"/>
          <p:cNvGrpSpPr>
            <a:grpSpLocks/>
          </p:cNvGrpSpPr>
          <p:nvPr/>
        </p:nvGrpSpPr>
        <p:grpSpPr bwMode="auto">
          <a:xfrm>
            <a:off x="1564218" y="1392240"/>
            <a:ext cx="9038167" cy="923330"/>
            <a:chOff x="1172584" y="1381459"/>
            <a:chExt cx="6779110" cy="922735"/>
          </a:xfrm>
        </p:grpSpPr>
        <p:sp>
          <p:nvSpPr>
            <p:cNvPr id="5" name="TextBox 12"/>
            <p:cNvSpPr txBox="1">
              <a:spLocks noChangeArrowheads="1"/>
            </p:cNvSpPr>
            <p:nvPr/>
          </p:nvSpPr>
          <p:spPr bwMode="auto">
            <a:xfrm>
              <a:off x="4147772" y="1381459"/>
              <a:ext cx="657919" cy="9227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Calibri" pitchFamily="34" charset="0"/>
                  <a:ea typeface="ＭＳ Ｐゴシック" pitchFamily="50" charset="-128"/>
                </a:defRPr>
              </a:lvl1pPr>
              <a:lvl2pPr marL="742950" indent="-285750" eaLnBrk="0" hangingPunct="0">
                <a:defRPr kumimoji="1">
                  <a:solidFill>
                    <a:schemeClr val="tx1"/>
                  </a:solidFill>
                  <a:latin typeface="Calibri" pitchFamily="34" charset="0"/>
                  <a:ea typeface="ＭＳ Ｐゴシック" pitchFamily="50" charset="-128"/>
                </a:defRPr>
              </a:lvl2pPr>
              <a:lvl3pPr marL="1143000" indent="-228600" eaLnBrk="0" hangingPunct="0">
                <a:defRPr kumimoji="1">
                  <a:solidFill>
                    <a:schemeClr val="tx1"/>
                  </a:solidFill>
                  <a:latin typeface="Calibri" pitchFamily="34" charset="0"/>
                  <a:ea typeface="ＭＳ Ｐゴシック" pitchFamily="50" charset="-128"/>
                </a:defRPr>
              </a:lvl3pPr>
              <a:lvl4pPr marL="1600200" indent="-228600" eaLnBrk="0" hangingPunct="0">
                <a:defRPr kumimoji="1">
                  <a:solidFill>
                    <a:schemeClr val="tx1"/>
                  </a:solidFill>
                  <a:latin typeface="Calibri" pitchFamily="34" charset="0"/>
                  <a:ea typeface="ＭＳ Ｐゴシック" pitchFamily="50" charset="-128"/>
                </a:defRPr>
              </a:lvl4pPr>
              <a:lvl5pPr marL="2057400" indent="-228600" eaLnBrk="0" hangingPunct="0">
                <a:defRPr kumimoji="1">
                  <a:solidFill>
                    <a:schemeClr val="tx1"/>
                  </a:solidFill>
                  <a:latin typeface="Calibri"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Calibri"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Calibri"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Calibri"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Calibri" pitchFamily="34" charset="0"/>
                  <a:ea typeface="ＭＳ Ｐゴシック"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5400" b="0" i="0" u="none" strike="noStrike" kern="1200" cap="none" spc="0" normalizeH="0" baseline="0" noProof="0" dirty="0">
                  <a:ln>
                    <a:noFill/>
                  </a:ln>
                  <a:solidFill>
                    <a:srgbClr val="DBA455"/>
                  </a:solidFill>
                  <a:effectLst/>
                  <a:uLnTx/>
                  <a:uFillTx/>
                  <a:latin typeface="Wingdings" pitchFamily="2" charset="2"/>
                  <a:ea typeface="ＭＳ Ｐゴシック" pitchFamily="50" charset="-128"/>
                  <a:cs typeface="+mn-cs"/>
                </a:rPr>
                <a:t></a:t>
              </a:r>
            </a:p>
          </p:txBody>
        </p:sp>
        <p:cxnSp>
          <p:nvCxnSpPr>
            <p:cNvPr id="6" name="Straight Connector 13"/>
            <p:cNvCxnSpPr/>
            <p:nvPr/>
          </p:nvCxnSpPr>
          <p:spPr>
            <a:xfrm rot="10800000">
              <a:off x="1172584" y="1925620"/>
              <a:ext cx="3119660" cy="1587"/>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7" name="Straight Connector 14"/>
            <p:cNvCxnSpPr/>
            <p:nvPr/>
          </p:nvCxnSpPr>
          <p:spPr>
            <a:xfrm rot="10800000">
              <a:off x="4832033" y="1922447"/>
              <a:ext cx="3119661" cy="1587"/>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11" name="Title 10"/>
          <p:cNvSpPr>
            <a:spLocks noGrp="1"/>
          </p:cNvSpPr>
          <p:nvPr>
            <p:ph type="title"/>
          </p:nvPr>
        </p:nvSpPr>
        <p:spPr/>
        <p:txBody>
          <a:bodyPr/>
          <a:lstStyle/>
          <a:p>
            <a:r>
              <a:rPr lang="ja-JP" altLang="en-US"/>
              <a:t>マスター タイトルの書式設定</a:t>
            </a:r>
            <a:endParaRPr lang="en-US"/>
          </a:p>
        </p:txBody>
      </p:sp>
      <p:sp>
        <p:nvSpPr>
          <p:cNvPr id="8" name="Date Placeholder 3"/>
          <p:cNvSpPr>
            <a:spLocks noGrp="1"/>
          </p:cNvSpPr>
          <p:nvPr>
            <p:ph type="dt" sz="half" idx="10"/>
          </p:nvPr>
        </p:nvSpPr>
        <p:spPr/>
        <p:txBody>
          <a:bodyPr/>
          <a:lstStyle>
            <a:lvl1pPr>
              <a:defRPr/>
            </a:lvl1pPr>
          </a:lstStyle>
          <a:p>
            <a:pPr fontAlgn="base">
              <a:spcBef>
                <a:spcPct val="0"/>
              </a:spcBef>
              <a:spcAft>
                <a:spcPct val="0"/>
              </a:spcAft>
              <a:defRPr/>
            </a:pPr>
            <a:fld id="{B48B4457-9E42-4DB7-A6B3-5ECBE973FDF8}" type="datetime1">
              <a:rPr lang="ja-JP" altLang="en-US" smtClean="0">
                <a:solidFill>
                  <a:srgbClr val="895D1D"/>
                </a:solidFill>
                <a:latin typeface="Calibri" pitchFamily="34" charset="0"/>
                <a:ea typeface="ＭＳ Ｐゴシック" pitchFamily="50" charset="-128"/>
              </a:rPr>
              <a:pPr fontAlgn="base">
                <a:spcBef>
                  <a:spcPct val="0"/>
                </a:spcBef>
                <a:spcAft>
                  <a:spcPct val="0"/>
                </a:spcAft>
                <a:defRPr/>
              </a:pPr>
              <a:t>2026/4/6</a:t>
            </a:fld>
            <a:endParaRPr lang="ja-JP" altLang="en-US">
              <a:solidFill>
                <a:srgbClr val="895D1D"/>
              </a:solidFill>
              <a:latin typeface="Calibri" pitchFamily="34" charset="0"/>
              <a:ea typeface="ＭＳ Ｐゴシック" pitchFamily="50" charset="-128"/>
            </a:endParaRPr>
          </a:p>
        </p:txBody>
      </p:sp>
      <p:sp>
        <p:nvSpPr>
          <p:cNvPr id="9" name="Footer Placeholder 4"/>
          <p:cNvSpPr>
            <a:spLocks noGrp="1"/>
          </p:cNvSpPr>
          <p:nvPr>
            <p:ph type="ftr" sz="quarter" idx="11"/>
          </p:nvPr>
        </p:nvSpPr>
        <p:spPr/>
        <p:txBody>
          <a:bodyPr/>
          <a:lstStyle>
            <a:lvl1pPr>
              <a:defRPr/>
            </a:lvl1pPr>
          </a:lstStyle>
          <a:p>
            <a:pPr fontAlgn="base">
              <a:spcBef>
                <a:spcPct val="0"/>
              </a:spcBef>
              <a:spcAft>
                <a:spcPct val="0"/>
              </a:spcAft>
              <a:defRPr/>
            </a:pPr>
            <a:endParaRPr lang="en-US" dirty="0">
              <a:solidFill>
                <a:srgbClr val="895D1D"/>
              </a:solidFill>
              <a:latin typeface="Calibri" pitchFamily="34" charset="0"/>
              <a:ea typeface="ＭＳ Ｐゴシック" pitchFamily="50" charset="-128"/>
            </a:endParaRPr>
          </a:p>
        </p:txBody>
      </p:sp>
      <p:sp>
        <p:nvSpPr>
          <p:cNvPr id="10" name="Slide Number Placeholder 5"/>
          <p:cNvSpPr>
            <a:spLocks noGrp="1"/>
          </p:cNvSpPr>
          <p:nvPr>
            <p:ph type="sldNum" sz="quarter" idx="12"/>
          </p:nvPr>
        </p:nvSpPr>
        <p:spPr/>
        <p:txBody>
          <a:bodyPr/>
          <a:lstStyle>
            <a:lvl1pPr>
              <a:defRPr/>
            </a:lvl1pPr>
          </a:lstStyle>
          <a:p>
            <a:pPr fontAlgn="base">
              <a:spcBef>
                <a:spcPct val="0"/>
              </a:spcBef>
              <a:spcAft>
                <a:spcPct val="0"/>
              </a:spcAft>
              <a:defRPr/>
            </a:pPr>
            <a:fld id="{E45BA4EA-5EFA-460C-8880-04B9C92D5A26}" type="slidenum">
              <a:rPr lang="ja-JP" altLang="en-US" smtClean="0">
                <a:solidFill>
                  <a:srgbClr val="895D1D"/>
                </a:solidFill>
                <a:latin typeface="Calibri" pitchFamily="34" charset="0"/>
                <a:ea typeface="ＭＳ Ｐゴシック" pitchFamily="50" charset="-128"/>
              </a:rPr>
              <a:pPr fontAlgn="base">
                <a:spcBef>
                  <a:spcPct val="0"/>
                </a:spcBef>
                <a:spcAft>
                  <a:spcPct val="0"/>
                </a:spcAft>
                <a:defRPr/>
              </a:pPr>
              <a:t>‹#›</a:t>
            </a:fld>
            <a:endParaRPr lang="ja-JP" altLang="en-US">
              <a:solidFill>
                <a:srgbClr val="895D1D"/>
              </a:solidFill>
              <a:latin typeface="Calibri" pitchFamily="34" charset="0"/>
              <a:ea typeface="ＭＳ Ｐゴシック" pitchFamily="50" charset="-128"/>
            </a:endParaRPr>
          </a:p>
        </p:txBody>
      </p:sp>
    </p:spTree>
    <p:extLst>
      <p:ext uri="{BB962C8B-B14F-4D97-AF65-F5344CB8AC3E}">
        <p14:creationId xmlns:p14="http://schemas.microsoft.com/office/powerpoint/2010/main" val="1626729615"/>
      </p:ext>
    </p:extLst>
  </p:cSld>
  <p:clrMapOvr>
    <a:overrideClrMapping bg1="lt1" tx1="dk1" bg2="lt2" tx2="dk2" accent1="accent1" accent2="accent2" accent3="accent3" accent4="accent4" accent5="accent5" accent6="accent6" hlink="hlink" folHlink="folHlink"/>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itle">
  <p:cSld name="タイトル スライド">
    <p:bg>
      <p:bgPr>
        <a:blipFill dpi="0" rotWithShape="0">
          <a:blip r:embed="rId3"/>
          <a:srcRect/>
          <a:stretch>
            <a:fillRect/>
          </a:stretch>
        </a:blipFill>
        <a:effectLst/>
      </p:bgPr>
    </p:bg>
    <p:spTree>
      <p:nvGrpSpPr>
        <p:cNvPr id="1" name=""/>
        <p:cNvGrpSpPr/>
        <p:nvPr/>
      </p:nvGrpSpPr>
      <p:grpSpPr>
        <a:xfrm>
          <a:off x="0" y="0"/>
          <a:ext cx="0" cy="0"/>
          <a:chOff x="0" y="0"/>
          <a:chExt cx="0" cy="0"/>
        </a:xfrm>
      </p:grpSpPr>
      <p:pic>
        <p:nvPicPr>
          <p:cNvPr id="4" name="Picture 6" descr="CoverOverlay.pn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 name="Group 7"/>
          <p:cNvGrpSpPr/>
          <p:nvPr/>
        </p:nvGrpSpPr>
        <p:grpSpPr>
          <a:xfrm>
            <a:off x="1592135" y="2887530"/>
            <a:ext cx="9038813" cy="923330"/>
            <a:chOff x="1172584" y="1381459"/>
            <a:chExt cx="6779110" cy="923330"/>
          </a:xfrm>
          <a:effectLst>
            <a:outerShdw blurRad="38100" dist="12700" dir="16200000" rotWithShape="0">
              <a:prstClr val="black">
                <a:alpha val="30000"/>
              </a:prstClr>
            </a:outerShdw>
          </a:effectLst>
        </p:grpSpPr>
        <p:sp>
          <p:nvSpPr>
            <p:cNvPr id="6" name="TextBox 8"/>
            <p:cNvSpPr txBox="1"/>
            <p:nvPr/>
          </p:nvSpPr>
          <p:spPr>
            <a:xfrm>
              <a:off x="4147073" y="1381459"/>
              <a:ext cx="657872" cy="923330"/>
            </a:xfrm>
            <a:prstGeom prst="rect">
              <a:avLst/>
            </a:prstGeom>
            <a:noFill/>
          </p:spPr>
          <p:txBody>
            <a:bodyPr wrap="non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sz="5400" b="0" i="0" u="none" strike="noStrike" kern="1200" cap="none" spc="0" normalizeH="0" baseline="0" noProof="0" dirty="0">
                  <a:ln w="3175">
                    <a:solidFill>
                      <a:srgbClr val="ECE9C6">
                        <a:alpha val="60000"/>
                      </a:srgbClr>
                    </a:solidFill>
                  </a:ln>
                  <a:solidFill>
                    <a:srgbClr val="ECE9C6">
                      <a:lumMod val="90000"/>
                    </a:srgbClr>
                  </a:solidFill>
                  <a:effectLst>
                    <a:outerShdw blurRad="34925" dist="12700" dir="14400000" algn="ctr" rotWithShape="0">
                      <a:srgbClr val="000000">
                        <a:alpha val="21000"/>
                      </a:srgbClr>
                    </a:outerShdw>
                  </a:effectLst>
                  <a:uLnTx/>
                  <a:uFillTx/>
                  <a:latin typeface="Wingdings" pitchFamily="2" charset="2"/>
                  <a:ea typeface="ＭＳ Ｐゴシック" pitchFamily="50" charset="-128"/>
                  <a:cs typeface="+mn-cs"/>
                </a:rPr>
                <a:t></a:t>
              </a:r>
            </a:p>
          </p:txBody>
        </p:sp>
        <p:cxnSp>
          <p:nvCxnSpPr>
            <p:cNvPr id="7"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8"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77788" y="1387737"/>
            <a:ext cx="9036424"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1828800" y="3767862"/>
            <a:ext cx="85344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マスター サブタイトルの書式設定</a:t>
            </a:r>
            <a:endParaRPr lang="en-US" dirty="0"/>
          </a:p>
        </p:txBody>
      </p:sp>
      <p:sp>
        <p:nvSpPr>
          <p:cNvPr id="9" name="Date Placeholder 3"/>
          <p:cNvSpPr>
            <a:spLocks noGrp="1"/>
          </p:cNvSpPr>
          <p:nvPr>
            <p:ph type="dt" sz="half" idx="10"/>
          </p:nvPr>
        </p:nvSpPr>
        <p:spPr/>
        <p:txBody>
          <a:bodyPr/>
          <a:lstStyle>
            <a:lvl1pPr>
              <a:defRPr>
                <a:solidFill>
                  <a:schemeClr val="tx2"/>
                </a:solidFill>
              </a:defRPr>
            </a:lvl1pPr>
          </a:lstStyle>
          <a:p>
            <a:pPr fontAlgn="base">
              <a:spcBef>
                <a:spcPct val="0"/>
              </a:spcBef>
              <a:spcAft>
                <a:spcPct val="0"/>
              </a:spcAft>
              <a:defRPr/>
            </a:pPr>
            <a:fld id="{E220EDE0-91A8-4E29-882A-A5ADDDD538FD}" type="datetime1">
              <a:rPr lang="ja-JP" altLang="en-US" smtClean="0">
                <a:solidFill>
                  <a:srgbClr val="ECE9C6"/>
                </a:solidFill>
                <a:latin typeface="Calibri" pitchFamily="34" charset="0"/>
                <a:ea typeface="ＭＳ Ｐゴシック" pitchFamily="50" charset="-128"/>
              </a:rPr>
              <a:pPr fontAlgn="base">
                <a:spcBef>
                  <a:spcPct val="0"/>
                </a:spcBef>
                <a:spcAft>
                  <a:spcPct val="0"/>
                </a:spcAft>
                <a:defRPr/>
              </a:pPr>
              <a:t>2026/4/6</a:t>
            </a:fld>
            <a:endParaRPr lang="ja-JP" altLang="en-US">
              <a:solidFill>
                <a:srgbClr val="ECE9C6"/>
              </a:solidFill>
              <a:latin typeface="Calibri" pitchFamily="34" charset="0"/>
              <a:ea typeface="ＭＳ Ｐゴシック" pitchFamily="50" charset="-128"/>
            </a:endParaRPr>
          </a:p>
        </p:txBody>
      </p:sp>
      <p:sp>
        <p:nvSpPr>
          <p:cNvPr id="10" name="Footer Placeholder 4"/>
          <p:cNvSpPr>
            <a:spLocks noGrp="1"/>
          </p:cNvSpPr>
          <p:nvPr>
            <p:ph type="ftr" sz="quarter" idx="11"/>
          </p:nvPr>
        </p:nvSpPr>
        <p:spPr/>
        <p:txBody>
          <a:bodyPr/>
          <a:lstStyle>
            <a:lvl1pPr>
              <a:defRPr>
                <a:solidFill>
                  <a:schemeClr val="tx2"/>
                </a:solidFill>
              </a:defRPr>
            </a:lvl1pPr>
          </a:lstStyle>
          <a:p>
            <a:pPr fontAlgn="base">
              <a:spcBef>
                <a:spcPct val="0"/>
              </a:spcBef>
              <a:spcAft>
                <a:spcPct val="0"/>
              </a:spcAft>
              <a:defRPr/>
            </a:pPr>
            <a:endParaRPr lang="en-US" dirty="0">
              <a:solidFill>
                <a:srgbClr val="ECE9C6"/>
              </a:solidFill>
              <a:latin typeface="Calibri" pitchFamily="34" charset="0"/>
              <a:ea typeface="ＭＳ Ｐゴシック" pitchFamily="50" charset="-128"/>
            </a:endParaRPr>
          </a:p>
        </p:txBody>
      </p:sp>
      <p:sp>
        <p:nvSpPr>
          <p:cNvPr id="11" name="Slide Number Placeholder 5"/>
          <p:cNvSpPr>
            <a:spLocks noGrp="1"/>
          </p:cNvSpPr>
          <p:nvPr>
            <p:ph type="sldNum" sz="quarter" idx="12"/>
          </p:nvPr>
        </p:nvSpPr>
        <p:spPr/>
        <p:txBody>
          <a:bodyPr/>
          <a:lstStyle>
            <a:lvl1pPr>
              <a:defRPr>
                <a:solidFill>
                  <a:schemeClr val="tx2"/>
                </a:solidFill>
              </a:defRPr>
            </a:lvl1pPr>
          </a:lstStyle>
          <a:p>
            <a:pPr fontAlgn="base">
              <a:spcBef>
                <a:spcPct val="0"/>
              </a:spcBef>
              <a:spcAft>
                <a:spcPct val="0"/>
              </a:spcAft>
              <a:defRPr/>
            </a:pPr>
            <a:fld id="{FFF04AA5-E91C-41C4-851B-8D59C9791F63}" type="slidenum">
              <a:rPr lang="ja-JP" altLang="en-US" smtClean="0">
                <a:solidFill>
                  <a:srgbClr val="ECE9C6"/>
                </a:solidFill>
                <a:latin typeface="Calibri" pitchFamily="34" charset="0"/>
                <a:ea typeface="ＭＳ Ｐゴシック" pitchFamily="50" charset="-128"/>
              </a:rPr>
              <a:pPr fontAlgn="base">
                <a:spcBef>
                  <a:spcPct val="0"/>
                </a:spcBef>
                <a:spcAft>
                  <a:spcPct val="0"/>
                </a:spcAft>
                <a:defRPr/>
              </a:pPr>
              <a:t>‹#›</a:t>
            </a:fld>
            <a:endParaRPr lang="ja-JP" altLang="en-US" dirty="0">
              <a:solidFill>
                <a:srgbClr val="ECE9C6"/>
              </a:solidFill>
              <a:latin typeface="Calibri" pitchFamily="34" charset="0"/>
              <a:ea typeface="ＭＳ Ｐゴシック" pitchFamily="50" charset="-128"/>
            </a:endParaRPr>
          </a:p>
        </p:txBody>
      </p:sp>
    </p:spTree>
    <p:extLst>
      <p:ext uri="{BB962C8B-B14F-4D97-AF65-F5344CB8AC3E}">
        <p14:creationId xmlns:p14="http://schemas.microsoft.com/office/powerpoint/2010/main" val="4114911427"/>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93AC75A-33C4-4F86-9CC7-069D204F8C9C}"/>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B5377877-8B8E-45D1-ACDA-B41EAC08C525}"/>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639493FF-8524-40BD-B755-A9B4ECD7449B}"/>
              </a:ext>
            </a:extLst>
          </p:cNvPr>
          <p:cNvSpPr>
            <a:spLocks noGrp="1"/>
          </p:cNvSpPr>
          <p:nvPr>
            <p:ph type="dt" sz="half" idx="10"/>
          </p:nvPr>
        </p:nvSpPr>
        <p:spPr/>
        <p:txBody>
          <a:bodyPr/>
          <a:lstStyle/>
          <a:p>
            <a:fld id="{AAC2B16D-DD5E-4022-9BE8-EC871A52800A}" type="datetimeFigureOut">
              <a:rPr kumimoji="1" lang="ja-JP" altLang="en-US" smtClean="0"/>
              <a:t>2026/4/6</a:t>
            </a:fld>
            <a:endParaRPr kumimoji="1" lang="ja-JP" altLang="en-US"/>
          </a:p>
        </p:txBody>
      </p:sp>
      <p:sp>
        <p:nvSpPr>
          <p:cNvPr id="5" name="フッター プレースホルダー 4">
            <a:extLst>
              <a:ext uri="{FF2B5EF4-FFF2-40B4-BE49-F238E27FC236}">
                <a16:creationId xmlns:a16="http://schemas.microsoft.com/office/drawing/2014/main" id="{5334D5C3-30A4-4C65-B18A-2DB951F2257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FDEA943-FD58-4AB4-A0E0-E0ACA1769FE5}"/>
              </a:ext>
            </a:extLst>
          </p:cNvPr>
          <p:cNvSpPr>
            <a:spLocks noGrp="1"/>
          </p:cNvSpPr>
          <p:nvPr>
            <p:ph type="sldNum" sz="quarter" idx="12"/>
          </p:nvPr>
        </p:nvSpPr>
        <p:spPr/>
        <p:txBody>
          <a:bodyPr/>
          <a:lstStyle/>
          <a:p>
            <a:fld id="{F3B482A0-E1CA-4E90-93D9-13B2F45A3D9F}" type="slidenum">
              <a:rPr kumimoji="1" lang="ja-JP" altLang="en-US" smtClean="0"/>
              <a:t>‹#›</a:t>
            </a:fld>
            <a:endParaRPr kumimoji="1" lang="ja-JP" altLang="en-US"/>
          </a:p>
        </p:txBody>
      </p:sp>
    </p:spTree>
    <p:extLst>
      <p:ext uri="{BB962C8B-B14F-4D97-AF65-F5344CB8AC3E}">
        <p14:creationId xmlns:p14="http://schemas.microsoft.com/office/powerpoint/2010/main" val="26702910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0728FEA-5558-4498-80D7-2A81958B297F}"/>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AFA19F1-8F26-47F7-9EDD-DCB1EFDE03D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C1DEAF7D-05A6-49CC-8426-D787252BBA30}"/>
              </a:ext>
            </a:extLst>
          </p:cNvPr>
          <p:cNvSpPr>
            <a:spLocks noGrp="1"/>
          </p:cNvSpPr>
          <p:nvPr>
            <p:ph type="dt" sz="half" idx="10"/>
          </p:nvPr>
        </p:nvSpPr>
        <p:spPr/>
        <p:txBody>
          <a:bodyPr/>
          <a:lstStyle/>
          <a:p>
            <a:fld id="{AAC2B16D-DD5E-4022-9BE8-EC871A52800A}" type="datetimeFigureOut">
              <a:rPr kumimoji="1" lang="ja-JP" altLang="en-US" smtClean="0"/>
              <a:t>2026/4/6</a:t>
            </a:fld>
            <a:endParaRPr kumimoji="1" lang="ja-JP" altLang="en-US"/>
          </a:p>
        </p:txBody>
      </p:sp>
      <p:sp>
        <p:nvSpPr>
          <p:cNvPr id="5" name="フッター プレースホルダー 4">
            <a:extLst>
              <a:ext uri="{FF2B5EF4-FFF2-40B4-BE49-F238E27FC236}">
                <a16:creationId xmlns:a16="http://schemas.microsoft.com/office/drawing/2014/main" id="{8711D860-99BE-49F5-B0F9-5113DBC6F54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128499E-4835-4075-B198-A760A999F133}"/>
              </a:ext>
            </a:extLst>
          </p:cNvPr>
          <p:cNvSpPr>
            <a:spLocks noGrp="1"/>
          </p:cNvSpPr>
          <p:nvPr>
            <p:ph type="sldNum" sz="quarter" idx="12"/>
          </p:nvPr>
        </p:nvSpPr>
        <p:spPr/>
        <p:txBody>
          <a:bodyPr/>
          <a:lstStyle/>
          <a:p>
            <a:fld id="{F3B482A0-E1CA-4E90-93D9-13B2F45A3D9F}" type="slidenum">
              <a:rPr kumimoji="1" lang="ja-JP" altLang="en-US" smtClean="0"/>
              <a:t>‹#›</a:t>
            </a:fld>
            <a:endParaRPr kumimoji="1" lang="ja-JP" altLang="en-US"/>
          </a:p>
        </p:txBody>
      </p:sp>
    </p:spTree>
    <p:extLst>
      <p:ext uri="{BB962C8B-B14F-4D97-AF65-F5344CB8AC3E}">
        <p14:creationId xmlns:p14="http://schemas.microsoft.com/office/powerpoint/2010/main" val="41646451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3CCCAF3-52CF-44E4-BBD5-73FBA2855671}"/>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37915B69-AE26-48DF-A78A-93B8033D7CAD}"/>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81391492-3616-46D6-AE5A-3556173877F0}"/>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773A6DAA-E322-47DD-AA82-9D1E9C46B3C8}"/>
              </a:ext>
            </a:extLst>
          </p:cNvPr>
          <p:cNvSpPr>
            <a:spLocks noGrp="1"/>
          </p:cNvSpPr>
          <p:nvPr>
            <p:ph type="dt" sz="half" idx="10"/>
          </p:nvPr>
        </p:nvSpPr>
        <p:spPr/>
        <p:txBody>
          <a:bodyPr/>
          <a:lstStyle/>
          <a:p>
            <a:fld id="{AAC2B16D-DD5E-4022-9BE8-EC871A52800A}" type="datetimeFigureOut">
              <a:rPr kumimoji="1" lang="ja-JP" altLang="en-US" smtClean="0"/>
              <a:t>2026/4/6</a:t>
            </a:fld>
            <a:endParaRPr kumimoji="1" lang="ja-JP" altLang="en-US"/>
          </a:p>
        </p:txBody>
      </p:sp>
      <p:sp>
        <p:nvSpPr>
          <p:cNvPr id="6" name="フッター プレースホルダー 5">
            <a:extLst>
              <a:ext uri="{FF2B5EF4-FFF2-40B4-BE49-F238E27FC236}">
                <a16:creationId xmlns:a16="http://schemas.microsoft.com/office/drawing/2014/main" id="{E004A75D-E23E-480F-B430-C58E4A4B268E}"/>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E99676B1-9A82-4B92-84B5-3D744F64FE5B}"/>
              </a:ext>
            </a:extLst>
          </p:cNvPr>
          <p:cNvSpPr>
            <a:spLocks noGrp="1"/>
          </p:cNvSpPr>
          <p:nvPr>
            <p:ph type="sldNum" sz="quarter" idx="12"/>
          </p:nvPr>
        </p:nvSpPr>
        <p:spPr/>
        <p:txBody>
          <a:bodyPr/>
          <a:lstStyle/>
          <a:p>
            <a:fld id="{F3B482A0-E1CA-4E90-93D9-13B2F45A3D9F}" type="slidenum">
              <a:rPr kumimoji="1" lang="ja-JP" altLang="en-US" smtClean="0"/>
              <a:t>‹#›</a:t>
            </a:fld>
            <a:endParaRPr kumimoji="1" lang="ja-JP" altLang="en-US"/>
          </a:p>
        </p:txBody>
      </p:sp>
    </p:spTree>
    <p:extLst>
      <p:ext uri="{BB962C8B-B14F-4D97-AF65-F5344CB8AC3E}">
        <p14:creationId xmlns:p14="http://schemas.microsoft.com/office/powerpoint/2010/main" val="4061354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DFDD08D-FF2B-46A4-AEE8-D7A97BC8C2C1}"/>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5128058B-B8A0-4C2C-A3B9-A2E6DD0020A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70FD426D-C810-4892-A60F-C7058A2A9F35}"/>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A9679EA8-DA51-4083-A3A8-0244E2922EA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8A5FDDD0-354E-4796-91C9-D40A02A9E342}"/>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6004C987-C42C-4322-81E8-63D80F3EE0A1}"/>
              </a:ext>
            </a:extLst>
          </p:cNvPr>
          <p:cNvSpPr>
            <a:spLocks noGrp="1"/>
          </p:cNvSpPr>
          <p:nvPr>
            <p:ph type="dt" sz="half" idx="10"/>
          </p:nvPr>
        </p:nvSpPr>
        <p:spPr/>
        <p:txBody>
          <a:bodyPr/>
          <a:lstStyle/>
          <a:p>
            <a:fld id="{AAC2B16D-DD5E-4022-9BE8-EC871A52800A}" type="datetimeFigureOut">
              <a:rPr kumimoji="1" lang="ja-JP" altLang="en-US" smtClean="0"/>
              <a:t>2026/4/6</a:t>
            </a:fld>
            <a:endParaRPr kumimoji="1" lang="ja-JP" altLang="en-US"/>
          </a:p>
        </p:txBody>
      </p:sp>
      <p:sp>
        <p:nvSpPr>
          <p:cNvPr id="8" name="フッター プレースホルダー 7">
            <a:extLst>
              <a:ext uri="{FF2B5EF4-FFF2-40B4-BE49-F238E27FC236}">
                <a16:creationId xmlns:a16="http://schemas.microsoft.com/office/drawing/2014/main" id="{30C2D01B-8783-4F34-989B-7D749EF056E0}"/>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44004B34-E6BE-41F0-85CB-8F2803338719}"/>
              </a:ext>
            </a:extLst>
          </p:cNvPr>
          <p:cNvSpPr>
            <a:spLocks noGrp="1"/>
          </p:cNvSpPr>
          <p:nvPr>
            <p:ph type="sldNum" sz="quarter" idx="12"/>
          </p:nvPr>
        </p:nvSpPr>
        <p:spPr/>
        <p:txBody>
          <a:bodyPr/>
          <a:lstStyle/>
          <a:p>
            <a:fld id="{F3B482A0-E1CA-4E90-93D9-13B2F45A3D9F}" type="slidenum">
              <a:rPr kumimoji="1" lang="ja-JP" altLang="en-US" smtClean="0"/>
              <a:t>‹#›</a:t>
            </a:fld>
            <a:endParaRPr kumimoji="1" lang="ja-JP" altLang="en-US"/>
          </a:p>
        </p:txBody>
      </p:sp>
    </p:spTree>
    <p:extLst>
      <p:ext uri="{BB962C8B-B14F-4D97-AF65-F5344CB8AC3E}">
        <p14:creationId xmlns:p14="http://schemas.microsoft.com/office/powerpoint/2010/main" val="2080404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1A5C8A5-2128-4F22-8360-BDD69E7C878D}"/>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3C36583C-5D5C-4C82-B89B-BF3206D58B1A}"/>
              </a:ext>
            </a:extLst>
          </p:cNvPr>
          <p:cNvSpPr>
            <a:spLocks noGrp="1"/>
          </p:cNvSpPr>
          <p:nvPr>
            <p:ph type="dt" sz="half" idx="10"/>
          </p:nvPr>
        </p:nvSpPr>
        <p:spPr/>
        <p:txBody>
          <a:bodyPr/>
          <a:lstStyle/>
          <a:p>
            <a:fld id="{AAC2B16D-DD5E-4022-9BE8-EC871A52800A}" type="datetimeFigureOut">
              <a:rPr kumimoji="1" lang="ja-JP" altLang="en-US" smtClean="0"/>
              <a:t>2026/4/6</a:t>
            </a:fld>
            <a:endParaRPr kumimoji="1" lang="ja-JP" altLang="en-US"/>
          </a:p>
        </p:txBody>
      </p:sp>
      <p:sp>
        <p:nvSpPr>
          <p:cNvPr id="4" name="フッター プレースホルダー 3">
            <a:extLst>
              <a:ext uri="{FF2B5EF4-FFF2-40B4-BE49-F238E27FC236}">
                <a16:creationId xmlns:a16="http://schemas.microsoft.com/office/drawing/2014/main" id="{A5B32495-162B-4DD5-95E6-07CCAA45770E}"/>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62D28C33-B07C-45D3-802A-B106901FF586}"/>
              </a:ext>
            </a:extLst>
          </p:cNvPr>
          <p:cNvSpPr>
            <a:spLocks noGrp="1"/>
          </p:cNvSpPr>
          <p:nvPr>
            <p:ph type="sldNum" sz="quarter" idx="12"/>
          </p:nvPr>
        </p:nvSpPr>
        <p:spPr/>
        <p:txBody>
          <a:bodyPr/>
          <a:lstStyle/>
          <a:p>
            <a:fld id="{F3B482A0-E1CA-4E90-93D9-13B2F45A3D9F}" type="slidenum">
              <a:rPr kumimoji="1" lang="ja-JP" altLang="en-US" smtClean="0"/>
              <a:t>‹#›</a:t>
            </a:fld>
            <a:endParaRPr kumimoji="1" lang="ja-JP" altLang="en-US"/>
          </a:p>
        </p:txBody>
      </p:sp>
    </p:spTree>
    <p:extLst>
      <p:ext uri="{BB962C8B-B14F-4D97-AF65-F5344CB8AC3E}">
        <p14:creationId xmlns:p14="http://schemas.microsoft.com/office/powerpoint/2010/main" val="14866429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C8D39324-C3A6-407B-9795-C522C6BB5344}"/>
              </a:ext>
            </a:extLst>
          </p:cNvPr>
          <p:cNvSpPr>
            <a:spLocks noGrp="1"/>
          </p:cNvSpPr>
          <p:nvPr>
            <p:ph type="dt" sz="half" idx="10"/>
          </p:nvPr>
        </p:nvSpPr>
        <p:spPr/>
        <p:txBody>
          <a:bodyPr/>
          <a:lstStyle/>
          <a:p>
            <a:fld id="{AAC2B16D-DD5E-4022-9BE8-EC871A52800A}" type="datetimeFigureOut">
              <a:rPr kumimoji="1" lang="ja-JP" altLang="en-US" smtClean="0"/>
              <a:t>2026/4/6</a:t>
            </a:fld>
            <a:endParaRPr kumimoji="1" lang="ja-JP" altLang="en-US"/>
          </a:p>
        </p:txBody>
      </p:sp>
      <p:sp>
        <p:nvSpPr>
          <p:cNvPr id="3" name="フッター プレースホルダー 2">
            <a:extLst>
              <a:ext uri="{FF2B5EF4-FFF2-40B4-BE49-F238E27FC236}">
                <a16:creationId xmlns:a16="http://schemas.microsoft.com/office/drawing/2014/main" id="{EAB90206-1DD4-4C0B-B375-174162F936ED}"/>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5A72DD87-FF26-43CC-B0D5-2B4DB139887B}"/>
              </a:ext>
            </a:extLst>
          </p:cNvPr>
          <p:cNvSpPr>
            <a:spLocks noGrp="1"/>
          </p:cNvSpPr>
          <p:nvPr>
            <p:ph type="sldNum" sz="quarter" idx="12"/>
          </p:nvPr>
        </p:nvSpPr>
        <p:spPr/>
        <p:txBody>
          <a:bodyPr/>
          <a:lstStyle/>
          <a:p>
            <a:fld id="{F3B482A0-E1CA-4E90-93D9-13B2F45A3D9F}" type="slidenum">
              <a:rPr kumimoji="1" lang="ja-JP" altLang="en-US" smtClean="0"/>
              <a:t>‹#›</a:t>
            </a:fld>
            <a:endParaRPr kumimoji="1" lang="ja-JP" altLang="en-US"/>
          </a:p>
        </p:txBody>
      </p:sp>
    </p:spTree>
    <p:extLst>
      <p:ext uri="{BB962C8B-B14F-4D97-AF65-F5344CB8AC3E}">
        <p14:creationId xmlns:p14="http://schemas.microsoft.com/office/powerpoint/2010/main" val="24810121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ED64A05-E0F8-4E82-8C37-F5AA30F106B1}"/>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2E1707A8-2222-49CB-BE4B-1BE3E010C78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E55E9601-0E89-4A75-BF2F-FD22E76EF17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124F7A46-A116-4012-A011-1F9C08A7D60F}"/>
              </a:ext>
            </a:extLst>
          </p:cNvPr>
          <p:cNvSpPr>
            <a:spLocks noGrp="1"/>
          </p:cNvSpPr>
          <p:nvPr>
            <p:ph type="dt" sz="half" idx="10"/>
          </p:nvPr>
        </p:nvSpPr>
        <p:spPr/>
        <p:txBody>
          <a:bodyPr/>
          <a:lstStyle/>
          <a:p>
            <a:fld id="{AAC2B16D-DD5E-4022-9BE8-EC871A52800A}" type="datetimeFigureOut">
              <a:rPr kumimoji="1" lang="ja-JP" altLang="en-US" smtClean="0"/>
              <a:t>2026/4/6</a:t>
            </a:fld>
            <a:endParaRPr kumimoji="1" lang="ja-JP" altLang="en-US"/>
          </a:p>
        </p:txBody>
      </p:sp>
      <p:sp>
        <p:nvSpPr>
          <p:cNvPr id="6" name="フッター プレースホルダー 5">
            <a:extLst>
              <a:ext uri="{FF2B5EF4-FFF2-40B4-BE49-F238E27FC236}">
                <a16:creationId xmlns:a16="http://schemas.microsoft.com/office/drawing/2014/main" id="{8CF88644-C764-473C-B0B5-A2A61ECD97A0}"/>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A9741E15-9BD3-4F45-8314-2CD741858683}"/>
              </a:ext>
            </a:extLst>
          </p:cNvPr>
          <p:cNvSpPr>
            <a:spLocks noGrp="1"/>
          </p:cNvSpPr>
          <p:nvPr>
            <p:ph type="sldNum" sz="quarter" idx="12"/>
          </p:nvPr>
        </p:nvSpPr>
        <p:spPr/>
        <p:txBody>
          <a:bodyPr/>
          <a:lstStyle/>
          <a:p>
            <a:fld id="{F3B482A0-E1CA-4E90-93D9-13B2F45A3D9F}" type="slidenum">
              <a:rPr kumimoji="1" lang="ja-JP" altLang="en-US" smtClean="0"/>
              <a:t>‹#›</a:t>
            </a:fld>
            <a:endParaRPr kumimoji="1" lang="ja-JP" altLang="en-US"/>
          </a:p>
        </p:txBody>
      </p:sp>
    </p:spTree>
    <p:extLst>
      <p:ext uri="{BB962C8B-B14F-4D97-AF65-F5344CB8AC3E}">
        <p14:creationId xmlns:p14="http://schemas.microsoft.com/office/powerpoint/2010/main" val="27290304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42EF4DE-BAE5-4BD7-ABA2-FA743E9C5A37}"/>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06DA6BF1-B87F-4ED8-9114-583AE3D35E4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1CCE774A-B38C-4051-AF8D-0C903EFD4EE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587689F5-2966-4093-B0AC-0410FE093D8C}"/>
              </a:ext>
            </a:extLst>
          </p:cNvPr>
          <p:cNvSpPr>
            <a:spLocks noGrp="1"/>
          </p:cNvSpPr>
          <p:nvPr>
            <p:ph type="dt" sz="half" idx="10"/>
          </p:nvPr>
        </p:nvSpPr>
        <p:spPr/>
        <p:txBody>
          <a:bodyPr/>
          <a:lstStyle/>
          <a:p>
            <a:fld id="{AAC2B16D-DD5E-4022-9BE8-EC871A52800A}" type="datetimeFigureOut">
              <a:rPr kumimoji="1" lang="ja-JP" altLang="en-US" smtClean="0"/>
              <a:t>2026/4/6</a:t>
            </a:fld>
            <a:endParaRPr kumimoji="1" lang="ja-JP" altLang="en-US"/>
          </a:p>
        </p:txBody>
      </p:sp>
      <p:sp>
        <p:nvSpPr>
          <p:cNvPr id="6" name="フッター プレースホルダー 5">
            <a:extLst>
              <a:ext uri="{FF2B5EF4-FFF2-40B4-BE49-F238E27FC236}">
                <a16:creationId xmlns:a16="http://schemas.microsoft.com/office/drawing/2014/main" id="{19DA6085-8575-4CBB-B480-A1FB40FAB112}"/>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88B41FBE-FD70-443E-97C9-2D4FA6E84A1F}"/>
              </a:ext>
            </a:extLst>
          </p:cNvPr>
          <p:cNvSpPr>
            <a:spLocks noGrp="1"/>
          </p:cNvSpPr>
          <p:nvPr>
            <p:ph type="sldNum" sz="quarter" idx="12"/>
          </p:nvPr>
        </p:nvSpPr>
        <p:spPr/>
        <p:txBody>
          <a:bodyPr/>
          <a:lstStyle/>
          <a:p>
            <a:fld id="{F3B482A0-E1CA-4E90-93D9-13B2F45A3D9F}" type="slidenum">
              <a:rPr kumimoji="1" lang="ja-JP" altLang="en-US" smtClean="0"/>
              <a:t>‹#›</a:t>
            </a:fld>
            <a:endParaRPr kumimoji="1" lang="ja-JP" altLang="en-US"/>
          </a:p>
        </p:txBody>
      </p:sp>
    </p:spTree>
    <p:extLst>
      <p:ext uri="{BB962C8B-B14F-4D97-AF65-F5344CB8AC3E}">
        <p14:creationId xmlns:p14="http://schemas.microsoft.com/office/powerpoint/2010/main" val="4548968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14.xml"/><Relationship Id="rId1" Type="http://schemas.openxmlformats.org/officeDocument/2006/relationships/slideLayout" Target="../slideLayouts/slideLayout13.xml"/><Relationship Id="rId4" Type="http://schemas.openxmlformats.org/officeDocument/2006/relationships/image" Target="../media/image4.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A0E0D5D2-88C7-42E1-BFBF-84AA89C9BA7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25415983-2A53-4960-BA20-6AAEB3D843D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DEB38ABF-08A4-4C0A-B760-E001E5BB6FE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C2B16D-DD5E-4022-9BE8-EC871A52800A}" type="datetimeFigureOut">
              <a:rPr kumimoji="1" lang="ja-JP" altLang="en-US" smtClean="0"/>
              <a:t>2026/4/6</a:t>
            </a:fld>
            <a:endParaRPr kumimoji="1" lang="ja-JP" altLang="en-US"/>
          </a:p>
        </p:txBody>
      </p:sp>
      <p:sp>
        <p:nvSpPr>
          <p:cNvPr id="5" name="フッター プレースホルダー 4">
            <a:extLst>
              <a:ext uri="{FF2B5EF4-FFF2-40B4-BE49-F238E27FC236}">
                <a16:creationId xmlns:a16="http://schemas.microsoft.com/office/drawing/2014/main" id="{A37FF54A-457C-4254-86B5-347DFB4AB85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F0FA2BF9-F041-40E8-A176-A50D1026236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B482A0-E1CA-4E90-93D9-13B2F45A3D9F}" type="slidenum">
              <a:rPr kumimoji="1" lang="ja-JP" altLang="en-US" smtClean="0"/>
              <a:t>‹#›</a:t>
            </a:fld>
            <a:endParaRPr kumimoji="1" lang="ja-JP" altLang="en-US"/>
          </a:p>
        </p:txBody>
      </p:sp>
    </p:spTree>
    <p:extLst>
      <p:ext uri="{BB962C8B-B14F-4D97-AF65-F5344CB8AC3E}">
        <p14:creationId xmlns:p14="http://schemas.microsoft.com/office/powerpoint/2010/main" val="7786067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12700" y="-7144"/>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sz="1800" dirty="0">
              <a:solidFill>
                <a:schemeClr val="tx1"/>
              </a:solidFill>
              <a:latin typeface="+mn-lt"/>
              <a:ea typeface="+mn-ea"/>
              <a:cs typeface="+mn-cs"/>
            </a:endParaRPr>
          </a:p>
        </p:txBody>
      </p:sp>
      <p:sp>
        <p:nvSpPr>
          <p:cNvPr id="8" name="Freeform 7"/>
          <p:cNvSpPr>
            <a:spLocks/>
          </p:cNvSpPr>
          <p:nvPr/>
        </p:nvSpPr>
        <p:spPr bwMode="auto">
          <a:xfrm>
            <a:off x="5842000" y="-7144"/>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sz="1800" dirty="0">
              <a:solidFill>
                <a:schemeClr val="tx1"/>
              </a:solidFill>
              <a:latin typeface="+mn-lt"/>
              <a:ea typeface="+mn-ea"/>
              <a:cs typeface="+mn-cs"/>
            </a:endParaRPr>
          </a:p>
        </p:txBody>
      </p:sp>
      <p:sp>
        <p:nvSpPr>
          <p:cNvPr id="9" name="Title Placeholder 8"/>
          <p:cNvSpPr>
            <a:spLocks noGrp="1"/>
          </p:cNvSpPr>
          <p:nvPr>
            <p:ph type="title"/>
          </p:nvPr>
        </p:nvSpPr>
        <p:spPr>
          <a:xfrm>
            <a:off x="609600" y="704088"/>
            <a:ext cx="10972800" cy="1143000"/>
          </a:xfrm>
          <a:prstGeom prst="rect">
            <a:avLst/>
          </a:prstGeom>
        </p:spPr>
        <p:txBody>
          <a:bodyPr vert="horz" lIns="0" rIns="0" bIns="0" anchor="b">
            <a:normAutofit/>
          </a:bodyPr>
          <a:lstStyle/>
          <a:p>
            <a:r>
              <a:rPr kumimoji="0" lang="ja-JP" altLang="en-US"/>
              <a:t>マスター タイトルの書式設定</a:t>
            </a:r>
            <a:endParaRPr kumimoji="0" lang="en-US"/>
          </a:p>
        </p:txBody>
      </p:sp>
      <p:sp>
        <p:nvSpPr>
          <p:cNvPr id="30" name="Text Placeholder 29"/>
          <p:cNvSpPr>
            <a:spLocks noGrp="1"/>
          </p:cNvSpPr>
          <p:nvPr>
            <p:ph type="body" idx="1"/>
          </p:nvPr>
        </p:nvSpPr>
        <p:spPr>
          <a:xfrm>
            <a:off x="609600" y="1935480"/>
            <a:ext cx="10972800" cy="4389120"/>
          </a:xfrm>
          <a:prstGeom prst="rect">
            <a:avLst/>
          </a:prstGeom>
        </p:spPr>
        <p:txBody>
          <a:bodyPr vert="horz">
            <a:normAutofit/>
          </a:bodyPr>
          <a:lstStyle/>
          <a:p>
            <a:pPr lvl="0" eaLnBrk="1" latinLnBrk="0" hangingPunct="1"/>
            <a:r>
              <a:rPr kumimoji="0" lang="ja-JP" altLang="en-US"/>
              <a:t>マスター テキストの書式設定</a:t>
            </a:r>
          </a:p>
          <a:p>
            <a:pPr lvl="1" eaLnBrk="1" latinLnBrk="0" hangingPunct="1"/>
            <a:r>
              <a:rPr kumimoji="0" lang="ja-JP" altLang="en-US"/>
              <a:t>第 </a:t>
            </a:r>
            <a:r>
              <a:rPr kumimoji="0" lang="en-US" altLang="ja-JP"/>
              <a:t>2 </a:t>
            </a:r>
            <a:r>
              <a:rPr kumimoji="0" lang="ja-JP" altLang="en-US"/>
              <a:t>レベル</a:t>
            </a:r>
          </a:p>
          <a:p>
            <a:pPr lvl="2" eaLnBrk="1" latinLnBrk="0" hangingPunct="1"/>
            <a:r>
              <a:rPr kumimoji="0" lang="ja-JP" altLang="en-US"/>
              <a:t>第 </a:t>
            </a:r>
            <a:r>
              <a:rPr kumimoji="0" lang="en-US" altLang="ja-JP"/>
              <a:t>3 </a:t>
            </a:r>
            <a:r>
              <a:rPr kumimoji="0" lang="ja-JP" altLang="en-US"/>
              <a:t>レベル</a:t>
            </a:r>
          </a:p>
          <a:p>
            <a:pPr lvl="3" eaLnBrk="1" latinLnBrk="0" hangingPunct="1"/>
            <a:r>
              <a:rPr kumimoji="0" lang="ja-JP" altLang="en-US"/>
              <a:t>第 </a:t>
            </a:r>
            <a:r>
              <a:rPr kumimoji="0" lang="en-US" altLang="ja-JP"/>
              <a:t>4 </a:t>
            </a:r>
            <a:r>
              <a:rPr kumimoji="0" lang="ja-JP" altLang="en-US"/>
              <a:t>レベル</a:t>
            </a:r>
          </a:p>
          <a:p>
            <a:pPr lvl="4" eaLnBrk="1" latinLnBrk="0" hangingPunct="1"/>
            <a:r>
              <a:rPr kumimoji="0" lang="ja-JP" altLang="en-US"/>
              <a:t>第 </a:t>
            </a:r>
            <a:r>
              <a:rPr kumimoji="0" lang="en-US" altLang="ja-JP"/>
              <a:t>5 </a:t>
            </a:r>
            <a:r>
              <a:rPr kumimoji="0" lang="ja-JP" altLang="en-US"/>
              <a:t>レベル</a:t>
            </a:r>
            <a:endParaRPr kumimoji="0" lang="en-US"/>
          </a:p>
        </p:txBody>
      </p:sp>
      <p:sp>
        <p:nvSpPr>
          <p:cNvPr id="10" name="Date Placeholder 9"/>
          <p:cNvSpPr>
            <a:spLocks noGrp="1"/>
          </p:cNvSpPr>
          <p:nvPr>
            <p:ph type="dt" sz="half" idx="2"/>
          </p:nvPr>
        </p:nvSpPr>
        <p:spPr>
          <a:xfrm>
            <a:off x="609600" y="6356351"/>
            <a:ext cx="2844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fld id="{1469ADE0-5187-4B0B-A36D-1FC9A2C34AD1}" type="datetime1">
              <a:rPr lang="ja-JP" altLang="en-US" smtClean="0"/>
              <a:pPr>
                <a:defRPr/>
              </a:pPr>
              <a:t>2026/4/6</a:t>
            </a:fld>
            <a:endParaRPr lang="ja-JP" altLang="en-US"/>
          </a:p>
        </p:txBody>
      </p:sp>
      <p:sp>
        <p:nvSpPr>
          <p:cNvPr id="22" name="Footer Placeholder 21"/>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en-US" dirty="0"/>
          </a:p>
        </p:txBody>
      </p:sp>
      <p:sp>
        <p:nvSpPr>
          <p:cNvPr id="18" name="Slide Number Placeholder 17"/>
          <p:cNvSpPr>
            <a:spLocks noGrp="1"/>
          </p:cNvSpPr>
          <p:nvPr>
            <p:ph type="sldNum" sz="quarter" idx="4"/>
          </p:nvPr>
        </p:nvSpPr>
        <p:spPr>
          <a:xfrm>
            <a:off x="10566400" y="6356351"/>
            <a:ext cx="1016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pPr>
              <a:defRPr/>
            </a:pPr>
            <a:fld id="{6E96F4AC-8C3E-4593-8136-B907550E2A85}" type="slidenum">
              <a:rPr lang="ja-JP" altLang="en-US" smtClean="0"/>
              <a:pPr>
                <a:defRPr/>
              </a:pPr>
              <a:t>‹#›</a:t>
            </a:fld>
            <a:endParaRPr lang="ja-JP" altLang="en-US"/>
          </a:p>
        </p:txBody>
      </p:sp>
      <p:grpSp>
        <p:nvGrpSpPr>
          <p:cNvPr id="2" name="Group 1"/>
          <p:cNvGrpSpPr/>
          <p:nvPr/>
        </p:nvGrpSpPr>
        <p:grpSpPr>
          <a:xfrm>
            <a:off x="-25356" y="202408"/>
            <a:ext cx="12240731"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sz="1800" dirty="0"/>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sz="1800" dirty="0"/>
            </a:p>
          </p:txBody>
        </p:sp>
      </p:grpSp>
    </p:spTree>
    <p:extLst>
      <p:ext uri="{BB962C8B-B14F-4D97-AF65-F5344CB8AC3E}">
        <p14:creationId xmlns:p14="http://schemas.microsoft.com/office/powerpoint/2010/main" val="3002173634"/>
      </p:ext>
    </p:extLst>
  </p:cSld>
  <p:clrMap bg1="lt1" tx1="dk1" bg2="lt2" tx2="dk2" accent1="accent1" accent2="accent2" accent3="accent3" accent4="accent4" accent5="accent5" accent6="accent6" hlink="hlink" folHlink="folHlink"/>
  <p:sldLayoutIdLst>
    <p:sldLayoutId id="2147483661" r:id="rId1"/>
  </p:sldLayoutIdLst>
  <p:hf hdr="0" ftr="0" dt="0"/>
  <p:txStyles>
    <p:titleStyle>
      <a:lvl1pPr algn="l" rtl="0" eaLnBrk="1" latinLnBrk="0" hangingPunct="1">
        <a:spcBef>
          <a:spcPct val="0"/>
        </a:spcBef>
        <a:buNone/>
        <a:defRPr kumimoji="1"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1"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1"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1"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1"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1"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1"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1"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1"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1" sz="1400" kern="1200" baseline="0">
          <a:solidFill>
            <a:schemeClr val="tx1"/>
          </a:solidFill>
          <a:latin typeface="+mn-lt"/>
          <a:ea typeface="+mn-ea"/>
          <a:cs typeface="+mn-cs"/>
        </a:defRPr>
      </a:lvl9pPr>
    </p:bodyStyle>
    <p:otherStyle>
      <a:lvl1pPr marL="0" algn="l" rtl="0" eaLnBrk="1" latinLnBrk="0" hangingPunct="1">
        <a:defRPr kumimoji="1" kern="1200">
          <a:solidFill>
            <a:schemeClr val="tx1"/>
          </a:solidFill>
          <a:latin typeface="+mn-lt"/>
          <a:ea typeface="+mn-ea"/>
          <a:cs typeface="+mn-cs"/>
        </a:defRPr>
      </a:lvl1pPr>
      <a:lvl2pPr marL="457200" algn="l" rtl="0" eaLnBrk="1" latinLnBrk="0" hangingPunct="1">
        <a:defRPr kumimoji="1" kern="1200">
          <a:solidFill>
            <a:schemeClr val="tx1"/>
          </a:solidFill>
          <a:latin typeface="+mn-lt"/>
          <a:ea typeface="+mn-ea"/>
          <a:cs typeface="+mn-cs"/>
        </a:defRPr>
      </a:lvl2pPr>
      <a:lvl3pPr marL="914400" algn="l" rtl="0" eaLnBrk="1" latinLnBrk="0" hangingPunct="1">
        <a:defRPr kumimoji="1" kern="1200">
          <a:solidFill>
            <a:schemeClr val="tx1"/>
          </a:solidFill>
          <a:latin typeface="+mn-lt"/>
          <a:ea typeface="+mn-ea"/>
          <a:cs typeface="+mn-cs"/>
        </a:defRPr>
      </a:lvl3pPr>
      <a:lvl4pPr marL="1371600" algn="l" rtl="0" eaLnBrk="1" latinLnBrk="0" hangingPunct="1">
        <a:defRPr kumimoji="1" kern="1200">
          <a:solidFill>
            <a:schemeClr val="tx1"/>
          </a:solidFill>
          <a:latin typeface="+mn-lt"/>
          <a:ea typeface="+mn-ea"/>
          <a:cs typeface="+mn-cs"/>
        </a:defRPr>
      </a:lvl4pPr>
      <a:lvl5pPr marL="1828800" algn="l" rtl="0" eaLnBrk="1" latinLnBrk="0" hangingPunct="1">
        <a:defRPr kumimoji="1" kern="1200">
          <a:solidFill>
            <a:schemeClr val="tx1"/>
          </a:solidFill>
          <a:latin typeface="+mn-lt"/>
          <a:ea typeface="+mn-ea"/>
          <a:cs typeface="+mn-cs"/>
        </a:defRPr>
      </a:lvl5pPr>
      <a:lvl6pPr marL="2286000" algn="l" rtl="0" eaLnBrk="1" latinLnBrk="0" hangingPunct="1">
        <a:defRPr kumimoji="1" kern="1200">
          <a:solidFill>
            <a:schemeClr val="tx1"/>
          </a:solidFill>
          <a:latin typeface="+mn-lt"/>
          <a:ea typeface="+mn-ea"/>
          <a:cs typeface="+mn-cs"/>
        </a:defRPr>
      </a:lvl6pPr>
      <a:lvl7pPr marL="2743200" algn="l" rtl="0" eaLnBrk="1" latinLnBrk="0" hangingPunct="1">
        <a:defRPr kumimoji="1" kern="1200">
          <a:solidFill>
            <a:schemeClr val="tx1"/>
          </a:solidFill>
          <a:latin typeface="+mn-lt"/>
          <a:ea typeface="+mn-ea"/>
          <a:cs typeface="+mn-cs"/>
        </a:defRPr>
      </a:lvl7pPr>
      <a:lvl8pPr marL="3200400" algn="l" rtl="0" eaLnBrk="1" latinLnBrk="0" hangingPunct="1">
        <a:defRPr kumimoji="1" kern="1200">
          <a:solidFill>
            <a:schemeClr val="tx1"/>
          </a:solidFill>
          <a:latin typeface="+mn-lt"/>
          <a:ea typeface="+mn-ea"/>
          <a:cs typeface="+mn-cs"/>
        </a:defRPr>
      </a:lvl8pPr>
      <a:lvl9pPr marL="3657600" algn="l" rtl="0" eaLnBrk="1" latinLnBrk="0" hangingPunct="1">
        <a:defRPr kumimoji="1"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0">
          <a:blip r:embed="rId4"/>
          <a:srcRect/>
          <a:stretch>
            <a:fillRect/>
          </a:stretch>
        </a:blipFill>
        <a:effectLst/>
      </p:bgPr>
    </p:bg>
    <p:spTree>
      <p:nvGrpSpPr>
        <p:cNvPr id="1" name=""/>
        <p:cNvGrpSpPr/>
        <p:nvPr/>
      </p:nvGrpSpPr>
      <p:grpSpPr>
        <a:xfrm>
          <a:off x="0" y="0"/>
          <a:ext cx="0" cy="0"/>
          <a:chOff x="0" y="0"/>
          <a:chExt cx="0" cy="0"/>
        </a:xfrm>
      </p:grpSpPr>
      <p:sp>
        <p:nvSpPr>
          <p:cNvPr id="7" name="Rectangle 6"/>
          <p:cNvSpPr/>
          <p:nvPr/>
        </p:nvSpPr>
        <p:spPr>
          <a:xfrm>
            <a:off x="0" y="0"/>
            <a:ext cx="12192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800" dirty="0"/>
          </a:p>
        </p:txBody>
      </p:sp>
      <p:sp>
        <p:nvSpPr>
          <p:cNvPr id="2053" name="Title Placeholder 1"/>
          <p:cNvSpPr>
            <a:spLocks noGrp="1"/>
          </p:cNvSpPr>
          <p:nvPr>
            <p:ph type="title"/>
          </p:nvPr>
        </p:nvSpPr>
        <p:spPr bwMode="auto">
          <a:xfrm>
            <a:off x="918634" y="569913"/>
            <a:ext cx="10342033" cy="1054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マスター タイトルの書式設定</a:t>
            </a:r>
            <a:endParaRPr lang="en-US" altLang="ja-JP"/>
          </a:p>
        </p:txBody>
      </p:sp>
      <p:sp>
        <p:nvSpPr>
          <p:cNvPr id="2054" name="Text Placeholder 2"/>
          <p:cNvSpPr>
            <a:spLocks noGrp="1"/>
          </p:cNvSpPr>
          <p:nvPr>
            <p:ph type="body" idx="1"/>
          </p:nvPr>
        </p:nvSpPr>
        <p:spPr bwMode="auto">
          <a:xfrm>
            <a:off x="931334" y="2247901"/>
            <a:ext cx="10329333" cy="3878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ltLang="ja-JP"/>
          </a:p>
        </p:txBody>
      </p:sp>
      <p:sp>
        <p:nvSpPr>
          <p:cNvPr id="4" name="Date Placeholder 3"/>
          <p:cNvSpPr>
            <a:spLocks noGrp="1"/>
          </p:cNvSpPr>
          <p:nvPr>
            <p:ph type="dt" sz="half" idx="2"/>
          </p:nvPr>
        </p:nvSpPr>
        <p:spPr>
          <a:xfrm>
            <a:off x="480484" y="6161089"/>
            <a:ext cx="2844800" cy="365125"/>
          </a:xfrm>
          <a:prstGeom prst="rect">
            <a:avLst/>
          </a:prstGeom>
        </p:spPr>
        <p:txBody>
          <a:bodyPr vert="horz" lIns="91440" tIns="45720" rIns="91440" bIns="45720" rtlCol="0" anchor="ctr"/>
          <a:lstStyle>
            <a:lvl1pPr algn="l">
              <a:defRPr sz="1200">
                <a:solidFill>
                  <a:schemeClr val="tx2"/>
                </a:solidFill>
              </a:defRPr>
            </a:lvl1pPr>
          </a:lstStyle>
          <a:p>
            <a:pPr>
              <a:defRPr/>
            </a:pPr>
            <a:fld id="{1469ADE0-5187-4B0B-A36D-1FC9A2C34AD1}" type="datetime1">
              <a:rPr lang="ja-JP" altLang="en-US"/>
              <a:pPr>
                <a:defRPr/>
              </a:pPr>
              <a:t>2026/4/6</a:t>
            </a:fld>
            <a:endParaRPr lang="ja-JP" altLang="en-US"/>
          </a:p>
        </p:txBody>
      </p:sp>
      <p:sp>
        <p:nvSpPr>
          <p:cNvPr id="5" name="Footer Placeholder 4"/>
          <p:cNvSpPr>
            <a:spLocks noGrp="1"/>
          </p:cNvSpPr>
          <p:nvPr>
            <p:ph type="ftr" sz="quarter" idx="3"/>
          </p:nvPr>
        </p:nvSpPr>
        <p:spPr>
          <a:xfrm>
            <a:off x="4165600" y="6161089"/>
            <a:ext cx="3860800" cy="365125"/>
          </a:xfrm>
          <a:prstGeom prst="rect">
            <a:avLst/>
          </a:prstGeom>
        </p:spPr>
        <p:txBody>
          <a:bodyPr vert="horz" lIns="91440" tIns="45720" rIns="91440" bIns="45720" rtlCol="0" anchor="ctr"/>
          <a:lstStyle>
            <a:lvl1pPr algn="ctr">
              <a:defRPr sz="1200">
                <a:solidFill>
                  <a:schemeClr val="tx2"/>
                </a:solidFill>
              </a:defRPr>
            </a:lvl1pPr>
          </a:lstStyle>
          <a:p>
            <a:pPr>
              <a:defRPr/>
            </a:pPr>
            <a:endParaRPr lang="en-US" dirty="0"/>
          </a:p>
        </p:txBody>
      </p:sp>
      <p:sp>
        <p:nvSpPr>
          <p:cNvPr id="6" name="Slide Number Placeholder 5"/>
          <p:cNvSpPr>
            <a:spLocks noGrp="1"/>
          </p:cNvSpPr>
          <p:nvPr>
            <p:ph type="sldNum" sz="quarter" idx="4"/>
          </p:nvPr>
        </p:nvSpPr>
        <p:spPr>
          <a:xfrm>
            <a:off x="8851900" y="6161089"/>
            <a:ext cx="2844800" cy="365125"/>
          </a:xfrm>
          <a:prstGeom prst="rect">
            <a:avLst/>
          </a:prstGeom>
        </p:spPr>
        <p:txBody>
          <a:bodyPr vert="horz" lIns="91440" tIns="45720" rIns="91440" bIns="45720" rtlCol="0" anchor="ctr"/>
          <a:lstStyle>
            <a:lvl1pPr algn="r">
              <a:defRPr sz="1200">
                <a:solidFill>
                  <a:schemeClr val="tx2"/>
                </a:solidFill>
              </a:defRPr>
            </a:lvl1pPr>
          </a:lstStyle>
          <a:p>
            <a:pPr>
              <a:defRPr/>
            </a:pPr>
            <a:fld id="{6E96F4AC-8C3E-4593-8136-B907550E2A85}" type="slidenum">
              <a:rPr lang="ja-JP" altLang="en-US"/>
              <a:pPr>
                <a:defRPr/>
              </a:pPr>
              <a:t>‹#›</a:t>
            </a:fld>
            <a:endParaRPr lang="ja-JP" altLang="en-US"/>
          </a:p>
        </p:txBody>
      </p:sp>
    </p:spTree>
    <p:extLst>
      <p:ext uri="{BB962C8B-B14F-4D97-AF65-F5344CB8AC3E}">
        <p14:creationId xmlns:p14="http://schemas.microsoft.com/office/powerpoint/2010/main" val="4251235255"/>
      </p:ext>
    </p:extLst>
  </p:cSld>
  <p:clrMap bg1="lt1" tx1="dk1" bg2="lt2" tx2="dk2" accent1="accent1" accent2="accent2" accent3="accent3" accent4="accent4" accent5="accent5" accent6="accent6" hlink="hlink" folHlink="folHlink"/>
  <p:sldLayoutIdLst>
    <p:sldLayoutId id="2147483663" r:id="rId1"/>
    <p:sldLayoutId id="2147483664" r:id="rId2"/>
  </p:sldLayoutIdLst>
  <p:hf hdr="0" ftr="0" dt="0"/>
  <p:txStyles>
    <p:titleStyle>
      <a:lvl1pPr algn="ctr" rtl="0" eaLnBrk="0" fontAlgn="base" hangingPunct="0">
        <a:spcBef>
          <a:spcPct val="0"/>
        </a:spcBef>
        <a:spcAft>
          <a:spcPct val="0"/>
        </a:spcAft>
        <a:defRPr kumimoji="1" sz="5400" kern="1200">
          <a:solidFill>
            <a:schemeClr val="tx2"/>
          </a:solidFill>
          <a:latin typeface="+mj-lt"/>
          <a:ea typeface="+mj-ea"/>
          <a:cs typeface="+mj-cs"/>
        </a:defRPr>
      </a:lvl1pPr>
      <a:lvl2pPr algn="ctr" rtl="0" eaLnBrk="0" fontAlgn="base" hangingPunct="0">
        <a:spcBef>
          <a:spcPct val="0"/>
        </a:spcBef>
        <a:spcAft>
          <a:spcPct val="0"/>
        </a:spcAft>
        <a:defRPr kumimoji="1" sz="5400">
          <a:solidFill>
            <a:schemeClr val="tx2"/>
          </a:solidFill>
          <a:latin typeface="Book Antiqua" pitchFamily="18" charset="0"/>
          <a:ea typeface="HGS明朝E" pitchFamily="18" charset="-128"/>
        </a:defRPr>
      </a:lvl2pPr>
      <a:lvl3pPr algn="ctr" rtl="0" eaLnBrk="0" fontAlgn="base" hangingPunct="0">
        <a:spcBef>
          <a:spcPct val="0"/>
        </a:spcBef>
        <a:spcAft>
          <a:spcPct val="0"/>
        </a:spcAft>
        <a:defRPr kumimoji="1" sz="5400">
          <a:solidFill>
            <a:schemeClr val="tx2"/>
          </a:solidFill>
          <a:latin typeface="Book Antiqua" pitchFamily="18" charset="0"/>
          <a:ea typeface="HGS明朝E" pitchFamily="18" charset="-128"/>
        </a:defRPr>
      </a:lvl3pPr>
      <a:lvl4pPr algn="ctr" rtl="0" eaLnBrk="0" fontAlgn="base" hangingPunct="0">
        <a:spcBef>
          <a:spcPct val="0"/>
        </a:spcBef>
        <a:spcAft>
          <a:spcPct val="0"/>
        </a:spcAft>
        <a:defRPr kumimoji="1" sz="5400">
          <a:solidFill>
            <a:schemeClr val="tx2"/>
          </a:solidFill>
          <a:latin typeface="Book Antiqua" pitchFamily="18" charset="0"/>
          <a:ea typeface="HGS明朝E" pitchFamily="18" charset="-128"/>
        </a:defRPr>
      </a:lvl4pPr>
      <a:lvl5pPr algn="ctr" rtl="0" eaLnBrk="0" fontAlgn="base" hangingPunct="0">
        <a:spcBef>
          <a:spcPct val="0"/>
        </a:spcBef>
        <a:spcAft>
          <a:spcPct val="0"/>
        </a:spcAft>
        <a:defRPr kumimoji="1" sz="5400">
          <a:solidFill>
            <a:schemeClr val="tx2"/>
          </a:solidFill>
          <a:latin typeface="Book Antiqua" pitchFamily="18" charset="0"/>
          <a:ea typeface="HGS明朝E" pitchFamily="18" charset="-128"/>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365125" indent="-365125" algn="l" rtl="0" eaLnBrk="0" fontAlgn="base" hangingPunct="0">
        <a:spcBef>
          <a:spcPct val="20000"/>
        </a:spcBef>
        <a:spcAft>
          <a:spcPct val="0"/>
        </a:spcAft>
        <a:buClr>
          <a:schemeClr val="accent1"/>
        </a:buClr>
        <a:buFont typeface="Wingdings" pitchFamily="2" charset="2"/>
        <a:buChar char=""/>
        <a:defRPr kumimoji="1" sz="2400" kern="1200">
          <a:solidFill>
            <a:srgbClr val="262626"/>
          </a:solidFill>
          <a:latin typeface="+mn-lt"/>
          <a:ea typeface="+mn-ea"/>
          <a:cs typeface="+mn-cs"/>
        </a:defRPr>
      </a:lvl1pPr>
      <a:lvl2pPr marL="776288" indent="-365125" algn="l" rtl="0" eaLnBrk="0" fontAlgn="base" hangingPunct="0">
        <a:spcBef>
          <a:spcPct val="20000"/>
        </a:spcBef>
        <a:spcAft>
          <a:spcPct val="0"/>
        </a:spcAft>
        <a:buClr>
          <a:schemeClr val="accent1"/>
        </a:buClr>
        <a:buFont typeface="Wingdings" pitchFamily="2" charset="2"/>
        <a:buChar char=""/>
        <a:defRPr kumimoji="1" sz="2200" kern="1200">
          <a:solidFill>
            <a:srgbClr val="262626"/>
          </a:solidFill>
          <a:latin typeface="+mn-lt"/>
          <a:ea typeface="+mn-ea"/>
          <a:cs typeface="+mn-cs"/>
        </a:defRPr>
      </a:lvl2pPr>
      <a:lvl3pPr marL="1143000" indent="-365125" algn="l" rtl="0" eaLnBrk="0" fontAlgn="base" hangingPunct="0">
        <a:spcBef>
          <a:spcPct val="20000"/>
        </a:spcBef>
        <a:spcAft>
          <a:spcPct val="0"/>
        </a:spcAft>
        <a:buClr>
          <a:schemeClr val="accent1"/>
        </a:buClr>
        <a:buFont typeface="Wingdings" pitchFamily="2" charset="2"/>
        <a:buChar char=""/>
        <a:defRPr kumimoji="1" sz="2000" kern="1200">
          <a:solidFill>
            <a:srgbClr val="262626"/>
          </a:solidFill>
          <a:latin typeface="+mn-lt"/>
          <a:ea typeface="+mn-ea"/>
          <a:cs typeface="+mn-cs"/>
        </a:defRPr>
      </a:lvl3pPr>
      <a:lvl4pPr marL="1508125" indent="-319088" algn="l" rtl="0" eaLnBrk="0" fontAlgn="base" hangingPunct="0">
        <a:spcBef>
          <a:spcPct val="20000"/>
        </a:spcBef>
        <a:spcAft>
          <a:spcPct val="0"/>
        </a:spcAft>
        <a:buClr>
          <a:schemeClr val="accent1"/>
        </a:buClr>
        <a:buFont typeface="Wingdings" pitchFamily="2" charset="2"/>
        <a:buChar char=""/>
        <a:defRPr kumimoji="1" kern="1200">
          <a:solidFill>
            <a:srgbClr val="262626"/>
          </a:solidFill>
          <a:latin typeface="+mn-lt"/>
          <a:ea typeface="+mn-ea"/>
          <a:cs typeface="+mn-cs"/>
        </a:defRPr>
      </a:lvl4pPr>
      <a:lvl5pPr marL="1828800" indent="-319088" algn="l" rtl="0" eaLnBrk="0" fontAlgn="base" hangingPunct="0">
        <a:spcBef>
          <a:spcPct val="20000"/>
        </a:spcBef>
        <a:spcAft>
          <a:spcPct val="0"/>
        </a:spcAft>
        <a:buClr>
          <a:schemeClr val="accent1"/>
        </a:buClr>
        <a:buFont typeface="Wingdings" pitchFamily="2" charset="2"/>
        <a:buChar char=""/>
        <a:defRPr kumimoji="1" sz="1600" kern="1200">
          <a:solidFill>
            <a:srgbClr val="262626"/>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kumimoji="1"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kumimoji="1"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kumimoji="1"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kumimoji="1" sz="14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タイトル 1"/>
          <p:cNvSpPr>
            <a:spLocks noGrp="1"/>
          </p:cNvSpPr>
          <p:nvPr>
            <p:ph type="ctrTitle"/>
          </p:nvPr>
        </p:nvSpPr>
        <p:spPr>
          <a:xfrm>
            <a:off x="2567608" y="1628800"/>
            <a:ext cx="7200800" cy="1440160"/>
          </a:xfrm>
        </p:spPr>
        <p:txBody>
          <a:bodyPr rtlCol="0">
            <a:noAutofit/>
          </a:bodyPr>
          <a:lstStyle/>
          <a:p>
            <a:pPr eaLnBrk="1" fontAlgn="auto" hangingPunct="1">
              <a:spcAft>
                <a:spcPts val="0"/>
              </a:spcAft>
              <a:defRPr/>
            </a:pPr>
            <a:r>
              <a:rPr lang="ja-JP" altLang="en-US" sz="4000" dirty="0"/>
              <a:t>空家等調査業務について</a:t>
            </a:r>
            <a:br>
              <a:rPr lang="en-US" altLang="ja-JP" sz="2000" dirty="0"/>
            </a:br>
            <a:br>
              <a:rPr lang="en-US" altLang="ja-JP" sz="2000" dirty="0"/>
            </a:br>
            <a:r>
              <a:rPr lang="ja-JP" altLang="en-US" sz="2400" dirty="0"/>
              <a:t>－所有者等（相続人）調査の依頼を受けたら</a:t>
            </a:r>
            <a:r>
              <a:rPr lang="en-US" altLang="ja-JP" sz="2800" dirty="0"/>
              <a:t>―</a:t>
            </a:r>
            <a:endParaRPr lang="ja-JP" altLang="en-US" sz="2800" dirty="0"/>
          </a:p>
        </p:txBody>
      </p:sp>
      <p:sp>
        <p:nvSpPr>
          <p:cNvPr id="3075" name="サブタイトル 2"/>
          <p:cNvSpPr>
            <a:spLocks noGrp="1"/>
          </p:cNvSpPr>
          <p:nvPr>
            <p:ph type="subTitle" idx="1"/>
          </p:nvPr>
        </p:nvSpPr>
        <p:spPr>
          <a:xfrm>
            <a:off x="2895600" y="5013177"/>
            <a:ext cx="6400800" cy="936625"/>
          </a:xfrm>
        </p:spPr>
        <p:txBody>
          <a:bodyPr rtlCol="0">
            <a:normAutofit/>
          </a:bodyPr>
          <a:lstStyle/>
          <a:p>
            <a:pPr eaLnBrk="1" fontAlgn="auto" hangingPunct="1">
              <a:spcAft>
                <a:spcPts val="0"/>
              </a:spcAft>
              <a:defRPr/>
            </a:pPr>
            <a:r>
              <a:rPr lang="ja-JP" altLang="ja-JP" sz="2500" dirty="0"/>
              <a:t>愛</a:t>
            </a:r>
            <a:r>
              <a:rPr lang="ja-JP" altLang="en-US" sz="2500" dirty="0"/>
              <a:t> </a:t>
            </a:r>
            <a:r>
              <a:rPr lang="ja-JP" altLang="ja-JP" sz="2500" dirty="0"/>
              <a:t>知</a:t>
            </a:r>
            <a:r>
              <a:rPr lang="ja-JP" altLang="en-US" sz="2500" dirty="0"/>
              <a:t> </a:t>
            </a:r>
            <a:r>
              <a:rPr lang="ja-JP" altLang="ja-JP" sz="2500" dirty="0"/>
              <a:t>県</a:t>
            </a:r>
            <a:r>
              <a:rPr lang="ja-JP" altLang="en-US" sz="2500" dirty="0"/>
              <a:t> </a:t>
            </a:r>
            <a:r>
              <a:rPr lang="ja-JP" altLang="ja-JP" sz="2500" dirty="0"/>
              <a:t>行</a:t>
            </a:r>
            <a:r>
              <a:rPr lang="ja-JP" altLang="en-US" sz="2500" dirty="0"/>
              <a:t> </a:t>
            </a:r>
            <a:r>
              <a:rPr lang="ja-JP" altLang="ja-JP" sz="2500" dirty="0"/>
              <a:t>政</a:t>
            </a:r>
            <a:r>
              <a:rPr lang="ja-JP" altLang="en-US" sz="2500" dirty="0"/>
              <a:t> </a:t>
            </a:r>
            <a:r>
              <a:rPr lang="ja-JP" altLang="ja-JP" sz="2500" dirty="0"/>
              <a:t>書</a:t>
            </a:r>
            <a:r>
              <a:rPr lang="ja-JP" altLang="en-US" sz="2500" dirty="0"/>
              <a:t> </a:t>
            </a:r>
            <a:r>
              <a:rPr lang="ja-JP" altLang="ja-JP" sz="2500" dirty="0"/>
              <a:t>士</a:t>
            </a:r>
            <a:r>
              <a:rPr lang="ja-JP" altLang="en-US" sz="2500" dirty="0"/>
              <a:t> </a:t>
            </a:r>
            <a:r>
              <a:rPr lang="ja-JP" altLang="ja-JP" sz="2500" dirty="0"/>
              <a:t>会</a:t>
            </a:r>
          </a:p>
          <a:p>
            <a:pPr eaLnBrk="1" fontAlgn="auto" hangingPunct="1">
              <a:spcAft>
                <a:spcPts val="0"/>
              </a:spcAft>
              <a:defRPr/>
            </a:pPr>
            <a:r>
              <a:rPr lang="ja-JP" altLang="en-US" sz="2500" dirty="0"/>
              <a:t>岡崎支部</a:t>
            </a:r>
            <a:r>
              <a:rPr lang="ja-JP" altLang="ja-JP" sz="2500" dirty="0"/>
              <a:t>　鍋 田 建 治</a:t>
            </a:r>
            <a:endParaRPr lang="ja-JP" altLang="en-US" sz="2500" dirty="0"/>
          </a:p>
        </p:txBody>
      </p:sp>
      <p:sp>
        <p:nvSpPr>
          <p:cNvPr id="12292" name="テキスト ボックス 3"/>
          <p:cNvSpPr txBox="1">
            <a:spLocks noChangeArrowheads="1"/>
          </p:cNvSpPr>
          <p:nvPr/>
        </p:nvSpPr>
        <p:spPr bwMode="auto">
          <a:xfrm>
            <a:off x="2351088" y="842964"/>
            <a:ext cx="4608512"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accent1"/>
              </a:buClr>
              <a:buFont typeface="Wingdings" pitchFamily="2" charset="2"/>
              <a:buChar char=""/>
              <a:defRPr kumimoji="1" sz="2400">
                <a:solidFill>
                  <a:srgbClr val="262626"/>
                </a:solidFill>
                <a:latin typeface="Book Antiqua" pitchFamily="18" charset="0"/>
                <a:ea typeface="HGS明朝E" pitchFamily="18" charset="-128"/>
              </a:defRPr>
            </a:lvl1pPr>
            <a:lvl2pPr marL="742950" indent="-285750" eaLnBrk="0" hangingPunct="0">
              <a:spcBef>
                <a:spcPct val="20000"/>
              </a:spcBef>
              <a:buClr>
                <a:schemeClr val="accent1"/>
              </a:buClr>
              <a:buFont typeface="Wingdings" pitchFamily="2" charset="2"/>
              <a:buChar char=""/>
              <a:defRPr kumimoji="1" sz="2200">
                <a:solidFill>
                  <a:srgbClr val="262626"/>
                </a:solidFill>
                <a:latin typeface="Book Antiqua" pitchFamily="18" charset="0"/>
                <a:ea typeface="HGS明朝E" pitchFamily="18" charset="-128"/>
              </a:defRPr>
            </a:lvl2pPr>
            <a:lvl3pPr marL="1143000" indent="-228600" eaLnBrk="0" hangingPunct="0">
              <a:spcBef>
                <a:spcPct val="20000"/>
              </a:spcBef>
              <a:buClr>
                <a:schemeClr val="accent1"/>
              </a:buClr>
              <a:buFont typeface="Wingdings" pitchFamily="2" charset="2"/>
              <a:buChar char=""/>
              <a:defRPr kumimoji="1" sz="2000">
                <a:solidFill>
                  <a:srgbClr val="262626"/>
                </a:solidFill>
                <a:latin typeface="Book Antiqua" pitchFamily="18" charset="0"/>
                <a:ea typeface="HGS明朝E" pitchFamily="18" charset="-128"/>
              </a:defRPr>
            </a:lvl3pPr>
            <a:lvl4pPr marL="1600200" indent="-228600" eaLnBrk="0" hangingPunct="0">
              <a:spcBef>
                <a:spcPct val="20000"/>
              </a:spcBef>
              <a:buClr>
                <a:schemeClr val="accent1"/>
              </a:buClr>
              <a:buFont typeface="Wingdings" pitchFamily="2" charset="2"/>
              <a:buChar char=""/>
              <a:defRPr kumimoji="1">
                <a:solidFill>
                  <a:srgbClr val="262626"/>
                </a:solidFill>
                <a:latin typeface="Book Antiqua" pitchFamily="18" charset="0"/>
                <a:ea typeface="HGS明朝E" pitchFamily="18" charset="-128"/>
              </a:defRPr>
            </a:lvl4pPr>
            <a:lvl5pPr marL="2057400" indent="-228600" eaLnBrk="0" hangingPunct="0">
              <a:spcBef>
                <a:spcPct val="20000"/>
              </a:spcBef>
              <a:buClr>
                <a:schemeClr val="accent1"/>
              </a:buClr>
              <a:buFont typeface="Wingdings" pitchFamily="2" charset="2"/>
              <a:buChar char=""/>
              <a:defRPr kumimoji="1" sz="1600">
                <a:solidFill>
                  <a:srgbClr val="262626"/>
                </a:solidFill>
                <a:latin typeface="Book Antiqua" pitchFamily="18" charset="0"/>
                <a:ea typeface="HGS明朝E" pitchFamily="18" charset="-128"/>
              </a:defRPr>
            </a:lvl5pPr>
            <a:lvl6pPr marL="2514600" indent="-228600" eaLnBrk="0" fontAlgn="base" hangingPunct="0">
              <a:spcBef>
                <a:spcPct val="20000"/>
              </a:spcBef>
              <a:spcAft>
                <a:spcPct val="0"/>
              </a:spcAft>
              <a:buClr>
                <a:schemeClr val="accent1"/>
              </a:buClr>
              <a:buFont typeface="Wingdings" pitchFamily="2" charset="2"/>
              <a:buChar char=""/>
              <a:defRPr kumimoji="1" sz="1600">
                <a:solidFill>
                  <a:srgbClr val="262626"/>
                </a:solidFill>
                <a:latin typeface="Book Antiqua" pitchFamily="18" charset="0"/>
                <a:ea typeface="HGS明朝E" pitchFamily="18" charset="-128"/>
              </a:defRPr>
            </a:lvl6pPr>
            <a:lvl7pPr marL="2971800" indent="-228600" eaLnBrk="0" fontAlgn="base" hangingPunct="0">
              <a:spcBef>
                <a:spcPct val="20000"/>
              </a:spcBef>
              <a:spcAft>
                <a:spcPct val="0"/>
              </a:spcAft>
              <a:buClr>
                <a:schemeClr val="accent1"/>
              </a:buClr>
              <a:buFont typeface="Wingdings" pitchFamily="2" charset="2"/>
              <a:buChar char=""/>
              <a:defRPr kumimoji="1" sz="1600">
                <a:solidFill>
                  <a:srgbClr val="262626"/>
                </a:solidFill>
                <a:latin typeface="Book Antiqua" pitchFamily="18" charset="0"/>
                <a:ea typeface="HGS明朝E" pitchFamily="18" charset="-128"/>
              </a:defRPr>
            </a:lvl7pPr>
            <a:lvl8pPr marL="3429000" indent="-228600" eaLnBrk="0" fontAlgn="base" hangingPunct="0">
              <a:spcBef>
                <a:spcPct val="20000"/>
              </a:spcBef>
              <a:spcAft>
                <a:spcPct val="0"/>
              </a:spcAft>
              <a:buClr>
                <a:schemeClr val="accent1"/>
              </a:buClr>
              <a:buFont typeface="Wingdings" pitchFamily="2" charset="2"/>
              <a:buChar char=""/>
              <a:defRPr kumimoji="1" sz="1600">
                <a:solidFill>
                  <a:srgbClr val="262626"/>
                </a:solidFill>
                <a:latin typeface="Book Antiqua" pitchFamily="18" charset="0"/>
                <a:ea typeface="HGS明朝E" pitchFamily="18" charset="-128"/>
              </a:defRPr>
            </a:lvl8pPr>
            <a:lvl9pPr marL="3886200" indent="-228600" eaLnBrk="0" fontAlgn="base" hangingPunct="0">
              <a:spcBef>
                <a:spcPct val="20000"/>
              </a:spcBef>
              <a:spcAft>
                <a:spcPct val="0"/>
              </a:spcAft>
              <a:buClr>
                <a:schemeClr val="accent1"/>
              </a:buClr>
              <a:buFont typeface="Wingdings" pitchFamily="2" charset="2"/>
              <a:buChar char=""/>
              <a:defRPr kumimoji="1" sz="1600">
                <a:solidFill>
                  <a:srgbClr val="262626"/>
                </a:solidFill>
                <a:latin typeface="Book Antiqua" pitchFamily="18" charset="0"/>
                <a:ea typeface="HGS明朝E" pitchFamily="18" charset="-128"/>
              </a:defRPr>
            </a:lvl9pPr>
          </a:lstStyle>
          <a:p>
            <a:pPr eaLnBrk="1" fontAlgn="base" hangingPunct="1">
              <a:spcBef>
                <a:spcPct val="0"/>
              </a:spcBef>
              <a:spcAft>
                <a:spcPct val="0"/>
              </a:spcAft>
              <a:buClrTx/>
              <a:buNone/>
            </a:pPr>
            <a:r>
              <a:rPr lang="ja-JP" altLang="en-US" dirty="0">
                <a:solidFill>
                  <a:prstClr val="white"/>
                </a:solidFill>
                <a:latin typeface="Calibri" pitchFamily="34" charset="0"/>
                <a:ea typeface="ＭＳ Ｐゴシック" pitchFamily="50" charset="-128"/>
              </a:rPr>
              <a:t>令和５</a:t>
            </a:r>
            <a:r>
              <a:rPr lang="ja-JP" altLang="ja-JP" dirty="0">
                <a:solidFill>
                  <a:prstClr val="white"/>
                </a:solidFill>
                <a:latin typeface="Calibri" pitchFamily="34" charset="0"/>
                <a:ea typeface="ＭＳ Ｐゴシック" pitchFamily="50" charset="-128"/>
              </a:rPr>
              <a:t>年度 </a:t>
            </a:r>
            <a:r>
              <a:rPr lang="ja-JP" altLang="en-US" dirty="0">
                <a:solidFill>
                  <a:prstClr val="white"/>
                </a:solidFill>
                <a:latin typeface="Calibri" pitchFamily="34" charset="0"/>
                <a:ea typeface="ＭＳ Ｐゴシック" pitchFamily="50" charset="-128"/>
              </a:rPr>
              <a:t>岡崎</a:t>
            </a:r>
            <a:r>
              <a:rPr lang="ja-JP" altLang="en-US">
                <a:solidFill>
                  <a:prstClr val="white"/>
                </a:solidFill>
                <a:latin typeface="Calibri" pitchFamily="34" charset="0"/>
                <a:ea typeface="ＭＳ Ｐゴシック" pitchFamily="50" charset="-128"/>
              </a:rPr>
              <a:t>支部</a:t>
            </a:r>
            <a:r>
              <a:rPr lang="ja-JP" altLang="ja-JP">
                <a:solidFill>
                  <a:prstClr val="white"/>
                </a:solidFill>
                <a:latin typeface="Calibri" pitchFamily="34" charset="0"/>
                <a:ea typeface="ＭＳ Ｐゴシック" pitchFamily="50" charset="-128"/>
              </a:rPr>
              <a:t>研修会</a:t>
            </a:r>
            <a:r>
              <a:rPr lang="ja-JP" altLang="en-US">
                <a:solidFill>
                  <a:prstClr val="white"/>
                </a:solidFill>
                <a:latin typeface="Calibri" pitchFamily="34" charset="0"/>
                <a:ea typeface="ＭＳ Ｐゴシック" pitchFamily="50" charset="-128"/>
              </a:rPr>
              <a:t>（ホームページ用）</a:t>
            </a:r>
            <a:endParaRPr lang="ja-JP" altLang="en-US" dirty="0">
              <a:solidFill>
                <a:prstClr val="white"/>
              </a:solidFill>
              <a:latin typeface="Calibri" pitchFamily="34" charset="0"/>
              <a:ea typeface="ＭＳ Ｐゴシック" pitchFamily="50" charset="-128"/>
            </a:endParaRPr>
          </a:p>
        </p:txBody>
      </p:sp>
    </p:spTree>
    <p:extLst>
      <p:ext uri="{BB962C8B-B14F-4D97-AF65-F5344CB8AC3E}">
        <p14:creationId xmlns:p14="http://schemas.microsoft.com/office/powerpoint/2010/main" val="25296227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03EB6FFC-CFD9-41FE-A861-9265C879801A}"/>
              </a:ext>
            </a:extLst>
          </p:cNvPr>
          <p:cNvSpPr>
            <a:spLocks noGrp="1"/>
          </p:cNvSpPr>
          <p:nvPr>
            <p:ph type="sldNum" sz="quarter" idx="12"/>
          </p:nvPr>
        </p:nvSpPr>
        <p:spPr/>
        <p:txBody>
          <a:bodyPr/>
          <a:lstStyle/>
          <a:p>
            <a:pPr>
              <a:defRPr/>
            </a:pPr>
            <a:fld id="{0F158CB9-21CC-484F-B0A4-95961B853DED}" type="slidenum">
              <a:rPr lang="ja-JP" altLang="en-US" smtClean="0"/>
              <a:pPr>
                <a:defRPr/>
              </a:pPr>
              <a:t>10</a:t>
            </a:fld>
            <a:endParaRPr lang="ja-JP" altLang="en-US"/>
          </a:p>
        </p:txBody>
      </p:sp>
      <p:sp>
        <p:nvSpPr>
          <p:cNvPr id="4" name="テキスト ボックス 3">
            <a:extLst>
              <a:ext uri="{FF2B5EF4-FFF2-40B4-BE49-F238E27FC236}">
                <a16:creationId xmlns:a16="http://schemas.microsoft.com/office/drawing/2014/main" id="{AB1EF3FA-04EE-4233-9A2E-6DE022EE6436}"/>
              </a:ext>
            </a:extLst>
          </p:cNvPr>
          <p:cNvSpPr txBox="1"/>
          <p:nvPr/>
        </p:nvSpPr>
        <p:spPr>
          <a:xfrm>
            <a:off x="1979576" y="832136"/>
            <a:ext cx="8364896" cy="4962897"/>
          </a:xfrm>
          <a:prstGeom prst="rect">
            <a:avLst/>
          </a:prstGeom>
          <a:noFill/>
        </p:spPr>
        <p:txBody>
          <a:bodyPr wrap="square">
            <a:spAutoFit/>
          </a:bodyPr>
          <a:lstStyle/>
          <a:p>
            <a:pPr>
              <a:tabLst>
                <a:tab pos="266700" algn="l"/>
              </a:tabLst>
            </a:pPr>
            <a:r>
              <a:rPr lang="ja-JP" altLang="ja-JP" sz="1100" kern="100" dirty="0">
                <a:latin typeface="Century" panose="02040604050505020304" pitchFamily="18" charset="0"/>
                <a:ea typeface="ＭＳ 明朝" panose="02020609040205080304" pitchFamily="17" charset="-128"/>
                <a:cs typeface="Times New Roman" panose="02020603050405020304" pitchFamily="18" charset="0"/>
              </a:rPr>
              <a:t>　</a:t>
            </a:r>
            <a:r>
              <a:rPr lang="ja-JP" altLang="ja-JP" sz="1500" kern="100" dirty="0">
                <a:latin typeface="Century" panose="02040604050505020304" pitchFamily="18" charset="0"/>
                <a:ea typeface="ＭＳ 明朝" panose="02020609040205080304" pitchFamily="17" charset="-128"/>
                <a:cs typeface="Times New Roman" panose="02020603050405020304" pitchFamily="18" charset="0"/>
              </a:rPr>
              <a:t>第７条　</a:t>
            </a:r>
            <a:r>
              <a:rPr lang="ja-JP" altLang="ja-JP" sz="1500" u="sng" kern="100" dirty="0">
                <a:latin typeface="Century" panose="02040604050505020304" pitchFamily="18" charset="0"/>
                <a:ea typeface="ＭＳ 明朝" panose="02020609040205080304" pitchFamily="17" charset="-128"/>
                <a:cs typeface="Times New Roman" panose="02020603050405020304" pitchFamily="18" charset="0"/>
              </a:rPr>
              <a:t>家督相続に関する規定は、これを適用しない</a:t>
            </a:r>
            <a:r>
              <a:rPr lang="ja-JP" altLang="ja-JP" sz="1500" kern="100" dirty="0">
                <a:latin typeface="Century" panose="02040604050505020304" pitchFamily="18" charset="0"/>
                <a:ea typeface="ＭＳ 明朝" panose="02020609040205080304" pitchFamily="17" charset="-128"/>
                <a:cs typeface="Times New Roman" panose="02020603050405020304" pitchFamily="18" charset="0"/>
              </a:rPr>
              <a:t>。</a:t>
            </a:r>
            <a:endParaRPr lang="ja-JP" altLang="ja-JP" sz="1500" kern="100" dirty="0">
              <a:latin typeface="游明朝" panose="02020400000000000000" pitchFamily="18" charset="-128"/>
              <a:ea typeface="游明朝" panose="02020400000000000000" pitchFamily="18" charset="-128"/>
              <a:cs typeface="Times New Roman" panose="02020603050405020304" pitchFamily="18" charset="0"/>
            </a:endParaRPr>
          </a:p>
          <a:p>
            <a:pPr marL="419100" indent="-419100">
              <a:tabLst>
                <a:tab pos="266700" algn="l"/>
              </a:tabLst>
            </a:pPr>
            <a:r>
              <a:rPr lang="ja-JP" altLang="ja-JP" sz="1500" kern="100" dirty="0">
                <a:latin typeface="Century" panose="02040604050505020304" pitchFamily="18" charset="0"/>
                <a:ea typeface="ＭＳ 明朝" panose="02020609040205080304" pitchFamily="17" charset="-128"/>
                <a:cs typeface="Times New Roman" panose="02020603050405020304" pitchFamily="18" charset="0"/>
              </a:rPr>
              <a:t>　　２　相続については、第８条及び第９条の規定によるの外、遺産相続に関する規定に従う。</a:t>
            </a:r>
            <a:endParaRPr lang="ja-JP" altLang="ja-JP" sz="1500" kern="100" dirty="0">
              <a:latin typeface="游明朝" panose="02020400000000000000" pitchFamily="18" charset="-128"/>
              <a:ea typeface="游明朝" panose="02020400000000000000" pitchFamily="18" charset="-128"/>
              <a:cs typeface="Times New Roman" panose="02020603050405020304" pitchFamily="18" charset="0"/>
            </a:endParaRPr>
          </a:p>
          <a:p>
            <a:pPr>
              <a:tabLst>
                <a:tab pos="266700" algn="l"/>
              </a:tabLst>
            </a:pPr>
            <a:r>
              <a:rPr lang="ja-JP" altLang="ja-JP" sz="1500" kern="100" dirty="0">
                <a:latin typeface="Century" panose="02040604050505020304" pitchFamily="18" charset="0"/>
                <a:ea typeface="ＭＳ 明朝" panose="02020609040205080304" pitchFamily="17" charset="-128"/>
                <a:cs typeface="Times New Roman" panose="02020603050405020304" pitchFamily="18" charset="0"/>
              </a:rPr>
              <a:t>　第８条　直系卑属、直系尊属及び兄弟姉妹は、その順序により相続人となる。</a:t>
            </a:r>
            <a:endParaRPr lang="ja-JP" altLang="ja-JP" sz="1500" kern="100" dirty="0">
              <a:latin typeface="游明朝" panose="02020400000000000000" pitchFamily="18" charset="-128"/>
              <a:ea typeface="游明朝" panose="02020400000000000000" pitchFamily="18" charset="-128"/>
              <a:cs typeface="Times New Roman" panose="02020603050405020304" pitchFamily="18" charset="0"/>
            </a:endParaRPr>
          </a:p>
          <a:p>
            <a:pPr>
              <a:tabLst>
                <a:tab pos="266700" algn="l"/>
              </a:tabLst>
            </a:pPr>
            <a:r>
              <a:rPr lang="ja-JP" altLang="ja-JP" sz="1500" kern="100" dirty="0">
                <a:latin typeface="Century" panose="02040604050505020304" pitchFamily="18" charset="0"/>
                <a:ea typeface="ＭＳ 明朝" panose="02020609040205080304" pitchFamily="17" charset="-128"/>
                <a:cs typeface="Times New Roman" panose="02020603050405020304" pitchFamily="18" charset="0"/>
              </a:rPr>
              <a:t>　　２　</a:t>
            </a:r>
            <a:r>
              <a:rPr lang="ja-JP" altLang="ja-JP" sz="1500" u="sng" kern="100" dirty="0">
                <a:latin typeface="Century" panose="02040604050505020304" pitchFamily="18" charset="0"/>
                <a:ea typeface="ＭＳ 明朝" panose="02020609040205080304" pitchFamily="17" charset="-128"/>
                <a:cs typeface="Times New Roman" panose="02020603050405020304" pitchFamily="18" charset="0"/>
              </a:rPr>
              <a:t>配偶者は</a:t>
            </a:r>
            <a:r>
              <a:rPr lang="ja-JP" altLang="ja-JP" sz="1500" kern="100" dirty="0">
                <a:latin typeface="Century" panose="02040604050505020304" pitchFamily="18" charset="0"/>
                <a:ea typeface="ＭＳ 明朝" panose="02020609040205080304" pitchFamily="17" charset="-128"/>
                <a:cs typeface="Times New Roman" panose="02020603050405020304" pitchFamily="18" charset="0"/>
              </a:rPr>
              <a:t>、</a:t>
            </a:r>
            <a:r>
              <a:rPr lang="ja-JP" altLang="ja-JP" sz="1500" u="sng" kern="100" dirty="0">
                <a:latin typeface="Century" panose="02040604050505020304" pitchFamily="18" charset="0"/>
                <a:ea typeface="ＭＳ 明朝" panose="02020609040205080304" pitchFamily="17" charset="-128"/>
                <a:cs typeface="Times New Roman" panose="02020603050405020304" pitchFamily="18" charset="0"/>
              </a:rPr>
              <a:t>常に相続人</a:t>
            </a:r>
            <a:r>
              <a:rPr lang="ja-JP" altLang="ja-JP" sz="1500" kern="100" dirty="0">
                <a:latin typeface="Century" panose="02040604050505020304" pitchFamily="18" charset="0"/>
                <a:ea typeface="ＭＳ 明朝" panose="02020609040205080304" pitchFamily="17" charset="-128"/>
                <a:cs typeface="Times New Roman" panose="02020603050405020304" pitchFamily="18" charset="0"/>
              </a:rPr>
              <a:t>となるものとし、その相続分は、左の規定に従う。</a:t>
            </a:r>
            <a:endParaRPr lang="ja-JP" altLang="ja-JP" sz="1500" kern="100" dirty="0">
              <a:latin typeface="游明朝" panose="02020400000000000000" pitchFamily="18" charset="-128"/>
              <a:ea typeface="游明朝" panose="02020400000000000000" pitchFamily="18" charset="-128"/>
              <a:cs typeface="Times New Roman" panose="02020603050405020304" pitchFamily="18" charset="0"/>
            </a:endParaRPr>
          </a:p>
          <a:p>
            <a:pPr>
              <a:tabLst>
                <a:tab pos="266700" algn="l"/>
              </a:tabLst>
            </a:pPr>
            <a:r>
              <a:rPr lang="ja-JP" altLang="ja-JP" sz="1500" kern="100" dirty="0">
                <a:latin typeface="Century" panose="02040604050505020304" pitchFamily="18" charset="0"/>
                <a:ea typeface="ＭＳ 明朝" panose="02020609040205080304" pitchFamily="17" charset="-128"/>
                <a:cs typeface="Times New Roman" panose="02020603050405020304" pitchFamily="18" charset="0"/>
              </a:rPr>
              <a:t>　　　一　直系卑属とともに相続人であるときは、</a:t>
            </a:r>
            <a:r>
              <a:rPr lang="ja-JP" altLang="en-US" sz="1500" kern="100" dirty="0">
                <a:latin typeface="Century" panose="02040604050505020304" pitchFamily="18" charset="0"/>
                <a:ea typeface="ＭＳ 明朝" panose="02020609040205080304" pitchFamily="17" charset="-128"/>
                <a:cs typeface="Times New Roman" panose="02020603050405020304" pitchFamily="18" charset="0"/>
              </a:rPr>
              <a:t>（　　　　）</a:t>
            </a:r>
            <a:r>
              <a:rPr lang="ja-JP" altLang="ja-JP" sz="1500" kern="100" dirty="0">
                <a:latin typeface="Century" panose="02040604050505020304" pitchFamily="18" charset="0"/>
                <a:ea typeface="ＭＳ 明朝" panose="02020609040205080304" pitchFamily="17" charset="-128"/>
                <a:cs typeface="Times New Roman" panose="02020603050405020304" pitchFamily="18" charset="0"/>
              </a:rPr>
              <a:t>とする。</a:t>
            </a:r>
            <a:endParaRPr lang="ja-JP" altLang="ja-JP" sz="1500" kern="100" dirty="0">
              <a:latin typeface="游明朝" panose="02020400000000000000" pitchFamily="18" charset="-128"/>
              <a:ea typeface="游明朝" panose="02020400000000000000" pitchFamily="18" charset="-128"/>
              <a:cs typeface="Times New Roman" panose="02020603050405020304" pitchFamily="18" charset="0"/>
            </a:endParaRPr>
          </a:p>
          <a:p>
            <a:pPr>
              <a:tabLst>
                <a:tab pos="266700" algn="l"/>
              </a:tabLst>
            </a:pPr>
            <a:r>
              <a:rPr lang="ja-JP" altLang="ja-JP" sz="1500" kern="100" dirty="0">
                <a:latin typeface="Century" panose="02040604050505020304" pitchFamily="18" charset="0"/>
                <a:ea typeface="ＭＳ 明朝" panose="02020609040205080304" pitchFamily="17" charset="-128"/>
                <a:cs typeface="Times New Roman" panose="02020603050405020304" pitchFamily="18" charset="0"/>
              </a:rPr>
              <a:t>　　　二　直系尊属とともに相続人であるときは、</a:t>
            </a:r>
            <a:r>
              <a:rPr lang="ja-JP" altLang="en-US" sz="1500" kern="100" dirty="0">
                <a:latin typeface="Century" panose="02040604050505020304" pitchFamily="18" charset="0"/>
                <a:ea typeface="ＭＳ 明朝" panose="02020609040205080304" pitchFamily="17" charset="-128"/>
                <a:cs typeface="Times New Roman" panose="02020603050405020304" pitchFamily="18" charset="0"/>
              </a:rPr>
              <a:t>（　　　　）</a:t>
            </a:r>
            <a:r>
              <a:rPr lang="ja-JP" altLang="ja-JP" sz="1500" kern="100" dirty="0">
                <a:latin typeface="Century" panose="02040604050505020304" pitchFamily="18" charset="0"/>
                <a:ea typeface="ＭＳ 明朝" panose="02020609040205080304" pitchFamily="17" charset="-128"/>
                <a:cs typeface="Times New Roman" panose="02020603050405020304" pitchFamily="18" charset="0"/>
              </a:rPr>
              <a:t>とする。</a:t>
            </a:r>
            <a:endParaRPr lang="ja-JP" altLang="ja-JP" sz="1500" kern="100" dirty="0">
              <a:latin typeface="游明朝" panose="02020400000000000000" pitchFamily="18" charset="-128"/>
              <a:ea typeface="游明朝" panose="02020400000000000000" pitchFamily="18" charset="-128"/>
              <a:cs typeface="Times New Roman" panose="02020603050405020304" pitchFamily="18" charset="0"/>
            </a:endParaRPr>
          </a:p>
          <a:p>
            <a:pPr>
              <a:tabLst>
                <a:tab pos="266700" algn="l"/>
              </a:tabLst>
            </a:pPr>
            <a:r>
              <a:rPr lang="ja-JP" altLang="ja-JP" sz="1500" kern="100" dirty="0">
                <a:latin typeface="Century" panose="02040604050505020304" pitchFamily="18" charset="0"/>
                <a:ea typeface="ＭＳ 明朝" panose="02020609040205080304" pitchFamily="17" charset="-128"/>
                <a:cs typeface="Times New Roman" panose="02020603050405020304" pitchFamily="18" charset="0"/>
              </a:rPr>
              <a:t>　　　三　兄弟姉妹とともに相続人であるときは、</a:t>
            </a:r>
            <a:r>
              <a:rPr lang="ja-JP" altLang="en-US" sz="1500" kern="100" dirty="0">
                <a:latin typeface="Century" panose="02040604050505020304" pitchFamily="18" charset="0"/>
                <a:ea typeface="ＭＳ 明朝" panose="02020609040205080304" pitchFamily="17" charset="-128"/>
                <a:cs typeface="Times New Roman" panose="02020603050405020304" pitchFamily="18" charset="0"/>
              </a:rPr>
              <a:t>（　　　　）</a:t>
            </a:r>
            <a:r>
              <a:rPr lang="ja-JP" altLang="ja-JP" sz="1500" kern="100" dirty="0">
                <a:latin typeface="Century" panose="02040604050505020304" pitchFamily="18" charset="0"/>
                <a:ea typeface="ＭＳ 明朝" panose="02020609040205080304" pitchFamily="17" charset="-128"/>
                <a:cs typeface="Times New Roman" panose="02020603050405020304" pitchFamily="18" charset="0"/>
              </a:rPr>
              <a:t>とする。</a:t>
            </a:r>
            <a:endParaRPr lang="ja-JP" altLang="ja-JP" sz="1500" kern="100" dirty="0">
              <a:latin typeface="游明朝" panose="02020400000000000000" pitchFamily="18" charset="-128"/>
              <a:ea typeface="游明朝" panose="02020400000000000000" pitchFamily="18" charset="-128"/>
              <a:cs typeface="Times New Roman" panose="02020603050405020304" pitchFamily="18" charset="0"/>
            </a:endParaRPr>
          </a:p>
          <a:p>
            <a:pPr>
              <a:tabLst>
                <a:tab pos="266700" algn="l"/>
              </a:tabLst>
            </a:pPr>
            <a:r>
              <a:rPr lang="ja-JP" altLang="ja-JP" sz="1500" kern="100" dirty="0">
                <a:latin typeface="Century" panose="02040604050505020304" pitchFamily="18" charset="0"/>
                <a:ea typeface="ＭＳ 明朝" panose="02020609040205080304" pitchFamily="17" charset="-128"/>
                <a:cs typeface="Times New Roman" panose="02020603050405020304" pitchFamily="18" charset="0"/>
              </a:rPr>
              <a:t>　第９条　兄弟姉妹以外の相続人の</a:t>
            </a:r>
            <a:r>
              <a:rPr lang="ja-JP" altLang="ja-JP" sz="1500" u="sng" kern="100" dirty="0">
                <a:latin typeface="Century" panose="02040604050505020304" pitchFamily="18" charset="0"/>
                <a:ea typeface="ＭＳ 明朝" panose="02020609040205080304" pitchFamily="17" charset="-128"/>
                <a:cs typeface="Times New Roman" panose="02020603050405020304" pitchFamily="18" charset="0"/>
              </a:rPr>
              <a:t>遺留分の額</a:t>
            </a:r>
            <a:r>
              <a:rPr lang="ja-JP" altLang="ja-JP" sz="1500" kern="100" dirty="0">
                <a:latin typeface="Century" panose="02040604050505020304" pitchFamily="18" charset="0"/>
                <a:ea typeface="ＭＳ 明朝" panose="02020609040205080304" pitchFamily="17" charset="-128"/>
                <a:cs typeface="Times New Roman" panose="02020603050405020304" pitchFamily="18" charset="0"/>
              </a:rPr>
              <a:t>は、左の規定に従う。</a:t>
            </a:r>
            <a:endParaRPr lang="ja-JP" altLang="ja-JP" sz="1500" kern="100" dirty="0">
              <a:latin typeface="游明朝" panose="02020400000000000000" pitchFamily="18" charset="-128"/>
              <a:ea typeface="游明朝" panose="02020400000000000000" pitchFamily="18" charset="-128"/>
              <a:cs typeface="Times New Roman" panose="02020603050405020304" pitchFamily="18" charset="0"/>
            </a:endParaRPr>
          </a:p>
          <a:p>
            <a:pPr marL="558800" indent="-558800">
              <a:tabLst>
                <a:tab pos="266700" algn="l"/>
              </a:tabLst>
            </a:pPr>
            <a:r>
              <a:rPr lang="ja-JP" altLang="ja-JP" sz="1500" kern="100" dirty="0">
                <a:latin typeface="Century" panose="02040604050505020304" pitchFamily="18" charset="0"/>
                <a:ea typeface="ＭＳ 明朝" panose="02020609040205080304" pitchFamily="17" charset="-128"/>
                <a:cs typeface="Times New Roman" panose="02020603050405020304" pitchFamily="18" charset="0"/>
              </a:rPr>
              <a:t>　　　一　</a:t>
            </a:r>
            <a:r>
              <a:rPr lang="ja-JP" altLang="ja-JP" sz="1500" u="sng" kern="100" dirty="0">
                <a:latin typeface="Century" panose="02040604050505020304" pitchFamily="18" charset="0"/>
                <a:ea typeface="ＭＳ 明朝" panose="02020609040205080304" pitchFamily="17" charset="-128"/>
                <a:cs typeface="Times New Roman" panose="02020603050405020304" pitchFamily="18" charset="0"/>
              </a:rPr>
              <a:t>直系卑属のみ</a:t>
            </a:r>
            <a:r>
              <a:rPr lang="ja-JP" altLang="ja-JP" sz="1500" kern="100" dirty="0">
                <a:latin typeface="Century" panose="02040604050505020304" pitchFamily="18" charset="0"/>
                <a:ea typeface="ＭＳ 明朝" panose="02020609040205080304" pitchFamily="17" charset="-128"/>
                <a:cs typeface="Times New Roman" panose="02020603050405020304" pitchFamily="18" charset="0"/>
              </a:rPr>
              <a:t>が相続人であるとき、又は</a:t>
            </a:r>
            <a:r>
              <a:rPr lang="ja-JP" altLang="ja-JP" sz="1500" u="sng" kern="100" dirty="0">
                <a:latin typeface="Century" panose="02040604050505020304" pitchFamily="18" charset="0"/>
                <a:ea typeface="ＭＳ 明朝" panose="02020609040205080304" pitchFamily="17" charset="-128"/>
                <a:cs typeface="Times New Roman" panose="02020603050405020304" pitchFamily="18" charset="0"/>
              </a:rPr>
              <a:t>直系卑属及び配偶者が相続人</a:t>
            </a:r>
            <a:r>
              <a:rPr lang="ja-JP" altLang="ja-JP" sz="1500" kern="100" dirty="0">
                <a:latin typeface="Century" panose="02040604050505020304" pitchFamily="18" charset="0"/>
                <a:ea typeface="ＭＳ 明朝" panose="02020609040205080304" pitchFamily="17" charset="-128"/>
                <a:cs typeface="Times New Roman" panose="02020603050405020304" pitchFamily="18" charset="0"/>
              </a:rPr>
              <a:t>であるときは</a:t>
            </a:r>
            <a:r>
              <a:rPr lang="ja-JP" altLang="en-US" sz="1500" kern="100" dirty="0">
                <a:latin typeface="Century" panose="02040604050505020304" pitchFamily="18" charset="0"/>
                <a:ea typeface="ＭＳ 明朝" panose="02020609040205080304" pitchFamily="17" charset="-128"/>
                <a:cs typeface="Times New Roman" panose="02020603050405020304" pitchFamily="18" charset="0"/>
              </a:rPr>
              <a:t>、</a:t>
            </a:r>
            <a:endParaRPr lang="en-US" altLang="ja-JP" sz="1500" kern="100" dirty="0">
              <a:latin typeface="Century" panose="02040604050505020304" pitchFamily="18" charset="0"/>
              <a:ea typeface="ＭＳ 明朝" panose="02020609040205080304" pitchFamily="17" charset="-128"/>
              <a:cs typeface="Times New Roman" panose="02020603050405020304" pitchFamily="18" charset="0"/>
            </a:endParaRPr>
          </a:p>
          <a:p>
            <a:pPr marL="558800" indent="-558800">
              <a:tabLst>
                <a:tab pos="266700" algn="l"/>
              </a:tabLst>
            </a:pPr>
            <a:r>
              <a:rPr lang="en-US" altLang="ja-JP" sz="1500" kern="100" dirty="0">
                <a:latin typeface="Century" panose="02040604050505020304" pitchFamily="18" charset="0"/>
                <a:ea typeface="ＭＳ 明朝" panose="02020609040205080304" pitchFamily="17" charset="-128"/>
                <a:cs typeface="Times New Roman" panose="02020603050405020304" pitchFamily="18" charset="0"/>
              </a:rPr>
              <a:t>              </a:t>
            </a:r>
            <a:r>
              <a:rPr lang="ja-JP" altLang="ja-JP" sz="1500" kern="100" dirty="0">
                <a:latin typeface="Century" panose="02040604050505020304" pitchFamily="18" charset="0"/>
                <a:ea typeface="ＭＳ 明朝" panose="02020609040205080304" pitchFamily="17" charset="-128"/>
                <a:cs typeface="Times New Roman" panose="02020603050405020304" pitchFamily="18" charset="0"/>
              </a:rPr>
              <a:t>被相続人の財産の</a:t>
            </a:r>
            <a:r>
              <a:rPr lang="ja-JP" altLang="en-US" sz="1500" kern="100" dirty="0">
                <a:latin typeface="Century" panose="02040604050505020304" pitchFamily="18" charset="0"/>
                <a:ea typeface="ＭＳ 明朝" panose="02020609040205080304" pitchFamily="17" charset="-128"/>
                <a:cs typeface="Times New Roman" panose="02020603050405020304" pitchFamily="18" charset="0"/>
              </a:rPr>
              <a:t>（　　　　）</a:t>
            </a:r>
            <a:r>
              <a:rPr lang="ja-JP" altLang="ja-JP" sz="1500" kern="100" dirty="0">
                <a:latin typeface="Century" panose="02040604050505020304" pitchFamily="18" charset="0"/>
                <a:ea typeface="ＭＳ 明朝" panose="02020609040205080304" pitchFamily="17" charset="-128"/>
                <a:cs typeface="Times New Roman" panose="02020603050405020304" pitchFamily="18" charset="0"/>
              </a:rPr>
              <a:t>とする。</a:t>
            </a:r>
            <a:endParaRPr lang="ja-JP" altLang="ja-JP" sz="1500" kern="100" dirty="0">
              <a:latin typeface="游明朝" panose="02020400000000000000" pitchFamily="18" charset="-128"/>
              <a:ea typeface="游明朝" panose="02020400000000000000" pitchFamily="18" charset="-128"/>
              <a:cs typeface="Times New Roman" panose="02020603050405020304" pitchFamily="18" charset="0"/>
            </a:endParaRPr>
          </a:p>
          <a:p>
            <a:pPr marL="400050">
              <a:tabLst>
                <a:tab pos="266700" algn="l"/>
              </a:tabLst>
            </a:pPr>
            <a:r>
              <a:rPr lang="en-US" altLang="ja-JP" sz="1500" kern="100" dirty="0">
                <a:latin typeface="Century" panose="02040604050505020304" pitchFamily="18" charset="0"/>
                <a:ea typeface="ＭＳ 明朝" panose="02020609040205080304" pitchFamily="17" charset="-128"/>
                <a:cs typeface="Times New Roman" panose="02020603050405020304" pitchFamily="18" charset="0"/>
              </a:rPr>
              <a:t>   </a:t>
            </a:r>
            <a:r>
              <a:rPr lang="ja-JP" altLang="ja-JP" sz="1500" kern="100" dirty="0">
                <a:latin typeface="Century" panose="02040604050505020304" pitchFamily="18" charset="0"/>
                <a:ea typeface="ＭＳ 明朝" panose="02020609040205080304" pitchFamily="17" charset="-128"/>
                <a:cs typeface="Times New Roman" panose="02020603050405020304" pitchFamily="18" charset="0"/>
              </a:rPr>
              <a:t>二　その他の場合は、被相続人の財産の</a:t>
            </a:r>
            <a:r>
              <a:rPr lang="ja-JP" altLang="en-US" sz="1500" kern="100" dirty="0">
                <a:latin typeface="Century" panose="02040604050505020304" pitchFamily="18" charset="0"/>
                <a:ea typeface="ＭＳ 明朝" panose="02020609040205080304" pitchFamily="17" charset="-128"/>
                <a:cs typeface="Times New Roman" panose="02020603050405020304" pitchFamily="18" charset="0"/>
              </a:rPr>
              <a:t>（　　　　）</a:t>
            </a:r>
            <a:r>
              <a:rPr lang="ja-JP" altLang="ja-JP" sz="1500" kern="100" dirty="0">
                <a:latin typeface="Century" panose="02040604050505020304" pitchFamily="18" charset="0"/>
                <a:ea typeface="ＭＳ 明朝" panose="02020609040205080304" pitchFamily="17" charset="-128"/>
                <a:cs typeface="Times New Roman" panose="02020603050405020304" pitchFamily="18" charset="0"/>
              </a:rPr>
              <a:t>とする。</a:t>
            </a:r>
            <a:endParaRPr lang="ja-JP" altLang="ja-JP" sz="1500" kern="100" dirty="0">
              <a:latin typeface="游明朝" panose="02020400000000000000" pitchFamily="18" charset="-128"/>
              <a:ea typeface="游明朝" panose="02020400000000000000" pitchFamily="18" charset="-128"/>
              <a:cs typeface="Times New Roman" panose="02020603050405020304" pitchFamily="18" charset="0"/>
            </a:endParaRPr>
          </a:p>
          <a:p>
            <a:pPr>
              <a:tabLst>
                <a:tab pos="266700" algn="l"/>
              </a:tabLst>
            </a:pPr>
            <a:r>
              <a:rPr lang="ja-JP" altLang="ja-JP" sz="1500" kern="100" dirty="0">
                <a:latin typeface="Century" panose="02040604050505020304" pitchFamily="18" charset="0"/>
                <a:ea typeface="ＭＳ 明朝" panose="02020609040205080304" pitchFamily="17" charset="-128"/>
                <a:cs typeface="Times New Roman" panose="02020603050405020304" pitchFamily="18" charset="0"/>
              </a:rPr>
              <a:t>　第１０条　この法律の規定に反する他の法律の規定は、これを適用しない。</a:t>
            </a:r>
            <a:endParaRPr lang="ja-JP" altLang="ja-JP" sz="1500" kern="100" dirty="0">
              <a:latin typeface="游明朝" panose="02020400000000000000" pitchFamily="18" charset="-128"/>
              <a:ea typeface="游明朝" panose="02020400000000000000" pitchFamily="18" charset="-128"/>
              <a:cs typeface="Times New Roman" panose="02020603050405020304" pitchFamily="18" charset="0"/>
            </a:endParaRPr>
          </a:p>
          <a:p>
            <a:pPr>
              <a:tabLst>
                <a:tab pos="266700" algn="l"/>
              </a:tabLst>
            </a:pPr>
            <a:r>
              <a:rPr lang="en-US" altLang="ja-JP" sz="1500" kern="100" dirty="0">
                <a:latin typeface="Century" panose="02040604050505020304" pitchFamily="18" charset="0"/>
                <a:ea typeface="ＭＳ 明朝" panose="02020609040205080304" pitchFamily="17" charset="-128"/>
                <a:cs typeface="Times New Roman" panose="02020603050405020304" pitchFamily="18" charset="0"/>
              </a:rPr>
              <a:t> </a:t>
            </a:r>
            <a:endParaRPr lang="ja-JP" altLang="ja-JP" sz="1500" kern="100" dirty="0">
              <a:latin typeface="游明朝" panose="02020400000000000000" pitchFamily="18" charset="-128"/>
              <a:ea typeface="游明朝" panose="02020400000000000000" pitchFamily="18" charset="-128"/>
              <a:cs typeface="Times New Roman" panose="02020603050405020304" pitchFamily="18" charset="0"/>
            </a:endParaRPr>
          </a:p>
          <a:p>
            <a:pPr>
              <a:tabLst>
                <a:tab pos="266700" algn="l"/>
              </a:tabLst>
            </a:pPr>
            <a:r>
              <a:rPr lang="ja-JP" altLang="ja-JP" sz="1500" kern="100" dirty="0">
                <a:latin typeface="Century" panose="02040604050505020304" pitchFamily="18" charset="0"/>
                <a:ea typeface="ＭＳ 明朝" panose="02020609040205080304" pitchFamily="17" charset="-128"/>
                <a:cs typeface="Times New Roman" panose="02020603050405020304" pitchFamily="18" charset="0"/>
              </a:rPr>
              <a:t>　附　則</a:t>
            </a:r>
            <a:endParaRPr lang="ja-JP" altLang="ja-JP" sz="1500" kern="100" dirty="0">
              <a:latin typeface="游明朝" panose="02020400000000000000" pitchFamily="18" charset="-128"/>
              <a:ea typeface="游明朝" panose="02020400000000000000" pitchFamily="18" charset="-128"/>
              <a:cs typeface="Times New Roman" panose="02020603050405020304" pitchFamily="18" charset="0"/>
            </a:endParaRPr>
          </a:p>
          <a:p>
            <a:pPr>
              <a:tabLst>
                <a:tab pos="266700" algn="l"/>
              </a:tabLst>
            </a:pPr>
            <a:r>
              <a:rPr lang="ja-JP" altLang="ja-JP" sz="1500" kern="100" dirty="0">
                <a:latin typeface="Century" panose="02040604050505020304" pitchFamily="18" charset="0"/>
                <a:ea typeface="ＭＳ 明朝" panose="02020609040205080304" pitchFamily="17" charset="-128"/>
                <a:cs typeface="Times New Roman" panose="02020603050405020304" pitchFamily="18" charset="0"/>
              </a:rPr>
              <a:t>　１</a:t>
            </a:r>
            <a:r>
              <a:rPr lang="ja-JP" altLang="ja-JP" sz="1500" kern="100" dirty="0">
                <a:latin typeface="游明朝" panose="02020400000000000000" pitchFamily="18" charset="-128"/>
                <a:ea typeface="Century" panose="02040604050505020304" pitchFamily="18" charset="0"/>
                <a:cs typeface="Times New Roman" panose="02020603050405020304" pitchFamily="18" charset="0"/>
              </a:rPr>
              <a:t> </a:t>
            </a:r>
            <a:r>
              <a:rPr lang="ja-JP" altLang="ja-JP" sz="1500" kern="100" dirty="0">
                <a:latin typeface="Century" panose="02040604050505020304" pitchFamily="18" charset="0"/>
                <a:ea typeface="ＭＳ 明朝" panose="02020609040205080304" pitchFamily="17" charset="-128"/>
                <a:cs typeface="Times New Roman" panose="02020603050405020304" pitchFamily="18" charset="0"/>
              </a:rPr>
              <a:t>この法律は、日本国憲法施行の日（昭和２２年５月３日）からこれを施行する。</a:t>
            </a:r>
            <a:endParaRPr lang="ja-JP" altLang="ja-JP" sz="1500" kern="100" dirty="0">
              <a:latin typeface="游明朝" panose="02020400000000000000" pitchFamily="18" charset="-128"/>
              <a:ea typeface="游明朝" panose="02020400000000000000" pitchFamily="18" charset="-128"/>
              <a:cs typeface="Times New Roman" panose="02020603050405020304" pitchFamily="18" charset="0"/>
            </a:endParaRPr>
          </a:p>
          <a:p>
            <a:pPr>
              <a:tabLst>
                <a:tab pos="266700" algn="l"/>
              </a:tabLst>
            </a:pPr>
            <a:r>
              <a:rPr lang="ja-JP" altLang="ja-JP" sz="1500" kern="100" dirty="0">
                <a:latin typeface="Century" panose="02040604050505020304" pitchFamily="18" charset="0"/>
                <a:ea typeface="ＭＳ 明朝" panose="02020609040205080304" pitchFamily="17" charset="-128"/>
                <a:cs typeface="Times New Roman" panose="02020603050405020304" pitchFamily="18" charset="0"/>
              </a:rPr>
              <a:t>　２</a:t>
            </a:r>
            <a:r>
              <a:rPr lang="ja-JP" altLang="ja-JP" sz="1500" kern="100" dirty="0">
                <a:latin typeface="游明朝" panose="02020400000000000000" pitchFamily="18" charset="-128"/>
                <a:ea typeface="Century" panose="02040604050505020304" pitchFamily="18" charset="0"/>
                <a:cs typeface="Times New Roman" panose="02020603050405020304" pitchFamily="18" charset="0"/>
              </a:rPr>
              <a:t> </a:t>
            </a:r>
            <a:r>
              <a:rPr lang="ja-JP" altLang="ja-JP" sz="1500" kern="100" dirty="0">
                <a:latin typeface="Century" panose="02040604050505020304" pitchFamily="18" charset="0"/>
                <a:ea typeface="ＭＳ 明朝" panose="02020609040205080304" pitchFamily="17" charset="-128"/>
                <a:cs typeface="Times New Roman" panose="02020603050405020304" pitchFamily="18" charset="0"/>
              </a:rPr>
              <a:t>この法律は、昭和２３年１月１日から、その効力を失う。</a:t>
            </a:r>
            <a:endParaRPr lang="en-US" altLang="ja-JP" sz="1500" kern="100" dirty="0">
              <a:latin typeface="Century" panose="02040604050505020304" pitchFamily="18" charset="0"/>
              <a:ea typeface="ＭＳ 明朝" panose="02020609040205080304" pitchFamily="17" charset="-128"/>
              <a:cs typeface="Times New Roman" panose="02020603050405020304" pitchFamily="18" charset="0"/>
            </a:endParaRPr>
          </a:p>
          <a:p>
            <a:pPr>
              <a:tabLst>
                <a:tab pos="266700" algn="l"/>
              </a:tabLst>
            </a:pPr>
            <a:endParaRPr lang="en-US" altLang="ja-JP" sz="1100" kern="100" dirty="0">
              <a:latin typeface="Century" panose="02040604050505020304" pitchFamily="18" charset="0"/>
              <a:ea typeface="ＭＳ 明朝" panose="02020609040205080304" pitchFamily="17" charset="-128"/>
              <a:cs typeface="Times New Roman" panose="02020603050405020304" pitchFamily="18" charset="0"/>
            </a:endParaRPr>
          </a:p>
          <a:p>
            <a:pPr>
              <a:tabLst>
                <a:tab pos="266700" algn="l"/>
              </a:tabLst>
            </a:pPr>
            <a:endParaRPr lang="en-US" altLang="ja-JP" sz="1100" kern="100" dirty="0">
              <a:latin typeface="Century" panose="02040604050505020304" pitchFamily="18" charset="0"/>
              <a:ea typeface="ＭＳ 明朝" panose="02020609040205080304" pitchFamily="17" charset="-128"/>
              <a:cs typeface="Times New Roman" panose="02020603050405020304" pitchFamily="18" charset="0"/>
            </a:endParaRPr>
          </a:p>
          <a:p>
            <a:pPr>
              <a:tabLst>
                <a:tab pos="266700" algn="l"/>
              </a:tabLst>
            </a:pPr>
            <a:endParaRPr lang="en-US" altLang="ja-JP" sz="1100" kern="100" dirty="0">
              <a:latin typeface="Century" panose="02040604050505020304" pitchFamily="18" charset="0"/>
              <a:ea typeface="ＭＳ 明朝" panose="02020609040205080304" pitchFamily="17" charset="-128"/>
              <a:cs typeface="Times New Roman" panose="02020603050405020304" pitchFamily="18" charset="0"/>
            </a:endParaRPr>
          </a:p>
          <a:p>
            <a:pPr>
              <a:tabLst>
                <a:tab pos="266700" algn="l"/>
              </a:tabLst>
            </a:pPr>
            <a:endParaRPr lang="en-US" altLang="ja-JP" sz="1100" kern="100" dirty="0">
              <a:latin typeface="Century" panose="02040604050505020304" pitchFamily="18" charset="0"/>
              <a:ea typeface="ＭＳ 明朝" panose="02020609040205080304" pitchFamily="17" charset="-128"/>
              <a:cs typeface="Times New Roman" panose="02020603050405020304" pitchFamily="18" charset="0"/>
            </a:endParaRPr>
          </a:p>
          <a:p>
            <a:pPr>
              <a:tabLst>
                <a:tab pos="266700" algn="l"/>
              </a:tabLst>
            </a:pPr>
            <a:endParaRPr lang="en-US" altLang="ja-JP" sz="1100" kern="100" dirty="0">
              <a:latin typeface="Century" panose="02040604050505020304" pitchFamily="18" charset="0"/>
              <a:ea typeface="ＭＳ 明朝" panose="02020609040205080304" pitchFamily="17" charset="-128"/>
              <a:cs typeface="Times New Roman" panose="02020603050405020304" pitchFamily="18" charset="0"/>
            </a:endParaRPr>
          </a:p>
          <a:p>
            <a:pPr>
              <a:tabLst>
                <a:tab pos="266700" algn="l"/>
              </a:tabLst>
            </a:pPr>
            <a:endParaRPr lang="en-US" altLang="ja-JP" sz="1100" kern="100" dirty="0">
              <a:latin typeface="Century" panose="02040604050505020304" pitchFamily="18" charset="0"/>
              <a:ea typeface="ＭＳ 明朝" panose="02020609040205080304" pitchFamily="17" charset="-128"/>
              <a:cs typeface="Times New Roman" panose="02020603050405020304" pitchFamily="18" charset="0"/>
            </a:endParaRPr>
          </a:p>
          <a:p>
            <a:pPr>
              <a:tabLst>
                <a:tab pos="266700" algn="l"/>
              </a:tabLst>
            </a:pPr>
            <a:endParaRPr lang="ja-JP" altLang="ja-JP" sz="1050" kern="100" dirty="0">
              <a:latin typeface="游明朝" panose="02020400000000000000" pitchFamily="18" charset="-128"/>
              <a:ea typeface="游明朝" panose="02020400000000000000" pitchFamily="18" charset="-128"/>
              <a:cs typeface="Times New Roman" panose="02020603050405020304" pitchFamily="18" charset="0"/>
            </a:endParaRPr>
          </a:p>
        </p:txBody>
      </p:sp>
      <p:sp>
        <p:nvSpPr>
          <p:cNvPr id="3" name="テキスト ボックス 2">
            <a:extLst>
              <a:ext uri="{FF2B5EF4-FFF2-40B4-BE49-F238E27FC236}">
                <a16:creationId xmlns:a16="http://schemas.microsoft.com/office/drawing/2014/main" id="{87DBF894-AE35-4AE5-B3E3-45C2ED26BF83}"/>
              </a:ext>
            </a:extLst>
          </p:cNvPr>
          <p:cNvSpPr txBox="1"/>
          <p:nvPr/>
        </p:nvSpPr>
        <p:spPr>
          <a:xfrm>
            <a:off x="6571743" y="1728852"/>
            <a:ext cx="996339" cy="323165"/>
          </a:xfrm>
          <a:prstGeom prst="rect">
            <a:avLst/>
          </a:prstGeom>
          <a:noFill/>
        </p:spPr>
        <p:txBody>
          <a:bodyPr wrap="square" rtlCol="0">
            <a:spAutoFit/>
          </a:bodyPr>
          <a:lstStyle/>
          <a:p>
            <a:r>
              <a:rPr lang="ja-JP" altLang="en-US" sz="1500" dirty="0">
                <a:latin typeface="ＭＳ ゴシック" panose="020B0609070205080204" pitchFamily="49" charset="-128"/>
                <a:ea typeface="ＭＳ ゴシック" panose="020B0609070205080204" pitchFamily="49" charset="-128"/>
              </a:rPr>
              <a:t>３分の１</a:t>
            </a:r>
          </a:p>
        </p:txBody>
      </p:sp>
      <p:sp>
        <p:nvSpPr>
          <p:cNvPr id="5" name="テキスト ボックス 4">
            <a:extLst>
              <a:ext uri="{FF2B5EF4-FFF2-40B4-BE49-F238E27FC236}">
                <a16:creationId xmlns:a16="http://schemas.microsoft.com/office/drawing/2014/main" id="{188EE83B-16FD-4693-A956-9DB2EC66B1CA}"/>
              </a:ext>
            </a:extLst>
          </p:cNvPr>
          <p:cNvSpPr txBox="1"/>
          <p:nvPr/>
        </p:nvSpPr>
        <p:spPr>
          <a:xfrm>
            <a:off x="6571742" y="1956027"/>
            <a:ext cx="996339" cy="323165"/>
          </a:xfrm>
          <a:prstGeom prst="rect">
            <a:avLst/>
          </a:prstGeom>
          <a:noFill/>
        </p:spPr>
        <p:txBody>
          <a:bodyPr wrap="square" rtlCol="0">
            <a:spAutoFit/>
          </a:bodyPr>
          <a:lstStyle/>
          <a:p>
            <a:r>
              <a:rPr lang="ja-JP" altLang="en-US" sz="1500" dirty="0">
                <a:latin typeface="ＭＳ ゴシック" panose="020B0609070205080204" pitchFamily="49" charset="-128"/>
                <a:ea typeface="ＭＳ ゴシック" panose="020B0609070205080204" pitchFamily="49" charset="-128"/>
              </a:rPr>
              <a:t>２分の１</a:t>
            </a:r>
          </a:p>
        </p:txBody>
      </p:sp>
      <p:sp>
        <p:nvSpPr>
          <p:cNvPr id="6" name="テキスト ボックス 5">
            <a:extLst>
              <a:ext uri="{FF2B5EF4-FFF2-40B4-BE49-F238E27FC236}">
                <a16:creationId xmlns:a16="http://schemas.microsoft.com/office/drawing/2014/main" id="{13C4FBEF-D6F6-4E90-AFE1-5604EB33E668}"/>
              </a:ext>
            </a:extLst>
          </p:cNvPr>
          <p:cNvSpPr txBox="1"/>
          <p:nvPr/>
        </p:nvSpPr>
        <p:spPr>
          <a:xfrm>
            <a:off x="6571740" y="2190644"/>
            <a:ext cx="1033264" cy="323165"/>
          </a:xfrm>
          <a:prstGeom prst="rect">
            <a:avLst/>
          </a:prstGeom>
          <a:noFill/>
        </p:spPr>
        <p:txBody>
          <a:bodyPr wrap="square" rtlCol="0">
            <a:spAutoFit/>
          </a:bodyPr>
          <a:lstStyle/>
          <a:p>
            <a:r>
              <a:rPr lang="ja-JP" altLang="en-US" sz="1500" dirty="0">
                <a:latin typeface="ＭＳ ゴシック" panose="020B0609070205080204" pitchFamily="49" charset="-128"/>
                <a:ea typeface="ＭＳ ゴシック" panose="020B0609070205080204" pitchFamily="49" charset="-128"/>
              </a:rPr>
              <a:t>３分の２</a:t>
            </a:r>
          </a:p>
        </p:txBody>
      </p:sp>
      <p:sp>
        <p:nvSpPr>
          <p:cNvPr id="7" name="テキスト ボックス 6">
            <a:extLst>
              <a:ext uri="{FF2B5EF4-FFF2-40B4-BE49-F238E27FC236}">
                <a16:creationId xmlns:a16="http://schemas.microsoft.com/office/drawing/2014/main" id="{CD17DD8E-538B-4E5B-8BE2-4EDB05DC6947}"/>
              </a:ext>
            </a:extLst>
          </p:cNvPr>
          <p:cNvSpPr txBox="1"/>
          <p:nvPr/>
        </p:nvSpPr>
        <p:spPr>
          <a:xfrm>
            <a:off x="4439817" y="2867626"/>
            <a:ext cx="996339" cy="323165"/>
          </a:xfrm>
          <a:prstGeom prst="rect">
            <a:avLst/>
          </a:prstGeom>
          <a:noFill/>
        </p:spPr>
        <p:txBody>
          <a:bodyPr wrap="square" rtlCol="0">
            <a:spAutoFit/>
          </a:bodyPr>
          <a:lstStyle/>
          <a:p>
            <a:r>
              <a:rPr lang="ja-JP" altLang="en-US" sz="1500" dirty="0">
                <a:latin typeface="ＭＳ ゴシック" panose="020B0609070205080204" pitchFamily="49" charset="-128"/>
                <a:ea typeface="ＭＳ ゴシック" panose="020B0609070205080204" pitchFamily="49" charset="-128"/>
              </a:rPr>
              <a:t>２分の１</a:t>
            </a:r>
          </a:p>
        </p:txBody>
      </p:sp>
      <p:sp>
        <p:nvSpPr>
          <p:cNvPr id="8" name="テキスト ボックス 7">
            <a:extLst>
              <a:ext uri="{FF2B5EF4-FFF2-40B4-BE49-F238E27FC236}">
                <a16:creationId xmlns:a16="http://schemas.microsoft.com/office/drawing/2014/main" id="{9A0B684F-1C2C-4A38-9601-3F76955198E8}"/>
              </a:ext>
            </a:extLst>
          </p:cNvPr>
          <p:cNvSpPr txBox="1"/>
          <p:nvPr/>
        </p:nvSpPr>
        <p:spPr>
          <a:xfrm>
            <a:off x="6162025" y="3095847"/>
            <a:ext cx="996339" cy="323165"/>
          </a:xfrm>
          <a:prstGeom prst="rect">
            <a:avLst/>
          </a:prstGeom>
          <a:noFill/>
        </p:spPr>
        <p:txBody>
          <a:bodyPr wrap="square" rtlCol="0">
            <a:spAutoFit/>
          </a:bodyPr>
          <a:lstStyle/>
          <a:p>
            <a:r>
              <a:rPr lang="ja-JP" altLang="en-US" sz="1500" dirty="0">
                <a:latin typeface="ＭＳ ゴシック" panose="020B0609070205080204" pitchFamily="49" charset="-128"/>
                <a:ea typeface="ＭＳ ゴシック" panose="020B0609070205080204" pitchFamily="49" charset="-128"/>
              </a:rPr>
              <a:t>３分の１</a:t>
            </a:r>
          </a:p>
        </p:txBody>
      </p:sp>
    </p:spTree>
    <p:extLst>
      <p:ext uri="{BB962C8B-B14F-4D97-AF65-F5344CB8AC3E}">
        <p14:creationId xmlns:p14="http://schemas.microsoft.com/office/powerpoint/2010/main" val="13800536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80">
                                          <p:stCondLst>
                                            <p:cond delay="0"/>
                                          </p:stCondLst>
                                        </p:cTn>
                                        <p:tgtEl>
                                          <p:spTgt spid="3"/>
                                        </p:tgtEl>
                                      </p:cBhvr>
                                    </p:animEffect>
                                    <p:anim calcmode="lin" valueType="num">
                                      <p:cBhvr>
                                        <p:cTn id="8"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gtEl>
                                      </p:cBhvr>
                                      <p:to x="100000" y="60000"/>
                                    </p:animScale>
                                    <p:animScale>
                                      <p:cBhvr>
                                        <p:cTn id="14" dur="166" decel="50000">
                                          <p:stCondLst>
                                            <p:cond delay="676"/>
                                          </p:stCondLst>
                                        </p:cTn>
                                        <p:tgtEl>
                                          <p:spTgt spid="3"/>
                                        </p:tgtEl>
                                      </p:cBhvr>
                                      <p:to x="100000" y="100000"/>
                                    </p:animScale>
                                    <p:animScale>
                                      <p:cBhvr>
                                        <p:cTn id="15" dur="26">
                                          <p:stCondLst>
                                            <p:cond delay="1312"/>
                                          </p:stCondLst>
                                        </p:cTn>
                                        <p:tgtEl>
                                          <p:spTgt spid="3"/>
                                        </p:tgtEl>
                                      </p:cBhvr>
                                      <p:to x="100000" y="80000"/>
                                    </p:animScale>
                                    <p:animScale>
                                      <p:cBhvr>
                                        <p:cTn id="16" dur="166" decel="50000">
                                          <p:stCondLst>
                                            <p:cond delay="1338"/>
                                          </p:stCondLst>
                                        </p:cTn>
                                        <p:tgtEl>
                                          <p:spTgt spid="3"/>
                                        </p:tgtEl>
                                      </p:cBhvr>
                                      <p:to x="100000" y="100000"/>
                                    </p:animScale>
                                    <p:animScale>
                                      <p:cBhvr>
                                        <p:cTn id="17" dur="26">
                                          <p:stCondLst>
                                            <p:cond delay="1642"/>
                                          </p:stCondLst>
                                        </p:cTn>
                                        <p:tgtEl>
                                          <p:spTgt spid="3"/>
                                        </p:tgtEl>
                                      </p:cBhvr>
                                      <p:to x="100000" y="90000"/>
                                    </p:animScale>
                                    <p:animScale>
                                      <p:cBhvr>
                                        <p:cTn id="18" dur="166" decel="50000">
                                          <p:stCondLst>
                                            <p:cond delay="1668"/>
                                          </p:stCondLst>
                                        </p:cTn>
                                        <p:tgtEl>
                                          <p:spTgt spid="3"/>
                                        </p:tgtEl>
                                      </p:cBhvr>
                                      <p:to x="100000" y="100000"/>
                                    </p:animScale>
                                    <p:animScale>
                                      <p:cBhvr>
                                        <p:cTn id="19" dur="26">
                                          <p:stCondLst>
                                            <p:cond delay="1808"/>
                                          </p:stCondLst>
                                        </p:cTn>
                                        <p:tgtEl>
                                          <p:spTgt spid="3"/>
                                        </p:tgtEl>
                                      </p:cBhvr>
                                      <p:to x="100000" y="95000"/>
                                    </p:animScale>
                                    <p:animScale>
                                      <p:cBhvr>
                                        <p:cTn id="20" dur="166" decel="50000">
                                          <p:stCondLst>
                                            <p:cond delay="1834"/>
                                          </p:stCondLst>
                                        </p:cTn>
                                        <p:tgtEl>
                                          <p:spTgt spid="3"/>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wipe(down)">
                                      <p:cBhvr>
                                        <p:cTn id="25" dur="580">
                                          <p:stCondLst>
                                            <p:cond delay="0"/>
                                          </p:stCondLst>
                                        </p:cTn>
                                        <p:tgtEl>
                                          <p:spTgt spid="5"/>
                                        </p:tgtEl>
                                      </p:cBhvr>
                                    </p:animEffect>
                                    <p:anim calcmode="lin" valueType="num">
                                      <p:cBhvr>
                                        <p:cTn id="26"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31" dur="26">
                                          <p:stCondLst>
                                            <p:cond delay="650"/>
                                          </p:stCondLst>
                                        </p:cTn>
                                        <p:tgtEl>
                                          <p:spTgt spid="5"/>
                                        </p:tgtEl>
                                      </p:cBhvr>
                                      <p:to x="100000" y="60000"/>
                                    </p:animScale>
                                    <p:animScale>
                                      <p:cBhvr>
                                        <p:cTn id="32" dur="166" decel="50000">
                                          <p:stCondLst>
                                            <p:cond delay="676"/>
                                          </p:stCondLst>
                                        </p:cTn>
                                        <p:tgtEl>
                                          <p:spTgt spid="5"/>
                                        </p:tgtEl>
                                      </p:cBhvr>
                                      <p:to x="100000" y="100000"/>
                                    </p:animScale>
                                    <p:animScale>
                                      <p:cBhvr>
                                        <p:cTn id="33" dur="26">
                                          <p:stCondLst>
                                            <p:cond delay="1312"/>
                                          </p:stCondLst>
                                        </p:cTn>
                                        <p:tgtEl>
                                          <p:spTgt spid="5"/>
                                        </p:tgtEl>
                                      </p:cBhvr>
                                      <p:to x="100000" y="80000"/>
                                    </p:animScale>
                                    <p:animScale>
                                      <p:cBhvr>
                                        <p:cTn id="34" dur="166" decel="50000">
                                          <p:stCondLst>
                                            <p:cond delay="1338"/>
                                          </p:stCondLst>
                                        </p:cTn>
                                        <p:tgtEl>
                                          <p:spTgt spid="5"/>
                                        </p:tgtEl>
                                      </p:cBhvr>
                                      <p:to x="100000" y="100000"/>
                                    </p:animScale>
                                    <p:animScale>
                                      <p:cBhvr>
                                        <p:cTn id="35" dur="26">
                                          <p:stCondLst>
                                            <p:cond delay="1642"/>
                                          </p:stCondLst>
                                        </p:cTn>
                                        <p:tgtEl>
                                          <p:spTgt spid="5"/>
                                        </p:tgtEl>
                                      </p:cBhvr>
                                      <p:to x="100000" y="90000"/>
                                    </p:animScale>
                                    <p:animScale>
                                      <p:cBhvr>
                                        <p:cTn id="36" dur="166" decel="50000">
                                          <p:stCondLst>
                                            <p:cond delay="1668"/>
                                          </p:stCondLst>
                                        </p:cTn>
                                        <p:tgtEl>
                                          <p:spTgt spid="5"/>
                                        </p:tgtEl>
                                      </p:cBhvr>
                                      <p:to x="100000" y="100000"/>
                                    </p:animScale>
                                    <p:animScale>
                                      <p:cBhvr>
                                        <p:cTn id="37" dur="26">
                                          <p:stCondLst>
                                            <p:cond delay="1808"/>
                                          </p:stCondLst>
                                        </p:cTn>
                                        <p:tgtEl>
                                          <p:spTgt spid="5"/>
                                        </p:tgtEl>
                                      </p:cBhvr>
                                      <p:to x="100000" y="95000"/>
                                    </p:animScale>
                                    <p:animScale>
                                      <p:cBhvr>
                                        <p:cTn id="38" dur="166" decel="50000">
                                          <p:stCondLst>
                                            <p:cond delay="1834"/>
                                          </p:stCondLst>
                                        </p:cTn>
                                        <p:tgtEl>
                                          <p:spTgt spid="5"/>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grpId="0" nodeType="clickEffect">
                                  <p:stCondLst>
                                    <p:cond delay="0"/>
                                  </p:stCondLst>
                                  <p:childTnLst>
                                    <p:set>
                                      <p:cBhvr>
                                        <p:cTn id="42" dur="1" fill="hold">
                                          <p:stCondLst>
                                            <p:cond delay="0"/>
                                          </p:stCondLst>
                                        </p:cTn>
                                        <p:tgtEl>
                                          <p:spTgt spid="6"/>
                                        </p:tgtEl>
                                        <p:attrNameLst>
                                          <p:attrName>style.visibility</p:attrName>
                                        </p:attrNameLst>
                                      </p:cBhvr>
                                      <p:to>
                                        <p:strVal val="visible"/>
                                      </p:to>
                                    </p:set>
                                    <p:animEffect transition="in" filter="wipe(down)">
                                      <p:cBhvr>
                                        <p:cTn id="43" dur="580">
                                          <p:stCondLst>
                                            <p:cond delay="0"/>
                                          </p:stCondLst>
                                        </p:cTn>
                                        <p:tgtEl>
                                          <p:spTgt spid="6"/>
                                        </p:tgtEl>
                                      </p:cBhvr>
                                    </p:animEffect>
                                    <p:anim calcmode="lin" valueType="num">
                                      <p:cBhvr>
                                        <p:cTn id="44"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49" dur="26">
                                          <p:stCondLst>
                                            <p:cond delay="650"/>
                                          </p:stCondLst>
                                        </p:cTn>
                                        <p:tgtEl>
                                          <p:spTgt spid="6"/>
                                        </p:tgtEl>
                                      </p:cBhvr>
                                      <p:to x="100000" y="60000"/>
                                    </p:animScale>
                                    <p:animScale>
                                      <p:cBhvr>
                                        <p:cTn id="50" dur="166" decel="50000">
                                          <p:stCondLst>
                                            <p:cond delay="676"/>
                                          </p:stCondLst>
                                        </p:cTn>
                                        <p:tgtEl>
                                          <p:spTgt spid="6"/>
                                        </p:tgtEl>
                                      </p:cBhvr>
                                      <p:to x="100000" y="100000"/>
                                    </p:animScale>
                                    <p:animScale>
                                      <p:cBhvr>
                                        <p:cTn id="51" dur="26">
                                          <p:stCondLst>
                                            <p:cond delay="1312"/>
                                          </p:stCondLst>
                                        </p:cTn>
                                        <p:tgtEl>
                                          <p:spTgt spid="6"/>
                                        </p:tgtEl>
                                      </p:cBhvr>
                                      <p:to x="100000" y="80000"/>
                                    </p:animScale>
                                    <p:animScale>
                                      <p:cBhvr>
                                        <p:cTn id="52" dur="166" decel="50000">
                                          <p:stCondLst>
                                            <p:cond delay="1338"/>
                                          </p:stCondLst>
                                        </p:cTn>
                                        <p:tgtEl>
                                          <p:spTgt spid="6"/>
                                        </p:tgtEl>
                                      </p:cBhvr>
                                      <p:to x="100000" y="100000"/>
                                    </p:animScale>
                                    <p:animScale>
                                      <p:cBhvr>
                                        <p:cTn id="53" dur="26">
                                          <p:stCondLst>
                                            <p:cond delay="1642"/>
                                          </p:stCondLst>
                                        </p:cTn>
                                        <p:tgtEl>
                                          <p:spTgt spid="6"/>
                                        </p:tgtEl>
                                      </p:cBhvr>
                                      <p:to x="100000" y="90000"/>
                                    </p:animScale>
                                    <p:animScale>
                                      <p:cBhvr>
                                        <p:cTn id="54" dur="166" decel="50000">
                                          <p:stCondLst>
                                            <p:cond delay="1668"/>
                                          </p:stCondLst>
                                        </p:cTn>
                                        <p:tgtEl>
                                          <p:spTgt spid="6"/>
                                        </p:tgtEl>
                                      </p:cBhvr>
                                      <p:to x="100000" y="100000"/>
                                    </p:animScale>
                                    <p:animScale>
                                      <p:cBhvr>
                                        <p:cTn id="55" dur="26">
                                          <p:stCondLst>
                                            <p:cond delay="1808"/>
                                          </p:stCondLst>
                                        </p:cTn>
                                        <p:tgtEl>
                                          <p:spTgt spid="6"/>
                                        </p:tgtEl>
                                      </p:cBhvr>
                                      <p:to x="100000" y="95000"/>
                                    </p:animScale>
                                    <p:animScale>
                                      <p:cBhvr>
                                        <p:cTn id="56" dur="166" decel="50000">
                                          <p:stCondLst>
                                            <p:cond delay="1834"/>
                                          </p:stCondLst>
                                        </p:cTn>
                                        <p:tgtEl>
                                          <p:spTgt spid="6"/>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42" presetClass="entr" presetSubtype="0" fill="hold" grpId="0" nodeType="clickEffect">
                                  <p:stCondLst>
                                    <p:cond delay="0"/>
                                  </p:stCondLst>
                                  <p:childTnLst>
                                    <p:set>
                                      <p:cBhvr>
                                        <p:cTn id="60" dur="1" fill="hold">
                                          <p:stCondLst>
                                            <p:cond delay="0"/>
                                          </p:stCondLst>
                                        </p:cTn>
                                        <p:tgtEl>
                                          <p:spTgt spid="7"/>
                                        </p:tgtEl>
                                        <p:attrNameLst>
                                          <p:attrName>style.visibility</p:attrName>
                                        </p:attrNameLst>
                                      </p:cBhvr>
                                      <p:to>
                                        <p:strVal val="visible"/>
                                      </p:to>
                                    </p:set>
                                    <p:animEffect transition="in" filter="fade">
                                      <p:cBhvr>
                                        <p:cTn id="61" dur="1000"/>
                                        <p:tgtEl>
                                          <p:spTgt spid="7"/>
                                        </p:tgtEl>
                                      </p:cBhvr>
                                    </p:animEffect>
                                    <p:anim calcmode="lin" valueType="num">
                                      <p:cBhvr>
                                        <p:cTn id="62" dur="1000" fill="hold"/>
                                        <p:tgtEl>
                                          <p:spTgt spid="7"/>
                                        </p:tgtEl>
                                        <p:attrNameLst>
                                          <p:attrName>ppt_x</p:attrName>
                                        </p:attrNameLst>
                                      </p:cBhvr>
                                      <p:tavLst>
                                        <p:tav tm="0">
                                          <p:val>
                                            <p:strVal val="#ppt_x"/>
                                          </p:val>
                                        </p:tav>
                                        <p:tav tm="100000">
                                          <p:val>
                                            <p:strVal val="#ppt_x"/>
                                          </p:val>
                                        </p:tav>
                                      </p:tavLst>
                                    </p:anim>
                                    <p:anim calcmode="lin" valueType="num">
                                      <p:cBhvr>
                                        <p:cTn id="63"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64" fill="hold">
                      <p:stCondLst>
                        <p:cond delay="indefinite"/>
                      </p:stCondLst>
                      <p:childTnLst>
                        <p:par>
                          <p:cTn id="65" fill="hold">
                            <p:stCondLst>
                              <p:cond delay="0"/>
                            </p:stCondLst>
                            <p:childTnLst>
                              <p:par>
                                <p:cTn id="66" presetID="42" presetClass="entr" presetSubtype="0" fill="hold" grpId="0" nodeType="clickEffect">
                                  <p:stCondLst>
                                    <p:cond delay="0"/>
                                  </p:stCondLst>
                                  <p:childTnLst>
                                    <p:set>
                                      <p:cBhvr>
                                        <p:cTn id="67" dur="1" fill="hold">
                                          <p:stCondLst>
                                            <p:cond delay="0"/>
                                          </p:stCondLst>
                                        </p:cTn>
                                        <p:tgtEl>
                                          <p:spTgt spid="8"/>
                                        </p:tgtEl>
                                        <p:attrNameLst>
                                          <p:attrName>style.visibility</p:attrName>
                                        </p:attrNameLst>
                                      </p:cBhvr>
                                      <p:to>
                                        <p:strVal val="visible"/>
                                      </p:to>
                                    </p:set>
                                    <p:animEffect transition="in" filter="fade">
                                      <p:cBhvr>
                                        <p:cTn id="68" dur="1000"/>
                                        <p:tgtEl>
                                          <p:spTgt spid="8"/>
                                        </p:tgtEl>
                                      </p:cBhvr>
                                    </p:animEffect>
                                    <p:anim calcmode="lin" valueType="num">
                                      <p:cBhvr>
                                        <p:cTn id="69" dur="1000" fill="hold"/>
                                        <p:tgtEl>
                                          <p:spTgt spid="8"/>
                                        </p:tgtEl>
                                        <p:attrNameLst>
                                          <p:attrName>ppt_x</p:attrName>
                                        </p:attrNameLst>
                                      </p:cBhvr>
                                      <p:tavLst>
                                        <p:tav tm="0">
                                          <p:val>
                                            <p:strVal val="#ppt_x"/>
                                          </p:val>
                                        </p:tav>
                                        <p:tav tm="100000">
                                          <p:val>
                                            <p:strVal val="#ppt_x"/>
                                          </p:val>
                                        </p:tav>
                                      </p:tavLst>
                                    </p:anim>
                                    <p:anim calcmode="lin" valueType="num">
                                      <p:cBhvr>
                                        <p:cTn id="70"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6" grpId="0"/>
      <p:bldP spid="7" grpId="0"/>
      <p:bldP spid="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11CD02BF-FD7D-4AA8-9E0B-1157A02CB22C}"/>
              </a:ext>
            </a:extLst>
          </p:cNvPr>
          <p:cNvSpPr>
            <a:spLocks noGrp="1"/>
          </p:cNvSpPr>
          <p:nvPr>
            <p:ph type="sldNum" sz="quarter" idx="12"/>
          </p:nvPr>
        </p:nvSpPr>
        <p:spPr/>
        <p:txBody>
          <a:bodyPr/>
          <a:lstStyle/>
          <a:p>
            <a:pPr>
              <a:defRPr/>
            </a:pPr>
            <a:fld id="{0F158CB9-21CC-484F-B0A4-95961B853DED}" type="slidenum">
              <a:rPr lang="ja-JP" altLang="en-US" smtClean="0"/>
              <a:pPr>
                <a:defRPr/>
              </a:pPr>
              <a:t>11</a:t>
            </a:fld>
            <a:endParaRPr lang="ja-JP" altLang="en-US"/>
          </a:p>
        </p:txBody>
      </p:sp>
      <p:sp>
        <p:nvSpPr>
          <p:cNvPr id="3" name="正方形/長方形 2">
            <a:extLst>
              <a:ext uri="{FF2B5EF4-FFF2-40B4-BE49-F238E27FC236}">
                <a16:creationId xmlns:a16="http://schemas.microsoft.com/office/drawing/2014/main" id="{029E8E35-D009-4A5C-98B0-215A0145E66B}"/>
              </a:ext>
            </a:extLst>
          </p:cNvPr>
          <p:cNvSpPr/>
          <p:nvPr/>
        </p:nvSpPr>
        <p:spPr>
          <a:xfrm>
            <a:off x="1903889" y="149585"/>
            <a:ext cx="8384222" cy="584775"/>
          </a:xfrm>
          <a:prstGeom prst="rect">
            <a:avLst/>
          </a:prstGeom>
        </p:spPr>
        <p:txBody>
          <a:bodyPr wrap="square">
            <a:spAutoFit/>
          </a:bodyPr>
          <a:lstStyle/>
          <a:p>
            <a:pPr defTabSz="457200">
              <a:defRPr/>
            </a:pPr>
            <a:r>
              <a:rPr kumimoji="0" lang="ja-JP" altLang="en-US" sz="3200" dirty="0">
                <a:ln w="3175">
                  <a:solidFill>
                    <a:sysClr val="window" lastClr="FFFFFF">
                      <a:alpha val="65000"/>
                    </a:sysClr>
                  </a:solidFill>
                </a:ln>
                <a:solidFill>
                  <a:prstClr val="black"/>
                </a:solidFill>
                <a:latin typeface="Book Antiqua"/>
                <a:ea typeface="HGS明朝E" panose="02020800000000000000" pitchFamily="18" charset="-128"/>
              </a:rPr>
              <a:t>別紙３  昭和</a:t>
            </a:r>
            <a:r>
              <a:rPr kumimoji="0" lang="en-US" altLang="ja-JP" sz="3200" dirty="0">
                <a:ln w="3175">
                  <a:solidFill>
                    <a:sysClr val="window" lastClr="FFFFFF">
                      <a:alpha val="65000"/>
                    </a:sysClr>
                  </a:solidFill>
                </a:ln>
                <a:solidFill>
                  <a:prstClr val="black"/>
                </a:solidFill>
                <a:latin typeface="Book Antiqua"/>
                <a:ea typeface="HGS明朝E" panose="02020800000000000000" pitchFamily="18" charset="-128"/>
              </a:rPr>
              <a:t>37</a:t>
            </a:r>
            <a:r>
              <a:rPr kumimoji="0" lang="ja-JP" altLang="en-US" sz="3200" dirty="0">
                <a:ln w="3175">
                  <a:solidFill>
                    <a:sysClr val="window" lastClr="FFFFFF">
                      <a:alpha val="65000"/>
                    </a:sysClr>
                  </a:solidFill>
                </a:ln>
                <a:solidFill>
                  <a:prstClr val="black"/>
                </a:solidFill>
                <a:latin typeface="Book Antiqua"/>
                <a:ea typeface="HGS明朝E" panose="02020800000000000000" pitchFamily="18" charset="-128"/>
              </a:rPr>
              <a:t>年法律第</a:t>
            </a:r>
            <a:r>
              <a:rPr kumimoji="0" lang="en-US" altLang="ja-JP" sz="3200" dirty="0">
                <a:ln w="3175">
                  <a:solidFill>
                    <a:sysClr val="window" lastClr="FFFFFF">
                      <a:alpha val="65000"/>
                    </a:sysClr>
                  </a:solidFill>
                </a:ln>
                <a:solidFill>
                  <a:prstClr val="black"/>
                </a:solidFill>
                <a:latin typeface="Book Antiqua"/>
                <a:ea typeface="HGS明朝E" panose="02020800000000000000" pitchFamily="18" charset="-128"/>
              </a:rPr>
              <a:t>40</a:t>
            </a:r>
            <a:r>
              <a:rPr kumimoji="0" lang="ja-JP" altLang="en-US" sz="3200" dirty="0">
                <a:ln w="3175">
                  <a:solidFill>
                    <a:sysClr val="window" lastClr="FFFFFF">
                      <a:alpha val="65000"/>
                    </a:sysClr>
                  </a:solidFill>
                </a:ln>
                <a:solidFill>
                  <a:prstClr val="black"/>
                </a:solidFill>
                <a:latin typeface="Book Antiqua"/>
                <a:ea typeface="HGS明朝E" panose="02020800000000000000" pitchFamily="18" charset="-128"/>
              </a:rPr>
              <a:t>号抄 </a:t>
            </a:r>
            <a:r>
              <a:rPr kumimoji="0" lang="en-US" altLang="ja-JP" sz="3200" dirty="0">
                <a:ln w="3175">
                  <a:solidFill>
                    <a:sysClr val="window" lastClr="FFFFFF">
                      <a:alpha val="65000"/>
                    </a:sysClr>
                  </a:solidFill>
                </a:ln>
                <a:solidFill>
                  <a:prstClr val="black"/>
                </a:solidFill>
                <a:latin typeface="Book Antiqua"/>
                <a:ea typeface="HGS明朝E" panose="02020800000000000000" pitchFamily="18" charset="-128"/>
              </a:rPr>
              <a:t>(</a:t>
            </a:r>
            <a:r>
              <a:rPr kumimoji="0" lang="ja-JP" altLang="en-US" sz="3200" dirty="0">
                <a:ln w="3175">
                  <a:solidFill>
                    <a:sysClr val="window" lastClr="FFFFFF">
                      <a:alpha val="65000"/>
                    </a:sysClr>
                  </a:solidFill>
                </a:ln>
                <a:solidFill>
                  <a:prstClr val="black"/>
                </a:solidFill>
                <a:latin typeface="Book Antiqua"/>
                <a:ea typeface="HGS明朝E" panose="02020800000000000000" pitchFamily="18" charset="-128"/>
              </a:rPr>
              <a:t>民法の改正</a:t>
            </a:r>
            <a:r>
              <a:rPr kumimoji="0" lang="en-US" altLang="ja-JP" sz="3200" dirty="0">
                <a:ln w="3175">
                  <a:solidFill>
                    <a:sysClr val="window" lastClr="FFFFFF">
                      <a:alpha val="65000"/>
                    </a:sysClr>
                  </a:solidFill>
                </a:ln>
                <a:solidFill>
                  <a:prstClr val="black"/>
                </a:solidFill>
                <a:latin typeface="Book Antiqua"/>
                <a:ea typeface="HGS明朝E" panose="02020800000000000000" pitchFamily="18" charset="-128"/>
              </a:rPr>
              <a:t>)</a:t>
            </a:r>
          </a:p>
        </p:txBody>
      </p:sp>
      <p:sp>
        <p:nvSpPr>
          <p:cNvPr id="4" name="テキスト ボックス 3">
            <a:extLst>
              <a:ext uri="{FF2B5EF4-FFF2-40B4-BE49-F238E27FC236}">
                <a16:creationId xmlns:a16="http://schemas.microsoft.com/office/drawing/2014/main" id="{0848594C-B09B-4DC6-9F04-F88CD2630DBF}"/>
              </a:ext>
            </a:extLst>
          </p:cNvPr>
          <p:cNvSpPr txBox="1"/>
          <p:nvPr/>
        </p:nvSpPr>
        <p:spPr>
          <a:xfrm>
            <a:off x="1813879" y="747420"/>
            <a:ext cx="8564242" cy="5893921"/>
          </a:xfrm>
          <a:prstGeom prst="rect">
            <a:avLst/>
          </a:prstGeom>
          <a:noFill/>
        </p:spPr>
        <p:txBody>
          <a:bodyPr wrap="square">
            <a:spAutoFit/>
          </a:bodyPr>
          <a:lstStyle/>
          <a:p>
            <a:pPr>
              <a:tabLst>
                <a:tab pos="266700" algn="l"/>
              </a:tabLst>
            </a:pPr>
            <a:r>
              <a:rPr lang="ja-JP" altLang="ja-JP" b="1" kern="100" dirty="0">
                <a:latin typeface="游明朝" panose="02020400000000000000" pitchFamily="18" charset="-128"/>
                <a:ea typeface="ＭＳ ゴシック" panose="020B0609070205080204" pitchFamily="49" charset="-128"/>
                <a:cs typeface="Times New Roman" panose="02020603050405020304" pitchFamily="18" charset="0"/>
              </a:rPr>
              <a:t>民法の</a:t>
            </a:r>
            <a:r>
              <a:rPr lang="ja-JP" altLang="en-US" b="1" kern="100" dirty="0">
                <a:latin typeface="游明朝" panose="02020400000000000000" pitchFamily="18" charset="-128"/>
                <a:ea typeface="ＭＳ ゴシック" panose="020B0609070205080204" pitchFamily="49" charset="-128"/>
                <a:cs typeface="Times New Roman" panose="02020603050405020304" pitchFamily="18" charset="0"/>
              </a:rPr>
              <a:t>一部を改正する</a:t>
            </a:r>
            <a:r>
              <a:rPr lang="ja-JP" altLang="ja-JP" b="1" kern="100" dirty="0">
                <a:latin typeface="游明朝" panose="02020400000000000000" pitchFamily="18" charset="-128"/>
                <a:ea typeface="ＭＳ ゴシック" panose="020B0609070205080204" pitchFamily="49" charset="-128"/>
                <a:cs typeface="Times New Roman" panose="02020603050405020304" pitchFamily="18" charset="0"/>
              </a:rPr>
              <a:t>法律</a:t>
            </a:r>
            <a:r>
              <a:rPr lang="en-US" altLang="ja-JP" b="1" kern="100" dirty="0">
                <a:latin typeface="游明朝" panose="02020400000000000000" pitchFamily="18" charset="-128"/>
                <a:ea typeface="ＭＳ ゴシック" panose="020B0609070205080204" pitchFamily="49" charset="-128"/>
                <a:cs typeface="Times New Roman" panose="02020603050405020304" pitchFamily="18" charset="0"/>
              </a:rPr>
              <a:t>(</a:t>
            </a:r>
            <a:r>
              <a:rPr lang="ja-JP" altLang="en-US" b="1" kern="100" dirty="0">
                <a:latin typeface="游明朝" panose="02020400000000000000" pitchFamily="18" charset="-128"/>
                <a:ea typeface="ＭＳ ゴシック" panose="020B0609070205080204" pitchFamily="49" charset="-128"/>
                <a:cs typeface="Times New Roman" panose="02020603050405020304" pitchFamily="18" charset="0"/>
              </a:rPr>
              <a:t>昭和</a:t>
            </a:r>
            <a:r>
              <a:rPr lang="en-US" altLang="ja-JP" b="1" kern="100" dirty="0">
                <a:latin typeface="游明朝" panose="02020400000000000000" pitchFamily="18" charset="-128"/>
                <a:ea typeface="ＭＳ ゴシック" panose="020B0609070205080204" pitchFamily="49" charset="-128"/>
                <a:cs typeface="Times New Roman" panose="02020603050405020304" pitchFamily="18" charset="0"/>
              </a:rPr>
              <a:t>37</a:t>
            </a:r>
            <a:r>
              <a:rPr lang="ja-JP" altLang="en-US" b="1" kern="100" dirty="0">
                <a:latin typeface="游明朝" panose="02020400000000000000" pitchFamily="18" charset="-128"/>
                <a:ea typeface="ＭＳ ゴシック" panose="020B0609070205080204" pitchFamily="49" charset="-128"/>
                <a:cs typeface="Times New Roman" panose="02020603050405020304" pitchFamily="18" charset="0"/>
              </a:rPr>
              <a:t>年</a:t>
            </a:r>
            <a:r>
              <a:rPr lang="en-US" altLang="ja-JP" b="1" kern="100" dirty="0">
                <a:latin typeface="游明朝" panose="02020400000000000000" pitchFamily="18" charset="-128"/>
                <a:ea typeface="ＭＳ ゴシック" panose="020B0609070205080204" pitchFamily="49" charset="-128"/>
                <a:cs typeface="Times New Roman" panose="02020603050405020304" pitchFamily="18" charset="0"/>
              </a:rPr>
              <a:t>3</a:t>
            </a:r>
            <a:r>
              <a:rPr lang="ja-JP" altLang="en-US" b="1" kern="100" dirty="0">
                <a:latin typeface="游明朝" panose="02020400000000000000" pitchFamily="18" charset="-128"/>
                <a:ea typeface="ＭＳ ゴシック" panose="020B0609070205080204" pitchFamily="49" charset="-128"/>
                <a:cs typeface="Times New Roman" panose="02020603050405020304" pitchFamily="18" charset="0"/>
              </a:rPr>
              <a:t>月</a:t>
            </a:r>
            <a:r>
              <a:rPr lang="en-US" altLang="ja-JP" b="1" kern="100" dirty="0">
                <a:latin typeface="游明朝" panose="02020400000000000000" pitchFamily="18" charset="-128"/>
                <a:ea typeface="ＭＳ ゴシック" panose="020B0609070205080204" pitchFamily="49" charset="-128"/>
                <a:cs typeface="Times New Roman" panose="02020603050405020304" pitchFamily="18" charset="0"/>
              </a:rPr>
              <a:t>29</a:t>
            </a:r>
            <a:r>
              <a:rPr lang="ja-JP" altLang="en-US" b="1" kern="100" dirty="0">
                <a:latin typeface="游明朝" panose="02020400000000000000" pitchFamily="18" charset="-128"/>
                <a:ea typeface="ＭＳ ゴシック" panose="020B0609070205080204" pitchFamily="49" charset="-128"/>
                <a:cs typeface="Times New Roman" panose="02020603050405020304" pitchFamily="18" charset="0"/>
              </a:rPr>
              <a:t>日公布） 昭和</a:t>
            </a:r>
            <a:r>
              <a:rPr lang="en-US" altLang="ja-JP" b="1" kern="100" dirty="0">
                <a:latin typeface="游明朝" panose="02020400000000000000" pitchFamily="18" charset="-128"/>
                <a:ea typeface="ＭＳ ゴシック" panose="020B0609070205080204" pitchFamily="49" charset="-128"/>
                <a:cs typeface="Times New Roman" panose="02020603050405020304" pitchFamily="18" charset="0"/>
              </a:rPr>
              <a:t>37</a:t>
            </a:r>
            <a:r>
              <a:rPr lang="ja-JP" altLang="en-US" b="1" kern="100" dirty="0">
                <a:latin typeface="游明朝" panose="02020400000000000000" pitchFamily="18" charset="-128"/>
                <a:ea typeface="ＭＳ ゴシック" panose="020B0609070205080204" pitchFamily="49" charset="-128"/>
                <a:cs typeface="Times New Roman" panose="02020603050405020304" pitchFamily="18" charset="0"/>
              </a:rPr>
              <a:t>年</a:t>
            </a:r>
            <a:r>
              <a:rPr lang="en-US" altLang="ja-JP" b="1" kern="100" dirty="0">
                <a:latin typeface="游明朝" panose="02020400000000000000" pitchFamily="18" charset="-128"/>
                <a:ea typeface="ＭＳ ゴシック" panose="020B0609070205080204" pitchFamily="49" charset="-128"/>
                <a:cs typeface="Times New Roman" panose="02020603050405020304" pitchFamily="18" charset="0"/>
              </a:rPr>
              <a:t>7</a:t>
            </a:r>
            <a:r>
              <a:rPr lang="ja-JP" altLang="en-US" b="1" kern="100" dirty="0">
                <a:latin typeface="游明朝" panose="02020400000000000000" pitchFamily="18" charset="-128"/>
                <a:ea typeface="ＭＳ ゴシック" panose="020B0609070205080204" pitchFamily="49" charset="-128"/>
                <a:cs typeface="Times New Roman" panose="02020603050405020304" pitchFamily="18" charset="0"/>
              </a:rPr>
              <a:t>月</a:t>
            </a:r>
            <a:r>
              <a:rPr lang="en-US" altLang="ja-JP" b="1" kern="100" dirty="0">
                <a:latin typeface="游明朝" panose="02020400000000000000" pitchFamily="18" charset="-128"/>
                <a:ea typeface="ＭＳ ゴシック" panose="020B0609070205080204" pitchFamily="49" charset="-128"/>
                <a:cs typeface="Times New Roman" panose="02020603050405020304" pitchFamily="18" charset="0"/>
              </a:rPr>
              <a:t>1</a:t>
            </a:r>
            <a:r>
              <a:rPr lang="ja-JP" altLang="en-US" b="1" kern="100" dirty="0">
                <a:latin typeface="游明朝" panose="02020400000000000000" pitchFamily="18" charset="-128"/>
                <a:ea typeface="ＭＳ ゴシック" panose="020B0609070205080204" pitchFamily="49" charset="-128"/>
                <a:cs typeface="Times New Roman" panose="02020603050405020304" pitchFamily="18" charset="0"/>
              </a:rPr>
              <a:t>日施行</a:t>
            </a:r>
            <a:endParaRPr lang="en-US" altLang="ja-JP" b="1" kern="100" dirty="0">
              <a:latin typeface="游明朝" panose="02020400000000000000" pitchFamily="18" charset="-128"/>
              <a:ea typeface="ＭＳ ゴシック" panose="020B0609070205080204" pitchFamily="49" charset="-128"/>
              <a:cs typeface="Times New Roman" panose="02020603050405020304" pitchFamily="18" charset="0"/>
            </a:endParaRPr>
          </a:p>
          <a:p>
            <a:pPr>
              <a:tabLst>
                <a:tab pos="266700" algn="l"/>
              </a:tabLst>
            </a:pPr>
            <a:endParaRPr lang="ja-JP" altLang="ja-JP" sz="1400" kern="100" dirty="0">
              <a:latin typeface="游明朝" panose="02020400000000000000" pitchFamily="18" charset="-128"/>
              <a:ea typeface="游明朝" panose="02020400000000000000" pitchFamily="18" charset="-128"/>
              <a:cs typeface="Times New Roman" panose="02020603050405020304" pitchFamily="18" charset="0"/>
            </a:endParaRPr>
          </a:p>
          <a:p>
            <a:pPr>
              <a:tabLst>
                <a:tab pos="266700" algn="l"/>
              </a:tabLst>
            </a:pPr>
            <a:r>
              <a:rPr lang="ja-JP" altLang="en-US" sz="1500" kern="100" dirty="0">
                <a:latin typeface="Century" panose="02040604050505020304" pitchFamily="18" charset="0"/>
                <a:ea typeface="ＭＳ 明朝" panose="02020609040205080304" pitchFamily="17" charset="-128"/>
                <a:cs typeface="Times New Roman" panose="02020603050405020304" pitchFamily="18" charset="0"/>
              </a:rPr>
              <a:t>  民法（明治二十九年法律第八十九号）の一部を次のように改正する。</a:t>
            </a:r>
            <a:endParaRPr lang="ja-JP" altLang="ja-JP" sz="1500" kern="100" dirty="0">
              <a:latin typeface="游明朝" panose="02020400000000000000" pitchFamily="18" charset="-128"/>
              <a:ea typeface="游明朝" panose="02020400000000000000" pitchFamily="18" charset="-128"/>
              <a:cs typeface="Times New Roman" panose="02020603050405020304" pitchFamily="18" charset="0"/>
            </a:endParaRPr>
          </a:p>
          <a:p>
            <a:pPr>
              <a:tabLst>
                <a:tab pos="266700" algn="l"/>
              </a:tabLst>
            </a:pPr>
            <a:r>
              <a:rPr lang="en-US" altLang="ja-JP" sz="1500" kern="100" dirty="0">
                <a:latin typeface="Century" panose="02040604050505020304" pitchFamily="18" charset="0"/>
                <a:ea typeface="ＭＳ 明朝" panose="02020609040205080304" pitchFamily="17" charset="-128"/>
                <a:cs typeface="Times New Roman" panose="02020603050405020304" pitchFamily="18" charset="0"/>
              </a:rPr>
              <a:t>  </a:t>
            </a:r>
            <a:r>
              <a:rPr lang="ja-JP" altLang="en-US" sz="1500" kern="100" dirty="0">
                <a:latin typeface="Century" panose="02040604050505020304" pitchFamily="18" charset="0"/>
                <a:ea typeface="ＭＳ 明朝" panose="02020609040205080304" pitchFamily="17" charset="-128"/>
                <a:cs typeface="Times New Roman" panose="02020603050405020304" pitchFamily="18" charset="0"/>
              </a:rPr>
              <a:t>目次中「第四節　失踪」を</a:t>
            </a:r>
            <a:endParaRPr lang="en-US" altLang="ja-JP" sz="1500" kern="100" dirty="0">
              <a:latin typeface="Century" panose="02040604050505020304" pitchFamily="18" charset="0"/>
              <a:ea typeface="ＭＳ 明朝" panose="02020609040205080304" pitchFamily="17" charset="-128"/>
              <a:cs typeface="Times New Roman" panose="02020603050405020304" pitchFamily="18" charset="0"/>
            </a:endParaRPr>
          </a:p>
          <a:p>
            <a:pPr>
              <a:tabLst>
                <a:tab pos="266700" algn="l"/>
              </a:tabLst>
            </a:pPr>
            <a:r>
              <a:rPr lang="ja-JP" altLang="en-US" sz="1500" kern="100" dirty="0">
                <a:latin typeface="Century" panose="02040604050505020304" pitchFamily="18" charset="0"/>
                <a:ea typeface="ＭＳ 明朝" panose="02020609040205080304" pitchFamily="17" charset="-128"/>
                <a:cs typeface="Times New Roman" panose="02020603050405020304" pitchFamily="18" charset="0"/>
              </a:rPr>
              <a:t>「 第四節　失踪</a:t>
            </a:r>
            <a:endParaRPr lang="en-US" altLang="ja-JP" sz="1500" kern="100" dirty="0">
              <a:latin typeface="Century" panose="02040604050505020304" pitchFamily="18" charset="0"/>
              <a:ea typeface="ＭＳ 明朝" panose="02020609040205080304" pitchFamily="17" charset="-128"/>
              <a:cs typeface="Times New Roman" panose="02020603050405020304" pitchFamily="18" charset="0"/>
            </a:endParaRPr>
          </a:p>
          <a:p>
            <a:pPr>
              <a:tabLst>
                <a:tab pos="266700" algn="l"/>
              </a:tabLst>
            </a:pPr>
            <a:r>
              <a:rPr lang="ja-JP" altLang="en-US" sz="1500" kern="100" dirty="0">
                <a:latin typeface="Century" panose="02040604050505020304" pitchFamily="18" charset="0"/>
                <a:ea typeface="ＭＳ 明朝" panose="02020609040205080304" pitchFamily="17" charset="-128"/>
                <a:cs typeface="Times New Roman" panose="02020603050405020304" pitchFamily="18" charset="0"/>
              </a:rPr>
              <a:t>     第五節　同時死亡ノ推定」</a:t>
            </a:r>
            <a:endParaRPr lang="en-US" altLang="ja-JP" sz="1500" kern="100" dirty="0">
              <a:latin typeface="Century" panose="02040604050505020304" pitchFamily="18" charset="0"/>
              <a:ea typeface="ＭＳ 明朝" panose="02020609040205080304" pitchFamily="17" charset="-128"/>
              <a:cs typeface="Times New Roman" panose="02020603050405020304" pitchFamily="18" charset="0"/>
            </a:endParaRPr>
          </a:p>
          <a:p>
            <a:pPr>
              <a:tabLst>
                <a:tab pos="266700" algn="l"/>
              </a:tabLst>
            </a:pPr>
            <a:r>
              <a:rPr lang="ja-JP" altLang="en-US" sz="1500" kern="100" dirty="0">
                <a:latin typeface="Century" panose="02040604050505020304" pitchFamily="18" charset="0"/>
                <a:ea typeface="ＭＳ 明朝" panose="02020609040205080304" pitchFamily="17" charset="-128"/>
                <a:cs typeface="Times New Roman" panose="02020603050405020304" pitchFamily="18" charset="0"/>
              </a:rPr>
              <a:t>  に改める。</a:t>
            </a:r>
            <a:endParaRPr lang="en-US" altLang="ja-JP" sz="1500" kern="100" dirty="0">
              <a:latin typeface="Century" panose="02040604050505020304" pitchFamily="18" charset="0"/>
              <a:ea typeface="ＭＳ 明朝" panose="02020609040205080304" pitchFamily="17" charset="-128"/>
              <a:cs typeface="Times New Roman" panose="02020603050405020304" pitchFamily="18" charset="0"/>
            </a:endParaRPr>
          </a:p>
          <a:p>
            <a:pPr>
              <a:tabLst>
                <a:tab pos="266700" algn="l"/>
              </a:tabLst>
            </a:pPr>
            <a:r>
              <a:rPr lang="ja-JP" altLang="en-US" sz="1500" kern="100" dirty="0">
                <a:latin typeface="Century" panose="02040604050505020304" pitchFamily="18" charset="0"/>
                <a:ea typeface="ＭＳ 明朝" panose="02020609040205080304" pitchFamily="17" charset="-128"/>
                <a:cs typeface="Times New Roman" panose="02020603050405020304" pitchFamily="18" charset="0"/>
              </a:rPr>
              <a:t>　  第三十条第二項中「三年」を「一年」に改める。</a:t>
            </a:r>
            <a:endParaRPr lang="en-US" altLang="ja-JP" sz="1500" kern="100" dirty="0">
              <a:latin typeface="Century" panose="02040604050505020304" pitchFamily="18" charset="0"/>
              <a:ea typeface="ＭＳ 明朝" panose="02020609040205080304" pitchFamily="17" charset="-128"/>
              <a:cs typeface="Times New Roman" panose="02020603050405020304" pitchFamily="18" charset="0"/>
            </a:endParaRPr>
          </a:p>
          <a:p>
            <a:pPr>
              <a:tabLst>
                <a:tab pos="266700" algn="l"/>
              </a:tabLst>
            </a:pPr>
            <a:r>
              <a:rPr lang="ja-JP" altLang="en-US" sz="1500" kern="100" dirty="0">
                <a:latin typeface="Century" panose="02040604050505020304" pitchFamily="18" charset="0"/>
                <a:ea typeface="ＭＳ 明朝" panose="02020609040205080304" pitchFamily="17" charset="-128"/>
                <a:cs typeface="Times New Roman" panose="02020603050405020304" pitchFamily="18" charset="0"/>
              </a:rPr>
              <a:t>　  第三十一を次のように改める。</a:t>
            </a:r>
            <a:r>
              <a:rPr lang="en-US" altLang="ja-JP" sz="1500" kern="100" dirty="0">
                <a:latin typeface="Century" panose="02040604050505020304" pitchFamily="18" charset="0"/>
                <a:ea typeface="ＭＳ 明朝" panose="02020609040205080304" pitchFamily="17" charset="-128"/>
                <a:cs typeface="Times New Roman" panose="02020603050405020304" pitchFamily="18" charset="0"/>
              </a:rPr>
              <a:t> </a:t>
            </a:r>
            <a:endParaRPr lang="ja-JP" altLang="ja-JP" sz="1500" kern="100" dirty="0">
              <a:latin typeface="游明朝" panose="02020400000000000000" pitchFamily="18" charset="-128"/>
              <a:ea typeface="游明朝" panose="02020400000000000000" pitchFamily="18" charset="-128"/>
              <a:cs typeface="Times New Roman" panose="02020603050405020304" pitchFamily="18" charset="0"/>
            </a:endParaRPr>
          </a:p>
          <a:p>
            <a:pPr marL="279400" indent="-279400">
              <a:tabLst>
                <a:tab pos="266700" algn="l"/>
              </a:tabLst>
            </a:pPr>
            <a:r>
              <a:rPr lang="en-US" altLang="ja-JP" sz="1500" kern="100" dirty="0">
                <a:latin typeface="Century" panose="02040604050505020304" pitchFamily="18" charset="0"/>
                <a:ea typeface="ＭＳ 明朝" panose="02020609040205080304" pitchFamily="17" charset="-128"/>
                <a:cs typeface="Times New Roman" panose="02020603050405020304" pitchFamily="18" charset="0"/>
              </a:rPr>
              <a:t>  </a:t>
            </a:r>
            <a:r>
              <a:rPr lang="ja-JP" altLang="ja-JP" sz="1500" b="1" kern="100" dirty="0">
                <a:latin typeface="ＭＳ ゴシック" panose="020B0609070205080204" pitchFamily="49" charset="-128"/>
                <a:ea typeface="ＭＳ ゴシック" panose="020B0609070205080204" pitchFamily="49" charset="-128"/>
                <a:cs typeface="Times New Roman" panose="02020603050405020304" pitchFamily="18" charset="0"/>
              </a:rPr>
              <a:t>第</a:t>
            </a:r>
            <a:r>
              <a:rPr lang="ja-JP" altLang="en-US" sz="1500" b="1" kern="100" dirty="0">
                <a:latin typeface="ＭＳ ゴシック" panose="020B0609070205080204" pitchFamily="49" charset="-128"/>
                <a:ea typeface="ＭＳ ゴシック" panose="020B0609070205080204" pitchFamily="49" charset="-128"/>
                <a:cs typeface="Times New Roman" panose="02020603050405020304" pitchFamily="18" charset="0"/>
              </a:rPr>
              <a:t>三十一</a:t>
            </a:r>
            <a:r>
              <a:rPr lang="ja-JP" altLang="ja-JP" sz="1500" b="1" kern="100" dirty="0">
                <a:latin typeface="ＭＳ ゴシック" panose="020B0609070205080204" pitchFamily="49" charset="-128"/>
                <a:ea typeface="ＭＳ ゴシック" panose="020B0609070205080204" pitchFamily="49" charset="-128"/>
                <a:cs typeface="Times New Roman" panose="02020603050405020304" pitchFamily="18" charset="0"/>
              </a:rPr>
              <a:t>条</a:t>
            </a:r>
            <a:r>
              <a:rPr lang="ja-JP" altLang="ja-JP" sz="1500" kern="100" dirty="0">
                <a:latin typeface="Century" panose="02040604050505020304" pitchFamily="18" charset="0"/>
                <a:ea typeface="ＭＳ 明朝" panose="02020609040205080304" pitchFamily="17" charset="-128"/>
                <a:cs typeface="Times New Roman" panose="02020603050405020304" pitchFamily="18" charset="0"/>
              </a:rPr>
              <a:t>　</a:t>
            </a:r>
            <a:r>
              <a:rPr lang="ja-JP" altLang="en-US" sz="1500" kern="100" dirty="0">
                <a:latin typeface="Century" panose="02040604050505020304" pitchFamily="18" charset="0"/>
                <a:ea typeface="ＭＳ 明朝" panose="02020609040205080304" pitchFamily="17" charset="-128"/>
                <a:cs typeface="Times New Roman" panose="02020603050405020304" pitchFamily="18" charset="0"/>
              </a:rPr>
              <a:t>前条第一項ノ規定ニ依り失踪ノ宣告ヲ受ケタル者ハ前条第一項ノ期間満了ノ時ニ死亡シタルモノト看做シ前条第二項ノ規定ニ依リ失踪ノ宣告ヲ受ケタル者ハ危難ノ去リタル時ニ死亡シタルモノト</a:t>
            </a:r>
            <a:r>
              <a:rPr kumimoji="0" lang="ja-JP" altLang="en-US"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看做ス</a:t>
            </a:r>
            <a:endParaRPr kumimoji="0" lang="en-US" altLang="ja-JP"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endParaRPr>
          </a:p>
          <a:p>
            <a:pPr marL="279400" indent="-279400">
              <a:tabLst>
                <a:tab pos="266700" algn="l"/>
              </a:tabLst>
            </a:pPr>
            <a:r>
              <a:rPr lang="ja-JP" altLang="en-US"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　  第三十二条の次に次の一節を加える。</a:t>
            </a:r>
            <a:endParaRPr lang="en-US" altLang="ja-JP"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endParaRPr>
          </a:p>
          <a:p>
            <a:pPr marL="279400" indent="-279400">
              <a:tabLst>
                <a:tab pos="266700" algn="l"/>
              </a:tabLst>
            </a:pPr>
            <a:r>
              <a:rPr lang="ja-JP" altLang="en-US" sz="1500" kern="100" dirty="0">
                <a:latin typeface="Century" panose="02040604050505020304" pitchFamily="18" charset="0"/>
                <a:ea typeface="ＭＳ 明朝" panose="02020609040205080304" pitchFamily="17" charset="-128"/>
                <a:cs typeface="Times New Roman" panose="02020603050405020304" pitchFamily="18" charset="0"/>
              </a:rPr>
              <a:t>　　　　  </a:t>
            </a:r>
            <a:r>
              <a:rPr lang="ja-JP" altLang="en-US" sz="1500" kern="100" dirty="0">
                <a:latin typeface="ＭＳ ゴシック" panose="020B0609070205080204" pitchFamily="49" charset="-128"/>
                <a:ea typeface="ＭＳ ゴシック" panose="020B0609070205080204" pitchFamily="49" charset="-128"/>
                <a:cs typeface="Times New Roman" panose="02020603050405020304" pitchFamily="18" charset="0"/>
              </a:rPr>
              <a:t>第五節　</a:t>
            </a:r>
            <a:r>
              <a:rPr lang="ja-JP" altLang="en-US" sz="1500" kern="100" dirty="0">
                <a:latin typeface="ＭＳ 明朝" panose="02020609040205080304" pitchFamily="17" charset="-128"/>
                <a:ea typeface="ＭＳ 明朝" panose="02020609040205080304" pitchFamily="17" charset="-128"/>
                <a:cs typeface="Times New Roman" panose="02020603050405020304" pitchFamily="18" charset="0"/>
              </a:rPr>
              <a:t>同時死亡ノ推定</a:t>
            </a:r>
            <a:r>
              <a:rPr lang="ja-JP" altLang="en-US" sz="1500" kern="100" dirty="0">
                <a:latin typeface="ＭＳ ゴシック" panose="020B0609070205080204" pitchFamily="49" charset="-128"/>
                <a:ea typeface="ＭＳ ゴシック" panose="020B0609070205080204" pitchFamily="49" charset="-128"/>
                <a:cs typeface="Times New Roman" panose="02020603050405020304" pitchFamily="18" charset="0"/>
              </a:rPr>
              <a:t>　</a:t>
            </a:r>
            <a:endParaRPr lang="en-US" altLang="ja-JP" sz="1500"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279400" indent="-279400">
              <a:tabLst>
                <a:tab pos="266700" algn="l"/>
              </a:tabLst>
            </a:pPr>
            <a:r>
              <a:rPr kumimoji="0" lang="en-US" altLang="ja-JP" sz="1500" b="1"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 </a:t>
            </a:r>
            <a:r>
              <a:rPr kumimoji="0" lang="ja-JP" altLang="ja-JP" sz="1500" b="1"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第</a:t>
            </a:r>
            <a:r>
              <a:rPr kumimoji="0" lang="ja-JP" altLang="en-US" sz="1500" b="1"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三十二</a:t>
            </a:r>
            <a:r>
              <a:rPr kumimoji="0" lang="ja-JP" altLang="ja-JP" sz="1500" b="1"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条</a:t>
            </a:r>
            <a:r>
              <a:rPr kumimoji="0" lang="ja-JP" altLang="en-US" sz="1500" b="1"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ノ二</a:t>
            </a:r>
            <a:r>
              <a:rPr kumimoji="0" lang="ja-JP" altLang="ja-JP"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　</a:t>
            </a:r>
            <a:r>
              <a:rPr kumimoji="0" lang="ja-JP" altLang="en-US"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死亡シタル数人中其一人ガ他ノ者ノ死亡後尚ホ生存シタルコト分明ナラザルトキハ此等ノ者ハ同時ニ死亡シタルモノト推定ス</a:t>
            </a:r>
            <a:endParaRPr kumimoji="0" lang="en-US" altLang="ja-JP"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endParaRPr>
          </a:p>
          <a:p>
            <a:pPr marL="279400" indent="-279400">
              <a:tabLst>
                <a:tab pos="266700" algn="l"/>
              </a:tabLst>
            </a:pPr>
            <a:r>
              <a:rPr lang="ja-JP" altLang="en-US"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　  第八百十一条第二項中「養子に代わって縁組の承諾をする権利を有する者」を「養子の離縁後にその法定代理人となるべき者」に改め、同項の次に次の三項を加える。</a:t>
            </a:r>
            <a:endParaRPr lang="en-US" altLang="ja-JP" sz="1500"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279400" indent="-279400">
              <a:tabLst>
                <a:tab pos="266700" algn="l"/>
              </a:tabLst>
            </a:pPr>
            <a:r>
              <a:rPr lang="ja-JP" altLang="en-US" sz="1500" kern="100" dirty="0">
                <a:latin typeface="Century" panose="02040604050505020304" pitchFamily="18" charset="0"/>
                <a:ea typeface="ＭＳ 明朝" panose="02020609040205080304" pitchFamily="17" charset="-128"/>
                <a:cs typeface="Times New Roman" panose="02020603050405020304" pitchFamily="18" charset="0"/>
              </a:rPr>
              <a:t>  ３ 前項の場合において、養子の父母が離婚しているときは、その協議で、その一方を養子の離縁後にその親権者となるべき者と定めなければならない。</a:t>
            </a:r>
            <a:endParaRPr lang="en-US" altLang="ja-JP" sz="1500" kern="100" dirty="0">
              <a:latin typeface="Century" panose="02040604050505020304" pitchFamily="18" charset="0"/>
              <a:ea typeface="ＭＳ 明朝" panose="02020609040205080304" pitchFamily="17" charset="-128"/>
              <a:cs typeface="Times New Roman" panose="02020603050405020304" pitchFamily="18" charset="0"/>
            </a:endParaRPr>
          </a:p>
          <a:p>
            <a:pPr marL="279400" indent="-279400">
              <a:tabLst>
                <a:tab pos="266700" algn="l"/>
              </a:tabLst>
            </a:pPr>
            <a:r>
              <a:rPr lang="ja-JP" altLang="en-US" sz="1500" kern="100" dirty="0">
                <a:latin typeface="Century" panose="02040604050505020304" pitchFamily="18" charset="0"/>
                <a:ea typeface="ＭＳ 明朝" panose="02020609040205080304" pitchFamily="17" charset="-128"/>
                <a:cs typeface="Times New Roman" panose="02020603050405020304" pitchFamily="18" charset="0"/>
              </a:rPr>
              <a:t>  ４ 前項の協議が調わないとき、又は協議をすることができないときは、家庭裁判所は、前項の父若しくは母又は養親の請求によって、協議に代わる審判をすることができる。</a:t>
            </a:r>
            <a:endParaRPr lang="en-US" altLang="ja-JP" sz="1500" kern="100" dirty="0">
              <a:latin typeface="Century" panose="02040604050505020304" pitchFamily="18" charset="0"/>
              <a:ea typeface="ＭＳ 明朝" panose="02020609040205080304" pitchFamily="17" charset="-128"/>
              <a:cs typeface="Times New Roman" panose="02020603050405020304" pitchFamily="18" charset="0"/>
            </a:endParaRPr>
          </a:p>
          <a:p>
            <a:pPr marL="279400" indent="-279400">
              <a:tabLst>
                <a:tab pos="266700" algn="l"/>
              </a:tabLst>
            </a:pPr>
            <a:r>
              <a:rPr lang="ja-JP" altLang="en-US" sz="1500" kern="100" dirty="0">
                <a:latin typeface="Century" panose="02040604050505020304" pitchFamily="18" charset="0"/>
                <a:ea typeface="ＭＳ 明朝" panose="02020609040205080304" pitchFamily="17" charset="-128"/>
                <a:cs typeface="Times New Roman" panose="02020603050405020304" pitchFamily="18" charset="0"/>
              </a:rPr>
              <a:t>  ５ 第二項の法定代理人となるべき者がないときは、家庭裁判所は、養子の親族その他の利害関係人の請求によつて、養子の離縁後にその後見人となるべき者を選任する。</a:t>
            </a:r>
            <a:endParaRPr lang="en-US" altLang="ja-JP" sz="1500" kern="100" dirty="0">
              <a:latin typeface="Century" panose="02040604050505020304" pitchFamily="18" charset="0"/>
              <a:ea typeface="ＭＳ 明朝" panose="02020609040205080304" pitchFamily="17" charset="-128"/>
              <a:cs typeface="Times New Roman" panose="02020603050405020304" pitchFamily="18" charset="0"/>
            </a:endParaRPr>
          </a:p>
          <a:p>
            <a:pPr marL="279400" indent="-279400">
              <a:tabLst>
                <a:tab pos="266700" algn="l"/>
              </a:tabLst>
            </a:pPr>
            <a:endParaRPr lang="en-US" altLang="ja-JP" sz="1500" kern="100" dirty="0">
              <a:latin typeface="Century" panose="02040604050505020304" pitchFamily="18" charset="0"/>
              <a:ea typeface="ＭＳ 明朝" panose="02020609040205080304" pitchFamily="17" charset="-128"/>
              <a:cs typeface="Times New Roman" panose="02020603050405020304" pitchFamily="18" charset="0"/>
            </a:endParaRPr>
          </a:p>
        </p:txBody>
      </p:sp>
    </p:spTree>
    <p:extLst>
      <p:ext uri="{BB962C8B-B14F-4D97-AF65-F5344CB8AC3E}">
        <p14:creationId xmlns:p14="http://schemas.microsoft.com/office/powerpoint/2010/main" val="18310303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6E85302C-ECB8-435F-AFE1-B426FA10C79B}"/>
              </a:ext>
            </a:extLst>
          </p:cNvPr>
          <p:cNvSpPr>
            <a:spLocks noGrp="1"/>
          </p:cNvSpPr>
          <p:nvPr>
            <p:ph type="sldNum" sz="quarter" idx="12"/>
          </p:nvPr>
        </p:nvSpPr>
        <p:spPr/>
        <p:txBody>
          <a:bodyPr/>
          <a:lstStyle/>
          <a:p>
            <a:pPr defTabSz="457200">
              <a:defRPr/>
            </a:pPr>
            <a:fld id="{0F158CB9-21CC-484F-B0A4-95961B853DED}" type="slidenum">
              <a:rPr kumimoji="0" lang="ja-JP" altLang="en-US">
                <a:solidFill>
                  <a:prstClr val="black">
                    <a:tint val="75000"/>
                  </a:prstClr>
                </a:solidFill>
                <a:latin typeface="Calibri" panose="020F0502020204030204"/>
                <a:ea typeface="游ゴシック" panose="020B0400000000000000" pitchFamily="50" charset="-128"/>
              </a:rPr>
              <a:pPr defTabSz="457200">
                <a:defRPr/>
              </a:pPr>
              <a:t>12</a:t>
            </a:fld>
            <a:endParaRPr kumimoji="0" lang="ja-JP" altLang="en-US">
              <a:solidFill>
                <a:prstClr val="black">
                  <a:tint val="75000"/>
                </a:prstClr>
              </a:solidFill>
              <a:latin typeface="Calibri" panose="020F0502020204030204"/>
              <a:ea typeface="游ゴシック" panose="020B0400000000000000" pitchFamily="50" charset="-128"/>
            </a:endParaRPr>
          </a:p>
        </p:txBody>
      </p:sp>
      <p:sp>
        <p:nvSpPr>
          <p:cNvPr id="4" name="テキスト ボックス 3">
            <a:extLst>
              <a:ext uri="{FF2B5EF4-FFF2-40B4-BE49-F238E27FC236}">
                <a16:creationId xmlns:a16="http://schemas.microsoft.com/office/drawing/2014/main" id="{0A77F55D-0D4A-48F9-B1B6-D519CBB9A610}"/>
              </a:ext>
            </a:extLst>
          </p:cNvPr>
          <p:cNvSpPr txBox="1"/>
          <p:nvPr/>
        </p:nvSpPr>
        <p:spPr>
          <a:xfrm>
            <a:off x="1703512" y="260648"/>
            <a:ext cx="8564242" cy="6324808"/>
          </a:xfrm>
          <a:prstGeom prst="rect">
            <a:avLst/>
          </a:prstGeom>
          <a:noFill/>
        </p:spPr>
        <p:txBody>
          <a:bodyPr wrap="square">
            <a:spAutoFit/>
          </a:bodyPr>
          <a:lstStyle/>
          <a:p>
            <a:pPr marL="279400" indent="-279400" defTabSz="457200">
              <a:tabLst>
                <a:tab pos="266700" algn="l"/>
              </a:tabLst>
              <a:defRPr/>
            </a:pPr>
            <a:r>
              <a:rPr kumimoji="0" lang="ja-JP" altLang="en-US"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　  第八百十五条中「その縁組につき承諾権を有する者から」を「第八百十一条の規定によって養親と離縁の協議をすることができる者から、又これに対して」に改める。</a:t>
            </a:r>
            <a:endParaRPr kumimoji="0" lang="en-US" altLang="ja-JP"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endParaRPr>
          </a:p>
          <a:p>
            <a:pPr marL="279400" indent="-279400" defTabSz="457200">
              <a:tabLst>
                <a:tab pos="266700" algn="l"/>
              </a:tabLst>
              <a:defRPr/>
            </a:pPr>
            <a:r>
              <a:rPr kumimoji="0" lang="ja-JP" altLang="en-US"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　  第八百四十五条中「又は被後見人の親族の請求によって」を「、被後見人の親族若しくは検察官の請求によって、又は職権で」に改める。</a:t>
            </a:r>
            <a:endParaRPr kumimoji="0" lang="en-US" altLang="ja-JP"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endParaRPr>
          </a:p>
          <a:p>
            <a:pPr marL="279400" indent="-279400" defTabSz="457200">
              <a:tabLst>
                <a:tab pos="266700" algn="l"/>
              </a:tabLst>
              <a:defRPr/>
            </a:pPr>
            <a:r>
              <a:rPr kumimoji="0" lang="ja-JP" altLang="en-US"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　  第八百八十七条を次のように改める。</a:t>
            </a:r>
            <a:endParaRPr kumimoji="0" lang="en-US" altLang="ja-JP"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endParaRPr>
          </a:p>
          <a:p>
            <a:pPr marL="279400" indent="-279400" defTabSz="457200">
              <a:tabLst>
                <a:tab pos="266700" algn="l"/>
              </a:tabLst>
              <a:defRPr/>
            </a:pPr>
            <a:r>
              <a:rPr kumimoji="0" lang="en-US" altLang="ja-JP" sz="1500" b="1"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 </a:t>
            </a:r>
            <a:r>
              <a:rPr kumimoji="0" lang="ja-JP" altLang="ja-JP" sz="1500" b="1"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第</a:t>
            </a:r>
            <a:r>
              <a:rPr kumimoji="0" lang="ja-JP" altLang="en-US" sz="1500" b="1"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八百八十七</a:t>
            </a:r>
            <a:r>
              <a:rPr kumimoji="0" lang="ja-JP" altLang="ja-JP" sz="1500" b="1"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条</a:t>
            </a:r>
            <a:r>
              <a:rPr kumimoji="0" lang="ja-JP" altLang="ja-JP"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　</a:t>
            </a:r>
            <a:r>
              <a:rPr kumimoji="0" lang="ja-JP" altLang="en-US"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被相続人の子は、相続人となる。</a:t>
            </a:r>
            <a:endParaRPr kumimoji="0" lang="en-US" altLang="ja-JP"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endParaRPr>
          </a:p>
          <a:p>
            <a:pPr marL="279400" indent="-279400" defTabSz="457200">
              <a:tabLst>
                <a:tab pos="266700" algn="l"/>
              </a:tabLst>
              <a:defRPr/>
            </a:pPr>
            <a:r>
              <a:rPr kumimoji="0" lang="ja-JP" altLang="en-US"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  ２ 被相続人の子が、相続の開始以前に死亡したとき、又は第八百九十一条の規定に該当し、若しくは廃除によって、その相続権を失ったときは、その者の子がこれを代襲して相続人となる。</a:t>
            </a:r>
            <a:endParaRPr kumimoji="0" lang="en-US" altLang="ja-JP"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endParaRPr>
          </a:p>
          <a:p>
            <a:pPr marL="279400" indent="-279400" defTabSz="457200">
              <a:tabLst>
                <a:tab pos="266700" algn="l"/>
              </a:tabLst>
              <a:defRPr/>
            </a:pPr>
            <a:r>
              <a:rPr kumimoji="0" lang="ja-JP" altLang="en-US"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　  但し、被相続人の直系卑属でない者は、この限りでない。　　　　　　　　　　</a:t>
            </a:r>
            <a:endParaRPr kumimoji="0" lang="en-US" altLang="ja-JP"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endParaRPr>
          </a:p>
          <a:p>
            <a:pPr marL="279400" indent="-279400" defTabSz="457200">
              <a:tabLst>
                <a:tab pos="266700" algn="l"/>
              </a:tabLst>
              <a:defRPr/>
            </a:pPr>
            <a:r>
              <a:rPr kumimoji="0" lang="ja-JP" altLang="en-US"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  ３ 前項の規定は、代襲者が、相続の開始以前に死亡し、又は第八百九十一条の規定に該当し、若しくは廃除によって、その代襲相続権を失った場合にこれを準用する。</a:t>
            </a:r>
            <a:endParaRPr kumimoji="0" lang="en-US" altLang="ja-JP"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endParaRPr>
          </a:p>
          <a:p>
            <a:pPr marL="279400" indent="-279400" defTabSz="457200">
              <a:tabLst>
                <a:tab pos="266700" algn="l"/>
              </a:tabLst>
              <a:defRPr/>
            </a:pPr>
            <a:r>
              <a:rPr kumimoji="0" lang="ja-JP" altLang="en-US"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　  第八百八十八条を次のように改める。</a:t>
            </a:r>
            <a:endParaRPr kumimoji="0" lang="en-US" altLang="ja-JP"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endParaRPr>
          </a:p>
          <a:p>
            <a:pPr marL="279400" indent="-279400" defTabSz="457200">
              <a:tabLst>
                <a:tab pos="266700" algn="l"/>
              </a:tabLst>
              <a:defRPr/>
            </a:pPr>
            <a:r>
              <a:rPr kumimoji="0" lang="en-US" altLang="ja-JP" sz="1500" b="1"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 </a:t>
            </a:r>
            <a:r>
              <a:rPr kumimoji="0" lang="ja-JP" altLang="ja-JP" sz="1500" b="1"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第</a:t>
            </a:r>
            <a:r>
              <a:rPr kumimoji="0" lang="ja-JP" altLang="en-US" sz="1500" b="1"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八百八十八</a:t>
            </a:r>
            <a:r>
              <a:rPr kumimoji="0" lang="ja-JP" altLang="ja-JP" sz="1500" b="1"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条</a:t>
            </a:r>
            <a:r>
              <a:rPr kumimoji="0" lang="ja-JP" altLang="ja-JP"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　</a:t>
            </a:r>
            <a:r>
              <a:rPr kumimoji="0" lang="ja-JP" altLang="en-US"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削除</a:t>
            </a:r>
            <a:endParaRPr kumimoji="0" lang="en-US" altLang="ja-JP"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endParaRPr>
          </a:p>
          <a:p>
            <a:pPr marL="279400" indent="-279400" defTabSz="457200">
              <a:tabLst>
                <a:tab pos="266700" algn="l"/>
              </a:tabLst>
              <a:defRPr/>
            </a:pPr>
            <a:r>
              <a:rPr kumimoji="0" lang="en-US" altLang="ja-JP"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 </a:t>
            </a:r>
            <a:r>
              <a:rPr kumimoji="0" lang="ja-JP" altLang="en-US"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 　第八百八十九条第</a:t>
            </a:r>
            <a:r>
              <a:rPr kumimoji="0" lang="en-US" altLang="ja-JP"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	</a:t>
            </a:r>
            <a:r>
              <a:rPr kumimoji="0" lang="ja-JP" altLang="en-US"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一項中「前二条」を「第八百八十七条」に改め、「直系尊属」の下に「。但し、親等の異なる者の間では、その近い者を先にする。」を加え、同条第二項中「第八百八十七条」を「第八百八十七条第二項及び第三項」に改め、「、前項第一号の場合に、同条第二号及び前条の規定は」を削る。</a:t>
            </a:r>
            <a:endParaRPr kumimoji="0" lang="en-US" altLang="ja-JP"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endParaRPr>
          </a:p>
          <a:p>
            <a:pPr marL="279400" indent="-279400" defTabSz="457200">
              <a:tabLst>
                <a:tab pos="266700" algn="l"/>
              </a:tabLst>
              <a:defRPr/>
            </a:pPr>
            <a:r>
              <a:rPr kumimoji="0" lang="ja-JP" altLang="en-US"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　  第九百条中「直系卑属」を「子」に改める。</a:t>
            </a:r>
            <a:endParaRPr kumimoji="0" lang="en-US" altLang="ja-JP"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endParaRPr>
          </a:p>
          <a:p>
            <a:pPr marL="279400" indent="-279400" defTabSz="457200">
              <a:tabLst>
                <a:tab pos="266700" algn="l"/>
              </a:tabLst>
              <a:defRPr/>
            </a:pPr>
            <a:r>
              <a:rPr kumimoji="0" lang="ja-JP" altLang="en-US"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　  第九百一条第一項中「第八百八十八条」を「第八百八十七条第二項又は第三項」に改める。</a:t>
            </a:r>
            <a:endParaRPr kumimoji="0" lang="en-US" altLang="ja-JP"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endParaRPr>
          </a:p>
          <a:p>
            <a:pPr marL="279400" indent="-279400" defTabSz="457200">
              <a:tabLst>
                <a:tab pos="266700" algn="l"/>
              </a:tabLst>
              <a:defRPr/>
            </a:pPr>
            <a:r>
              <a:rPr kumimoji="0" lang="ja-JP" altLang="en-US"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　  第九百十九条に次の一項を加える。</a:t>
            </a:r>
            <a:endParaRPr kumimoji="0" lang="en-US" altLang="ja-JP"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endParaRPr>
          </a:p>
          <a:p>
            <a:pPr marL="279400" indent="-279400" defTabSz="457200">
              <a:tabLst>
                <a:tab pos="266700" algn="l"/>
              </a:tabLst>
              <a:defRPr/>
            </a:pPr>
            <a:r>
              <a:rPr kumimoji="0" lang="ja-JP" altLang="en-US"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  ３ 前項の規定によって限定承認又は放棄の取消をしようとする者は、その旨を家庭裁判所に申述しなければならない。</a:t>
            </a:r>
            <a:endParaRPr kumimoji="0" lang="en-US" altLang="ja-JP"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endParaRPr>
          </a:p>
          <a:p>
            <a:pPr marL="279400" indent="-279400" defTabSz="457200">
              <a:tabLst>
                <a:tab pos="266700" algn="l"/>
              </a:tabLst>
              <a:defRPr/>
            </a:pPr>
            <a:r>
              <a:rPr kumimoji="0" lang="ja-JP" altLang="en-US"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　  第九百三十九条を次のように改める。</a:t>
            </a:r>
            <a:endParaRPr kumimoji="0" lang="en-US" altLang="ja-JP"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endParaRPr>
          </a:p>
          <a:p>
            <a:pPr marL="279400" indent="-279400" defTabSz="457200">
              <a:tabLst>
                <a:tab pos="266700" algn="l"/>
              </a:tabLst>
              <a:defRPr/>
            </a:pPr>
            <a:r>
              <a:rPr kumimoji="0" lang="en-US" altLang="ja-JP" sz="1500" b="1"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 </a:t>
            </a:r>
            <a:r>
              <a:rPr kumimoji="0" lang="ja-JP" altLang="ja-JP" sz="1500" b="1"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第</a:t>
            </a:r>
            <a:r>
              <a:rPr kumimoji="0" lang="ja-JP" altLang="en-US" sz="1500" b="1"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九百三十九</a:t>
            </a:r>
            <a:r>
              <a:rPr kumimoji="0" lang="ja-JP" altLang="ja-JP" sz="1500" b="1"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条</a:t>
            </a:r>
            <a:r>
              <a:rPr kumimoji="0" lang="ja-JP" altLang="ja-JP"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　</a:t>
            </a:r>
            <a:r>
              <a:rPr kumimoji="0" lang="ja-JP" altLang="en-US"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相続の放棄をした者は、その相続に関しては、初から相続人とならなかったものとみなす。</a:t>
            </a:r>
            <a:endParaRPr kumimoji="0" lang="en-US" altLang="ja-JP"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endParaRPr>
          </a:p>
          <a:p>
            <a:pPr marL="279400" indent="-279400" defTabSz="457200">
              <a:tabLst>
                <a:tab pos="266700" algn="l"/>
              </a:tabLst>
              <a:defRPr/>
            </a:pPr>
            <a:r>
              <a:rPr kumimoji="0" lang="en-US" altLang="ja-JP"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 </a:t>
            </a:r>
            <a:r>
              <a:rPr kumimoji="0" lang="ja-JP" altLang="en-US"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 　第九百五十八条中「一年」を「六箇月」に改める。</a:t>
            </a:r>
            <a:endParaRPr kumimoji="0" lang="en-US" altLang="ja-JP"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endParaRPr>
          </a:p>
          <a:p>
            <a:pPr marL="279400" indent="-279400" defTabSz="457200">
              <a:tabLst>
                <a:tab pos="266700" algn="l"/>
              </a:tabLst>
              <a:defRPr/>
            </a:pPr>
            <a:r>
              <a:rPr kumimoji="0" lang="ja-JP" altLang="en-US" sz="1500" kern="100">
                <a:solidFill>
                  <a:prstClr val="black"/>
                </a:solidFill>
                <a:latin typeface="Century" panose="02040604050505020304" pitchFamily="18" charset="0"/>
                <a:ea typeface="ＭＳ 明朝" panose="02020609040205080304" pitchFamily="17" charset="-128"/>
                <a:cs typeface="Times New Roman" panose="02020603050405020304" pitchFamily="18" charset="0"/>
              </a:rPr>
              <a:t>　  第九百五十八条の次に次の二条を加える。　　　　　  </a:t>
            </a:r>
            <a:endParaRPr kumimoji="0" lang="en-US" altLang="ja-JP"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endParaRPr>
          </a:p>
        </p:txBody>
      </p:sp>
    </p:spTree>
    <p:extLst>
      <p:ext uri="{BB962C8B-B14F-4D97-AF65-F5344CB8AC3E}">
        <p14:creationId xmlns:p14="http://schemas.microsoft.com/office/powerpoint/2010/main" val="40101955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6E85302C-ECB8-435F-AFE1-B426FA10C79B}"/>
              </a:ext>
            </a:extLst>
          </p:cNvPr>
          <p:cNvSpPr>
            <a:spLocks noGrp="1"/>
          </p:cNvSpPr>
          <p:nvPr>
            <p:ph type="sldNum" sz="quarter" idx="12"/>
          </p:nvPr>
        </p:nvSpPr>
        <p:spPr/>
        <p:txBody>
          <a:bodyPr/>
          <a:lstStyle/>
          <a:p>
            <a:pPr>
              <a:defRPr/>
            </a:pPr>
            <a:fld id="{0F158CB9-21CC-484F-B0A4-95961B853DED}" type="slidenum">
              <a:rPr lang="ja-JP" altLang="en-US" smtClean="0"/>
              <a:pPr>
                <a:defRPr/>
              </a:pPr>
              <a:t>13</a:t>
            </a:fld>
            <a:endParaRPr lang="ja-JP" altLang="en-US"/>
          </a:p>
        </p:txBody>
      </p:sp>
      <p:sp>
        <p:nvSpPr>
          <p:cNvPr id="4" name="テキスト ボックス 3">
            <a:extLst>
              <a:ext uri="{FF2B5EF4-FFF2-40B4-BE49-F238E27FC236}">
                <a16:creationId xmlns:a16="http://schemas.microsoft.com/office/drawing/2014/main" id="{0A77F55D-0D4A-48F9-B1B6-D519CBB9A610}"/>
              </a:ext>
            </a:extLst>
          </p:cNvPr>
          <p:cNvSpPr txBox="1"/>
          <p:nvPr/>
        </p:nvSpPr>
        <p:spPr>
          <a:xfrm>
            <a:off x="1703512" y="620688"/>
            <a:ext cx="8564242" cy="3093154"/>
          </a:xfrm>
          <a:prstGeom prst="rect">
            <a:avLst/>
          </a:prstGeom>
          <a:noFill/>
        </p:spPr>
        <p:txBody>
          <a:bodyPr wrap="square">
            <a:spAutoFit/>
          </a:bodyPr>
          <a:lstStyle/>
          <a:p>
            <a:pPr marL="279400" indent="-279400">
              <a:tabLst>
                <a:tab pos="266700" algn="l"/>
              </a:tabLst>
            </a:pPr>
            <a:r>
              <a:rPr lang="en-US" altLang="ja-JP"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  </a:t>
            </a:r>
            <a:r>
              <a:rPr kumimoji="0" lang="ja-JP" altLang="ja-JP" sz="1500" b="1"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第</a:t>
            </a:r>
            <a:r>
              <a:rPr kumimoji="0" lang="ja-JP" altLang="en-US" sz="1500" b="1"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九百五十八</a:t>
            </a:r>
            <a:r>
              <a:rPr kumimoji="0" lang="ja-JP" altLang="ja-JP" sz="1500" b="1"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条</a:t>
            </a:r>
            <a:r>
              <a:rPr kumimoji="0" lang="ja-JP" altLang="en-US" sz="1500" b="1"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の二</a:t>
            </a:r>
            <a:r>
              <a:rPr kumimoji="0" lang="ja-JP" altLang="ja-JP"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　</a:t>
            </a:r>
            <a:r>
              <a:rPr kumimoji="0" lang="ja-JP" altLang="en-US"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前条の期間内に相続人である権利を主張する者がないときは、相続人並びに管理人に知れなかった相続債権者及び受遺者は、その権利を行うことができない。</a:t>
            </a:r>
            <a:endParaRPr kumimoji="0" lang="en-US" altLang="ja-JP"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endParaRPr>
          </a:p>
          <a:p>
            <a:pPr marL="279400" indent="-279400" defTabSz="457200">
              <a:tabLst>
                <a:tab pos="266700" algn="l"/>
              </a:tabLst>
              <a:defRPr/>
            </a:pPr>
            <a:r>
              <a:rPr kumimoji="0" lang="en-US" altLang="ja-JP" sz="1500" b="1"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 </a:t>
            </a:r>
            <a:r>
              <a:rPr kumimoji="0" lang="ja-JP" altLang="ja-JP" sz="1500" b="1"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第</a:t>
            </a:r>
            <a:r>
              <a:rPr kumimoji="0" lang="ja-JP" altLang="en-US" sz="1500" b="1"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九百五十八</a:t>
            </a:r>
            <a:r>
              <a:rPr kumimoji="0" lang="ja-JP" altLang="ja-JP" sz="1500" b="1"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条</a:t>
            </a:r>
            <a:r>
              <a:rPr kumimoji="0" lang="ja-JP" altLang="en-US" sz="1500" b="1"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の三</a:t>
            </a:r>
            <a:r>
              <a:rPr kumimoji="0" lang="ja-JP" altLang="ja-JP"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　</a:t>
            </a:r>
            <a:r>
              <a:rPr kumimoji="0" lang="ja-JP" altLang="en-US"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前条の場合において相当と認めるときは、家庭裁判所は、</a:t>
            </a:r>
            <a:r>
              <a:rPr kumimoji="0" lang="ja-JP" altLang="en-US" sz="1500" u="sng"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被相続人と</a:t>
            </a:r>
            <a:endParaRPr kumimoji="0" lang="en-US" altLang="ja-JP" sz="1500" u="sng"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endParaRPr>
          </a:p>
          <a:p>
            <a:pPr marL="279400" indent="-279400" defTabSz="457200">
              <a:tabLst>
                <a:tab pos="266700" algn="l"/>
              </a:tabLst>
              <a:defRPr/>
            </a:pPr>
            <a:r>
              <a:rPr kumimoji="0" lang="ja-JP" altLang="en-US"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　（　　　　　　　 　　　　）、</a:t>
            </a:r>
            <a:r>
              <a:rPr kumimoji="0" lang="ja-JP" altLang="en-US" sz="1500" u="sng"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被相続人の</a:t>
            </a:r>
            <a:r>
              <a:rPr kumimoji="0" lang="ja-JP" altLang="en-US"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　　　　 　　　　　）その他被相続人と</a:t>
            </a:r>
            <a:endParaRPr kumimoji="0" lang="en-US" altLang="ja-JP"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endParaRPr>
          </a:p>
          <a:p>
            <a:pPr marL="279400" indent="-279400" defTabSz="457200">
              <a:tabLst>
                <a:tab pos="266700" algn="l"/>
              </a:tabLst>
              <a:defRPr/>
            </a:pPr>
            <a:r>
              <a:rPr lang="ja-JP" altLang="en-US"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　（　　 　　　）</a:t>
            </a:r>
            <a:r>
              <a:rPr kumimoji="0" lang="ja-JP" altLang="en-US"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があった者の請求によって、これらの者に、清算後残存すべき相続財産の全部又は一部を与えることができる。</a:t>
            </a:r>
            <a:endParaRPr kumimoji="0" lang="en-US" altLang="ja-JP"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endParaRPr>
          </a:p>
          <a:p>
            <a:pPr marL="279400" indent="-279400" defTabSz="457200">
              <a:tabLst>
                <a:tab pos="266700" algn="l"/>
              </a:tabLst>
              <a:defRPr/>
            </a:pPr>
            <a:r>
              <a:rPr kumimoji="0" lang="ja-JP" altLang="en-US"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 ２ 前項の請求は、第九百五十八条の期間の満了後三箇月以内に、これをしなければならない。　　　第九百五十九条を次のように改める。</a:t>
            </a:r>
            <a:endParaRPr kumimoji="0" lang="en-US" altLang="ja-JP"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endParaRPr>
          </a:p>
          <a:p>
            <a:pPr marL="279400" indent="-279400" defTabSz="457200">
              <a:tabLst>
                <a:tab pos="266700" algn="l"/>
              </a:tabLst>
              <a:defRPr/>
            </a:pPr>
            <a:r>
              <a:rPr kumimoji="0" lang="en-US" altLang="ja-JP" sz="1500" b="1"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 </a:t>
            </a:r>
            <a:r>
              <a:rPr kumimoji="0" lang="ja-JP" altLang="ja-JP" sz="1500" b="1"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第</a:t>
            </a:r>
            <a:r>
              <a:rPr kumimoji="0" lang="ja-JP" altLang="en-US" sz="1500" b="1"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九百五十九</a:t>
            </a:r>
            <a:r>
              <a:rPr kumimoji="0" lang="ja-JP" altLang="ja-JP" sz="1500" b="1"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条</a:t>
            </a:r>
            <a:r>
              <a:rPr kumimoji="0" lang="ja-JP" altLang="ja-JP"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　</a:t>
            </a:r>
            <a:r>
              <a:rPr kumimoji="0" lang="ja-JP" altLang="en-US"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前条の規定によって処分されなかった相続財産は、国庫に帰属する。この場合には、第九百五十六条第二項の規定を準用する。</a:t>
            </a:r>
            <a:endParaRPr kumimoji="0" lang="en-US" altLang="ja-JP"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endParaRPr>
          </a:p>
          <a:p>
            <a:pPr marL="279400" indent="-279400" defTabSz="457200">
              <a:tabLst>
                <a:tab pos="266700" algn="l"/>
              </a:tabLst>
              <a:defRPr/>
            </a:pPr>
            <a:r>
              <a:rPr kumimoji="0" lang="en-US" altLang="ja-JP"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 </a:t>
            </a:r>
            <a:r>
              <a:rPr kumimoji="0" lang="ja-JP" altLang="en-US"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 　第九百九十四条第一項中「死亡前」を「死亡以前」に改める。</a:t>
            </a:r>
            <a:endParaRPr kumimoji="0" lang="en-US" altLang="ja-JP"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endParaRPr>
          </a:p>
          <a:p>
            <a:pPr marL="279400" indent="-279400" defTabSz="457200">
              <a:tabLst>
                <a:tab pos="266700" algn="l"/>
              </a:tabLst>
              <a:defRPr/>
            </a:pPr>
            <a:r>
              <a:rPr lang="ja-JP" altLang="en-US"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　  第千四十四条中「第八百八十八条」を「第八百八十七条第二項、第三項」に改める。</a:t>
            </a:r>
            <a:endParaRPr lang="en-US" altLang="ja-JP"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endParaRPr>
          </a:p>
          <a:p>
            <a:pPr marL="279400" indent="-279400" defTabSz="457200">
              <a:tabLst>
                <a:tab pos="266700" algn="l"/>
              </a:tabLst>
              <a:defRPr/>
            </a:pPr>
            <a:r>
              <a:rPr lang="ja-JP" altLang="en-US" sz="1500" kern="100" dirty="0">
                <a:latin typeface="Century" panose="02040604050505020304" pitchFamily="18" charset="0"/>
                <a:ea typeface="ＭＳ 明朝" panose="02020609040205080304" pitchFamily="17" charset="-128"/>
                <a:cs typeface="Times New Roman" panose="02020603050405020304" pitchFamily="18" charset="0"/>
              </a:rPr>
              <a:t>　　　　　  </a:t>
            </a:r>
            <a:endParaRPr lang="en-US" altLang="ja-JP" sz="1500" kern="100" dirty="0">
              <a:latin typeface="Century" panose="02040604050505020304" pitchFamily="18" charset="0"/>
              <a:ea typeface="ＭＳ 明朝" panose="02020609040205080304" pitchFamily="17" charset="-128"/>
              <a:cs typeface="Times New Roman" panose="02020603050405020304" pitchFamily="18" charset="0"/>
            </a:endParaRPr>
          </a:p>
        </p:txBody>
      </p:sp>
      <p:sp>
        <p:nvSpPr>
          <p:cNvPr id="3" name="テキスト ボックス 2">
            <a:extLst>
              <a:ext uri="{FF2B5EF4-FFF2-40B4-BE49-F238E27FC236}">
                <a16:creationId xmlns:a16="http://schemas.microsoft.com/office/drawing/2014/main" id="{D23EF90D-4B10-457F-81DF-AC1D8739BF5C}"/>
              </a:ext>
            </a:extLst>
          </p:cNvPr>
          <p:cNvSpPr txBox="1"/>
          <p:nvPr/>
        </p:nvSpPr>
        <p:spPr>
          <a:xfrm>
            <a:off x="2135560" y="1302694"/>
            <a:ext cx="2343150" cy="323165"/>
          </a:xfrm>
          <a:prstGeom prst="rect">
            <a:avLst/>
          </a:prstGeom>
          <a:noFill/>
        </p:spPr>
        <p:txBody>
          <a:bodyPr wrap="square" rtlCol="0">
            <a:spAutoFit/>
          </a:bodyPr>
          <a:lstStyle/>
          <a:p>
            <a:r>
              <a:rPr lang="ja-JP" altLang="en-US" sz="1500" u="sng" dirty="0">
                <a:latin typeface="ＭＳ ゴシック" panose="020B0609070205080204" pitchFamily="49" charset="-128"/>
                <a:ea typeface="ＭＳ ゴシック" panose="020B0609070205080204" pitchFamily="49" charset="-128"/>
              </a:rPr>
              <a:t>生計を同じくしていた者</a:t>
            </a:r>
          </a:p>
        </p:txBody>
      </p:sp>
      <p:sp>
        <p:nvSpPr>
          <p:cNvPr id="5" name="テキスト ボックス 4">
            <a:extLst>
              <a:ext uri="{FF2B5EF4-FFF2-40B4-BE49-F238E27FC236}">
                <a16:creationId xmlns:a16="http://schemas.microsoft.com/office/drawing/2014/main" id="{8E0638F9-ED9F-4FCD-8A81-45CEBC06D118}"/>
              </a:ext>
            </a:extLst>
          </p:cNvPr>
          <p:cNvSpPr txBox="1"/>
          <p:nvPr/>
        </p:nvSpPr>
        <p:spPr>
          <a:xfrm>
            <a:off x="5807968" y="1302693"/>
            <a:ext cx="2041376" cy="323165"/>
          </a:xfrm>
          <a:prstGeom prst="rect">
            <a:avLst/>
          </a:prstGeom>
          <a:noFill/>
        </p:spPr>
        <p:txBody>
          <a:bodyPr wrap="square" rtlCol="0">
            <a:spAutoFit/>
          </a:bodyPr>
          <a:lstStyle/>
          <a:p>
            <a:r>
              <a:rPr lang="ja-JP" altLang="en-US" sz="1500" u="sng" dirty="0">
                <a:latin typeface="ＭＳ ゴシック" panose="020B0609070205080204" pitchFamily="49" charset="-128"/>
                <a:ea typeface="ＭＳ ゴシック" panose="020B0609070205080204" pitchFamily="49" charset="-128"/>
              </a:rPr>
              <a:t>療養看護に努めた者 </a:t>
            </a:r>
          </a:p>
        </p:txBody>
      </p:sp>
      <p:sp>
        <p:nvSpPr>
          <p:cNvPr id="6" name="テキスト ボックス 5">
            <a:extLst>
              <a:ext uri="{FF2B5EF4-FFF2-40B4-BE49-F238E27FC236}">
                <a16:creationId xmlns:a16="http://schemas.microsoft.com/office/drawing/2014/main" id="{D52386BB-C564-4874-A331-204582516DB1}"/>
              </a:ext>
            </a:extLst>
          </p:cNvPr>
          <p:cNvSpPr txBox="1"/>
          <p:nvPr/>
        </p:nvSpPr>
        <p:spPr>
          <a:xfrm>
            <a:off x="2135560" y="1521516"/>
            <a:ext cx="1152128" cy="323165"/>
          </a:xfrm>
          <a:prstGeom prst="rect">
            <a:avLst/>
          </a:prstGeom>
          <a:noFill/>
        </p:spPr>
        <p:txBody>
          <a:bodyPr wrap="square" rtlCol="0">
            <a:spAutoFit/>
          </a:bodyPr>
          <a:lstStyle/>
          <a:p>
            <a:r>
              <a:rPr lang="ja-JP" altLang="en-US" sz="1500" dirty="0">
                <a:latin typeface="ＭＳ ゴシック" panose="020B0609070205080204" pitchFamily="49" charset="-128"/>
                <a:ea typeface="ＭＳ ゴシック" panose="020B0609070205080204" pitchFamily="49" charset="-128"/>
              </a:rPr>
              <a:t>特別の縁故</a:t>
            </a:r>
          </a:p>
        </p:txBody>
      </p:sp>
      <p:sp>
        <p:nvSpPr>
          <p:cNvPr id="7" name="爆発: 8 pt 6">
            <a:extLst>
              <a:ext uri="{FF2B5EF4-FFF2-40B4-BE49-F238E27FC236}">
                <a16:creationId xmlns:a16="http://schemas.microsoft.com/office/drawing/2014/main" id="{44A904CB-9F76-44EB-A4EB-4F8DA0B5A1E9}"/>
              </a:ext>
            </a:extLst>
          </p:cNvPr>
          <p:cNvSpPr/>
          <p:nvPr/>
        </p:nvSpPr>
        <p:spPr>
          <a:xfrm>
            <a:off x="2928730" y="4395847"/>
            <a:ext cx="4823792" cy="1841465"/>
          </a:xfrm>
          <a:prstGeom prst="irregularSeal1">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dirty="0"/>
              <a:t>戻ります</a:t>
            </a:r>
            <a:endParaRPr kumimoji="1" lang="ja-JP" altLang="en-US" dirty="0"/>
          </a:p>
        </p:txBody>
      </p:sp>
    </p:spTree>
    <p:extLst>
      <p:ext uri="{BB962C8B-B14F-4D97-AF65-F5344CB8AC3E}">
        <p14:creationId xmlns:p14="http://schemas.microsoft.com/office/powerpoint/2010/main" val="19841311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5" presetClass="entr" presetSubtype="0"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fade">
                                      <p:cBhvr>
                                        <p:cTn id="21" dur="2000"/>
                                        <p:tgtEl>
                                          <p:spTgt spid="6"/>
                                        </p:tgtEl>
                                      </p:cBhvr>
                                    </p:animEffect>
                                    <p:anim calcmode="lin" valueType="num">
                                      <p:cBhvr>
                                        <p:cTn id="22" dur="2000" fill="hold"/>
                                        <p:tgtEl>
                                          <p:spTgt spid="6"/>
                                        </p:tgtEl>
                                        <p:attrNameLst>
                                          <p:attrName>ppt_w</p:attrName>
                                        </p:attrNameLst>
                                      </p:cBhvr>
                                      <p:tavLst>
                                        <p:tav tm="0" fmla="#ppt_w*sin(2.5*pi*$)">
                                          <p:val>
                                            <p:fltVal val="0"/>
                                          </p:val>
                                        </p:tav>
                                        <p:tav tm="100000">
                                          <p:val>
                                            <p:fltVal val="1"/>
                                          </p:val>
                                        </p:tav>
                                      </p:tavLst>
                                    </p:anim>
                                    <p:anim calcmode="lin" valueType="num">
                                      <p:cBhvr>
                                        <p:cTn id="23" dur="2000" fill="hold"/>
                                        <p:tgtEl>
                                          <p:spTgt spid="6"/>
                                        </p:tgtEl>
                                        <p:attrNameLst>
                                          <p:attrName>ppt_h</p:attrName>
                                        </p:attrNameLst>
                                      </p:cBhvr>
                                      <p:tavLst>
                                        <p:tav tm="0">
                                          <p:val>
                                            <p:strVal val="#ppt_h"/>
                                          </p:val>
                                        </p:tav>
                                        <p:tav tm="100000">
                                          <p:val>
                                            <p:strVal val="#ppt_h"/>
                                          </p:val>
                                        </p:tav>
                                      </p:tavLst>
                                    </p:anim>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grpId="0" nodeType="clickEffect">
                                  <p:stCondLst>
                                    <p:cond delay="0"/>
                                  </p:stCondLst>
                                  <p:childTnLst>
                                    <p:set>
                                      <p:cBhvr>
                                        <p:cTn id="27" dur="1" fill="hold">
                                          <p:stCondLst>
                                            <p:cond delay="0"/>
                                          </p:stCondLst>
                                        </p:cTn>
                                        <p:tgtEl>
                                          <p:spTgt spid="7"/>
                                        </p:tgtEl>
                                        <p:attrNameLst>
                                          <p:attrName>style.visibility</p:attrName>
                                        </p:attrNameLst>
                                      </p:cBhvr>
                                      <p:to>
                                        <p:strVal val="visible"/>
                                      </p:to>
                                    </p:set>
                                    <p:anim calcmode="lin" valueType="num">
                                      <p:cBhvr additive="base">
                                        <p:cTn id="28" dur="1000" fill="hold"/>
                                        <p:tgtEl>
                                          <p:spTgt spid="7"/>
                                        </p:tgtEl>
                                        <p:attrNameLst>
                                          <p:attrName>ppt_x</p:attrName>
                                        </p:attrNameLst>
                                      </p:cBhvr>
                                      <p:tavLst>
                                        <p:tav tm="0">
                                          <p:val>
                                            <p:strVal val="#ppt_x"/>
                                          </p:val>
                                        </p:tav>
                                        <p:tav tm="100000">
                                          <p:val>
                                            <p:strVal val="#ppt_x"/>
                                          </p:val>
                                        </p:tav>
                                      </p:tavLst>
                                    </p:anim>
                                    <p:anim calcmode="lin" valueType="num">
                                      <p:cBhvr additive="base">
                                        <p:cTn id="29" dur="10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6" grpId="0"/>
      <p:bldP spid="7"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3" name="テキスト プレースホルダー 2">
            <a:extLst>
              <a:ext uri="{FF2B5EF4-FFF2-40B4-BE49-F238E27FC236}">
                <a16:creationId xmlns:a16="http://schemas.microsoft.com/office/drawing/2014/main" id="{37C61807-4559-45DD-A73A-3E6DE4BAA669}"/>
              </a:ext>
            </a:extLst>
          </p:cNvPr>
          <p:cNvSpPr>
            <a:spLocks noGrp="1"/>
          </p:cNvSpPr>
          <p:nvPr>
            <p:ph type="body" idx="1"/>
          </p:nvPr>
        </p:nvSpPr>
        <p:spPr>
          <a:xfrm>
            <a:off x="2438400" y="908720"/>
            <a:ext cx="7772400" cy="5630192"/>
          </a:xfrm>
        </p:spPr>
        <p:txBody>
          <a:bodyPr>
            <a:normAutofit/>
          </a:bodyPr>
          <a:lstStyle/>
          <a:p>
            <a:endParaRPr kumimoji="1" lang="en-US" altLang="ja-JP" dirty="0"/>
          </a:p>
          <a:p>
            <a:endParaRPr kumimoji="1" lang="en-US" altLang="ja-JP" dirty="0"/>
          </a:p>
          <a:p>
            <a:endParaRPr kumimoji="1" lang="en-US" altLang="ja-JP" dirty="0"/>
          </a:p>
          <a:p>
            <a:r>
              <a:rPr kumimoji="1" lang="ja-JP" altLang="en-US" dirty="0"/>
              <a:t>　　　　</a:t>
            </a:r>
          </a:p>
        </p:txBody>
      </p:sp>
      <p:sp>
        <p:nvSpPr>
          <p:cNvPr id="4" name="スライド番号プレースホルダー 3">
            <a:extLst>
              <a:ext uri="{FF2B5EF4-FFF2-40B4-BE49-F238E27FC236}">
                <a16:creationId xmlns:a16="http://schemas.microsoft.com/office/drawing/2014/main" id="{B9717D29-06DA-4FC0-B672-401E80EDAAA2}"/>
              </a:ext>
            </a:extLst>
          </p:cNvPr>
          <p:cNvSpPr>
            <a:spLocks noGrp="1"/>
          </p:cNvSpPr>
          <p:nvPr>
            <p:ph type="sldNum" sz="quarter" idx="12"/>
          </p:nvPr>
        </p:nvSpPr>
        <p:spPr/>
        <p:txBody>
          <a:bodyPr/>
          <a:lstStyle/>
          <a:p>
            <a:pPr fontAlgn="base">
              <a:spcBef>
                <a:spcPct val="0"/>
              </a:spcBef>
              <a:spcAft>
                <a:spcPct val="0"/>
              </a:spcAft>
              <a:defRPr/>
            </a:pPr>
            <a:fld id="{1BF73EC5-EDF2-4E74-BF6C-6E215FBCE645}" type="slidenum">
              <a:rPr lang="ja-JP" altLang="en-US">
                <a:solidFill>
                  <a:prstClr val="black"/>
                </a:solidFill>
                <a:latin typeface="Calibri" pitchFamily="34" charset="0"/>
                <a:ea typeface="ＭＳ Ｐゴシック" pitchFamily="50" charset="-128"/>
              </a:rPr>
              <a:pPr fontAlgn="base">
                <a:spcBef>
                  <a:spcPct val="0"/>
                </a:spcBef>
                <a:spcAft>
                  <a:spcPct val="0"/>
                </a:spcAft>
                <a:defRPr/>
              </a:pPr>
              <a:t>14</a:t>
            </a:fld>
            <a:endParaRPr lang="ja-JP" altLang="en-US" dirty="0">
              <a:solidFill>
                <a:prstClr val="black"/>
              </a:solidFill>
              <a:latin typeface="Calibri" pitchFamily="34" charset="0"/>
              <a:ea typeface="ＭＳ Ｐゴシック" pitchFamily="50" charset="-128"/>
            </a:endParaRPr>
          </a:p>
        </p:txBody>
      </p:sp>
      <p:sp>
        <p:nvSpPr>
          <p:cNvPr id="5" name="テキスト プレースホルダー 5">
            <a:extLst>
              <a:ext uri="{FF2B5EF4-FFF2-40B4-BE49-F238E27FC236}">
                <a16:creationId xmlns:a16="http://schemas.microsoft.com/office/drawing/2014/main" id="{7F1ECA64-DD79-423D-BD1B-7E947DC30ED3}"/>
              </a:ext>
            </a:extLst>
          </p:cNvPr>
          <p:cNvSpPr txBox="1">
            <a:spLocks/>
          </p:cNvSpPr>
          <p:nvPr/>
        </p:nvSpPr>
        <p:spPr>
          <a:xfrm>
            <a:off x="1841748" y="587226"/>
            <a:ext cx="8502724" cy="5951686"/>
          </a:xfrm>
          <a:prstGeom prst="rect">
            <a:avLst/>
          </a:prstGeom>
        </p:spPr>
        <p:txBody>
          <a:bodyPr vert="horz" lIns="45720" rIns="45720" anchor="t">
            <a:normAutofit/>
          </a:bodyPr>
          <a:lstStyle>
            <a:lvl1pPr marL="0" indent="0" algn="l" rtl="0" eaLnBrk="1" latinLnBrk="0" hangingPunct="1">
              <a:spcBef>
                <a:spcPct val="20000"/>
              </a:spcBef>
              <a:buClr>
                <a:schemeClr val="accent3"/>
              </a:buClr>
              <a:buSzPct val="95000"/>
              <a:buFont typeface="Wingdings 2"/>
              <a:buNone/>
              <a:defRPr kumimoji="1" sz="22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None/>
              <a:defRPr kumimoji="1" sz="1800" kern="1200">
                <a:solidFill>
                  <a:schemeClr val="tx1">
                    <a:tint val="75000"/>
                  </a:schemeClr>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None/>
              <a:defRPr kumimoji="1" sz="1600" kern="1200">
                <a:solidFill>
                  <a:schemeClr val="tx1">
                    <a:tint val="75000"/>
                  </a:schemeClr>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None/>
              <a:defRPr kumimoji="1" sz="1400" kern="1200">
                <a:solidFill>
                  <a:schemeClr val="tx1">
                    <a:tint val="75000"/>
                  </a:schemeClr>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None/>
              <a:defRPr kumimoji="1" sz="1400" kern="1200">
                <a:solidFill>
                  <a:schemeClr val="tx1">
                    <a:tint val="75000"/>
                  </a:schemeClr>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1"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1"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1"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1" sz="1400" kern="1200" baseline="0">
                <a:solidFill>
                  <a:schemeClr val="tx1"/>
                </a:solidFill>
                <a:latin typeface="+mn-lt"/>
                <a:ea typeface="+mn-ea"/>
                <a:cs typeface="+mn-cs"/>
              </a:defRPr>
            </a:lvl9pPr>
          </a:lstStyle>
          <a:p>
            <a:pPr>
              <a:buClr>
                <a:srgbClr val="0BD0D9"/>
              </a:buClr>
            </a:pPr>
            <a:r>
              <a:rPr lang="ja-JP" altLang="en-US" sz="1800" dirty="0">
                <a:solidFill>
                  <a:prstClr val="black"/>
                </a:solidFill>
                <a:latin typeface="Constantia"/>
                <a:ea typeface="HGP明朝E" panose="02020900000000000000" pitchFamily="18" charset="-128"/>
              </a:rPr>
              <a:t>　　 ⑤ 昭和５５年大改正（紛争の解決に、別紙４参照）</a:t>
            </a:r>
            <a:endParaRPr lang="en-US" altLang="ja-JP" sz="1800" dirty="0">
              <a:solidFill>
                <a:prstClr val="black"/>
              </a:solidFill>
              <a:latin typeface="Constantia"/>
              <a:ea typeface="HGP明朝E" panose="02020900000000000000" pitchFamily="18" charset="-128"/>
            </a:endParaRPr>
          </a:p>
          <a:p>
            <a:pPr>
              <a:buClr>
                <a:srgbClr val="0BD0D9"/>
              </a:buClr>
            </a:pPr>
            <a:r>
              <a:rPr lang="ja-JP" altLang="en-US" sz="1800" dirty="0">
                <a:solidFill>
                  <a:prstClr val="black"/>
                </a:solidFill>
                <a:latin typeface="Constantia"/>
                <a:ea typeface="HGP明朝E" panose="02020900000000000000" pitchFamily="18" charset="-128"/>
              </a:rPr>
              <a:t>　　　 　昭和５６年１月１日から平成３０年改正まで（条文により施行日が異なる）</a:t>
            </a:r>
            <a:endParaRPr lang="en-US" altLang="ja-JP" sz="1800" dirty="0">
              <a:solidFill>
                <a:prstClr val="black"/>
              </a:solidFill>
              <a:latin typeface="Constantia"/>
              <a:ea typeface="HGP明朝E" panose="02020900000000000000" pitchFamily="18" charset="-128"/>
            </a:endParaRPr>
          </a:p>
          <a:p>
            <a:pPr>
              <a:buClr>
                <a:srgbClr val="0BD0D9"/>
              </a:buClr>
            </a:pPr>
            <a:r>
              <a:rPr lang="ja-JP" altLang="en-US" sz="1800" dirty="0">
                <a:solidFill>
                  <a:prstClr val="black"/>
                </a:solidFill>
                <a:latin typeface="Constantia"/>
                <a:ea typeface="HGP明朝E" panose="02020900000000000000" pitchFamily="18" charset="-128"/>
              </a:rPr>
              <a:t>　　　 ・ （　　 　　　）の法定相続分の引上げ（９００条       から　　 まで）</a:t>
            </a:r>
            <a:endParaRPr lang="en-US" altLang="ja-JP" sz="1800" dirty="0">
              <a:solidFill>
                <a:prstClr val="black"/>
              </a:solidFill>
              <a:latin typeface="Constantia"/>
              <a:ea typeface="HGP明朝E" panose="02020900000000000000" pitchFamily="18" charset="-128"/>
            </a:endParaRPr>
          </a:p>
          <a:p>
            <a:pPr>
              <a:buClr>
                <a:srgbClr val="0BD0D9"/>
              </a:buClr>
            </a:pPr>
            <a:endParaRPr lang="en-US" altLang="ja-JP" sz="1800" dirty="0">
              <a:solidFill>
                <a:prstClr val="black"/>
              </a:solidFill>
              <a:latin typeface="Constantia"/>
              <a:ea typeface="HGP明朝E" panose="02020900000000000000" pitchFamily="18" charset="-128"/>
            </a:endParaRPr>
          </a:p>
          <a:p>
            <a:pPr>
              <a:buClr>
                <a:srgbClr val="0BD0D9"/>
              </a:buClr>
            </a:pPr>
            <a:endParaRPr lang="en-US" altLang="ja-JP" sz="1800" dirty="0">
              <a:solidFill>
                <a:prstClr val="black"/>
              </a:solidFill>
              <a:latin typeface="Constantia"/>
              <a:ea typeface="HGP明朝E" panose="02020900000000000000" pitchFamily="18" charset="-128"/>
            </a:endParaRPr>
          </a:p>
          <a:p>
            <a:pPr>
              <a:buClr>
                <a:srgbClr val="0BD0D9"/>
              </a:buClr>
            </a:pPr>
            <a:endParaRPr lang="en-US" altLang="ja-JP" sz="1800" dirty="0">
              <a:solidFill>
                <a:prstClr val="black"/>
              </a:solidFill>
              <a:latin typeface="Constantia"/>
              <a:ea typeface="HGP明朝E" panose="02020900000000000000" pitchFamily="18" charset="-128"/>
            </a:endParaRPr>
          </a:p>
          <a:p>
            <a:pPr>
              <a:buClr>
                <a:srgbClr val="0BD0D9"/>
              </a:buClr>
            </a:pPr>
            <a:endParaRPr lang="en-US" altLang="ja-JP" sz="1800" dirty="0">
              <a:solidFill>
                <a:prstClr val="black"/>
              </a:solidFill>
              <a:latin typeface="Constantia"/>
              <a:ea typeface="HGP明朝E" panose="02020900000000000000" pitchFamily="18" charset="-128"/>
            </a:endParaRPr>
          </a:p>
          <a:p>
            <a:pPr>
              <a:buClr>
                <a:srgbClr val="0BD0D9"/>
              </a:buClr>
            </a:pPr>
            <a:endParaRPr lang="en-US" altLang="ja-JP" sz="1800" dirty="0">
              <a:solidFill>
                <a:prstClr val="black"/>
              </a:solidFill>
              <a:latin typeface="Constantia"/>
              <a:ea typeface="HGP明朝E" panose="02020900000000000000" pitchFamily="18" charset="-128"/>
            </a:endParaRPr>
          </a:p>
          <a:p>
            <a:pPr>
              <a:buClr>
                <a:srgbClr val="0BD0D9"/>
              </a:buClr>
            </a:pPr>
            <a:endParaRPr lang="en-US" altLang="ja-JP" sz="1800" dirty="0">
              <a:solidFill>
                <a:prstClr val="black"/>
              </a:solidFill>
              <a:latin typeface="Constantia"/>
              <a:ea typeface="HGP明朝E" panose="02020900000000000000" pitchFamily="18" charset="-128"/>
            </a:endParaRPr>
          </a:p>
          <a:p>
            <a:pPr>
              <a:buClr>
                <a:srgbClr val="0BD0D9"/>
              </a:buClr>
            </a:pPr>
            <a:endParaRPr lang="en-US" altLang="ja-JP" sz="1800" dirty="0">
              <a:solidFill>
                <a:prstClr val="black"/>
              </a:solidFill>
              <a:latin typeface="Constantia"/>
              <a:ea typeface="HGP明朝E" panose="02020900000000000000" pitchFamily="18" charset="-128"/>
            </a:endParaRPr>
          </a:p>
          <a:p>
            <a:pPr>
              <a:buClr>
                <a:srgbClr val="0BD0D9"/>
              </a:buClr>
            </a:pPr>
            <a:endParaRPr lang="en-US" altLang="ja-JP" sz="1800" dirty="0">
              <a:solidFill>
                <a:prstClr val="black"/>
              </a:solidFill>
              <a:latin typeface="Constantia"/>
              <a:ea typeface="HGP明朝E" panose="02020900000000000000" pitchFamily="18" charset="-128"/>
            </a:endParaRPr>
          </a:p>
          <a:p>
            <a:pPr>
              <a:buClr>
                <a:srgbClr val="0BD0D9"/>
              </a:buClr>
            </a:pPr>
            <a:endParaRPr lang="en-US" altLang="ja-JP" sz="1800" dirty="0">
              <a:solidFill>
                <a:prstClr val="black"/>
              </a:solidFill>
              <a:latin typeface="Constantia"/>
              <a:ea typeface="HGP明朝E" panose="02020900000000000000" pitchFamily="18" charset="-128"/>
            </a:endParaRPr>
          </a:p>
          <a:p>
            <a:pPr>
              <a:buClr>
                <a:srgbClr val="0BD0D9"/>
              </a:buClr>
            </a:pPr>
            <a:endParaRPr lang="en-US" altLang="ja-JP" sz="1800" dirty="0">
              <a:solidFill>
                <a:prstClr val="black"/>
              </a:solidFill>
              <a:latin typeface="Constantia"/>
              <a:ea typeface="HGP明朝E" panose="02020900000000000000" pitchFamily="18" charset="-128"/>
            </a:endParaRPr>
          </a:p>
          <a:p>
            <a:pPr>
              <a:spcBef>
                <a:spcPct val="0"/>
              </a:spcBef>
              <a:buClrTx/>
              <a:buSzTx/>
              <a:defRPr/>
            </a:pPr>
            <a:r>
              <a:rPr lang="ja-JP" altLang="en-US" sz="1800" dirty="0">
                <a:solidFill>
                  <a:prstClr val="black"/>
                </a:solidFill>
                <a:latin typeface="HGP明朝E" panose="02020900000000000000" pitchFamily="18" charset="-128"/>
                <a:ea typeface="HGP明朝E" panose="02020900000000000000" pitchFamily="18" charset="-128"/>
              </a:rPr>
              <a:t>      ・ （　　　　　）制度の新設 （９０４条の２）</a:t>
            </a:r>
            <a:endParaRPr lang="en-US" altLang="ja-JP" sz="1800" dirty="0">
              <a:solidFill>
                <a:prstClr val="black"/>
              </a:solidFill>
              <a:latin typeface="HGP明朝E" panose="02020900000000000000" pitchFamily="18" charset="-128"/>
              <a:ea typeface="HGP明朝E" panose="02020900000000000000" pitchFamily="18" charset="-128"/>
            </a:endParaRPr>
          </a:p>
          <a:p>
            <a:pPr>
              <a:spcBef>
                <a:spcPct val="0"/>
              </a:spcBef>
              <a:buClrTx/>
              <a:buSzTx/>
              <a:defRPr/>
            </a:pPr>
            <a:r>
              <a:rPr lang="ja-JP" altLang="en-US" sz="1800" dirty="0">
                <a:solidFill>
                  <a:prstClr val="black"/>
                </a:solidFill>
                <a:latin typeface="HGP明朝E" panose="02020900000000000000" pitchFamily="18" charset="-128"/>
                <a:ea typeface="HGP明朝E" panose="02020900000000000000" pitchFamily="18" charset="-128"/>
              </a:rPr>
              <a:t>　　　　 相続人間の実質的な（　　　　）を図る目的で新設された。</a:t>
            </a:r>
            <a:endParaRPr lang="en-US" altLang="ja-JP" sz="1800" dirty="0">
              <a:solidFill>
                <a:prstClr val="black"/>
              </a:solidFill>
              <a:latin typeface="HGP明朝E" panose="02020900000000000000" pitchFamily="18" charset="-128"/>
              <a:ea typeface="HGP明朝E" panose="02020900000000000000" pitchFamily="18" charset="-128"/>
            </a:endParaRPr>
          </a:p>
          <a:p>
            <a:pPr>
              <a:buClr>
                <a:srgbClr val="0BD0D9"/>
              </a:buClr>
            </a:pPr>
            <a:r>
              <a:rPr lang="ja-JP" altLang="en-US" sz="1800" dirty="0">
                <a:solidFill>
                  <a:prstClr val="black"/>
                </a:solidFill>
                <a:latin typeface="Constantia"/>
                <a:ea typeface="HGP明朝E" panose="02020900000000000000" pitchFamily="18" charset="-128"/>
              </a:rPr>
              <a:t>　　　・ 代襲相続制度の見直し （８８９条②中８８７条③を準用する部分の削除）</a:t>
            </a:r>
            <a:endParaRPr lang="en-US" altLang="ja-JP" sz="1800" dirty="0">
              <a:solidFill>
                <a:prstClr val="black"/>
              </a:solidFill>
              <a:latin typeface="Constantia"/>
              <a:ea typeface="HGP明朝E" panose="02020900000000000000" pitchFamily="18" charset="-128"/>
            </a:endParaRPr>
          </a:p>
          <a:p>
            <a:pPr>
              <a:buClr>
                <a:srgbClr val="0BD0D9"/>
              </a:buClr>
            </a:pPr>
            <a:r>
              <a:rPr lang="ja-JP" altLang="en-US" sz="1800" dirty="0">
                <a:solidFill>
                  <a:prstClr val="black"/>
                </a:solidFill>
                <a:latin typeface="Constantia"/>
                <a:ea typeface="HGP明朝E" panose="02020900000000000000" pitchFamily="18" charset="-128"/>
              </a:rPr>
              <a:t>　　　　 代襲の範囲は、兄弟姉妹のときは子まで。</a:t>
            </a:r>
            <a:endParaRPr lang="en-US" altLang="ja-JP" sz="1800" dirty="0">
              <a:solidFill>
                <a:prstClr val="black"/>
              </a:solidFill>
              <a:latin typeface="Constantia"/>
              <a:ea typeface="HGP明朝E" panose="02020900000000000000" pitchFamily="18" charset="-128"/>
            </a:endParaRPr>
          </a:p>
          <a:p>
            <a:pPr>
              <a:buClr>
                <a:srgbClr val="0BD0D9"/>
              </a:buClr>
            </a:pPr>
            <a:r>
              <a:rPr lang="ja-JP" altLang="en-US" sz="1800" dirty="0">
                <a:solidFill>
                  <a:prstClr val="white"/>
                </a:solidFill>
                <a:latin typeface="Constantia"/>
                <a:ea typeface="HGP明朝E" panose="02020900000000000000" pitchFamily="18" charset="-128"/>
              </a:rPr>
              <a:t>　</a:t>
            </a:r>
            <a:endParaRPr lang="en-US" altLang="ja-JP" sz="1800" dirty="0">
              <a:solidFill>
                <a:prstClr val="white"/>
              </a:solidFill>
              <a:latin typeface="Constantia"/>
              <a:ea typeface="HGP明朝E" panose="02020900000000000000" pitchFamily="18" charset="-128"/>
            </a:endParaRPr>
          </a:p>
        </p:txBody>
      </p:sp>
      <p:sp>
        <p:nvSpPr>
          <p:cNvPr id="6" name="正方形/長方形 5">
            <a:extLst>
              <a:ext uri="{FF2B5EF4-FFF2-40B4-BE49-F238E27FC236}">
                <a16:creationId xmlns:a16="http://schemas.microsoft.com/office/drawing/2014/main" id="{9A3B57D7-885A-4D2A-9876-5EAAF2F68630}"/>
              </a:ext>
            </a:extLst>
          </p:cNvPr>
          <p:cNvSpPr/>
          <p:nvPr/>
        </p:nvSpPr>
        <p:spPr>
          <a:xfrm>
            <a:off x="6666384" y="1285490"/>
            <a:ext cx="216024" cy="288032"/>
          </a:xfrm>
          <a:prstGeom prst="rect">
            <a:avLst/>
          </a:prstGeom>
          <a:ln/>
        </p:spPr>
        <p:style>
          <a:lnRef idx="2">
            <a:schemeClr val="dk1"/>
          </a:lnRef>
          <a:fillRef idx="1">
            <a:schemeClr val="lt1"/>
          </a:fillRef>
          <a:effectRef idx="0">
            <a:schemeClr val="dk1"/>
          </a:effectRef>
          <a:fontRef idx="minor">
            <a:schemeClr val="dk1"/>
          </a:fontRef>
        </p:style>
        <p:txBody>
          <a:bodyPr rtlCol="0" anchor="ctr"/>
          <a:lstStyle/>
          <a:p>
            <a:pPr algn="ctr" fontAlgn="base">
              <a:spcBef>
                <a:spcPct val="0"/>
              </a:spcBef>
              <a:spcAft>
                <a:spcPct val="0"/>
              </a:spcAft>
            </a:pPr>
            <a:r>
              <a:rPr lang="ja-JP" altLang="en-US" sz="1400" dirty="0">
                <a:solidFill>
                  <a:prstClr val="black"/>
                </a:solidFill>
                <a:latin typeface="Constantia"/>
                <a:ea typeface="HGP明朝E" panose="02020900000000000000" pitchFamily="18" charset="-128"/>
              </a:rPr>
              <a:t>１</a:t>
            </a:r>
            <a:endParaRPr lang="en-US" altLang="ja-JP" sz="1400" dirty="0">
              <a:solidFill>
                <a:prstClr val="black"/>
              </a:solidFill>
              <a:latin typeface="Constantia"/>
              <a:ea typeface="HGP明朝E" panose="02020900000000000000" pitchFamily="18" charset="-128"/>
            </a:endParaRPr>
          </a:p>
        </p:txBody>
      </p:sp>
      <p:sp>
        <p:nvSpPr>
          <p:cNvPr id="7" name="正方形/長方形 6">
            <a:extLst>
              <a:ext uri="{FF2B5EF4-FFF2-40B4-BE49-F238E27FC236}">
                <a16:creationId xmlns:a16="http://schemas.microsoft.com/office/drawing/2014/main" id="{2403E301-5592-4415-9CAD-321799FE7AAD}"/>
              </a:ext>
            </a:extLst>
          </p:cNvPr>
          <p:cNvSpPr/>
          <p:nvPr/>
        </p:nvSpPr>
        <p:spPr>
          <a:xfrm>
            <a:off x="7486089" y="1285490"/>
            <a:ext cx="216024" cy="288032"/>
          </a:xfrm>
          <a:prstGeom prst="rect">
            <a:avLst/>
          </a:prstGeom>
          <a:ln/>
        </p:spPr>
        <p:style>
          <a:lnRef idx="2">
            <a:schemeClr val="dk1"/>
          </a:lnRef>
          <a:fillRef idx="1">
            <a:schemeClr val="lt1"/>
          </a:fillRef>
          <a:effectRef idx="0">
            <a:schemeClr val="dk1"/>
          </a:effectRef>
          <a:fontRef idx="minor">
            <a:schemeClr val="dk1"/>
          </a:fontRef>
        </p:style>
        <p:txBody>
          <a:bodyPr rtlCol="0" anchor="ctr"/>
          <a:lstStyle/>
          <a:p>
            <a:pPr algn="ctr" fontAlgn="base">
              <a:spcBef>
                <a:spcPct val="0"/>
              </a:spcBef>
              <a:spcAft>
                <a:spcPct val="0"/>
              </a:spcAft>
            </a:pPr>
            <a:r>
              <a:rPr lang="ja-JP" altLang="en-US" sz="1400" dirty="0">
                <a:solidFill>
                  <a:prstClr val="black"/>
                </a:solidFill>
                <a:latin typeface="Constantia"/>
                <a:ea typeface="HGP明朝E" panose="02020900000000000000" pitchFamily="18" charset="-128"/>
              </a:rPr>
              <a:t>３</a:t>
            </a:r>
            <a:endParaRPr lang="en-US" altLang="ja-JP" sz="1400" dirty="0">
              <a:solidFill>
                <a:prstClr val="black"/>
              </a:solidFill>
              <a:latin typeface="Constantia"/>
              <a:ea typeface="HGP明朝E" panose="02020900000000000000" pitchFamily="18" charset="-128"/>
            </a:endParaRPr>
          </a:p>
        </p:txBody>
      </p:sp>
      <p:graphicFrame>
        <p:nvGraphicFramePr>
          <p:cNvPr id="8" name="表 8">
            <a:extLst>
              <a:ext uri="{FF2B5EF4-FFF2-40B4-BE49-F238E27FC236}">
                <a16:creationId xmlns:a16="http://schemas.microsoft.com/office/drawing/2014/main" id="{2024766B-B553-4221-8ACE-0AB150395B37}"/>
              </a:ext>
            </a:extLst>
          </p:cNvPr>
          <p:cNvGraphicFramePr>
            <a:graphicFrameLocks noGrp="1"/>
          </p:cNvGraphicFramePr>
          <p:nvPr/>
        </p:nvGraphicFramePr>
        <p:xfrm>
          <a:off x="2567608" y="1878285"/>
          <a:ext cx="6480720" cy="2739866"/>
        </p:xfrm>
        <a:graphic>
          <a:graphicData uri="http://schemas.openxmlformats.org/drawingml/2006/table">
            <a:tbl>
              <a:tblPr firstRow="1" bandRow="1">
                <a:tableStyleId>{5C22544A-7EE6-4342-B048-85BDC9FD1C3A}</a:tableStyleId>
              </a:tblPr>
              <a:tblGrid>
                <a:gridCol w="2313585">
                  <a:extLst>
                    <a:ext uri="{9D8B030D-6E8A-4147-A177-3AD203B41FA5}">
                      <a16:colId xmlns:a16="http://schemas.microsoft.com/office/drawing/2014/main" val="4138556293"/>
                    </a:ext>
                  </a:extLst>
                </a:gridCol>
                <a:gridCol w="2024387">
                  <a:extLst>
                    <a:ext uri="{9D8B030D-6E8A-4147-A177-3AD203B41FA5}">
                      <a16:colId xmlns:a16="http://schemas.microsoft.com/office/drawing/2014/main" val="584116557"/>
                    </a:ext>
                  </a:extLst>
                </a:gridCol>
                <a:gridCol w="2142748">
                  <a:extLst>
                    <a:ext uri="{9D8B030D-6E8A-4147-A177-3AD203B41FA5}">
                      <a16:colId xmlns:a16="http://schemas.microsoft.com/office/drawing/2014/main" val="3841457499"/>
                    </a:ext>
                  </a:extLst>
                </a:gridCol>
              </a:tblGrid>
              <a:tr h="464137">
                <a:tc>
                  <a:txBody>
                    <a:bodyPr/>
                    <a:lstStyle/>
                    <a:p>
                      <a:pPr algn="ctr"/>
                      <a:r>
                        <a:rPr kumimoji="1" lang="ja-JP" altLang="en-US" sz="1800" dirty="0">
                          <a:solidFill>
                            <a:schemeClr val="bg1"/>
                          </a:solidFill>
                        </a:rPr>
                        <a:t>共同相続人</a:t>
                      </a:r>
                    </a:p>
                  </a:txBody>
                  <a:tcPr anchor="ctr">
                    <a:noFill/>
                  </a:tcPr>
                </a:tc>
                <a:tc>
                  <a:txBody>
                    <a:bodyPr/>
                    <a:lstStyle/>
                    <a:p>
                      <a:r>
                        <a:rPr kumimoji="1" lang="ja-JP" altLang="en-US" sz="1400" dirty="0"/>
                        <a:t>　　</a:t>
                      </a:r>
                      <a:r>
                        <a:rPr kumimoji="1" lang="ja-JP" altLang="en-US" sz="1400" dirty="0">
                          <a:solidFill>
                            <a:schemeClr val="bg1"/>
                          </a:solidFill>
                        </a:rPr>
                        <a:t>Ｓ ２３．１．１～ </a:t>
                      </a:r>
                      <a:endParaRPr kumimoji="1" lang="en-US" altLang="ja-JP" sz="1400" dirty="0">
                        <a:solidFill>
                          <a:schemeClr val="bg1"/>
                        </a:solidFill>
                      </a:endParaRPr>
                    </a:p>
                    <a:p>
                      <a:r>
                        <a:rPr kumimoji="1" lang="ja-JP" altLang="en-US" sz="1400" dirty="0">
                          <a:solidFill>
                            <a:schemeClr val="bg1"/>
                          </a:solidFill>
                        </a:rPr>
                        <a:t>　　　　　Ｓ ５５．１２．３１</a:t>
                      </a:r>
                    </a:p>
                  </a:txBody>
                  <a:tcPr anchor="c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schemeClr val="bg1"/>
                          </a:solidFill>
                          <a:effectLst/>
                          <a:uLnTx/>
                          <a:uFillTx/>
                          <a:latin typeface="+mn-lt"/>
                          <a:ea typeface="+mn-ea"/>
                          <a:cs typeface="+mn-cs"/>
                        </a:rPr>
                        <a:t>Ｓ ５６．１．１～ 現在</a:t>
                      </a:r>
                    </a:p>
                  </a:txBody>
                  <a:tcPr anchor="ctr">
                    <a:noFill/>
                  </a:tcPr>
                </a:tc>
                <a:extLst>
                  <a:ext uri="{0D108BD9-81ED-4DB2-BD59-A6C34878D82A}">
                    <a16:rowId xmlns:a16="http://schemas.microsoft.com/office/drawing/2014/main" val="3144172200"/>
                  </a:ext>
                </a:extLst>
              </a:tr>
              <a:tr h="353146">
                <a:tc>
                  <a:txBody>
                    <a:bodyPr/>
                    <a:lstStyle/>
                    <a:p>
                      <a:pPr algn="ctr"/>
                      <a:r>
                        <a:rPr kumimoji="1" lang="ja-JP" altLang="en-US" dirty="0">
                          <a:solidFill>
                            <a:schemeClr val="bg1"/>
                          </a:solidFill>
                        </a:rPr>
                        <a:t>配偶者と子</a:t>
                      </a:r>
                    </a:p>
                  </a:txBody>
                  <a:tcPr>
                    <a:noFill/>
                  </a:tcPr>
                </a:tc>
                <a:tc>
                  <a:txBody>
                    <a:bodyPr/>
                    <a:lstStyle/>
                    <a:p>
                      <a:pPr algn="l"/>
                      <a:r>
                        <a:rPr kumimoji="1" lang="ja-JP" altLang="en-US" dirty="0">
                          <a:solidFill>
                            <a:schemeClr val="tx1"/>
                          </a:solidFill>
                        </a:rPr>
                        <a:t>　</a:t>
                      </a:r>
                      <a:r>
                        <a:rPr kumimoji="1" lang="ja-JP" altLang="en-US" dirty="0">
                          <a:solidFill>
                            <a:schemeClr val="bg1"/>
                          </a:solidFill>
                        </a:rPr>
                        <a:t>（　　　）　と　２</a:t>
                      </a:r>
                      <a:r>
                        <a:rPr kumimoji="1" lang="en-US" altLang="ja-JP" dirty="0">
                          <a:solidFill>
                            <a:schemeClr val="bg1"/>
                          </a:solidFill>
                        </a:rPr>
                        <a:t>/</a:t>
                      </a:r>
                      <a:r>
                        <a:rPr kumimoji="1" lang="ja-JP" altLang="en-US" dirty="0">
                          <a:solidFill>
                            <a:schemeClr val="bg1"/>
                          </a:solidFill>
                        </a:rPr>
                        <a:t>３</a:t>
                      </a:r>
                    </a:p>
                  </a:txBody>
                  <a:tcPr>
                    <a:noFill/>
                  </a:tcPr>
                </a:tc>
                <a:tc>
                  <a:txBody>
                    <a:bodyPr/>
                    <a:lstStyle/>
                    <a:p>
                      <a:pPr algn="l"/>
                      <a:r>
                        <a:rPr kumimoji="1" lang="ja-JP" altLang="en-US" dirty="0">
                          <a:solidFill>
                            <a:schemeClr val="tx1"/>
                          </a:solidFill>
                        </a:rPr>
                        <a:t>  </a:t>
                      </a:r>
                      <a:r>
                        <a:rPr kumimoji="1" lang="ja-JP" altLang="en-US" dirty="0">
                          <a:solidFill>
                            <a:schemeClr val="bg1"/>
                          </a:solidFill>
                        </a:rPr>
                        <a:t>（　　　）  と　１</a:t>
                      </a:r>
                      <a:r>
                        <a:rPr kumimoji="1" lang="en-US" altLang="ja-JP" dirty="0">
                          <a:solidFill>
                            <a:schemeClr val="bg1"/>
                          </a:solidFill>
                        </a:rPr>
                        <a:t>/</a:t>
                      </a:r>
                      <a:r>
                        <a:rPr kumimoji="1" lang="ja-JP" altLang="en-US" dirty="0">
                          <a:solidFill>
                            <a:schemeClr val="bg1"/>
                          </a:solidFill>
                        </a:rPr>
                        <a:t>２</a:t>
                      </a:r>
                    </a:p>
                  </a:txBody>
                  <a:tcPr>
                    <a:noFill/>
                  </a:tcPr>
                </a:tc>
                <a:extLst>
                  <a:ext uri="{0D108BD9-81ED-4DB2-BD59-A6C34878D82A}">
                    <a16:rowId xmlns:a16="http://schemas.microsoft.com/office/drawing/2014/main" val="1363255308"/>
                  </a:ext>
                </a:extLst>
              </a:tr>
              <a:tr h="366970">
                <a:tc>
                  <a:txBody>
                    <a:bodyPr/>
                    <a:lstStyle/>
                    <a:p>
                      <a:pPr algn="ctr"/>
                      <a:r>
                        <a:rPr kumimoji="1" lang="ja-JP" altLang="en-US" dirty="0">
                          <a:solidFill>
                            <a:schemeClr val="bg1"/>
                          </a:solidFill>
                        </a:rPr>
                        <a:t>配偶者と直系尊属</a:t>
                      </a:r>
                    </a:p>
                  </a:txBody>
                  <a:tcPr>
                    <a:noFill/>
                  </a:tcPr>
                </a:tc>
                <a:tc>
                  <a:txBody>
                    <a:bodyPr/>
                    <a:lstStyle/>
                    <a:p>
                      <a:pPr algn="ctr"/>
                      <a:r>
                        <a:rPr kumimoji="1" lang="ja-JP" altLang="en-US" sz="1800" b="0" i="0" u="none" strike="noStrike" kern="1200" cap="none" spc="0" normalizeH="0" baseline="0" noProof="0" dirty="0">
                          <a:ln>
                            <a:noFill/>
                          </a:ln>
                          <a:solidFill>
                            <a:schemeClr val="bg1"/>
                          </a:solidFill>
                          <a:effectLst/>
                          <a:uLnTx/>
                          <a:uFillTx/>
                          <a:latin typeface="+mn-lt"/>
                          <a:ea typeface="+mn-ea"/>
                          <a:cs typeface="+mn-cs"/>
                        </a:rPr>
                        <a:t>（　　　）</a:t>
                      </a:r>
                      <a:r>
                        <a:rPr kumimoji="1" lang="ja-JP" altLang="en-US" dirty="0">
                          <a:solidFill>
                            <a:schemeClr val="bg1"/>
                          </a:solidFill>
                        </a:rPr>
                        <a:t>　と　１</a:t>
                      </a:r>
                      <a:r>
                        <a:rPr kumimoji="1" lang="en-US" altLang="ja-JP" dirty="0">
                          <a:solidFill>
                            <a:schemeClr val="bg1"/>
                          </a:solidFill>
                        </a:rPr>
                        <a:t>/</a:t>
                      </a:r>
                      <a:r>
                        <a:rPr kumimoji="1" lang="ja-JP" altLang="en-US" dirty="0">
                          <a:solidFill>
                            <a:schemeClr val="bg1"/>
                          </a:solidFill>
                        </a:rPr>
                        <a:t>２</a:t>
                      </a:r>
                    </a:p>
                  </a:txBody>
                  <a:tcPr>
                    <a:noFill/>
                  </a:tcPr>
                </a:tc>
                <a:tc>
                  <a:txBody>
                    <a:bodyPr/>
                    <a:lstStyle/>
                    <a:p>
                      <a:pPr algn="l"/>
                      <a:r>
                        <a:rPr kumimoji="1" lang="ja-JP" altLang="en-US" sz="1800" b="0" i="0" u="none" strike="noStrike" kern="1200" cap="none" spc="0" normalizeH="0" baseline="0" noProof="0" dirty="0">
                          <a:ln>
                            <a:noFill/>
                          </a:ln>
                          <a:solidFill>
                            <a:prstClr val="white"/>
                          </a:solidFill>
                          <a:effectLst/>
                          <a:uLnTx/>
                          <a:uFillTx/>
                          <a:latin typeface="+mn-lt"/>
                          <a:ea typeface="+mn-ea"/>
                          <a:cs typeface="+mn-cs"/>
                        </a:rPr>
                        <a:t>  </a:t>
                      </a:r>
                      <a:r>
                        <a:rPr kumimoji="1" lang="ja-JP" altLang="en-US" sz="1800" b="0" i="0" u="none" strike="noStrike" kern="1200" cap="none" spc="0" normalizeH="0" baseline="0" noProof="0" dirty="0">
                          <a:ln>
                            <a:noFill/>
                          </a:ln>
                          <a:solidFill>
                            <a:schemeClr val="bg1"/>
                          </a:solidFill>
                          <a:effectLst/>
                          <a:uLnTx/>
                          <a:uFillTx/>
                          <a:latin typeface="+mn-lt"/>
                          <a:ea typeface="+mn-ea"/>
                          <a:cs typeface="+mn-cs"/>
                        </a:rPr>
                        <a:t>（　　　）</a:t>
                      </a:r>
                      <a:r>
                        <a:rPr kumimoji="1" lang="ja-JP" altLang="en-US" dirty="0">
                          <a:solidFill>
                            <a:schemeClr val="bg1"/>
                          </a:solidFill>
                        </a:rPr>
                        <a:t>　と　１</a:t>
                      </a:r>
                      <a:r>
                        <a:rPr kumimoji="1" lang="en-US" altLang="ja-JP" dirty="0">
                          <a:solidFill>
                            <a:schemeClr val="bg1"/>
                          </a:solidFill>
                        </a:rPr>
                        <a:t>/</a:t>
                      </a:r>
                      <a:r>
                        <a:rPr kumimoji="1" lang="ja-JP" altLang="en-US" dirty="0">
                          <a:solidFill>
                            <a:schemeClr val="bg1"/>
                          </a:solidFill>
                        </a:rPr>
                        <a:t>３</a:t>
                      </a:r>
                    </a:p>
                  </a:txBody>
                  <a:tcPr>
                    <a:noFill/>
                  </a:tcPr>
                </a:tc>
                <a:extLst>
                  <a:ext uri="{0D108BD9-81ED-4DB2-BD59-A6C34878D82A}">
                    <a16:rowId xmlns:a16="http://schemas.microsoft.com/office/drawing/2014/main" val="1314419303"/>
                  </a:ext>
                </a:extLst>
              </a:tr>
              <a:tr h="391696">
                <a:tc>
                  <a:txBody>
                    <a:bodyPr/>
                    <a:lstStyle/>
                    <a:p>
                      <a:pPr algn="ctr"/>
                      <a:r>
                        <a:rPr kumimoji="1" lang="ja-JP" altLang="en-US" dirty="0">
                          <a:solidFill>
                            <a:schemeClr val="bg1"/>
                          </a:solidFill>
                        </a:rPr>
                        <a:t>配偶者と兄弟姉妹</a:t>
                      </a:r>
                    </a:p>
                  </a:txBody>
                  <a:tcPr>
                    <a:noFill/>
                  </a:tcPr>
                </a:tc>
                <a:tc>
                  <a:txBody>
                    <a:bodyPr/>
                    <a:lstStyle/>
                    <a:p>
                      <a:pPr algn="ctr"/>
                      <a:r>
                        <a:rPr kumimoji="1" lang="ja-JP" altLang="en-US" sz="1800" b="0" i="0" u="none" strike="noStrike" kern="1200" cap="none" spc="0" normalizeH="0" baseline="0" noProof="0" dirty="0">
                          <a:ln>
                            <a:noFill/>
                          </a:ln>
                          <a:solidFill>
                            <a:schemeClr val="bg1"/>
                          </a:solidFill>
                          <a:effectLst/>
                          <a:uLnTx/>
                          <a:uFillTx/>
                          <a:latin typeface="+mn-lt"/>
                          <a:ea typeface="+mn-ea"/>
                          <a:cs typeface="+mn-cs"/>
                        </a:rPr>
                        <a:t>（　　　）</a:t>
                      </a:r>
                      <a:r>
                        <a:rPr kumimoji="1" lang="ja-JP" altLang="en-US" dirty="0">
                          <a:solidFill>
                            <a:schemeClr val="bg1"/>
                          </a:solidFill>
                        </a:rPr>
                        <a:t>　と　１</a:t>
                      </a:r>
                      <a:r>
                        <a:rPr kumimoji="1" lang="en-US" altLang="ja-JP" dirty="0">
                          <a:solidFill>
                            <a:schemeClr val="bg1"/>
                          </a:solidFill>
                        </a:rPr>
                        <a:t>/</a:t>
                      </a:r>
                      <a:r>
                        <a:rPr kumimoji="1" lang="ja-JP" altLang="en-US" dirty="0">
                          <a:solidFill>
                            <a:schemeClr val="bg1"/>
                          </a:solidFill>
                        </a:rPr>
                        <a:t>３</a:t>
                      </a:r>
                    </a:p>
                  </a:txBody>
                  <a:tcPr>
                    <a:noFill/>
                  </a:tcPr>
                </a:tc>
                <a:tc>
                  <a:txBody>
                    <a:bodyPr/>
                    <a:lstStyle/>
                    <a:p>
                      <a:pPr algn="l"/>
                      <a:r>
                        <a:rPr kumimoji="1" lang="ja-JP" altLang="en-US" sz="1800" b="0" i="0" u="none" strike="noStrike" kern="1200" cap="none" spc="0" normalizeH="0" baseline="0" noProof="0" dirty="0">
                          <a:ln>
                            <a:noFill/>
                          </a:ln>
                          <a:solidFill>
                            <a:schemeClr val="bg1"/>
                          </a:solidFill>
                          <a:effectLst/>
                          <a:uLnTx/>
                          <a:uFillTx/>
                          <a:latin typeface="+mn-lt"/>
                          <a:ea typeface="+mn-ea"/>
                          <a:cs typeface="+mn-cs"/>
                        </a:rPr>
                        <a:t>  （　　　）</a:t>
                      </a:r>
                      <a:r>
                        <a:rPr kumimoji="1" lang="ja-JP" altLang="en-US" dirty="0">
                          <a:solidFill>
                            <a:schemeClr val="bg1"/>
                          </a:solidFill>
                        </a:rPr>
                        <a:t>　と　１</a:t>
                      </a:r>
                      <a:r>
                        <a:rPr kumimoji="1" lang="en-US" altLang="ja-JP" dirty="0">
                          <a:solidFill>
                            <a:schemeClr val="bg1"/>
                          </a:solidFill>
                        </a:rPr>
                        <a:t>/</a:t>
                      </a:r>
                      <a:r>
                        <a:rPr kumimoji="1" lang="ja-JP" altLang="en-US" dirty="0">
                          <a:solidFill>
                            <a:schemeClr val="bg1"/>
                          </a:solidFill>
                        </a:rPr>
                        <a:t>４</a:t>
                      </a:r>
                    </a:p>
                  </a:txBody>
                  <a:tcPr>
                    <a:noFill/>
                  </a:tcPr>
                </a:tc>
                <a:extLst>
                  <a:ext uri="{0D108BD9-81ED-4DB2-BD59-A6C34878D82A}">
                    <a16:rowId xmlns:a16="http://schemas.microsoft.com/office/drawing/2014/main" val="2804596849"/>
                  </a:ext>
                </a:extLst>
              </a:tr>
              <a:tr h="945855">
                <a:tc>
                  <a:txBody>
                    <a:bodyPr/>
                    <a:lstStyle/>
                    <a:p>
                      <a:pPr algn="ctr"/>
                      <a:r>
                        <a:rPr kumimoji="1" lang="ja-JP" altLang="en-US" b="0" dirty="0">
                          <a:solidFill>
                            <a:schemeClr val="bg1"/>
                          </a:solidFill>
                        </a:rPr>
                        <a:t>代襲相続人について</a:t>
                      </a:r>
                    </a:p>
                  </a:txBody>
                  <a:tcPr anchor="ctr">
                    <a:noFill/>
                  </a:tcPr>
                </a:tc>
                <a:tc>
                  <a:txBody>
                    <a:bodyPr/>
                    <a:lstStyle/>
                    <a:p>
                      <a:pPr algn="l"/>
                      <a:r>
                        <a:rPr kumimoji="1" lang="ja-JP" altLang="en-US" sz="1600" dirty="0">
                          <a:solidFill>
                            <a:schemeClr val="bg1"/>
                          </a:solidFill>
                        </a:rPr>
                        <a:t>兄弟姉妹の代襲相続に制限なし</a:t>
                      </a:r>
                    </a:p>
                  </a:txBody>
                  <a:tcPr anchor="c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600" b="0" i="0" u="none" strike="noStrike" kern="1200" cap="none" spc="0" normalizeH="0" baseline="0" noProof="0" dirty="0">
                        <a:ln>
                          <a:noFill/>
                        </a:ln>
                        <a:solidFill>
                          <a:prstClr val="white"/>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schemeClr val="bg1"/>
                          </a:solidFill>
                          <a:effectLst/>
                          <a:uLnTx/>
                          <a:uFillTx/>
                          <a:latin typeface="+mn-lt"/>
                          <a:ea typeface="+mn-ea"/>
                          <a:cs typeface="+mn-cs"/>
                        </a:rPr>
                        <a:t>兄弟姉妹の代襲相続に再代襲なし</a:t>
                      </a:r>
                    </a:p>
                    <a:p>
                      <a:pPr algn="ctr"/>
                      <a:endParaRPr kumimoji="1" lang="ja-JP" altLang="en-US" dirty="0">
                        <a:solidFill>
                          <a:schemeClr val="tx1"/>
                        </a:solidFill>
                      </a:endParaRPr>
                    </a:p>
                  </a:txBody>
                  <a:tcPr anchor="ctr">
                    <a:noFill/>
                  </a:tcPr>
                </a:tc>
                <a:extLst>
                  <a:ext uri="{0D108BD9-81ED-4DB2-BD59-A6C34878D82A}">
                    <a16:rowId xmlns:a16="http://schemas.microsoft.com/office/drawing/2014/main" val="4105754057"/>
                  </a:ext>
                </a:extLst>
              </a:tr>
            </a:tbl>
          </a:graphicData>
        </a:graphic>
      </p:graphicFrame>
      <p:sp>
        <p:nvSpPr>
          <p:cNvPr id="2" name="テキスト ボックス 1">
            <a:extLst>
              <a:ext uri="{FF2B5EF4-FFF2-40B4-BE49-F238E27FC236}">
                <a16:creationId xmlns:a16="http://schemas.microsoft.com/office/drawing/2014/main" id="{911BABAE-BA2D-4F1D-9550-60AAE02C861A}"/>
              </a:ext>
            </a:extLst>
          </p:cNvPr>
          <p:cNvSpPr txBox="1"/>
          <p:nvPr/>
        </p:nvSpPr>
        <p:spPr>
          <a:xfrm>
            <a:off x="2639616" y="1244840"/>
            <a:ext cx="914400" cy="369332"/>
          </a:xfrm>
          <a:prstGeom prst="rect">
            <a:avLst/>
          </a:prstGeom>
          <a:noFill/>
        </p:spPr>
        <p:txBody>
          <a:bodyPr wrap="square" rtlCol="0">
            <a:spAutoFit/>
          </a:bodyPr>
          <a:lstStyle/>
          <a:p>
            <a:pPr fontAlgn="base">
              <a:spcBef>
                <a:spcPct val="0"/>
              </a:spcBef>
              <a:spcAft>
                <a:spcPct val="0"/>
              </a:spcAft>
            </a:pPr>
            <a:r>
              <a:rPr lang="ja-JP" altLang="en-US" dirty="0">
                <a:solidFill>
                  <a:prstClr val="black"/>
                </a:solidFill>
                <a:latin typeface="Calibri" pitchFamily="34" charset="0"/>
                <a:ea typeface="ＭＳ Ｐゴシック" pitchFamily="50" charset="-128"/>
              </a:rPr>
              <a:t>配偶者</a:t>
            </a:r>
          </a:p>
        </p:txBody>
      </p:sp>
      <p:sp>
        <p:nvSpPr>
          <p:cNvPr id="11" name="テキスト ボックス 10">
            <a:extLst>
              <a:ext uri="{FF2B5EF4-FFF2-40B4-BE49-F238E27FC236}">
                <a16:creationId xmlns:a16="http://schemas.microsoft.com/office/drawing/2014/main" id="{944E899F-AD7D-4AF7-96F6-BBB983A1575D}"/>
              </a:ext>
            </a:extLst>
          </p:cNvPr>
          <p:cNvSpPr txBox="1"/>
          <p:nvPr/>
        </p:nvSpPr>
        <p:spPr>
          <a:xfrm>
            <a:off x="5187724" y="2394616"/>
            <a:ext cx="604106" cy="646331"/>
          </a:xfrm>
          <a:prstGeom prst="rect">
            <a:avLst/>
          </a:prstGeom>
          <a:noFill/>
        </p:spPr>
        <p:txBody>
          <a:bodyPr wrap="square" rtlCol="0">
            <a:spAutoFit/>
          </a:bodyPr>
          <a:lstStyle/>
          <a:p>
            <a:pPr fontAlgn="base">
              <a:spcBef>
                <a:spcPct val="0"/>
              </a:spcBef>
              <a:spcAft>
                <a:spcPct val="0"/>
              </a:spcAft>
            </a:pPr>
            <a:r>
              <a:rPr lang="en-US" altLang="ja-JP" dirty="0">
                <a:solidFill>
                  <a:prstClr val="black"/>
                </a:solidFill>
                <a:latin typeface="HGP明朝E" panose="02020900000000000000" pitchFamily="18" charset="-128"/>
                <a:ea typeface="HGP明朝E" panose="02020900000000000000" pitchFamily="18" charset="-128"/>
              </a:rPr>
              <a:t>1/3</a:t>
            </a:r>
          </a:p>
          <a:p>
            <a:pPr fontAlgn="base">
              <a:spcBef>
                <a:spcPct val="0"/>
              </a:spcBef>
              <a:spcAft>
                <a:spcPct val="0"/>
              </a:spcAft>
            </a:pPr>
            <a:endParaRPr lang="ja-JP" altLang="en-US" dirty="0">
              <a:solidFill>
                <a:prstClr val="white"/>
              </a:solidFill>
              <a:latin typeface="Calibri" pitchFamily="34" charset="0"/>
              <a:ea typeface="ＭＳ Ｐゴシック" pitchFamily="50" charset="-128"/>
            </a:endParaRPr>
          </a:p>
        </p:txBody>
      </p:sp>
      <p:sp>
        <p:nvSpPr>
          <p:cNvPr id="12" name="テキスト ボックス 11">
            <a:extLst>
              <a:ext uri="{FF2B5EF4-FFF2-40B4-BE49-F238E27FC236}">
                <a16:creationId xmlns:a16="http://schemas.microsoft.com/office/drawing/2014/main" id="{2C5934A2-E075-4A5A-847C-8638682B0B36}"/>
              </a:ext>
            </a:extLst>
          </p:cNvPr>
          <p:cNvSpPr txBox="1"/>
          <p:nvPr/>
        </p:nvSpPr>
        <p:spPr>
          <a:xfrm>
            <a:off x="7170275" y="2394615"/>
            <a:ext cx="604106" cy="923330"/>
          </a:xfrm>
          <a:prstGeom prst="rect">
            <a:avLst/>
          </a:prstGeom>
          <a:noFill/>
        </p:spPr>
        <p:txBody>
          <a:bodyPr wrap="square" rtlCol="0">
            <a:spAutoFit/>
          </a:bodyPr>
          <a:lstStyle/>
          <a:p>
            <a:pPr fontAlgn="base">
              <a:spcBef>
                <a:spcPct val="0"/>
              </a:spcBef>
              <a:spcAft>
                <a:spcPct val="0"/>
              </a:spcAft>
            </a:pPr>
            <a:r>
              <a:rPr lang="en-US" altLang="ja-JP" dirty="0">
                <a:solidFill>
                  <a:prstClr val="black"/>
                </a:solidFill>
                <a:latin typeface="HGP明朝E" panose="02020900000000000000" pitchFamily="18" charset="-128"/>
                <a:ea typeface="HGP明朝E" panose="02020900000000000000" pitchFamily="18" charset="-128"/>
              </a:rPr>
              <a:t>1/2</a:t>
            </a:r>
          </a:p>
          <a:p>
            <a:pPr fontAlgn="base">
              <a:spcBef>
                <a:spcPct val="0"/>
              </a:spcBef>
              <a:spcAft>
                <a:spcPct val="0"/>
              </a:spcAft>
            </a:pPr>
            <a:endParaRPr lang="en-US" altLang="ja-JP" dirty="0">
              <a:solidFill>
                <a:prstClr val="white"/>
              </a:solidFill>
              <a:latin typeface="HGP明朝E" panose="02020900000000000000" pitchFamily="18" charset="-128"/>
              <a:ea typeface="HGP明朝E" panose="02020900000000000000" pitchFamily="18" charset="-128"/>
            </a:endParaRPr>
          </a:p>
          <a:p>
            <a:pPr fontAlgn="base">
              <a:spcBef>
                <a:spcPct val="0"/>
              </a:spcBef>
              <a:spcAft>
                <a:spcPct val="0"/>
              </a:spcAft>
            </a:pPr>
            <a:endParaRPr lang="ja-JP" altLang="en-US" dirty="0">
              <a:solidFill>
                <a:prstClr val="white"/>
              </a:solidFill>
              <a:latin typeface="Calibri" pitchFamily="34" charset="0"/>
              <a:ea typeface="ＭＳ Ｐゴシック" pitchFamily="50" charset="-128"/>
            </a:endParaRPr>
          </a:p>
        </p:txBody>
      </p:sp>
      <p:sp>
        <p:nvSpPr>
          <p:cNvPr id="13" name="テキスト ボックス 12">
            <a:extLst>
              <a:ext uri="{FF2B5EF4-FFF2-40B4-BE49-F238E27FC236}">
                <a16:creationId xmlns:a16="http://schemas.microsoft.com/office/drawing/2014/main" id="{68202B83-E854-43F1-B5E3-D55F646015A9}"/>
              </a:ext>
            </a:extLst>
          </p:cNvPr>
          <p:cNvSpPr txBox="1"/>
          <p:nvPr/>
        </p:nvSpPr>
        <p:spPr>
          <a:xfrm>
            <a:off x="5201108" y="2717780"/>
            <a:ext cx="604106" cy="923330"/>
          </a:xfrm>
          <a:prstGeom prst="rect">
            <a:avLst/>
          </a:prstGeom>
          <a:noFill/>
        </p:spPr>
        <p:txBody>
          <a:bodyPr wrap="square" rtlCol="0">
            <a:spAutoFit/>
          </a:bodyPr>
          <a:lstStyle/>
          <a:p>
            <a:pPr fontAlgn="base">
              <a:spcBef>
                <a:spcPct val="0"/>
              </a:spcBef>
              <a:spcAft>
                <a:spcPct val="0"/>
              </a:spcAft>
            </a:pPr>
            <a:r>
              <a:rPr lang="ja-JP" altLang="en-US" dirty="0">
                <a:solidFill>
                  <a:prstClr val="black"/>
                </a:solidFill>
                <a:latin typeface="HGP明朝E" panose="02020900000000000000" pitchFamily="18" charset="-128"/>
                <a:ea typeface="HGP明朝E" panose="02020900000000000000" pitchFamily="18" charset="-128"/>
              </a:rPr>
              <a:t>１</a:t>
            </a:r>
            <a:r>
              <a:rPr lang="en-US" altLang="ja-JP" dirty="0">
                <a:solidFill>
                  <a:prstClr val="black"/>
                </a:solidFill>
                <a:latin typeface="HGP明朝E" panose="02020900000000000000" pitchFamily="18" charset="-128"/>
                <a:ea typeface="HGP明朝E" panose="02020900000000000000" pitchFamily="18" charset="-128"/>
              </a:rPr>
              <a:t>/</a:t>
            </a:r>
            <a:r>
              <a:rPr lang="ja-JP" altLang="en-US" dirty="0">
                <a:solidFill>
                  <a:prstClr val="black"/>
                </a:solidFill>
                <a:latin typeface="HGP明朝E" panose="02020900000000000000" pitchFamily="18" charset="-128"/>
                <a:ea typeface="HGP明朝E" panose="02020900000000000000" pitchFamily="18" charset="-128"/>
              </a:rPr>
              <a:t>２</a:t>
            </a:r>
            <a:endParaRPr lang="en-US" altLang="ja-JP" dirty="0">
              <a:solidFill>
                <a:prstClr val="black"/>
              </a:solidFill>
              <a:latin typeface="HGP明朝E" panose="02020900000000000000" pitchFamily="18" charset="-128"/>
              <a:ea typeface="HGP明朝E" panose="02020900000000000000" pitchFamily="18" charset="-128"/>
            </a:endParaRPr>
          </a:p>
          <a:p>
            <a:pPr fontAlgn="base">
              <a:spcBef>
                <a:spcPct val="0"/>
              </a:spcBef>
              <a:spcAft>
                <a:spcPct val="0"/>
              </a:spcAft>
            </a:pPr>
            <a:endParaRPr lang="en-US" altLang="ja-JP" dirty="0">
              <a:solidFill>
                <a:prstClr val="white"/>
              </a:solidFill>
              <a:latin typeface="HGP明朝E" panose="02020900000000000000" pitchFamily="18" charset="-128"/>
              <a:ea typeface="HGP明朝E" panose="02020900000000000000" pitchFamily="18" charset="-128"/>
            </a:endParaRPr>
          </a:p>
          <a:p>
            <a:pPr fontAlgn="base">
              <a:spcBef>
                <a:spcPct val="0"/>
              </a:spcBef>
              <a:spcAft>
                <a:spcPct val="0"/>
              </a:spcAft>
            </a:pPr>
            <a:endParaRPr lang="ja-JP" altLang="en-US" dirty="0">
              <a:solidFill>
                <a:prstClr val="white"/>
              </a:solidFill>
              <a:latin typeface="Calibri" pitchFamily="34" charset="0"/>
              <a:ea typeface="ＭＳ Ｐゴシック" pitchFamily="50" charset="-128"/>
            </a:endParaRPr>
          </a:p>
        </p:txBody>
      </p:sp>
      <p:sp>
        <p:nvSpPr>
          <p:cNvPr id="14" name="テキスト ボックス 13">
            <a:extLst>
              <a:ext uri="{FF2B5EF4-FFF2-40B4-BE49-F238E27FC236}">
                <a16:creationId xmlns:a16="http://schemas.microsoft.com/office/drawing/2014/main" id="{CFB36CFD-528B-41F8-B1D1-6A66A8AC678B}"/>
              </a:ext>
            </a:extLst>
          </p:cNvPr>
          <p:cNvSpPr txBox="1"/>
          <p:nvPr/>
        </p:nvSpPr>
        <p:spPr>
          <a:xfrm>
            <a:off x="7172028" y="2736262"/>
            <a:ext cx="604106" cy="923330"/>
          </a:xfrm>
          <a:prstGeom prst="rect">
            <a:avLst/>
          </a:prstGeom>
          <a:noFill/>
        </p:spPr>
        <p:txBody>
          <a:bodyPr wrap="square" rtlCol="0">
            <a:spAutoFit/>
          </a:bodyPr>
          <a:lstStyle/>
          <a:p>
            <a:pPr fontAlgn="base">
              <a:spcBef>
                <a:spcPct val="0"/>
              </a:spcBef>
              <a:spcAft>
                <a:spcPct val="0"/>
              </a:spcAft>
            </a:pPr>
            <a:r>
              <a:rPr lang="ja-JP" altLang="en-US" dirty="0">
                <a:solidFill>
                  <a:prstClr val="black"/>
                </a:solidFill>
                <a:latin typeface="HGP明朝E" panose="02020900000000000000" pitchFamily="18" charset="-128"/>
                <a:ea typeface="HGP明朝E" panose="02020900000000000000" pitchFamily="18" charset="-128"/>
              </a:rPr>
              <a:t>２</a:t>
            </a:r>
            <a:r>
              <a:rPr lang="en-US" altLang="ja-JP" dirty="0">
                <a:solidFill>
                  <a:prstClr val="black"/>
                </a:solidFill>
                <a:latin typeface="HGP明朝E" panose="02020900000000000000" pitchFamily="18" charset="-128"/>
                <a:ea typeface="HGP明朝E" panose="02020900000000000000" pitchFamily="18" charset="-128"/>
              </a:rPr>
              <a:t>/</a:t>
            </a:r>
            <a:r>
              <a:rPr lang="ja-JP" altLang="en-US" dirty="0">
                <a:solidFill>
                  <a:prstClr val="black"/>
                </a:solidFill>
                <a:latin typeface="HGP明朝E" panose="02020900000000000000" pitchFamily="18" charset="-128"/>
                <a:ea typeface="HGP明朝E" panose="02020900000000000000" pitchFamily="18" charset="-128"/>
              </a:rPr>
              <a:t>３</a:t>
            </a:r>
            <a:endParaRPr lang="en-US" altLang="ja-JP" dirty="0">
              <a:solidFill>
                <a:prstClr val="black"/>
              </a:solidFill>
              <a:latin typeface="HGP明朝E" panose="02020900000000000000" pitchFamily="18" charset="-128"/>
              <a:ea typeface="HGP明朝E" panose="02020900000000000000" pitchFamily="18" charset="-128"/>
            </a:endParaRPr>
          </a:p>
          <a:p>
            <a:pPr fontAlgn="base">
              <a:spcBef>
                <a:spcPct val="0"/>
              </a:spcBef>
              <a:spcAft>
                <a:spcPct val="0"/>
              </a:spcAft>
            </a:pPr>
            <a:endParaRPr lang="en-US" altLang="ja-JP" dirty="0">
              <a:solidFill>
                <a:prstClr val="white"/>
              </a:solidFill>
              <a:latin typeface="HGP明朝E" panose="02020900000000000000" pitchFamily="18" charset="-128"/>
              <a:ea typeface="HGP明朝E" panose="02020900000000000000" pitchFamily="18" charset="-128"/>
            </a:endParaRPr>
          </a:p>
          <a:p>
            <a:pPr fontAlgn="base">
              <a:spcBef>
                <a:spcPct val="0"/>
              </a:spcBef>
              <a:spcAft>
                <a:spcPct val="0"/>
              </a:spcAft>
            </a:pPr>
            <a:endParaRPr lang="ja-JP" altLang="en-US" dirty="0">
              <a:solidFill>
                <a:prstClr val="white"/>
              </a:solidFill>
              <a:latin typeface="Calibri" pitchFamily="34" charset="0"/>
              <a:ea typeface="ＭＳ Ｐゴシック" pitchFamily="50" charset="-128"/>
            </a:endParaRPr>
          </a:p>
        </p:txBody>
      </p:sp>
      <p:sp>
        <p:nvSpPr>
          <p:cNvPr id="16" name="テキスト ボックス 15">
            <a:extLst>
              <a:ext uri="{FF2B5EF4-FFF2-40B4-BE49-F238E27FC236}">
                <a16:creationId xmlns:a16="http://schemas.microsoft.com/office/drawing/2014/main" id="{B8F6A714-19E5-4429-BC14-88FF93AB1F71}"/>
              </a:ext>
            </a:extLst>
          </p:cNvPr>
          <p:cNvSpPr txBox="1"/>
          <p:nvPr/>
        </p:nvSpPr>
        <p:spPr>
          <a:xfrm>
            <a:off x="5227183" y="3132039"/>
            <a:ext cx="604106" cy="923330"/>
          </a:xfrm>
          <a:prstGeom prst="rect">
            <a:avLst/>
          </a:prstGeom>
          <a:noFill/>
        </p:spPr>
        <p:txBody>
          <a:bodyPr wrap="square" rtlCol="0">
            <a:spAutoFit/>
          </a:bodyPr>
          <a:lstStyle/>
          <a:p>
            <a:pPr fontAlgn="base">
              <a:spcBef>
                <a:spcPct val="0"/>
              </a:spcBef>
              <a:spcAft>
                <a:spcPct val="0"/>
              </a:spcAft>
            </a:pPr>
            <a:r>
              <a:rPr lang="ja-JP" altLang="en-US" dirty="0">
                <a:solidFill>
                  <a:prstClr val="black"/>
                </a:solidFill>
                <a:latin typeface="HGP明朝E" panose="02020900000000000000" pitchFamily="18" charset="-128"/>
                <a:ea typeface="HGP明朝E" panose="02020900000000000000" pitchFamily="18" charset="-128"/>
              </a:rPr>
              <a:t>２</a:t>
            </a:r>
            <a:r>
              <a:rPr lang="en-US" altLang="ja-JP" dirty="0">
                <a:solidFill>
                  <a:prstClr val="black"/>
                </a:solidFill>
                <a:latin typeface="HGP明朝E" panose="02020900000000000000" pitchFamily="18" charset="-128"/>
                <a:ea typeface="HGP明朝E" panose="02020900000000000000" pitchFamily="18" charset="-128"/>
              </a:rPr>
              <a:t>/</a:t>
            </a:r>
            <a:r>
              <a:rPr lang="ja-JP" altLang="en-US" dirty="0">
                <a:solidFill>
                  <a:prstClr val="black"/>
                </a:solidFill>
                <a:latin typeface="HGP明朝E" panose="02020900000000000000" pitchFamily="18" charset="-128"/>
                <a:ea typeface="HGP明朝E" panose="02020900000000000000" pitchFamily="18" charset="-128"/>
              </a:rPr>
              <a:t>３</a:t>
            </a:r>
            <a:endParaRPr lang="en-US" altLang="ja-JP" dirty="0">
              <a:solidFill>
                <a:prstClr val="black"/>
              </a:solidFill>
              <a:latin typeface="HGP明朝E" panose="02020900000000000000" pitchFamily="18" charset="-128"/>
              <a:ea typeface="HGP明朝E" panose="02020900000000000000" pitchFamily="18" charset="-128"/>
            </a:endParaRPr>
          </a:p>
          <a:p>
            <a:pPr fontAlgn="base">
              <a:spcBef>
                <a:spcPct val="0"/>
              </a:spcBef>
              <a:spcAft>
                <a:spcPct val="0"/>
              </a:spcAft>
            </a:pPr>
            <a:endParaRPr lang="en-US" altLang="ja-JP" dirty="0">
              <a:solidFill>
                <a:prstClr val="white"/>
              </a:solidFill>
              <a:latin typeface="HGP明朝E" panose="02020900000000000000" pitchFamily="18" charset="-128"/>
              <a:ea typeface="HGP明朝E" panose="02020900000000000000" pitchFamily="18" charset="-128"/>
            </a:endParaRPr>
          </a:p>
          <a:p>
            <a:pPr fontAlgn="base">
              <a:spcBef>
                <a:spcPct val="0"/>
              </a:spcBef>
              <a:spcAft>
                <a:spcPct val="0"/>
              </a:spcAft>
            </a:pPr>
            <a:endParaRPr lang="ja-JP" altLang="en-US" dirty="0">
              <a:solidFill>
                <a:prstClr val="white"/>
              </a:solidFill>
              <a:latin typeface="Calibri" pitchFamily="34" charset="0"/>
              <a:ea typeface="ＭＳ Ｐゴシック" pitchFamily="50" charset="-128"/>
            </a:endParaRPr>
          </a:p>
        </p:txBody>
      </p:sp>
      <p:sp>
        <p:nvSpPr>
          <p:cNvPr id="18" name="テキスト ボックス 17">
            <a:extLst>
              <a:ext uri="{FF2B5EF4-FFF2-40B4-BE49-F238E27FC236}">
                <a16:creationId xmlns:a16="http://schemas.microsoft.com/office/drawing/2014/main" id="{9EEC0582-05B3-4CF2-9E9D-C439A1BC722B}"/>
              </a:ext>
            </a:extLst>
          </p:cNvPr>
          <p:cNvSpPr txBox="1"/>
          <p:nvPr/>
        </p:nvSpPr>
        <p:spPr>
          <a:xfrm>
            <a:off x="7123895" y="3120393"/>
            <a:ext cx="604106" cy="923330"/>
          </a:xfrm>
          <a:prstGeom prst="rect">
            <a:avLst/>
          </a:prstGeom>
          <a:noFill/>
        </p:spPr>
        <p:txBody>
          <a:bodyPr wrap="square" rtlCol="0">
            <a:spAutoFit/>
          </a:bodyPr>
          <a:lstStyle/>
          <a:p>
            <a:pPr fontAlgn="base">
              <a:spcBef>
                <a:spcPct val="0"/>
              </a:spcBef>
              <a:spcAft>
                <a:spcPct val="0"/>
              </a:spcAft>
            </a:pPr>
            <a:r>
              <a:rPr lang="ja-JP" altLang="en-US" dirty="0">
                <a:solidFill>
                  <a:prstClr val="black"/>
                </a:solidFill>
                <a:latin typeface="HGP明朝E" panose="02020900000000000000" pitchFamily="18" charset="-128"/>
                <a:ea typeface="HGP明朝E" panose="02020900000000000000" pitchFamily="18" charset="-128"/>
              </a:rPr>
              <a:t>３</a:t>
            </a:r>
            <a:r>
              <a:rPr lang="en-US" altLang="ja-JP" dirty="0">
                <a:solidFill>
                  <a:prstClr val="black"/>
                </a:solidFill>
                <a:latin typeface="HGP明朝E" panose="02020900000000000000" pitchFamily="18" charset="-128"/>
                <a:ea typeface="HGP明朝E" panose="02020900000000000000" pitchFamily="18" charset="-128"/>
              </a:rPr>
              <a:t>/</a:t>
            </a:r>
            <a:r>
              <a:rPr lang="ja-JP" altLang="en-US" dirty="0">
                <a:solidFill>
                  <a:prstClr val="black"/>
                </a:solidFill>
                <a:latin typeface="HGP明朝E" panose="02020900000000000000" pitchFamily="18" charset="-128"/>
                <a:ea typeface="HGP明朝E" panose="02020900000000000000" pitchFamily="18" charset="-128"/>
              </a:rPr>
              <a:t>４</a:t>
            </a:r>
            <a:endParaRPr lang="en-US" altLang="ja-JP" dirty="0">
              <a:solidFill>
                <a:prstClr val="black"/>
              </a:solidFill>
              <a:latin typeface="HGP明朝E" panose="02020900000000000000" pitchFamily="18" charset="-128"/>
              <a:ea typeface="HGP明朝E" panose="02020900000000000000" pitchFamily="18" charset="-128"/>
            </a:endParaRPr>
          </a:p>
          <a:p>
            <a:pPr fontAlgn="base">
              <a:spcBef>
                <a:spcPct val="0"/>
              </a:spcBef>
              <a:spcAft>
                <a:spcPct val="0"/>
              </a:spcAft>
            </a:pPr>
            <a:endParaRPr lang="en-US" altLang="ja-JP" dirty="0">
              <a:solidFill>
                <a:prstClr val="white"/>
              </a:solidFill>
              <a:latin typeface="HGP明朝E" panose="02020900000000000000" pitchFamily="18" charset="-128"/>
              <a:ea typeface="HGP明朝E" panose="02020900000000000000" pitchFamily="18" charset="-128"/>
            </a:endParaRPr>
          </a:p>
          <a:p>
            <a:pPr fontAlgn="base">
              <a:spcBef>
                <a:spcPct val="0"/>
              </a:spcBef>
              <a:spcAft>
                <a:spcPct val="0"/>
              </a:spcAft>
            </a:pPr>
            <a:endParaRPr lang="ja-JP" altLang="en-US" dirty="0">
              <a:solidFill>
                <a:prstClr val="white"/>
              </a:solidFill>
              <a:latin typeface="Calibri" pitchFamily="34" charset="0"/>
              <a:ea typeface="ＭＳ Ｐゴシック" pitchFamily="50" charset="-128"/>
            </a:endParaRPr>
          </a:p>
        </p:txBody>
      </p:sp>
      <p:sp>
        <p:nvSpPr>
          <p:cNvPr id="19" name="テキスト ボックス 18">
            <a:extLst>
              <a:ext uri="{FF2B5EF4-FFF2-40B4-BE49-F238E27FC236}">
                <a16:creationId xmlns:a16="http://schemas.microsoft.com/office/drawing/2014/main" id="{E8C8C689-0E30-40C5-B2C5-AD8A8625C246}"/>
              </a:ext>
            </a:extLst>
          </p:cNvPr>
          <p:cNvSpPr txBox="1"/>
          <p:nvPr/>
        </p:nvSpPr>
        <p:spPr>
          <a:xfrm>
            <a:off x="2632720" y="4797152"/>
            <a:ext cx="914400" cy="369332"/>
          </a:xfrm>
          <a:prstGeom prst="rect">
            <a:avLst/>
          </a:prstGeom>
          <a:noFill/>
        </p:spPr>
        <p:txBody>
          <a:bodyPr wrap="square" rtlCol="0">
            <a:spAutoFit/>
          </a:bodyPr>
          <a:lstStyle/>
          <a:p>
            <a:pPr fontAlgn="base">
              <a:spcBef>
                <a:spcPct val="0"/>
              </a:spcBef>
              <a:spcAft>
                <a:spcPct val="0"/>
              </a:spcAft>
            </a:pPr>
            <a:r>
              <a:rPr lang="ja-JP" altLang="en-US" dirty="0">
                <a:solidFill>
                  <a:prstClr val="black"/>
                </a:solidFill>
                <a:latin typeface="Calibri" pitchFamily="34" charset="0"/>
                <a:ea typeface="ＭＳ Ｐゴシック" pitchFamily="50" charset="-128"/>
              </a:rPr>
              <a:t>寄与分</a:t>
            </a:r>
          </a:p>
        </p:txBody>
      </p:sp>
      <p:sp>
        <p:nvSpPr>
          <p:cNvPr id="21" name="テキスト ボックス 20">
            <a:extLst>
              <a:ext uri="{FF2B5EF4-FFF2-40B4-BE49-F238E27FC236}">
                <a16:creationId xmlns:a16="http://schemas.microsoft.com/office/drawing/2014/main" id="{0E32DB21-E60B-4D36-8BC2-4F092DE99011}"/>
              </a:ext>
            </a:extLst>
          </p:cNvPr>
          <p:cNvSpPr txBox="1"/>
          <p:nvPr/>
        </p:nvSpPr>
        <p:spPr>
          <a:xfrm>
            <a:off x="4655841" y="5057242"/>
            <a:ext cx="649985" cy="369332"/>
          </a:xfrm>
          <a:prstGeom prst="rect">
            <a:avLst/>
          </a:prstGeom>
          <a:noFill/>
        </p:spPr>
        <p:txBody>
          <a:bodyPr wrap="square" rtlCol="0">
            <a:spAutoFit/>
          </a:bodyPr>
          <a:lstStyle/>
          <a:p>
            <a:pPr fontAlgn="base">
              <a:spcBef>
                <a:spcPct val="0"/>
              </a:spcBef>
              <a:spcAft>
                <a:spcPct val="0"/>
              </a:spcAft>
            </a:pPr>
            <a:r>
              <a:rPr lang="ja-JP" altLang="en-US" u="sng" dirty="0">
                <a:solidFill>
                  <a:prstClr val="black"/>
                </a:solidFill>
                <a:latin typeface="Calibri" pitchFamily="34" charset="0"/>
                <a:ea typeface="ＭＳ Ｐゴシック" pitchFamily="50" charset="-128"/>
              </a:rPr>
              <a:t>衡平</a:t>
            </a:r>
          </a:p>
        </p:txBody>
      </p:sp>
    </p:spTree>
    <p:extLst>
      <p:ext uri="{BB962C8B-B14F-4D97-AF65-F5344CB8AC3E}">
        <p14:creationId xmlns:p14="http://schemas.microsoft.com/office/powerpoint/2010/main" val="41970193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1"/>
                                        </p:tgtEl>
                                        <p:attrNameLst>
                                          <p:attrName>style.visibility</p:attrName>
                                        </p:attrNameLst>
                                      </p:cBhvr>
                                      <p:to>
                                        <p:strVal val="visible"/>
                                      </p:to>
                                    </p:set>
                                    <p:animEffect transition="in" filter="fade">
                                      <p:cBhvr>
                                        <p:cTn id="14" dur="1000"/>
                                        <p:tgtEl>
                                          <p:spTgt spid="11"/>
                                        </p:tgtEl>
                                      </p:cBhvr>
                                    </p:animEffect>
                                    <p:anim calcmode="lin" valueType="num">
                                      <p:cBhvr>
                                        <p:cTn id="15" dur="1000" fill="hold"/>
                                        <p:tgtEl>
                                          <p:spTgt spid="11"/>
                                        </p:tgtEl>
                                        <p:attrNameLst>
                                          <p:attrName>ppt_x</p:attrName>
                                        </p:attrNameLst>
                                      </p:cBhvr>
                                      <p:tavLst>
                                        <p:tav tm="0">
                                          <p:val>
                                            <p:strVal val="#ppt_x"/>
                                          </p:val>
                                        </p:tav>
                                        <p:tav tm="100000">
                                          <p:val>
                                            <p:strVal val="#ppt_x"/>
                                          </p:val>
                                        </p:tav>
                                      </p:tavLst>
                                    </p:anim>
                                    <p:anim calcmode="lin" valueType="num">
                                      <p:cBhvr>
                                        <p:cTn id="16"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2"/>
                                        </p:tgtEl>
                                        <p:attrNameLst>
                                          <p:attrName>style.visibility</p:attrName>
                                        </p:attrNameLst>
                                      </p:cBhvr>
                                      <p:to>
                                        <p:strVal val="visible"/>
                                      </p:to>
                                    </p:set>
                                    <p:animEffect transition="in" filter="fade">
                                      <p:cBhvr>
                                        <p:cTn id="21" dur="1000"/>
                                        <p:tgtEl>
                                          <p:spTgt spid="12"/>
                                        </p:tgtEl>
                                      </p:cBhvr>
                                    </p:animEffect>
                                    <p:anim calcmode="lin" valueType="num">
                                      <p:cBhvr>
                                        <p:cTn id="22" dur="1000" fill="hold"/>
                                        <p:tgtEl>
                                          <p:spTgt spid="12"/>
                                        </p:tgtEl>
                                        <p:attrNameLst>
                                          <p:attrName>ppt_x</p:attrName>
                                        </p:attrNameLst>
                                      </p:cBhvr>
                                      <p:tavLst>
                                        <p:tav tm="0">
                                          <p:val>
                                            <p:strVal val="#ppt_x"/>
                                          </p:val>
                                        </p:tav>
                                        <p:tav tm="100000">
                                          <p:val>
                                            <p:strVal val="#ppt_x"/>
                                          </p:val>
                                        </p:tav>
                                      </p:tavLst>
                                    </p:anim>
                                    <p:anim calcmode="lin" valueType="num">
                                      <p:cBhvr>
                                        <p:cTn id="23"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3"/>
                                        </p:tgtEl>
                                        <p:attrNameLst>
                                          <p:attrName>style.visibility</p:attrName>
                                        </p:attrNameLst>
                                      </p:cBhvr>
                                      <p:to>
                                        <p:strVal val="visible"/>
                                      </p:to>
                                    </p:set>
                                    <p:animEffect transition="in" filter="fade">
                                      <p:cBhvr>
                                        <p:cTn id="28" dur="1000"/>
                                        <p:tgtEl>
                                          <p:spTgt spid="13"/>
                                        </p:tgtEl>
                                      </p:cBhvr>
                                    </p:animEffect>
                                    <p:anim calcmode="lin" valueType="num">
                                      <p:cBhvr>
                                        <p:cTn id="29" dur="1000" fill="hold"/>
                                        <p:tgtEl>
                                          <p:spTgt spid="13"/>
                                        </p:tgtEl>
                                        <p:attrNameLst>
                                          <p:attrName>ppt_x</p:attrName>
                                        </p:attrNameLst>
                                      </p:cBhvr>
                                      <p:tavLst>
                                        <p:tav tm="0">
                                          <p:val>
                                            <p:strVal val="#ppt_x"/>
                                          </p:val>
                                        </p:tav>
                                        <p:tav tm="100000">
                                          <p:val>
                                            <p:strVal val="#ppt_x"/>
                                          </p:val>
                                        </p:tav>
                                      </p:tavLst>
                                    </p:anim>
                                    <p:anim calcmode="lin" valueType="num">
                                      <p:cBhvr>
                                        <p:cTn id="30"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14"/>
                                        </p:tgtEl>
                                        <p:attrNameLst>
                                          <p:attrName>style.visibility</p:attrName>
                                        </p:attrNameLst>
                                      </p:cBhvr>
                                      <p:to>
                                        <p:strVal val="visible"/>
                                      </p:to>
                                    </p:set>
                                    <p:animEffect transition="in" filter="fade">
                                      <p:cBhvr>
                                        <p:cTn id="35" dur="1000"/>
                                        <p:tgtEl>
                                          <p:spTgt spid="14"/>
                                        </p:tgtEl>
                                      </p:cBhvr>
                                    </p:animEffect>
                                    <p:anim calcmode="lin" valueType="num">
                                      <p:cBhvr>
                                        <p:cTn id="36" dur="1000" fill="hold"/>
                                        <p:tgtEl>
                                          <p:spTgt spid="14"/>
                                        </p:tgtEl>
                                        <p:attrNameLst>
                                          <p:attrName>ppt_x</p:attrName>
                                        </p:attrNameLst>
                                      </p:cBhvr>
                                      <p:tavLst>
                                        <p:tav tm="0">
                                          <p:val>
                                            <p:strVal val="#ppt_x"/>
                                          </p:val>
                                        </p:tav>
                                        <p:tav tm="100000">
                                          <p:val>
                                            <p:strVal val="#ppt_x"/>
                                          </p:val>
                                        </p:tav>
                                      </p:tavLst>
                                    </p:anim>
                                    <p:anim calcmode="lin" valueType="num">
                                      <p:cBhvr>
                                        <p:cTn id="37"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16"/>
                                        </p:tgtEl>
                                        <p:attrNameLst>
                                          <p:attrName>style.visibility</p:attrName>
                                        </p:attrNameLst>
                                      </p:cBhvr>
                                      <p:to>
                                        <p:strVal val="visible"/>
                                      </p:to>
                                    </p:set>
                                    <p:animEffect transition="in" filter="fade">
                                      <p:cBhvr>
                                        <p:cTn id="42" dur="1000"/>
                                        <p:tgtEl>
                                          <p:spTgt spid="16"/>
                                        </p:tgtEl>
                                      </p:cBhvr>
                                    </p:animEffect>
                                    <p:anim calcmode="lin" valueType="num">
                                      <p:cBhvr>
                                        <p:cTn id="43" dur="1000" fill="hold"/>
                                        <p:tgtEl>
                                          <p:spTgt spid="16"/>
                                        </p:tgtEl>
                                        <p:attrNameLst>
                                          <p:attrName>ppt_x</p:attrName>
                                        </p:attrNameLst>
                                      </p:cBhvr>
                                      <p:tavLst>
                                        <p:tav tm="0">
                                          <p:val>
                                            <p:strVal val="#ppt_x"/>
                                          </p:val>
                                        </p:tav>
                                        <p:tav tm="100000">
                                          <p:val>
                                            <p:strVal val="#ppt_x"/>
                                          </p:val>
                                        </p:tav>
                                      </p:tavLst>
                                    </p:anim>
                                    <p:anim calcmode="lin" valueType="num">
                                      <p:cBhvr>
                                        <p:cTn id="44"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18"/>
                                        </p:tgtEl>
                                        <p:attrNameLst>
                                          <p:attrName>style.visibility</p:attrName>
                                        </p:attrNameLst>
                                      </p:cBhvr>
                                      <p:to>
                                        <p:strVal val="visible"/>
                                      </p:to>
                                    </p:set>
                                    <p:animEffect transition="in" filter="fade">
                                      <p:cBhvr>
                                        <p:cTn id="49" dur="1000"/>
                                        <p:tgtEl>
                                          <p:spTgt spid="18"/>
                                        </p:tgtEl>
                                      </p:cBhvr>
                                    </p:animEffect>
                                    <p:anim calcmode="lin" valueType="num">
                                      <p:cBhvr>
                                        <p:cTn id="50" dur="1000" fill="hold"/>
                                        <p:tgtEl>
                                          <p:spTgt spid="18"/>
                                        </p:tgtEl>
                                        <p:attrNameLst>
                                          <p:attrName>ppt_x</p:attrName>
                                        </p:attrNameLst>
                                      </p:cBhvr>
                                      <p:tavLst>
                                        <p:tav tm="0">
                                          <p:val>
                                            <p:strVal val="#ppt_x"/>
                                          </p:val>
                                        </p:tav>
                                        <p:tav tm="100000">
                                          <p:val>
                                            <p:strVal val="#ppt_x"/>
                                          </p:val>
                                        </p:tav>
                                      </p:tavLst>
                                    </p:anim>
                                    <p:anim calcmode="lin" valueType="num">
                                      <p:cBhvr>
                                        <p:cTn id="51" dur="1000" fill="hold"/>
                                        <p:tgtEl>
                                          <p:spTgt spid="18"/>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19"/>
                                        </p:tgtEl>
                                        <p:attrNameLst>
                                          <p:attrName>style.visibility</p:attrName>
                                        </p:attrNameLst>
                                      </p:cBhvr>
                                      <p:to>
                                        <p:strVal val="visible"/>
                                      </p:to>
                                    </p:set>
                                    <p:animEffect transition="in" filter="fade">
                                      <p:cBhvr>
                                        <p:cTn id="56" dur="1000"/>
                                        <p:tgtEl>
                                          <p:spTgt spid="19"/>
                                        </p:tgtEl>
                                      </p:cBhvr>
                                    </p:animEffect>
                                    <p:anim calcmode="lin" valueType="num">
                                      <p:cBhvr>
                                        <p:cTn id="57" dur="1000" fill="hold"/>
                                        <p:tgtEl>
                                          <p:spTgt spid="19"/>
                                        </p:tgtEl>
                                        <p:attrNameLst>
                                          <p:attrName>ppt_x</p:attrName>
                                        </p:attrNameLst>
                                      </p:cBhvr>
                                      <p:tavLst>
                                        <p:tav tm="0">
                                          <p:val>
                                            <p:strVal val="#ppt_x"/>
                                          </p:val>
                                        </p:tav>
                                        <p:tav tm="100000">
                                          <p:val>
                                            <p:strVal val="#ppt_x"/>
                                          </p:val>
                                        </p:tav>
                                      </p:tavLst>
                                    </p:anim>
                                    <p:anim calcmode="lin" valueType="num">
                                      <p:cBhvr>
                                        <p:cTn id="58"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21"/>
                                        </p:tgtEl>
                                        <p:attrNameLst>
                                          <p:attrName>style.visibility</p:attrName>
                                        </p:attrNameLst>
                                      </p:cBhvr>
                                      <p:to>
                                        <p:strVal val="visible"/>
                                      </p:to>
                                    </p:set>
                                    <p:animEffect transition="in" filter="fade">
                                      <p:cBhvr>
                                        <p:cTn id="63" dur="1000"/>
                                        <p:tgtEl>
                                          <p:spTgt spid="21"/>
                                        </p:tgtEl>
                                      </p:cBhvr>
                                    </p:animEffect>
                                    <p:anim calcmode="lin" valueType="num">
                                      <p:cBhvr>
                                        <p:cTn id="64" dur="1000" fill="hold"/>
                                        <p:tgtEl>
                                          <p:spTgt spid="21"/>
                                        </p:tgtEl>
                                        <p:attrNameLst>
                                          <p:attrName>ppt_x</p:attrName>
                                        </p:attrNameLst>
                                      </p:cBhvr>
                                      <p:tavLst>
                                        <p:tav tm="0">
                                          <p:val>
                                            <p:strVal val="#ppt_x"/>
                                          </p:val>
                                        </p:tav>
                                        <p:tav tm="100000">
                                          <p:val>
                                            <p:strVal val="#ppt_x"/>
                                          </p:val>
                                        </p:tav>
                                      </p:tavLst>
                                    </p:anim>
                                    <p:anim calcmode="lin" valueType="num">
                                      <p:cBhvr>
                                        <p:cTn id="65" dur="1000" fill="hold"/>
                                        <p:tgtEl>
                                          <p:spTgt spid="2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1" grpId="0"/>
      <p:bldP spid="12" grpId="0"/>
      <p:bldP spid="13" grpId="0"/>
      <p:bldP spid="14" grpId="0"/>
      <p:bldP spid="16" grpId="0"/>
      <p:bldP spid="18" grpId="0"/>
      <p:bldP spid="19" grpId="0"/>
      <p:bldP spid="21" grpId="0"/>
    </p:bld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3" name="テキスト プレースホルダー 2">
            <a:extLst>
              <a:ext uri="{FF2B5EF4-FFF2-40B4-BE49-F238E27FC236}">
                <a16:creationId xmlns:a16="http://schemas.microsoft.com/office/drawing/2014/main" id="{62A0EF0E-6E82-44A4-AC81-46B61D76CB52}"/>
              </a:ext>
            </a:extLst>
          </p:cNvPr>
          <p:cNvSpPr>
            <a:spLocks noGrp="1"/>
          </p:cNvSpPr>
          <p:nvPr>
            <p:ph type="body" idx="1"/>
          </p:nvPr>
        </p:nvSpPr>
        <p:spPr>
          <a:xfrm>
            <a:off x="2017776" y="1270199"/>
            <a:ext cx="8156448" cy="5020667"/>
          </a:xfrm>
        </p:spPr>
        <p:txBody>
          <a:bodyPr/>
          <a:lstStyle/>
          <a:p>
            <a:r>
              <a:rPr kumimoji="1" lang="ja-JP" altLang="en-US" dirty="0"/>
              <a:t>　</a:t>
            </a:r>
          </a:p>
        </p:txBody>
      </p:sp>
      <p:sp>
        <p:nvSpPr>
          <p:cNvPr id="4" name="スライド番号プレースホルダー 3">
            <a:extLst>
              <a:ext uri="{FF2B5EF4-FFF2-40B4-BE49-F238E27FC236}">
                <a16:creationId xmlns:a16="http://schemas.microsoft.com/office/drawing/2014/main" id="{CC788D11-941A-441D-B6F0-3A26C26AB691}"/>
              </a:ext>
            </a:extLst>
          </p:cNvPr>
          <p:cNvSpPr>
            <a:spLocks noGrp="1"/>
          </p:cNvSpPr>
          <p:nvPr>
            <p:ph type="sldNum" sz="quarter" idx="12"/>
          </p:nvPr>
        </p:nvSpPr>
        <p:spPr/>
        <p:txBody>
          <a:bodyPr/>
          <a:lstStyle/>
          <a:p>
            <a:pPr fontAlgn="base">
              <a:spcBef>
                <a:spcPct val="0"/>
              </a:spcBef>
              <a:spcAft>
                <a:spcPct val="0"/>
              </a:spcAft>
              <a:defRPr/>
            </a:pPr>
            <a:fld id="{1BF73EC5-EDF2-4E74-BF6C-6E215FBCE645}" type="slidenum">
              <a:rPr lang="ja-JP" altLang="en-US">
                <a:solidFill>
                  <a:prstClr val="black"/>
                </a:solidFill>
                <a:latin typeface="Calibri" pitchFamily="34" charset="0"/>
                <a:ea typeface="ＭＳ Ｐゴシック" pitchFamily="50" charset="-128"/>
              </a:rPr>
              <a:pPr fontAlgn="base">
                <a:spcBef>
                  <a:spcPct val="0"/>
                </a:spcBef>
                <a:spcAft>
                  <a:spcPct val="0"/>
                </a:spcAft>
                <a:defRPr/>
              </a:pPr>
              <a:t>15</a:t>
            </a:fld>
            <a:endParaRPr lang="ja-JP" altLang="en-US" dirty="0">
              <a:solidFill>
                <a:prstClr val="black"/>
              </a:solidFill>
              <a:latin typeface="Calibri" pitchFamily="34" charset="0"/>
              <a:ea typeface="ＭＳ Ｐゴシック" pitchFamily="50" charset="-128"/>
            </a:endParaRPr>
          </a:p>
        </p:txBody>
      </p:sp>
      <p:sp>
        <p:nvSpPr>
          <p:cNvPr id="7" name="テキスト プレースホルダー 5">
            <a:extLst>
              <a:ext uri="{FF2B5EF4-FFF2-40B4-BE49-F238E27FC236}">
                <a16:creationId xmlns:a16="http://schemas.microsoft.com/office/drawing/2014/main" id="{6A411196-1164-4235-A2F9-AADD3D05CF24}"/>
              </a:ext>
            </a:extLst>
          </p:cNvPr>
          <p:cNvSpPr txBox="1">
            <a:spLocks/>
          </p:cNvSpPr>
          <p:nvPr/>
        </p:nvSpPr>
        <p:spPr>
          <a:xfrm>
            <a:off x="1844638" y="692696"/>
            <a:ext cx="8502724" cy="5951686"/>
          </a:xfrm>
          <a:prstGeom prst="rect">
            <a:avLst/>
          </a:prstGeom>
        </p:spPr>
        <p:txBody>
          <a:bodyPr vert="horz" lIns="45720" rIns="45720" anchor="t">
            <a:normAutofit/>
          </a:bodyPr>
          <a:lstStyle>
            <a:lvl1pPr marL="0" indent="0" algn="l" rtl="0" eaLnBrk="1" latinLnBrk="0" hangingPunct="1">
              <a:spcBef>
                <a:spcPct val="20000"/>
              </a:spcBef>
              <a:buClr>
                <a:schemeClr val="accent3"/>
              </a:buClr>
              <a:buSzPct val="95000"/>
              <a:buFont typeface="Wingdings 2"/>
              <a:buNone/>
              <a:defRPr kumimoji="1" sz="22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None/>
              <a:defRPr kumimoji="1" sz="1800" kern="1200">
                <a:solidFill>
                  <a:schemeClr val="tx1">
                    <a:tint val="75000"/>
                  </a:schemeClr>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None/>
              <a:defRPr kumimoji="1" sz="1600" kern="1200">
                <a:solidFill>
                  <a:schemeClr val="tx1">
                    <a:tint val="75000"/>
                  </a:schemeClr>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None/>
              <a:defRPr kumimoji="1" sz="1400" kern="1200">
                <a:solidFill>
                  <a:schemeClr val="tx1">
                    <a:tint val="75000"/>
                  </a:schemeClr>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None/>
              <a:defRPr kumimoji="1" sz="1400" kern="1200">
                <a:solidFill>
                  <a:schemeClr val="tx1">
                    <a:tint val="75000"/>
                  </a:schemeClr>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1"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1"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1"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1" sz="1400" kern="1200" baseline="0">
                <a:solidFill>
                  <a:schemeClr val="tx1"/>
                </a:solidFill>
                <a:latin typeface="+mn-lt"/>
                <a:ea typeface="+mn-ea"/>
                <a:cs typeface="+mn-cs"/>
              </a:defRPr>
            </a:lvl9pPr>
          </a:lstStyle>
          <a:p>
            <a:pPr>
              <a:spcBef>
                <a:spcPct val="0"/>
              </a:spcBef>
              <a:buClrTx/>
              <a:buSzTx/>
              <a:defRPr/>
            </a:pPr>
            <a:r>
              <a:rPr lang="ja-JP" altLang="en-US" sz="1800" dirty="0">
                <a:solidFill>
                  <a:prstClr val="white"/>
                </a:solidFill>
                <a:latin typeface="HGP明朝E" panose="02020900000000000000" pitchFamily="18" charset="-128"/>
                <a:ea typeface="HGP明朝E" panose="02020900000000000000" pitchFamily="18" charset="-128"/>
              </a:rPr>
              <a:t>      </a:t>
            </a:r>
            <a:r>
              <a:rPr lang="ja-JP" altLang="en-US" sz="1800" dirty="0">
                <a:solidFill>
                  <a:prstClr val="black"/>
                </a:solidFill>
                <a:latin typeface="HGP明朝E" panose="02020900000000000000" pitchFamily="18" charset="-128"/>
                <a:ea typeface="HGP明朝E" panose="02020900000000000000" pitchFamily="18" charset="-128"/>
              </a:rPr>
              <a:t>・ 遺産分割の基準の見直し（９０６条）</a:t>
            </a:r>
            <a:endParaRPr lang="en-US" altLang="ja-JP" sz="1800" dirty="0">
              <a:solidFill>
                <a:prstClr val="black"/>
              </a:solidFill>
              <a:latin typeface="HGP明朝E" panose="02020900000000000000" pitchFamily="18" charset="-128"/>
              <a:ea typeface="HGP明朝E" panose="02020900000000000000" pitchFamily="18" charset="-128"/>
            </a:endParaRPr>
          </a:p>
          <a:p>
            <a:pPr>
              <a:spcBef>
                <a:spcPct val="0"/>
              </a:spcBef>
              <a:buClrTx/>
              <a:buSzTx/>
              <a:defRPr/>
            </a:pPr>
            <a:r>
              <a:rPr lang="ja-JP" altLang="en-US" sz="1800" dirty="0">
                <a:solidFill>
                  <a:prstClr val="black"/>
                </a:solidFill>
                <a:latin typeface="HGP明朝E" panose="02020900000000000000" pitchFamily="18" charset="-128"/>
                <a:ea typeface="HGP明朝E" panose="02020900000000000000" pitchFamily="18" charset="-128"/>
              </a:rPr>
              <a:t>　　　　 考慮すべき事情として職業のほかに「年齢」と「心身の状態及び生活の状況」が</a:t>
            </a:r>
            <a:endParaRPr lang="en-US" altLang="ja-JP" sz="1800" dirty="0">
              <a:solidFill>
                <a:prstClr val="black"/>
              </a:solidFill>
              <a:latin typeface="HGP明朝E" panose="02020900000000000000" pitchFamily="18" charset="-128"/>
              <a:ea typeface="HGP明朝E" panose="02020900000000000000" pitchFamily="18" charset="-128"/>
            </a:endParaRPr>
          </a:p>
          <a:p>
            <a:pPr>
              <a:spcBef>
                <a:spcPct val="0"/>
              </a:spcBef>
              <a:buClrTx/>
              <a:buSzTx/>
              <a:defRPr/>
            </a:pPr>
            <a:r>
              <a:rPr lang="ja-JP" altLang="en-US" sz="1800" dirty="0">
                <a:solidFill>
                  <a:prstClr val="black"/>
                </a:solidFill>
                <a:latin typeface="HGP明朝E" panose="02020900000000000000" pitchFamily="18" charset="-128"/>
                <a:ea typeface="HGP明朝E" panose="02020900000000000000" pitchFamily="18" charset="-128"/>
              </a:rPr>
              <a:t>　　　　 加えられた。</a:t>
            </a:r>
            <a:endParaRPr lang="en-US" altLang="ja-JP" sz="1800" dirty="0">
              <a:solidFill>
                <a:prstClr val="black"/>
              </a:solidFill>
              <a:latin typeface="HGP明朝E" panose="02020900000000000000" pitchFamily="18" charset="-128"/>
              <a:ea typeface="HGP明朝E" panose="02020900000000000000" pitchFamily="18" charset="-128"/>
            </a:endParaRPr>
          </a:p>
          <a:p>
            <a:pPr>
              <a:buClr>
                <a:srgbClr val="0BD0D9"/>
              </a:buClr>
            </a:pPr>
            <a:r>
              <a:rPr lang="ja-JP" altLang="en-US" sz="1800" dirty="0">
                <a:solidFill>
                  <a:prstClr val="black"/>
                </a:solidFill>
                <a:latin typeface="Constantia"/>
                <a:ea typeface="HGP明朝E" panose="02020900000000000000" pitchFamily="18" charset="-128"/>
              </a:rPr>
              <a:t>　　　・ （　　　 　 ）の見直し（１０２８条）</a:t>
            </a:r>
            <a:endParaRPr lang="en-US" altLang="ja-JP" sz="1800" dirty="0">
              <a:solidFill>
                <a:prstClr val="black"/>
              </a:solidFill>
              <a:latin typeface="Constantia"/>
              <a:ea typeface="HGP明朝E" panose="02020900000000000000" pitchFamily="18" charset="-128"/>
            </a:endParaRPr>
          </a:p>
          <a:p>
            <a:pPr>
              <a:buClr>
                <a:srgbClr val="0BD0D9"/>
              </a:buClr>
            </a:pPr>
            <a:r>
              <a:rPr lang="ja-JP" altLang="en-US" sz="1800" dirty="0">
                <a:solidFill>
                  <a:prstClr val="black"/>
                </a:solidFill>
                <a:latin typeface="Constantia"/>
                <a:ea typeface="HGP明朝E" panose="02020900000000000000" pitchFamily="18" charset="-128"/>
              </a:rPr>
              <a:t>　　　　 相続人によっては３分の１であったがすべて２分の１に引き上げ。</a:t>
            </a:r>
            <a:endParaRPr lang="en-US" altLang="ja-JP" sz="1800" dirty="0">
              <a:solidFill>
                <a:prstClr val="black"/>
              </a:solidFill>
              <a:latin typeface="Constantia"/>
              <a:ea typeface="HGP明朝E" panose="02020900000000000000" pitchFamily="18" charset="-128"/>
            </a:endParaRPr>
          </a:p>
          <a:p>
            <a:pPr>
              <a:buClr>
                <a:srgbClr val="0BD0D9"/>
              </a:buClr>
            </a:pPr>
            <a:r>
              <a:rPr lang="ja-JP" altLang="en-US" sz="1800" dirty="0">
                <a:solidFill>
                  <a:prstClr val="black"/>
                </a:solidFill>
                <a:latin typeface="Constantia"/>
                <a:ea typeface="HGP明朝E" panose="02020900000000000000" pitchFamily="18" charset="-128"/>
              </a:rPr>
              <a:t>　　　・ 法制審議会で検討されたが取り入れられなかった事項</a:t>
            </a:r>
            <a:endParaRPr lang="en-US" altLang="ja-JP" sz="1800" dirty="0">
              <a:solidFill>
                <a:prstClr val="black"/>
              </a:solidFill>
              <a:latin typeface="Constantia"/>
              <a:ea typeface="HGP明朝E" panose="02020900000000000000" pitchFamily="18" charset="-128"/>
            </a:endParaRPr>
          </a:p>
          <a:p>
            <a:pPr>
              <a:buClr>
                <a:srgbClr val="0BD0D9"/>
              </a:buClr>
            </a:pPr>
            <a:r>
              <a:rPr lang="ja-JP" altLang="en-US" sz="1800" dirty="0">
                <a:solidFill>
                  <a:prstClr val="black"/>
                </a:solidFill>
                <a:latin typeface="Constantia"/>
                <a:ea typeface="HGP明朝E" panose="02020900000000000000" pitchFamily="18" charset="-128"/>
              </a:rPr>
              <a:t> 　　　 </a:t>
            </a:r>
            <a:r>
              <a:rPr lang="en-US" altLang="ja-JP" sz="1800" dirty="0">
                <a:solidFill>
                  <a:prstClr val="black"/>
                </a:solidFill>
                <a:latin typeface="Constantia"/>
                <a:ea typeface="HGP明朝E" panose="02020900000000000000" pitchFamily="18" charset="-128"/>
              </a:rPr>
              <a:t>(</a:t>
            </a:r>
            <a:r>
              <a:rPr lang="ja-JP" altLang="en-US" sz="1800" dirty="0">
                <a:solidFill>
                  <a:prstClr val="black"/>
                </a:solidFill>
                <a:latin typeface="Constantia"/>
                <a:ea typeface="HGP明朝E" panose="02020900000000000000" pitchFamily="18" charset="-128"/>
              </a:rPr>
              <a:t>１</a:t>
            </a:r>
            <a:r>
              <a:rPr lang="en-US" altLang="ja-JP" sz="1800" dirty="0">
                <a:solidFill>
                  <a:prstClr val="black"/>
                </a:solidFill>
                <a:latin typeface="Constantia"/>
                <a:ea typeface="HGP明朝E" panose="02020900000000000000" pitchFamily="18" charset="-128"/>
              </a:rPr>
              <a:t>) </a:t>
            </a:r>
            <a:r>
              <a:rPr lang="ja-JP" altLang="en-US" sz="1800" dirty="0">
                <a:solidFill>
                  <a:prstClr val="black"/>
                </a:solidFill>
                <a:latin typeface="Constantia"/>
                <a:ea typeface="HGP明朝E" panose="02020900000000000000" pitchFamily="18" charset="-128"/>
              </a:rPr>
              <a:t>婚姻年数や子の数によって規律を分けること</a:t>
            </a:r>
            <a:endParaRPr lang="en-US" altLang="ja-JP" sz="1800" dirty="0">
              <a:solidFill>
                <a:prstClr val="black"/>
              </a:solidFill>
              <a:latin typeface="Constantia"/>
              <a:ea typeface="HGP明朝E" panose="02020900000000000000" pitchFamily="18" charset="-128"/>
            </a:endParaRPr>
          </a:p>
          <a:p>
            <a:pPr>
              <a:buClr>
                <a:srgbClr val="0BD0D9"/>
              </a:buClr>
            </a:pPr>
            <a:r>
              <a:rPr lang="ja-JP" altLang="en-US" sz="1800" dirty="0">
                <a:solidFill>
                  <a:prstClr val="black"/>
                </a:solidFill>
                <a:latin typeface="Calibri" pitchFamily="34" charset="0"/>
                <a:ea typeface="ＭＳ Ｐゴシック" pitchFamily="50" charset="-128"/>
              </a:rPr>
              <a:t>　</a:t>
            </a:r>
            <a:r>
              <a:rPr lang="ja-JP" altLang="en-US" sz="1800" dirty="0">
                <a:solidFill>
                  <a:prstClr val="black"/>
                </a:solidFill>
                <a:latin typeface="Constantia"/>
                <a:ea typeface="HGP明朝E" panose="02020900000000000000" pitchFamily="18" charset="-128"/>
              </a:rPr>
              <a:t>　　  </a:t>
            </a:r>
            <a:r>
              <a:rPr lang="en-US" altLang="ja-JP" sz="1800" dirty="0">
                <a:solidFill>
                  <a:prstClr val="black"/>
                </a:solidFill>
                <a:latin typeface="Constantia"/>
                <a:ea typeface="HGP明朝E" panose="02020900000000000000" pitchFamily="18" charset="-128"/>
              </a:rPr>
              <a:t>(</a:t>
            </a:r>
            <a:r>
              <a:rPr lang="ja-JP" altLang="en-US" sz="1800" dirty="0">
                <a:solidFill>
                  <a:prstClr val="black"/>
                </a:solidFill>
                <a:latin typeface="Constantia"/>
                <a:ea typeface="HGP明朝E" panose="02020900000000000000" pitchFamily="18" charset="-128"/>
              </a:rPr>
              <a:t>２</a:t>
            </a:r>
            <a:r>
              <a:rPr lang="en-US" altLang="ja-JP" sz="1800" dirty="0">
                <a:solidFill>
                  <a:prstClr val="black"/>
                </a:solidFill>
                <a:latin typeface="Constantia"/>
                <a:ea typeface="HGP明朝E" panose="02020900000000000000" pitchFamily="18" charset="-128"/>
              </a:rPr>
              <a:t>) </a:t>
            </a:r>
            <a:r>
              <a:rPr lang="ja-JP" altLang="en-US" sz="1800" dirty="0">
                <a:solidFill>
                  <a:prstClr val="black"/>
                </a:solidFill>
                <a:latin typeface="Constantia"/>
                <a:ea typeface="HGP明朝E" panose="02020900000000000000" pitchFamily="18" charset="-128"/>
              </a:rPr>
              <a:t>配偶者がいる場合に兄弟姉妹に相続権を認めないこと</a:t>
            </a:r>
            <a:endParaRPr lang="en-US" altLang="ja-JP" sz="1800" dirty="0">
              <a:solidFill>
                <a:prstClr val="black"/>
              </a:solidFill>
              <a:latin typeface="Constantia"/>
              <a:ea typeface="HGP明朝E" panose="02020900000000000000" pitchFamily="18" charset="-128"/>
            </a:endParaRPr>
          </a:p>
          <a:p>
            <a:pPr>
              <a:buClr>
                <a:srgbClr val="0BD0D9"/>
              </a:buClr>
            </a:pPr>
            <a:r>
              <a:rPr lang="ja-JP" altLang="en-US" sz="1800" dirty="0">
                <a:solidFill>
                  <a:prstClr val="black"/>
                </a:solidFill>
                <a:latin typeface="Constantia"/>
                <a:ea typeface="HGP明朝E" panose="02020900000000000000" pitchFamily="18" charset="-128"/>
              </a:rPr>
              <a:t>　　　  </a:t>
            </a:r>
            <a:r>
              <a:rPr lang="en-US" altLang="ja-JP" sz="1800" dirty="0">
                <a:solidFill>
                  <a:prstClr val="black"/>
                </a:solidFill>
                <a:latin typeface="Constantia"/>
                <a:ea typeface="HGP明朝E" panose="02020900000000000000" pitchFamily="18" charset="-128"/>
              </a:rPr>
              <a:t>(</a:t>
            </a:r>
            <a:r>
              <a:rPr lang="ja-JP" altLang="en-US" sz="1800" dirty="0">
                <a:solidFill>
                  <a:prstClr val="black"/>
                </a:solidFill>
                <a:latin typeface="Constantia"/>
                <a:ea typeface="HGP明朝E" panose="02020900000000000000" pitchFamily="18" charset="-128"/>
              </a:rPr>
              <a:t>３</a:t>
            </a:r>
            <a:r>
              <a:rPr lang="en-US" altLang="ja-JP" sz="1800" dirty="0">
                <a:solidFill>
                  <a:prstClr val="black"/>
                </a:solidFill>
                <a:latin typeface="Constantia"/>
                <a:ea typeface="HGP明朝E" panose="02020900000000000000" pitchFamily="18" charset="-128"/>
              </a:rPr>
              <a:t>) </a:t>
            </a:r>
            <a:r>
              <a:rPr lang="ja-JP" altLang="en-US" sz="1800" dirty="0">
                <a:solidFill>
                  <a:prstClr val="black"/>
                </a:solidFill>
                <a:latin typeface="Constantia"/>
                <a:ea typeface="HGP明朝E" panose="02020900000000000000" pitchFamily="18" charset="-128"/>
              </a:rPr>
              <a:t>配偶者の（　　　　　）を保護すること</a:t>
            </a:r>
            <a:endParaRPr lang="en-US" altLang="ja-JP" sz="1800" dirty="0">
              <a:solidFill>
                <a:prstClr val="black"/>
              </a:solidFill>
              <a:latin typeface="Constantia"/>
              <a:ea typeface="HGP明朝E" panose="02020900000000000000" pitchFamily="18" charset="-128"/>
            </a:endParaRPr>
          </a:p>
          <a:p>
            <a:pPr>
              <a:buClr>
                <a:srgbClr val="0BD0D9"/>
              </a:buClr>
            </a:pPr>
            <a:r>
              <a:rPr lang="ja-JP" altLang="en-US" sz="1800" dirty="0">
                <a:solidFill>
                  <a:prstClr val="black"/>
                </a:solidFill>
                <a:latin typeface="Calibri" pitchFamily="34" charset="0"/>
                <a:ea typeface="ＭＳ Ｐゴシック" pitchFamily="50" charset="-128"/>
              </a:rPr>
              <a:t>　</a:t>
            </a:r>
            <a:r>
              <a:rPr lang="ja-JP" altLang="en-US" sz="1800" dirty="0">
                <a:solidFill>
                  <a:prstClr val="black"/>
                </a:solidFill>
                <a:latin typeface="Constantia"/>
                <a:ea typeface="HGP明朝E" panose="02020900000000000000" pitchFamily="18" charset="-128"/>
              </a:rPr>
              <a:t>　　  </a:t>
            </a:r>
            <a:r>
              <a:rPr lang="en-US" altLang="ja-JP" sz="1800" dirty="0">
                <a:solidFill>
                  <a:prstClr val="black"/>
                </a:solidFill>
                <a:latin typeface="Constantia"/>
                <a:ea typeface="HGP明朝E" panose="02020900000000000000" pitchFamily="18" charset="-128"/>
              </a:rPr>
              <a:t>(</a:t>
            </a:r>
            <a:r>
              <a:rPr lang="ja-JP" altLang="en-US" sz="1800" dirty="0">
                <a:solidFill>
                  <a:prstClr val="black"/>
                </a:solidFill>
                <a:latin typeface="Constantia"/>
                <a:ea typeface="HGP明朝E" panose="02020900000000000000" pitchFamily="18" charset="-128"/>
              </a:rPr>
              <a:t>４</a:t>
            </a:r>
            <a:r>
              <a:rPr lang="en-US" altLang="ja-JP" sz="1800" dirty="0">
                <a:solidFill>
                  <a:prstClr val="black"/>
                </a:solidFill>
                <a:latin typeface="Constantia"/>
                <a:ea typeface="HGP明朝E" panose="02020900000000000000" pitchFamily="18" charset="-128"/>
              </a:rPr>
              <a:t>) </a:t>
            </a:r>
            <a:r>
              <a:rPr lang="ja-JP" altLang="en-US" sz="1800" dirty="0">
                <a:solidFill>
                  <a:prstClr val="black"/>
                </a:solidFill>
                <a:latin typeface="Constantia"/>
                <a:ea typeface="HGP明朝E" panose="02020900000000000000" pitchFamily="18" charset="-128"/>
              </a:rPr>
              <a:t>相続人以外の者にも（　　 　　）を認めること</a:t>
            </a:r>
            <a:endParaRPr lang="en-US" altLang="ja-JP" sz="1800" dirty="0">
              <a:solidFill>
                <a:prstClr val="black"/>
              </a:solidFill>
              <a:latin typeface="Constantia"/>
              <a:ea typeface="HGP明朝E" panose="02020900000000000000" pitchFamily="18" charset="-128"/>
            </a:endParaRPr>
          </a:p>
          <a:p>
            <a:pPr>
              <a:buClr>
                <a:srgbClr val="0BD0D9"/>
              </a:buClr>
            </a:pPr>
            <a:r>
              <a:rPr lang="ja-JP" altLang="en-US" sz="1800" dirty="0">
                <a:solidFill>
                  <a:prstClr val="black"/>
                </a:solidFill>
                <a:latin typeface="Constantia"/>
                <a:ea typeface="HGP明朝E" panose="02020900000000000000" pitchFamily="18" charset="-128"/>
              </a:rPr>
              <a:t>　　 　 </a:t>
            </a:r>
            <a:r>
              <a:rPr lang="en-US" altLang="ja-JP" sz="1800" dirty="0">
                <a:solidFill>
                  <a:prstClr val="black"/>
                </a:solidFill>
                <a:latin typeface="Constantia"/>
                <a:ea typeface="HGP明朝E" panose="02020900000000000000" pitchFamily="18" charset="-128"/>
              </a:rPr>
              <a:t>(</a:t>
            </a:r>
            <a:r>
              <a:rPr lang="ja-JP" altLang="en-US" sz="1800" dirty="0">
                <a:solidFill>
                  <a:prstClr val="black"/>
                </a:solidFill>
                <a:latin typeface="Constantia"/>
                <a:ea typeface="HGP明朝E" panose="02020900000000000000" pitchFamily="18" charset="-128"/>
              </a:rPr>
              <a:t>５</a:t>
            </a:r>
            <a:r>
              <a:rPr lang="en-US" altLang="ja-JP" sz="1800" dirty="0">
                <a:solidFill>
                  <a:prstClr val="black"/>
                </a:solidFill>
                <a:latin typeface="Constantia"/>
                <a:ea typeface="HGP明朝E" panose="02020900000000000000" pitchFamily="18" charset="-128"/>
              </a:rPr>
              <a:t>) </a:t>
            </a:r>
            <a:r>
              <a:rPr lang="ja-JP" altLang="en-US" sz="1800" dirty="0">
                <a:solidFill>
                  <a:prstClr val="black"/>
                </a:solidFill>
                <a:latin typeface="Constantia"/>
                <a:ea typeface="HGP明朝E" panose="02020900000000000000" pitchFamily="18" charset="-128"/>
              </a:rPr>
              <a:t>配偶者に代襲相続を認めること</a:t>
            </a:r>
            <a:endParaRPr lang="en-US" altLang="ja-JP" sz="1800" dirty="0">
              <a:solidFill>
                <a:prstClr val="black"/>
              </a:solidFill>
              <a:latin typeface="Constantia"/>
              <a:ea typeface="HGP明朝E" panose="02020900000000000000" pitchFamily="18" charset="-128"/>
            </a:endParaRPr>
          </a:p>
          <a:p>
            <a:pPr>
              <a:buClr>
                <a:srgbClr val="0BD0D9"/>
              </a:buClr>
            </a:pPr>
            <a:r>
              <a:rPr lang="ja-JP" altLang="en-US" sz="1800" dirty="0">
                <a:solidFill>
                  <a:prstClr val="black"/>
                </a:solidFill>
                <a:latin typeface="Calibri" pitchFamily="34" charset="0"/>
                <a:ea typeface="ＭＳ Ｐゴシック" pitchFamily="50" charset="-128"/>
              </a:rPr>
              <a:t>　</a:t>
            </a:r>
            <a:r>
              <a:rPr lang="ja-JP" altLang="en-US" sz="1800" dirty="0">
                <a:solidFill>
                  <a:prstClr val="black"/>
                </a:solidFill>
                <a:latin typeface="Constantia"/>
                <a:ea typeface="HGP明朝E" panose="02020900000000000000" pitchFamily="18" charset="-128"/>
              </a:rPr>
              <a:t>　　  </a:t>
            </a:r>
            <a:r>
              <a:rPr lang="en-US" altLang="ja-JP" sz="1800" dirty="0">
                <a:solidFill>
                  <a:prstClr val="black"/>
                </a:solidFill>
                <a:latin typeface="Constantia"/>
                <a:ea typeface="HGP明朝E" panose="02020900000000000000" pitchFamily="18" charset="-128"/>
              </a:rPr>
              <a:t>(</a:t>
            </a:r>
            <a:r>
              <a:rPr lang="ja-JP" altLang="en-US" sz="1800" dirty="0">
                <a:solidFill>
                  <a:prstClr val="black"/>
                </a:solidFill>
                <a:latin typeface="Constantia"/>
                <a:ea typeface="HGP明朝E" panose="02020900000000000000" pitchFamily="18" charset="-128"/>
              </a:rPr>
              <a:t>６</a:t>
            </a:r>
            <a:r>
              <a:rPr lang="en-US" altLang="ja-JP" sz="1800" dirty="0">
                <a:solidFill>
                  <a:prstClr val="black"/>
                </a:solidFill>
                <a:latin typeface="Constantia"/>
                <a:ea typeface="HGP明朝E" panose="02020900000000000000" pitchFamily="18" charset="-128"/>
              </a:rPr>
              <a:t>) </a:t>
            </a:r>
            <a:r>
              <a:rPr lang="ja-JP" altLang="en-US" sz="1800" dirty="0">
                <a:solidFill>
                  <a:prstClr val="black"/>
                </a:solidFill>
                <a:latin typeface="Constantia"/>
                <a:ea typeface="HGP明朝E" panose="02020900000000000000" pitchFamily="18" charset="-128"/>
              </a:rPr>
              <a:t>嫡出でない子の相続分を（　　　 　 ）と同等とすること</a:t>
            </a:r>
            <a:endParaRPr lang="en-US" altLang="ja-JP" sz="1800" dirty="0">
              <a:solidFill>
                <a:prstClr val="black"/>
              </a:solidFill>
              <a:latin typeface="Constantia"/>
              <a:ea typeface="HGP明朝E" panose="02020900000000000000" pitchFamily="18" charset="-128"/>
            </a:endParaRPr>
          </a:p>
          <a:p>
            <a:pPr>
              <a:buClr>
                <a:srgbClr val="0BD0D9"/>
              </a:buClr>
            </a:pPr>
            <a:endParaRPr lang="en-US" altLang="ja-JP" sz="1800" dirty="0">
              <a:solidFill>
                <a:prstClr val="black"/>
              </a:solidFill>
              <a:latin typeface="Constantia"/>
              <a:ea typeface="HGP明朝E" panose="02020900000000000000" pitchFamily="18" charset="-128"/>
            </a:endParaRPr>
          </a:p>
          <a:p>
            <a:pPr>
              <a:buClr>
                <a:srgbClr val="0BD0D9"/>
              </a:buClr>
            </a:pPr>
            <a:r>
              <a:rPr lang="ja-JP" altLang="en-US" sz="1800" dirty="0">
                <a:solidFill>
                  <a:prstClr val="black"/>
                </a:solidFill>
                <a:latin typeface="Constantia"/>
                <a:ea typeface="HGP明朝E" panose="02020900000000000000" pitchFamily="18" charset="-128"/>
              </a:rPr>
              <a:t>　　 ⑥ その後の小改正</a:t>
            </a:r>
            <a:endParaRPr lang="en-US" altLang="ja-JP" sz="1800" dirty="0">
              <a:solidFill>
                <a:prstClr val="black"/>
              </a:solidFill>
              <a:latin typeface="Constantia"/>
              <a:ea typeface="HGP明朝E" panose="02020900000000000000" pitchFamily="18" charset="-128"/>
            </a:endParaRPr>
          </a:p>
          <a:p>
            <a:pPr>
              <a:buClr>
                <a:srgbClr val="0BD0D9"/>
              </a:buClr>
            </a:pPr>
            <a:r>
              <a:rPr lang="ja-JP" altLang="en-US" sz="1800" dirty="0">
                <a:solidFill>
                  <a:prstClr val="black"/>
                </a:solidFill>
                <a:latin typeface="Constantia"/>
                <a:ea typeface="HGP明朝E" panose="02020900000000000000" pitchFamily="18" charset="-128"/>
              </a:rPr>
              <a:t>　　 　・</a:t>
            </a:r>
            <a:r>
              <a:rPr lang="en-US" altLang="ja-JP" sz="1800" dirty="0">
                <a:solidFill>
                  <a:prstClr val="black"/>
                </a:solidFill>
                <a:latin typeface="Constantia"/>
                <a:ea typeface="HGP明朝E" panose="02020900000000000000" pitchFamily="18" charset="-128"/>
              </a:rPr>
              <a:t> </a:t>
            </a:r>
            <a:r>
              <a:rPr lang="ja-JP" altLang="en-US" sz="1800" dirty="0">
                <a:solidFill>
                  <a:prstClr val="black"/>
                </a:solidFill>
                <a:latin typeface="Constantia"/>
                <a:ea typeface="HGP明朝E" panose="02020900000000000000" pitchFamily="18" charset="-128"/>
              </a:rPr>
              <a:t>平成１１年改正（９６９条 　　、９６９条の２）</a:t>
            </a:r>
            <a:endParaRPr lang="en-US" altLang="ja-JP" sz="1800" dirty="0">
              <a:solidFill>
                <a:prstClr val="black"/>
              </a:solidFill>
              <a:latin typeface="Constantia"/>
              <a:ea typeface="HGP明朝E" panose="02020900000000000000" pitchFamily="18" charset="-128"/>
            </a:endParaRPr>
          </a:p>
          <a:p>
            <a:pPr>
              <a:buClr>
                <a:srgbClr val="0BD0D9"/>
              </a:buClr>
            </a:pPr>
            <a:r>
              <a:rPr lang="ja-JP" altLang="en-US" sz="1800" dirty="0">
                <a:solidFill>
                  <a:prstClr val="black"/>
                </a:solidFill>
                <a:latin typeface="Constantia"/>
                <a:ea typeface="HGP明朝E" panose="02020900000000000000" pitchFamily="18" charset="-128"/>
              </a:rPr>
              <a:t>　　　 　平成１２年４月１日施行</a:t>
            </a:r>
            <a:endParaRPr lang="en-US" altLang="ja-JP" sz="1800" dirty="0">
              <a:solidFill>
                <a:prstClr val="black"/>
              </a:solidFill>
              <a:latin typeface="Constantia"/>
              <a:ea typeface="HGP明朝E" panose="02020900000000000000" pitchFamily="18" charset="-128"/>
            </a:endParaRPr>
          </a:p>
          <a:p>
            <a:pPr>
              <a:buClr>
                <a:srgbClr val="0BD0D9"/>
              </a:buClr>
            </a:pPr>
            <a:r>
              <a:rPr lang="ja-JP" altLang="en-US" sz="1800" dirty="0">
                <a:solidFill>
                  <a:prstClr val="black"/>
                </a:solidFill>
                <a:latin typeface="Constantia"/>
                <a:ea typeface="HGP明朝E" panose="02020900000000000000" pitchFamily="18" charset="-128"/>
              </a:rPr>
              <a:t>　　　　</a:t>
            </a:r>
            <a:r>
              <a:rPr lang="en-US" altLang="ja-JP" sz="1800" dirty="0">
                <a:solidFill>
                  <a:prstClr val="black"/>
                </a:solidFill>
                <a:latin typeface="Constantia"/>
                <a:ea typeface="HGP明朝E" panose="02020900000000000000" pitchFamily="18" charset="-128"/>
              </a:rPr>
              <a:t> </a:t>
            </a:r>
            <a:r>
              <a:rPr lang="ja-JP" altLang="en-US" sz="1800" dirty="0">
                <a:solidFill>
                  <a:prstClr val="black"/>
                </a:solidFill>
                <a:latin typeface="Constantia"/>
                <a:ea typeface="HGP明朝E" panose="02020900000000000000" pitchFamily="18" charset="-128"/>
              </a:rPr>
              <a:t>（　　　　　　 　　　）の見直し。手話通訳、筆談も可能。</a:t>
            </a:r>
            <a:endParaRPr lang="en-US" altLang="ja-JP" sz="1800" dirty="0">
              <a:solidFill>
                <a:prstClr val="black"/>
              </a:solidFill>
              <a:latin typeface="Constantia"/>
              <a:ea typeface="HGP明朝E" panose="02020900000000000000" pitchFamily="18" charset="-128"/>
            </a:endParaRPr>
          </a:p>
          <a:p>
            <a:pPr>
              <a:buClr>
                <a:srgbClr val="0BD0D9"/>
              </a:buClr>
            </a:pPr>
            <a:endParaRPr lang="en-US" altLang="ja-JP" sz="1800" dirty="0">
              <a:solidFill>
                <a:prstClr val="black"/>
              </a:solidFill>
              <a:latin typeface="Constantia"/>
              <a:ea typeface="HGP明朝E" panose="02020900000000000000" pitchFamily="18" charset="-128"/>
            </a:endParaRPr>
          </a:p>
          <a:p>
            <a:pPr>
              <a:buClr>
                <a:srgbClr val="0BD0D9"/>
              </a:buClr>
            </a:pPr>
            <a:endParaRPr lang="en-US" altLang="ja-JP" sz="1800" dirty="0">
              <a:solidFill>
                <a:prstClr val="white"/>
              </a:solidFill>
              <a:latin typeface="Constantia"/>
              <a:ea typeface="HGP明朝E" panose="02020900000000000000" pitchFamily="18" charset="-128"/>
            </a:endParaRPr>
          </a:p>
          <a:p>
            <a:pPr>
              <a:buClr>
                <a:srgbClr val="0BD0D9"/>
              </a:buClr>
            </a:pPr>
            <a:endParaRPr lang="en-US" altLang="ja-JP" sz="1800" dirty="0">
              <a:solidFill>
                <a:prstClr val="white"/>
              </a:solidFill>
              <a:latin typeface="Constantia"/>
              <a:ea typeface="HGP明朝E" panose="02020900000000000000" pitchFamily="18" charset="-128"/>
            </a:endParaRPr>
          </a:p>
        </p:txBody>
      </p:sp>
      <p:sp>
        <p:nvSpPr>
          <p:cNvPr id="8" name="正方形/長方形 7">
            <a:extLst>
              <a:ext uri="{FF2B5EF4-FFF2-40B4-BE49-F238E27FC236}">
                <a16:creationId xmlns:a16="http://schemas.microsoft.com/office/drawing/2014/main" id="{06A803AE-901F-4EAF-B597-D0D78477E408}"/>
              </a:ext>
            </a:extLst>
          </p:cNvPr>
          <p:cNvSpPr/>
          <p:nvPr/>
        </p:nvSpPr>
        <p:spPr>
          <a:xfrm>
            <a:off x="4799856" y="5229200"/>
            <a:ext cx="216024" cy="288032"/>
          </a:xfrm>
          <a:prstGeom prst="rect">
            <a:avLst/>
          </a:prstGeom>
          <a:ln/>
        </p:spPr>
        <p:style>
          <a:lnRef idx="2">
            <a:schemeClr val="dk1"/>
          </a:lnRef>
          <a:fillRef idx="1">
            <a:schemeClr val="lt1"/>
          </a:fillRef>
          <a:effectRef idx="0">
            <a:schemeClr val="dk1"/>
          </a:effectRef>
          <a:fontRef idx="minor">
            <a:schemeClr val="dk1"/>
          </a:fontRef>
        </p:style>
        <p:txBody>
          <a:bodyPr rtlCol="0" anchor="ctr"/>
          <a:lstStyle/>
          <a:p>
            <a:pPr algn="ctr" fontAlgn="base">
              <a:spcBef>
                <a:spcPct val="0"/>
              </a:spcBef>
              <a:spcAft>
                <a:spcPct val="0"/>
              </a:spcAft>
            </a:pPr>
            <a:r>
              <a:rPr lang="ja-JP" altLang="en-US" sz="1400" dirty="0">
                <a:solidFill>
                  <a:prstClr val="black"/>
                </a:solidFill>
                <a:latin typeface="Constantia"/>
                <a:ea typeface="HGP明朝E" panose="02020900000000000000" pitchFamily="18" charset="-128"/>
              </a:rPr>
              <a:t>３</a:t>
            </a:r>
            <a:endParaRPr lang="en-US" altLang="ja-JP" sz="1400" dirty="0">
              <a:solidFill>
                <a:prstClr val="black"/>
              </a:solidFill>
              <a:latin typeface="Constantia"/>
              <a:ea typeface="HGP明朝E" panose="02020900000000000000" pitchFamily="18" charset="-128"/>
            </a:endParaRPr>
          </a:p>
        </p:txBody>
      </p:sp>
      <p:sp>
        <p:nvSpPr>
          <p:cNvPr id="2" name="テキスト ボックス 1">
            <a:extLst>
              <a:ext uri="{FF2B5EF4-FFF2-40B4-BE49-F238E27FC236}">
                <a16:creationId xmlns:a16="http://schemas.microsoft.com/office/drawing/2014/main" id="{C38F7142-1077-4C98-8183-F32C7C6B7839}"/>
              </a:ext>
            </a:extLst>
          </p:cNvPr>
          <p:cNvSpPr txBox="1"/>
          <p:nvPr/>
        </p:nvSpPr>
        <p:spPr>
          <a:xfrm>
            <a:off x="2567609" y="1556792"/>
            <a:ext cx="907965" cy="369332"/>
          </a:xfrm>
          <a:prstGeom prst="rect">
            <a:avLst/>
          </a:prstGeom>
          <a:noFill/>
        </p:spPr>
        <p:txBody>
          <a:bodyPr wrap="square" rtlCol="0">
            <a:spAutoFit/>
          </a:bodyPr>
          <a:lstStyle/>
          <a:p>
            <a:pPr fontAlgn="base">
              <a:spcBef>
                <a:spcPct val="0"/>
              </a:spcBef>
              <a:spcAft>
                <a:spcPct val="0"/>
              </a:spcAft>
            </a:pPr>
            <a:r>
              <a:rPr lang="ja-JP" altLang="en-US" dirty="0">
                <a:solidFill>
                  <a:prstClr val="black"/>
                </a:solidFill>
                <a:latin typeface="Calibri" pitchFamily="34" charset="0"/>
                <a:ea typeface="ＭＳ Ｐゴシック" pitchFamily="50" charset="-128"/>
              </a:rPr>
              <a:t>遺留分</a:t>
            </a:r>
          </a:p>
        </p:txBody>
      </p:sp>
      <p:sp>
        <p:nvSpPr>
          <p:cNvPr id="6" name="テキスト ボックス 5">
            <a:extLst>
              <a:ext uri="{FF2B5EF4-FFF2-40B4-BE49-F238E27FC236}">
                <a16:creationId xmlns:a16="http://schemas.microsoft.com/office/drawing/2014/main" id="{3B2D55D8-7616-4F4A-BC62-2AE519F21F8E}"/>
              </a:ext>
            </a:extLst>
          </p:cNvPr>
          <p:cNvSpPr txBox="1"/>
          <p:nvPr/>
        </p:nvSpPr>
        <p:spPr>
          <a:xfrm>
            <a:off x="3791744" y="3212976"/>
            <a:ext cx="914400" cy="369332"/>
          </a:xfrm>
          <a:prstGeom prst="rect">
            <a:avLst/>
          </a:prstGeom>
          <a:noFill/>
        </p:spPr>
        <p:txBody>
          <a:bodyPr wrap="square" rtlCol="0">
            <a:spAutoFit/>
          </a:bodyPr>
          <a:lstStyle/>
          <a:p>
            <a:pPr fontAlgn="base">
              <a:spcBef>
                <a:spcPct val="0"/>
              </a:spcBef>
              <a:spcAft>
                <a:spcPct val="0"/>
              </a:spcAft>
            </a:pPr>
            <a:r>
              <a:rPr lang="ja-JP" altLang="en-US" dirty="0">
                <a:solidFill>
                  <a:prstClr val="black"/>
                </a:solidFill>
                <a:latin typeface="Calibri" pitchFamily="34" charset="0"/>
                <a:ea typeface="ＭＳ Ｐゴシック" pitchFamily="50" charset="-128"/>
              </a:rPr>
              <a:t>居住権</a:t>
            </a:r>
          </a:p>
        </p:txBody>
      </p:sp>
      <p:sp>
        <p:nvSpPr>
          <p:cNvPr id="10" name="テキスト ボックス 9">
            <a:extLst>
              <a:ext uri="{FF2B5EF4-FFF2-40B4-BE49-F238E27FC236}">
                <a16:creationId xmlns:a16="http://schemas.microsoft.com/office/drawing/2014/main" id="{BD161756-7B63-4841-BD4D-01449408C1DB}"/>
              </a:ext>
            </a:extLst>
          </p:cNvPr>
          <p:cNvSpPr txBox="1"/>
          <p:nvPr/>
        </p:nvSpPr>
        <p:spPr>
          <a:xfrm>
            <a:off x="4799856" y="3563724"/>
            <a:ext cx="914400" cy="369332"/>
          </a:xfrm>
          <a:prstGeom prst="rect">
            <a:avLst/>
          </a:prstGeom>
          <a:noFill/>
        </p:spPr>
        <p:txBody>
          <a:bodyPr wrap="square" rtlCol="0">
            <a:spAutoFit/>
          </a:bodyPr>
          <a:lstStyle/>
          <a:p>
            <a:pPr fontAlgn="base">
              <a:spcBef>
                <a:spcPct val="0"/>
              </a:spcBef>
              <a:spcAft>
                <a:spcPct val="0"/>
              </a:spcAft>
            </a:pPr>
            <a:r>
              <a:rPr lang="ja-JP" altLang="en-US" dirty="0">
                <a:solidFill>
                  <a:prstClr val="black"/>
                </a:solidFill>
                <a:latin typeface="Calibri" pitchFamily="34" charset="0"/>
                <a:ea typeface="ＭＳ Ｐゴシック" pitchFamily="50" charset="-128"/>
              </a:rPr>
              <a:t>寄与分</a:t>
            </a:r>
          </a:p>
        </p:txBody>
      </p:sp>
      <p:sp>
        <p:nvSpPr>
          <p:cNvPr id="12" name="テキスト ボックス 11">
            <a:extLst>
              <a:ext uri="{FF2B5EF4-FFF2-40B4-BE49-F238E27FC236}">
                <a16:creationId xmlns:a16="http://schemas.microsoft.com/office/drawing/2014/main" id="{3E03D521-EA2D-4C30-9E6A-69E25654DFE4}"/>
              </a:ext>
            </a:extLst>
          </p:cNvPr>
          <p:cNvSpPr txBox="1"/>
          <p:nvPr/>
        </p:nvSpPr>
        <p:spPr>
          <a:xfrm>
            <a:off x="5292562" y="4211796"/>
            <a:ext cx="914400" cy="369332"/>
          </a:xfrm>
          <a:prstGeom prst="rect">
            <a:avLst/>
          </a:prstGeom>
          <a:noFill/>
        </p:spPr>
        <p:txBody>
          <a:bodyPr wrap="square" rtlCol="0">
            <a:spAutoFit/>
          </a:bodyPr>
          <a:lstStyle/>
          <a:p>
            <a:pPr fontAlgn="base">
              <a:spcBef>
                <a:spcPct val="0"/>
              </a:spcBef>
              <a:spcAft>
                <a:spcPct val="0"/>
              </a:spcAft>
            </a:pPr>
            <a:r>
              <a:rPr lang="ja-JP" altLang="en-US" dirty="0">
                <a:solidFill>
                  <a:prstClr val="black"/>
                </a:solidFill>
                <a:latin typeface="Calibri" pitchFamily="34" charset="0"/>
                <a:ea typeface="ＭＳ Ｐゴシック" pitchFamily="50" charset="-128"/>
              </a:rPr>
              <a:t>嫡出子</a:t>
            </a:r>
          </a:p>
        </p:txBody>
      </p:sp>
      <p:sp>
        <p:nvSpPr>
          <p:cNvPr id="13" name="テキスト ボックス 12">
            <a:extLst>
              <a:ext uri="{FF2B5EF4-FFF2-40B4-BE49-F238E27FC236}">
                <a16:creationId xmlns:a16="http://schemas.microsoft.com/office/drawing/2014/main" id="{56EE4523-6297-4D74-8C78-6FD33927797C}"/>
              </a:ext>
            </a:extLst>
          </p:cNvPr>
          <p:cNvSpPr txBox="1"/>
          <p:nvPr/>
        </p:nvSpPr>
        <p:spPr>
          <a:xfrm>
            <a:off x="2614464" y="5867980"/>
            <a:ext cx="1609328" cy="369332"/>
          </a:xfrm>
          <a:prstGeom prst="rect">
            <a:avLst/>
          </a:prstGeom>
          <a:noFill/>
        </p:spPr>
        <p:txBody>
          <a:bodyPr wrap="square" rtlCol="0">
            <a:spAutoFit/>
          </a:bodyPr>
          <a:lstStyle/>
          <a:p>
            <a:pPr fontAlgn="base">
              <a:spcBef>
                <a:spcPct val="0"/>
              </a:spcBef>
              <a:spcAft>
                <a:spcPct val="0"/>
              </a:spcAft>
            </a:pPr>
            <a:r>
              <a:rPr lang="ja-JP" altLang="en-US" dirty="0">
                <a:solidFill>
                  <a:prstClr val="black"/>
                </a:solidFill>
                <a:latin typeface="Calibri" pitchFamily="34" charset="0"/>
                <a:ea typeface="ＭＳ Ｐゴシック" pitchFamily="50" charset="-128"/>
              </a:rPr>
              <a:t>公正証書遺言</a:t>
            </a:r>
          </a:p>
        </p:txBody>
      </p:sp>
      <p:sp>
        <p:nvSpPr>
          <p:cNvPr id="5" name="爆発: 8 pt 4">
            <a:extLst>
              <a:ext uri="{FF2B5EF4-FFF2-40B4-BE49-F238E27FC236}">
                <a16:creationId xmlns:a16="http://schemas.microsoft.com/office/drawing/2014/main" id="{FBA11F85-C7A9-491E-8B44-A6ADDE2197B5}"/>
              </a:ext>
            </a:extLst>
          </p:cNvPr>
          <p:cNvSpPr/>
          <p:nvPr/>
        </p:nvSpPr>
        <p:spPr>
          <a:xfrm>
            <a:off x="7797960" y="4465983"/>
            <a:ext cx="4394040" cy="1965649"/>
          </a:xfrm>
          <a:prstGeom prst="irregularSeal1">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dirty="0"/>
              <a:t>次は５５年の改正条文</a:t>
            </a:r>
          </a:p>
        </p:txBody>
      </p:sp>
      <p:sp>
        <p:nvSpPr>
          <p:cNvPr id="9" name="テキスト ボックス 8">
            <a:extLst>
              <a:ext uri="{FF2B5EF4-FFF2-40B4-BE49-F238E27FC236}">
                <a16:creationId xmlns:a16="http://schemas.microsoft.com/office/drawing/2014/main" id="{FFC304AC-1143-44B4-8A81-F881762C7A0E}"/>
              </a:ext>
            </a:extLst>
          </p:cNvPr>
          <p:cNvSpPr txBox="1"/>
          <p:nvPr/>
        </p:nvSpPr>
        <p:spPr>
          <a:xfrm>
            <a:off x="4176973" y="1307749"/>
            <a:ext cx="4394040" cy="369332"/>
          </a:xfrm>
          <a:prstGeom prst="rect">
            <a:avLst/>
          </a:prstGeom>
          <a:noFill/>
        </p:spPr>
        <p:txBody>
          <a:bodyPr wrap="square" rtlCol="0">
            <a:spAutoFit/>
          </a:bodyPr>
          <a:lstStyle/>
          <a:p>
            <a:pPr algn="l"/>
            <a:r>
              <a:rPr kumimoji="1" lang="ja-JP" altLang="en-US" dirty="0">
                <a:solidFill>
                  <a:schemeClr val="bg1"/>
                </a:solidFill>
              </a:rPr>
              <a:t>その他一切の事情を考慮してこれをする。</a:t>
            </a:r>
          </a:p>
        </p:txBody>
      </p:sp>
    </p:spTree>
    <p:extLst>
      <p:ext uri="{BB962C8B-B14F-4D97-AF65-F5344CB8AC3E}">
        <p14:creationId xmlns:p14="http://schemas.microsoft.com/office/powerpoint/2010/main" val="35667205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2000"/>
                                        <p:tgtEl>
                                          <p:spTgt spid="9"/>
                                        </p:tgtEl>
                                      </p:cBhvr>
                                    </p:animEffect>
                                    <p:anim calcmode="lin" valueType="num">
                                      <p:cBhvr>
                                        <p:cTn id="8" dur="2000" fill="hold"/>
                                        <p:tgtEl>
                                          <p:spTgt spid="9"/>
                                        </p:tgtEl>
                                        <p:attrNameLst>
                                          <p:attrName>ppt_w</p:attrName>
                                        </p:attrNameLst>
                                      </p:cBhvr>
                                      <p:tavLst>
                                        <p:tav tm="0" fmla="#ppt_w*sin(2.5*pi*$)">
                                          <p:val>
                                            <p:fltVal val="0"/>
                                          </p:val>
                                        </p:tav>
                                        <p:tav tm="100000">
                                          <p:val>
                                            <p:fltVal val="1"/>
                                          </p:val>
                                        </p:tav>
                                      </p:tavLst>
                                    </p:anim>
                                    <p:anim calcmode="lin" valueType="num">
                                      <p:cBhvr>
                                        <p:cTn id="9" dur="2000" fill="hold"/>
                                        <p:tgtEl>
                                          <p:spTgt spid="9"/>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0" end="0"/>
                                            </p:txEl>
                                          </p:spTgt>
                                        </p:tgtEl>
                                        <p:attrNameLst>
                                          <p:attrName>style.visibility</p:attrName>
                                        </p:attrNameLst>
                                      </p:cBhvr>
                                      <p:to>
                                        <p:strVal val="visible"/>
                                      </p:to>
                                    </p:set>
                                    <p:animEffect transition="in" filter="fade">
                                      <p:cBhvr>
                                        <p:cTn id="14" dur="1000"/>
                                        <p:tgtEl>
                                          <p:spTgt spid="2">
                                            <p:txEl>
                                              <p:pRg st="0" end="0"/>
                                            </p:txEl>
                                          </p:spTgt>
                                        </p:tgtEl>
                                      </p:cBhvr>
                                    </p:animEffect>
                                    <p:anim calcmode="lin" valueType="num">
                                      <p:cBhvr>
                                        <p:cTn id="15"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6" presetClass="entr" presetSubtype="0" fill="hold" nodeType="clickEffect">
                                  <p:stCondLst>
                                    <p:cond delay="0"/>
                                  </p:stCondLst>
                                  <p:childTnLst>
                                    <p:set>
                                      <p:cBhvr>
                                        <p:cTn id="20" dur="1" fill="hold">
                                          <p:stCondLst>
                                            <p:cond delay="0"/>
                                          </p:stCondLst>
                                        </p:cTn>
                                        <p:tgtEl>
                                          <p:spTgt spid="6">
                                            <p:txEl>
                                              <p:pRg st="0" end="0"/>
                                            </p:txEl>
                                          </p:spTgt>
                                        </p:tgtEl>
                                        <p:attrNameLst>
                                          <p:attrName>style.visibility</p:attrName>
                                        </p:attrNameLst>
                                      </p:cBhvr>
                                      <p:to>
                                        <p:strVal val="visible"/>
                                      </p:to>
                                    </p:set>
                                    <p:animEffect transition="in" filter="wipe(down)">
                                      <p:cBhvr>
                                        <p:cTn id="21" dur="580">
                                          <p:stCondLst>
                                            <p:cond delay="0"/>
                                          </p:stCondLst>
                                        </p:cTn>
                                        <p:tgtEl>
                                          <p:spTgt spid="6">
                                            <p:txEl>
                                              <p:pRg st="0" end="0"/>
                                            </p:txEl>
                                          </p:spTgt>
                                        </p:tgtEl>
                                      </p:cBhvr>
                                    </p:animEffect>
                                    <p:anim calcmode="lin" valueType="num">
                                      <p:cBhvr>
                                        <p:cTn id="22" dur="1822" tmFilter="0,0; 0.14,0.36; 0.43,0.73; 0.71,0.91; 1.0,1.0">
                                          <p:stCondLst>
                                            <p:cond delay="0"/>
                                          </p:stCondLst>
                                        </p:cTn>
                                        <p:tgtEl>
                                          <p:spTgt spid="6">
                                            <p:txEl>
                                              <p:pRg st="0" end="0"/>
                                            </p:txEl>
                                          </p:spTgt>
                                        </p:tgtEl>
                                        <p:attrNameLst>
                                          <p:attrName>ppt_x</p:attrName>
                                        </p:attrNameLst>
                                      </p:cBhvr>
                                      <p:tavLst>
                                        <p:tav tm="0">
                                          <p:val>
                                            <p:strVal val="#ppt_x-0.25"/>
                                          </p:val>
                                        </p:tav>
                                        <p:tav tm="100000">
                                          <p:val>
                                            <p:strVal val="#ppt_x"/>
                                          </p:val>
                                        </p:tav>
                                      </p:tavLst>
                                    </p:anim>
                                    <p:anim calcmode="lin" valueType="num">
                                      <p:cBhvr>
                                        <p:cTn id="23" dur="664" tmFilter="0.0,0.0; 0.25,0.07; 0.50,0.2; 0.75,0.467; 1.0,1.0">
                                          <p:stCondLst>
                                            <p:cond delay="0"/>
                                          </p:stCondLst>
                                        </p:cTn>
                                        <p:tgtEl>
                                          <p:spTgt spid="6">
                                            <p:txEl>
                                              <p:pRg st="0" end="0"/>
                                            </p:txEl>
                                          </p:spTgt>
                                        </p:tgtEl>
                                        <p:attrNameLst>
                                          <p:attrName>ppt_y</p:attrName>
                                        </p:attrNameLst>
                                      </p:cBhvr>
                                      <p:tavLst>
                                        <p:tav tm="0" fmla="#ppt_y-sin(pi*$)/3">
                                          <p:val>
                                            <p:fltVal val="0.5"/>
                                          </p:val>
                                        </p:tav>
                                        <p:tav tm="100000">
                                          <p:val>
                                            <p:fltVal val="1"/>
                                          </p:val>
                                        </p:tav>
                                      </p:tavLst>
                                    </p:anim>
                                    <p:anim calcmode="lin" valueType="num">
                                      <p:cBhvr>
                                        <p:cTn id="24" dur="664" tmFilter="0, 0; 0.125,0.2665; 0.25,0.4; 0.375,0.465; 0.5,0.5;  0.625,0.535; 0.75,0.6; 0.875,0.7335; 1,1">
                                          <p:stCondLst>
                                            <p:cond delay="664"/>
                                          </p:stCondLst>
                                        </p:cTn>
                                        <p:tgtEl>
                                          <p:spTgt spid="6">
                                            <p:txEl>
                                              <p:pRg st="0" end="0"/>
                                            </p:txEl>
                                          </p:spTgt>
                                        </p:tgtEl>
                                        <p:attrNameLst>
                                          <p:attrName>ppt_y</p:attrName>
                                        </p:attrNameLst>
                                      </p:cBhvr>
                                      <p:tavLst>
                                        <p:tav tm="0" fmla="#ppt_y-sin(pi*$)/9">
                                          <p:val>
                                            <p:fltVal val="0"/>
                                          </p:val>
                                        </p:tav>
                                        <p:tav tm="100000">
                                          <p:val>
                                            <p:fltVal val="1"/>
                                          </p:val>
                                        </p:tav>
                                      </p:tavLst>
                                    </p:anim>
                                    <p:anim calcmode="lin" valueType="num">
                                      <p:cBhvr>
                                        <p:cTn id="25" dur="332" tmFilter="0, 0; 0.125,0.2665; 0.25,0.4; 0.375,0.465; 0.5,0.5;  0.625,0.535; 0.75,0.6; 0.875,0.7335; 1,1">
                                          <p:stCondLst>
                                            <p:cond delay="1324"/>
                                          </p:stCondLst>
                                        </p:cTn>
                                        <p:tgtEl>
                                          <p:spTgt spid="6">
                                            <p:txEl>
                                              <p:pRg st="0" end="0"/>
                                            </p:txEl>
                                          </p:spTgt>
                                        </p:tgtEl>
                                        <p:attrNameLst>
                                          <p:attrName>ppt_y</p:attrName>
                                        </p:attrNameLst>
                                      </p:cBhvr>
                                      <p:tavLst>
                                        <p:tav tm="0" fmla="#ppt_y-sin(pi*$)/27">
                                          <p:val>
                                            <p:fltVal val="0"/>
                                          </p:val>
                                        </p:tav>
                                        <p:tav tm="100000">
                                          <p:val>
                                            <p:fltVal val="1"/>
                                          </p:val>
                                        </p:tav>
                                      </p:tavLst>
                                    </p:anim>
                                    <p:anim calcmode="lin" valueType="num">
                                      <p:cBhvr>
                                        <p:cTn id="26" dur="164" tmFilter="0, 0; 0.125,0.2665; 0.25,0.4; 0.375,0.465; 0.5,0.5;  0.625,0.535; 0.75,0.6; 0.875,0.7335; 1,1">
                                          <p:stCondLst>
                                            <p:cond delay="1656"/>
                                          </p:stCondLst>
                                        </p:cTn>
                                        <p:tgtEl>
                                          <p:spTgt spid="6">
                                            <p:txEl>
                                              <p:pRg st="0" end="0"/>
                                            </p:txEl>
                                          </p:spTgt>
                                        </p:tgtEl>
                                        <p:attrNameLst>
                                          <p:attrName>ppt_y</p:attrName>
                                        </p:attrNameLst>
                                      </p:cBhvr>
                                      <p:tavLst>
                                        <p:tav tm="0" fmla="#ppt_y-sin(pi*$)/81">
                                          <p:val>
                                            <p:fltVal val="0"/>
                                          </p:val>
                                        </p:tav>
                                        <p:tav tm="100000">
                                          <p:val>
                                            <p:fltVal val="1"/>
                                          </p:val>
                                        </p:tav>
                                      </p:tavLst>
                                    </p:anim>
                                    <p:animScale>
                                      <p:cBhvr>
                                        <p:cTn id="27" dur="26">
                                          <p:stCondLst>
                                            <p:cond delay="650"/>
                                          </p:stCondLst>
                                        </p:cTn>
                                        <p:tgtEl>
                                          <p:spTgt spid="6">
                                            <p:txEl>
                                              <p:pRg st="0" end="0"/>
                                            </p:txEl>
                                          </p:spTgt>
                                        </p:tgtEl>
                                      </p:cBhvr>
                                      <p:to x="100000" y="60000"/>
                                    </p:animScale>
                                    <p:animScale>
                                      <p:cBhvr>
                                        <p:cTn id="28" dur="166" decel="50000">
                                          <p:stCondLst>
                                            <p:cond delay="676"/>
                                          </p:stCondLst>
                                        </p:cTn>
                                        <p:tgtEl>
                                          <p:spTgt spid="6">
                                            <p:txEl>
                                              <p:pRg st="0" end="0"/>
                                            </p:txEl>
                                          </p:spTgt>
                                        </p:tgtEl>
                                      </p:cBhvr>
                                      <p:to x="100000" y="100000"/>
                                    </p:animScale>
                                    <p:animScale>
                                      <p:cBhvr>
                                        <p:cTn id="29" dur="26">
                                          <p:stCondLst>
                                            <p:cond delay="1312"/>
                                          </p:stCondLst>
                                        </p:cTn>
                                        <p:tgtEl>
                                          <p:spTgt spid="6">
                                            <p:txEl>
                                              <p:pRg st="0" end="0"/>
                                            </p:txEl>
                                          </p:spTgt>
                                        </p:tgtEl>
                                      </p:cBhvr>
                                      <p:to x="100000" y="80000"/>
                                    </p:animScale>
                                    <p:animScale>
                                      <p:cBhvr>
                                        <p:cTn id="30" dur="166" decel="50000">
                                          <p:stCondLst>
                                            <p:cond delay="1338"/>
                                          </p:stCondLst>
                                        </p:cTn>
                                        <p:tgtEl>
                                          <p:spTgt spid="6">
                                            <p:txEl>
                                              <p:pRg st="0" end="0"/>
                                            </p:txEl>
                                          </p:spTgt>
                                        </p:tgtEl>
                                      </p:cBhvr>
                                      <p:to x="100000" y="100000"/>
                                    </p:animScale>
                                    <p:animScale>
                                      <p:cBhvr>
                                        <p:cTn id="31" dur="26">
                                          <p:stCondLst>
                                            <p:cond delay="1642"/>
                                          </p:stCondLst>
                                        </p:cTn>
                                        <p:tgtEl>
                                          <p:spTgt spid="6">
                                            <p:txEl>
                                              <p:pRg st="0" end="0"/>
                                            </p:txEl>
                                          </p:spTgt>
                                        </p:tgtEl>
                                      </p:cBhvr>
                                      <p:to x="100000" y="90000"/>
                                    </p:animScale>
                                    <p:animScale>
                                      <p:cBhvr>
                                        <p:cTn id="32" dur="166" decel="50000">
                                          <p:stCondLst>
                                            <p:cond delay="1668"/>
                                          </p:stCondLst>
                                        </p:cTn>
                                        <p:tgtEl>
                                          <p:spTgt spid="6">
                                            <p:txEl>
                                              <p:pRg st="0" end="0"/>
                                            </p:txEl>
                                          </p:spTgt>
                                        </p:tgtEl>
                                      </p:cBhvr>
                                      <p:to x="100000" y="100000"/>
                                    </p:animScale>
                                    <p:animScale>
                                      <p:cBhvr>
                                        <p:cTn id="33" dur="26">
                                          <p:stCondLst>
                                            <p:cond delay="1808"/>
                                          </p:stCondLst>
                                        </p:cTn>
                                        <p:tgtEl>
                                          <p:spTgt spid="6">
                                            <p:txEl>
                                              <p:pRg st="0" end="0"/>
                                            </p:txEl>
                                          </p:spTgt>
                                        </p:tgtEl>
                                      </p:cBhvr>
                                      <p:to x="100000" y="95000"/>
                                    </p:animScale>
                                    <p:animScale>
                                      <p:cBhvr>
                                        <p:cTn id="34" dur="166" decel="50000">
                                          <p:stCondLst>
                                            <p:cond delay="1834"/>
                                          </p:stCondLst>
                                        </p:cTn>
                                        <p:tgtEl>
                                          <p:spTgt spid="6">
                                            <p:txEl>
                                              <p:pRg st="0" end="0"/>
                                            </p:txEl>
                                          </p:spTgt>
                                        </p:tgtEl>
                                      </p:cBhvr>
                                      <p:to x="100000" y="100000"/>
                                    </p:animScale>
                                  </p:childTnLst>
                                </p:cTn>
                              </p:par>
                            </p:childTnLst>
                          </p:cTn>
                        </p:par>
                      </p:childTnLst>
                    </p:cTn>
                  </p:par>
                  <p:par>
                    <p:cTn id="35" fill="hold">
                      <p:stCondLst>
                        <p:cond delay="indefinite"/>
                      </p:stCondLst>
                      <p:childTnLst>
                        <p:par>
                          <p:cTn id="36" fill="hold">
                            <p:stCondLst>
                              <p:cond delay="0"/>
                            </p:stCondLst>
                            <p:childTnLst>
                              <p:par>
                                <p:cTn id="37" presetID="26" presetClass="entr" presetSubtype="0" fill="hold" nodeType="clickEffect">
                                  <p:stCondLst>
                                    <p:cond delay="0"/>
                                  </p:stCondLst>
                                  <p:childTnLst>
                                    <p:set>
                                      <p:cBhvr>
                                        <p:cTn id="38" dur="1" fill="hold">
                                          <p:stCondLst>
                                            <p:cond delay="0"/>
                                          </p:stCondLst>
                                        </p:cTn>
                                        <p:tgtEl>
                                          <p:spTgt spid="10">
                                            <p:txEl>
                                              <p:pRg st="0" end="0"/>
                                            </p:txEl>
                                          </p:spTgt>
                                        </p:tgtEl>
                                        <p:attrNameLst>
                                          <p:attrName>style.visibility</p:attrName>
                                        </p:attrNameLst>
                                      </p:cBhvr>
                                      <p:to>
                                        <p:strVal val="visible"/>
                                      </p:to>
                                    </p:set>
                                    <p:animEffect transition="in" filter="wipe(down)">
                                      <p:cBhvr>
                                        <p:cTn id="39" dur="580">
                                          <p:stCondLst>
                                            <p:cond delay="0"/>
                                          </p:stCondLst>
                                        </p:cTn>
                                        <p:tgtEl>
                                          <p:spTgt spid="10">
                                            <p:txEl>
                                              <p:pRg st="0" end="0"/>
                                            </p:txEl>
                                          </p:spTgt>
                                        </p:tgtEl>
                                      </p:cBhvr>
                                    </p:animEffect>
                                    <p:anim calcmode="lin" valueType="num">
                                      <p:cBhvr>
                                        <p:cTn id="40" dur="1822" tmFilter="0,0; 0.14,0.36; 0.43,0.73; 0.71,0.91; 1.0,1.0">
                                          <p:stCondLst>
                                            <p:cond delay="0"/>
                                          </p:stCondLst>
                                        </p:cTn>
                                        <p:tgtEl>
                                          <p:spTgt spid="10">
                                            <p:txEl>
                                              <p:pRg st="0" end="0"/>
                                            </p:txEl>
                                          </p:spTgt>
                                        </p:tgtEl>
                                        <p:attrNameLst>
                                          <p:attrName>ppt_x</p:attrName>
                                        </p:attrNameLst>
                                      </p:cBhvr>
                                      <p:tavLst>
                                        <p:tav tm="0">
                                          <p:val>
                                            <p:strVal val="#ppt_x-0.25"/>
                                          </p:val>
                                        </p:tav>
                                        <p:tav tm="100000">
                                          <p:val>
                                            <p:strVal val="#ppt_x"/>
                                          </p:val>
                                        </p:tav>
                                      </p:tavLst>
                                    </p:anim>
                                    <p:anim calcmode="lin" valueType="num">
                                      <p:cBhvr>
                                        <p:cTn id="41" dur="664" tmFilter="0.0,0.0; 0.25,0.07; 0.50,0.2; 0.75,0.467; 1.0,1.0">
                                          <p:stCondLst>
                                            <p:cond delay="0"/>
                                          </p:stCondLst>
                                        </p:cTn>
                                        <p:tgtEl>
                                          <p:spTgt spid="10">
                                            <p:txEl>
                                              <p:pRg st="0" end="0"/>
                                            </p:txEl>
                                          </p:spTgt>
                                        </p:tgtEl>
                                        <p:attrNameLst>
                                          <p:attrName>ppt_y</p:attrName>
                                        </p:attrNameLst>
                                      </p:cBhvr>
                                      <p:tavLst>
                                        <p:tav tm="0" fmla="#ppt_y-sin(pi*$)/3">
                                          <p:val>
                                            <p:fltVal val="0.5"/>
                                          </p:val>
                                        </p:tav>
                                        <p:tav tm="100000">
                                          <p:val>
                                            <p:fltVal val="1"/>
                                          </p:val>
                                        </p:tav>
                                      </p:tavLst>
                                    </p:anim>
                                    <p:anim calcmode="lin" valueType="num">
                                      <p:cBhvr>
                                        <p:cTn id="42" dur="664" tmFilter="0, 0; 0.125,0.2665; 0.25,0.4; 0.375,0.465; 0.5,0.5;  0.625,0.535; 0.75,0.6; 0.875,0.7335; 1,1">
                                          <p:stCondLst>
                                            <p:cond delay="664"/>
                                          </p:stCondLst>
                                        </p:cTn>
                                        <p:tgtEl>
                                          <p:spTgt spid="10">
                                            <p:txEl>
                                              <p:pRg st="0" end="0"/>
                                            </p:txEl>
                                          </p:spTgt>
                                        </p:tgtEl>
                                        <p:attrNameLst>
                                          <p:attrName>ppt_y</p:attrName>
                                        </p:attrNameLst>
                                      </p:cBhvr>
                                      <p:tavLst>
                                        <p:tav tm="0" fmla="#ppt_y-sin(pi*$)/9">
                                          <p:val>
                                            <p:fltVal val="0"/>
                                          </p:val>
                                        </p:tav>
                                        <p:tav tm="100000">
                                          <p:val>
                                            <p:fltVal val="1"/>
                                          </p:val>
                                        </p:tav>
                                      </p:tavLst>
                                    </p:anim>
                                    <p:anim calcmode="lin" valueType="num">
                                      <p:cBhvr>
                                        <p:cTn id="43" dur="332" tmFilter="0, 0; 0.125,0.2665; 0.25,0.4; 0.375,0.465; 0.5,0.5;  0.625,0.535; 0.75,0.6; 0.875,0.7335; 1,1">
                                          <p:stCondLst>
                                            <p:cond delay="1324"/>
                                          </p:stCondLst>
                                        </p:cTn>
                                        <p:tgtEl>
                                          <p:spTgt spid="10">
                                            <p:txEl>
                                              <p:pRg st="0" end="0"/>
                                            </p:txEl>
                                          </p:spTgt>
                                        </p:tgtEl>
                                        <p:attrNameLst>
                                          <p:attrName>ppt_y</p:attrName>
                                        </p:attrNameLst>
                                      </p:cBhvr>
                                      <p:tavLst>
                                        <p:tav tm="0" fmla="#ppt_y-sin(pi*$)/27">
                                          <p:val>
                                            <p:fltVal val="0"/>
                                          </p:val>
                                        </p:tav>
                                        <p:tav tm="100000">
                                          <p:val>
                                            <p:fltVal val="1"/>
                                          </p:val>
                                        </p:tav>
                                      </p:tavLst>
                                    </p:anim>
                                    <p:anim calcmode="lin" valueType="num">
                                      <p:cBhvr>
                                        <p:cTn id="44" dur="164" tmFilter="0, 0; 0.125,0.2665; 0.25,0.4; 0.375,0.465; 0.5,0.5;  0.625,0.535; 0.75,0.6; 0.875,0.7335; 1,1">
                                          <p:stCondLst>
                                            <p:cond delay="1656"/>
                                          </p:stCondLst>
                                        </p:cTn>
                                        <p:tgtEl>
                                          <p:spTgt spid="10">
                                            <p:txEl>
                                              <p:pRg st="0" end="0"/>
                                            </p:txEl>
                                          </p:spTgt>
                                        </p:tgtEl>
                                        <p:attrNameLst>
                                          <p:attrName>ppt_y</p:attrName>
                                        </p:attrNameLst>
                                      </p:cBhvr>
                                      <p:tavLst>
                                        <p:tav tm="0" fmla="#ppt_y-sin(pi*$)/81">
                                          <p:val>
                                            <p:fltVal val="0"/>
                                          </p:val>
                                        </p:tav>
                                        <p:tav tm="100000">
                                          <p:val>
                                            <p:fltVal val="1"/>
                                          </p:val>
                                        </p:tav>
                                      </p:tavLst>
                                    </p:anim>
                                    <p:animScale>
                                      <p:cBhvr>
                                        <p:cTn id="45" dur="26">
                                          <p:stCondLst>
                                            <p:cond delay="650"/>
                                          </p:stCondLst>
                                        </p:cTn>
                                        <p:tgtEl>
                                          <p:spTgt spid="10">
                                            <p:txEl>
                                              <p:pRg st="0" end="0"/>
                                            </p:txEl>
                                          </p:spTgt>
                                        </p:tgtEl>
                                      </p:cBhvr>
                                      <p:to x="100000" y="60000"/>
                                    </p:animScale>
                                    <p:animScale>
                                      <p:cBhvr>
                                        <p:cTn id="46" dur="166" decel="50000">
                                          <p:stCondLst>
                                            <p:cond delay="676"/>
                                          </p:stCondLst>
                                        </p:cTn>
                                        <p:tgtEl>
                                          <p:spTgt spid="10">
                                            <p:txEl>
                                              <p:pRg st="0" end="0"/>
                                            </p:txEl>
                                          </p:spTgt>
                                        </p:tgtEl>
                                      </p:cBhvr>
                                      <p:to x="100000" y="100000"/>
                                    </p:animScale>
                                    <p:animScale>
                                      <p:cBhvr>
                                        <p:cTn id="47" dur="26">
                                          <p:stCondLst>
                                            <p:cond delay="1312"/>
                                          </p:stCondLst>
                                        </p:cTn>
                                        <p:tgtEl>
                                          <p:spTgt spid="10">
                                            <p:txEl>
                                              <p:pRg st="0" end="0"/>
                                            </p:txEl>
                                          </p:spTgt>
                                        </p:tgtEl>
                                      </p:cBhvr>
                                      <p:to x="100000" y="80000"/>
                                    </p:animScale>
                                    <p:animScale>
                                      <p:cBhvr>
                                        <p:cTn id="48" dur="166" decel="50000">
                                          <p:stCondLst>
                                            <p:cond delay="1338"/>
                                          </p:stCondLst>
                                        </p:cTn>
                                        <p:tgtEl>
                                          <p:spTgt spid="10">
                                            <p:txEl>
                                              <p:pRg st="0" end="0"/>
                                            </p:txEl>
                                          </p:spTgt>
                                        </p:tgtEl>
                                      </p:cBhvr>
                                      <p:to x="100000" y="100000"/>
                                    </p:animScale>
                                    <p:animScale>
                                      <p:cBhvr>
                                        <p:cTn id="49" dur="26">
                                          <p:stCondLst>
                                            <p:cond delay="1642"/>
                                          </p:stCondLst>
                                        </p:cTn>
                                        <p:tgtEl>
                                          <p:spTgt spid="10">
                                            <p:txEl>
                                              <p:pRg st="0" end="0"/>
                                            </p:txEl>
                                          </p:spTgt>
                                        </p:tgtEl>
                                      </p:cBhvr>
                                      <p:to x="100000" y="90000"/>
                                    </p:animScale>
                                    <p:animScale>
                                      <p:cBhvr>
                                        <p:cTn id="50" dur="166" decel="50000">
                                          <p:stCondLst>
                                            <p:cond delay="1668"/>
                                          </p:stCondLst>
                                        </p:cTn>
                                        <p:tgtEl>
                                          <p:spTgt spid="10">
                                            <p:txEl>
                                              <p:pRg st="0" end="0"/>
                                            </p:txEl>
                                          </p:spTgt>
                                        </p:tgtEl>
                                      </p:cBhvr>
                                      <p:to x="100000" y="100000"/>
                                    </p:animScale>
                                    <p:animScale>
                                      <p:cBhvr>
                                        <p:cTn id="51" dur="26">
                                          <p:stCondLst>
                                            <p:cond delay="1808"/>
                                          </p:stCondLst>
                                        </p:cTn>
                                        <p:tgtEl>
                                          <p:spTgt spid="10">
                                            <p:txEl>
                                              <p:pRg st="0" end="0"/>
                                            </p:txEl>
                                          </p:spTgt>
                                        </p:tgtEl>
                                      </p:cBhvr>
                                      <p:to x="100000" y="95000"/>
                                    </p:animScale>
                                    <p:animScale>
                                      <p:cBhvr>
                                        <p:cTn id="52" dur="166" decel="50000">
                                          <p:stCondLst>
                                            <p:cond delay="1834"/>
                                          </p:stCondLst>
                                        </p:cTn>
                                        <p:tgtEl>
                                          <p:spTgt spid="10">
                                            <p:txEl>
                                              <p:pRg st="0" end="0"/>
                                            </p:txEl>
                                          </p:spTgt>
                                        </p:tgtEl>
                                      </p:cBhvr>
                                      <p:to x="100000" y="100000"/>
                                    </p:animScale>
                                  </p:childTnLst>
                                </p:cTn>
                              </p:par>
                            </p:childTnLst>
                          </p:cTn>
                        </p:par>
                      </p:childTnLst>
                    </p:cTn>
                  </p:par>
                  <p:par>
                    <p:cTn id="53" fill="hold">
                      <p:stCondLst>
                        <p:cond delay="indefinite"/>
                      </p:stCondLst>
                      <p:childTnLst>
                        <p:par>
                          <p:cTn id="54" fill="hold">
                            <p:stCondLst>
                              <p:cond delay="0"/>
                            </p:stCondLst>
                            <p:childTnLst>
                              <p:par>
                                <p:cTn id="55" presetID="26" presetClass="entr" presetSubtype="0" fill="hold" nodeType="clickEffect">
                                  <p:stCondLst>
                                    <p:cond delay="0"/>
                                  </p:stCondLst>
                                  <p:childTnLst>
                                    <p:set>
                                      <p:cBhvr>
                                        <p:cTn id="56" dur="1" fill="hold">
                                          <p:stCondLst>
                                            <p:cond delay="0"/>
                                          </p:stCondLst>
                                        </p:cTn>
                                        <p:tgtEl>
                                          <p:spTgt spid="12">
                                            <p:txEl>
                                              <p:pRg st="0" end="0"/>
                                            </p:txEl>
                                          </p:spTgt>
                                        </p:tgtEl>
                                        <p:attrNameLst>
                                          <p:attrName>style.visibility</p:attrName>
                                        </p:attrNameLst>
                                      </p:cBhvr>
                                      <p:to>
                                        <p:strVal val="visible"/>
                                      </p:to>
                                    </p:set>
                                    <p:animEffect transition="in" filter="wipe(down)">
                                      <p:cBhvr>
                                        <p:cTn id="57" dur="580">
                                          <p:stCondLst>
                                            <p:cond delay="0"/>
                                          </p:stCondLst>
                                        </p:cTn>
                                        <p:tgtEl>
                                          <p:spTgt spid="12">
                                            <p:txEl>
                                              <p:pRg st="0" end="0"/>
                                            </p:txEl>
                                          </p:spTgt>
                                        </p:tgtEl>
                                      </p:cBhvr>
                                    </p:animEffect>
                                    <p:anim calcmode="lin" valueType="num">
                                      <p:cBhvr>
                                        <p:cTn id="58" dur="1822" tmFilter="0,0; 0.14,0.36; 0.43,0.73; 0.71,0.91; 1.0,1.0">
                                          <p:stCondLst>
                                            <p:cond delay="0"/>
                                          </p:stCondLst>
                                        </p:cTn>
                                        <p:tgtEl>
                                          <p:spTgt spid="12">
                                            <p:txEl>
                                              <p:pRg st="0" end="0"/>
                                            </p:txEl>
                                          </p:spTgt>
                                        </p:tgtEl>
                                        <p:attrNameLst>
                                          <p:attrName>ppt_x</p:attrName>
                                        </p:attrNameLst>
                                      </p:cBhvr>
                                      <p:tavLst>
                                        <p:tav tm="0">
                                          <p:val>
                                            <p:strVal val="#ppt_x-0.25"/>
                                          </p:val>
                                        </p:tav>
                                        <p:tav tm="100000">
                                          <p:val>
                                            <p:strVal val="#ppt_x"/>
                                          </p:val>
                                        </p:tav>
                                      </p:tavLst>
                                    </p:anim>
                                    <p:anim calcmode="lin" valueType="num">
                                      <p:cBhvr>
                                        <p:cTn id="59" dur="664" tmFilter="0.0,0.0; 0.25,0.07; 0.50,0.2; 0.75,0.467; 1.0,1.0">
                                          <p:stCondLst>
                                            <p:cond delay="0"/>
                                          </p:stCondLst>
                                        </p:cTn>
                                        <p:tgtEl>
                                          <p:spTgt spid="12">
                                            <p:txEl>
                                              <p:pRg st="0" end="0"/>
                                            </p:txEl>
                                          </p:spTgt>
                                        </p:tgtEl>
                                        <p:attrNameLst>
                                          <p:attrName>ppt_y</p:attrName>
                                        </p:attrNameLst>
                                      </p:cBhvr>
                                      <p:tavLst>
                                        <p:tav tm="0" fmla="#ppt_y-sin(pi*$)/3">
                                          <p:val>
                                            <p:fltVal val="0.5"/>
                                          </p:val>
                                        </p:tav>
                                        <p:tav tm="100000">
                                          <p:val>
                                            <p:fltVal val="1"/>
                                          </p:val>
                                        </p:tav>
                                      </p:tavLst>
                                    </p:anim>
                                    <p:anim calcmode="lin" valueType="num">
                                      <p:cBhvr>
                                        <p:cTn id="60" dur="664" tmFilter="0, 0; 0.125,0.2665; 0.25,0.4; 0.375,0.465; 0.5,0.5;  0.625,0.535; 0.75,0.6; 0.875,0.7335; 1,1">
                                          <p:stCondLst>
                                            <p:cond delay="664"/>
                                          </p:stCondLst>
                                        </p:cTn>
                                        <p:tgtEl>
                                          <p:spTgt spid="12">
                                            <p:txEl>
                                              <p:pRg st="0" end="0"/>
                                            </p:txEl>
                                          </p:spTgt>
                                        </p:tgtEl>
                                        <p:attrNameLst>
                                          <p:attrName>ppt_y</p:attrName>
                                        </p:attrNameLst>
                                      </p:cBhvr>
                                      <p:tavLst>
                                        <p:tav tm="0" fmla="#ppt_y-sin(pi*$)/9">
                                          <p:val>
                                            <p:fltVal val="0"/>
                                          </p:val>
                                        </p:tav>
                                        <p:tav tm="100000">
                                          <p:val>
                                            <p:fltVal val="1"/>
                                          </p:val>
                                        </p:tav>
                                      </p:tavLst>
                                    </p:anim>
                                    <p:anim calcmode="lin" valueType="num">
                                      <p:cBhvr>
                                        <p:cTn id="61" dur="332" tmFilter="0, 0; 0.125,0.2665; 0.25,0.4; 0.375,0.465; 0.5,0.5;  0.625,0.535; 0.75,0.6; 0.875,0.7335; 1,1">
                                          <p:stCondLst>
                                            <p:cond delay="1324"/>
                                          </p:stCondLst>
                                        </p:cTn>
                                        <p:tgtEl>
                                          <p:spTgt spid="12">
                                            <p:txEl>
                                              <p:pRg st="0" end="0"/>
                                            </p:txEl>
                                          </p:spTgt>
                                        </p:tgtEl>
                                        <p:attrNameLst>
                                          <p:attrName>ppt_y</p:attrName>
                                        </p:attrNameLst>
                                      </p:cBhvr>
                                      <p:tavLst>
                                        <p:tav tm="0" fmla="#ppt_y-sin(pi*$)/27">
                                          <p:val>
                                            <p:fltVal val="0"/>
                                          </p:val>
                                        </p:tav>
                                        <p:tav tm="100000">
                                          <p:val>
                                            <p:fltVal val="1"/>
                                          </p:val>
                                        </p:tav>
                                      </p:tavLst>
                                    </p:anim>
                                    <p:anim calcmode="lin" valueType="num">
                                      <p:cBhvr>
                                        <p:cTn id="62" dur="164" tmFilter="0, 0; 0.125,0.2665; 0.25,0.4; 0.375,0.465; 0.5,0.5;  0.625,0.535; 0.75,0.6; 0.875,0.7335; 1,1">
                                          <p:stCondLst>
                                            <p:cond delay="1656"/>
                                          </p:stCondLst>
                                        </p:cTn>
                                        <p:tgtEl>
                                          <p:spTgt spid="12">
                                            <p:txEl>
                                              <p:pRg st="0" end="0"/>
                                            </p:txEl>
                                          </p:spTgt>
                                        </p:tgtEl>
                                        <p:attrNameLst>
                                          <p:attrName>ppt_y</p:attrName>
                                        </p:attrNameLst>
                                      </p:cBhvr>
                                      <p:tavLst>
                                        <p:tav tm="0" fmla="#ppt_y-sin(pi*$)/81">
                                          <p:val>
                                            <p:fltVal val="0"/>
                                          </p:val>
                                        </p:tav>
                                        <p:tav tm="100000">
                                          <p:val>
                                            <p:fltVal val="1"/>
                                          </p:val>
                                        </p:tav>
                                      </p:tavLst>
                                    </p:anim>
                                    <p:animScale>
                                      <p:cBhvr>
                                        <p:cTn id="63" dur="26">
                                          <p:stCondLst>
                                            <p:cond delay="650"/>
                                          </p:stCondLst>
                                        </p:cTn>
                                        <p:tgtEl>
                                          <p:spTgt spid="12">
                                            <p:txEl>
                                              <p:pRg st="0" end="0"/>
                                            </p:txEl>
                                          </p:spTgt>
                                        </p:tgtEl>
                                      </p:cBhvr>
                                      <p:to x="100000" y="60000"/>
                                    </p:animScale>
                                    <p:animScale>
                                      <p:cBhvr>
                                        <p:cTn id="64" dur="166" decel="50000">
                                          <p:stCondLst>
                                            <p:cond delay="676"/>
                                          </p:stCondLst>
                                        </p:cTn>
                                        <p:tgtEl>
                                          <p:spTgt spid="12">
                                            <p:txEl>
                                              <p:pRg st="0" end="0"/>
                                            </p:txEl>
                                          </p:spTgt>
                                        </p:tgtEl>
                                      </p:cBhvr>
                                      <p:to x="100000" y="100000"/>
                                    </p:animScale>
                                    <p:animScale>
                                      <p:cBhvr>
                                        <p:cTn id="65" dur="26">
                                          <p:stCondLst>
                                            <p:cond delay="1312"/>
                                          </p:stCondLst>
                                        </p:cTn>
                                        <p:tgtEl>
                                          <p:spTgt spid="12">
                                            <p:txEl>
                                              <p:pRg st="0" end="0"/>
                                            </p:txEl>
                                          </p:spTgt>
                                        </p:tgtEl>
                                      </p:cBhvr>
                                      <p:to x="100000" y="80000"/>
                                    </p:animScale>
                                    <p:animScale>
                                      <p:cBhvr>
                                        <p:cTn id="66" dur="166" decel="50000">
                                          <p:stCondLst>
                                            <p:cond delay="1338"/>
                                          </p:stCondLst>
                                        </p:cTn>
                                        <p:tgtEl>
                                          <p:spTgt spid="12">
                                            <p:txEl>
                                              <p:pRg st="0" end="0"/>
                                            </p:txEl>
                                          </p:spTgt>
                                        </p:tgtEl>
                                      </p:cBhvr>
                                      <p:to x="100000" y="100000"/>
                                    </p:animScale>
                                    <p:animScale>
                                      <p:cBhvr>
                                        <p:cTn id="67" dur="26">
                                          <p:stCondLst>
                                            <p:cond delay="1642"/>
                                          </p:stCondLst>
                                        </p:cTn>
                                        <p:tgtEl>
                                          <p:spTgt spid="12">
                                            <p:txEl>
                                              <p:pRg st="0" end="0"/>
                                            </p:txEl>
                                          </p:spTgt>
                                        </p:tgtEl>
                                      </p:cBhvr>
                                      <p:to x="100000" y="90000"/>
                                    </p:animScale>
                                    <p:animScale>
                                      <p:cBhvr>
                                        <p:cTn id="68" dur="166" decel="50000">
                                          <p:stCondLst>
                                            <p:cond delay="1668"/>
                                          </p:stCondLst>
                                        </p:cTn>
                                        <p:tgtEl>
                                          <p:spTgt spid="12">
                                            <p:txEl>
                                              <p:pRg st="0" end="0"/>
                                            </p:txEl>
                                          </p:spTgt>
                                        </p:tgtEl>
                                      </p:cBhvr>
                                      <p:to x="100000" y="100000"/>
                                    </p:animScale>
                                    <p:animScale>
                                      <p:cBhvr>
                                        <p:cTn id="69" dur="26">
                                          <p:stCondLst>
                                            <p:cond delay="1808"/>
                                          </p:stCondLst>
                                        </p:cTn>
                                        <p:tgtEl>
                                          <p:spTgt spid="12">
                                            <p:txEl>
                                              <p:pRg st="0" end="0"/>
                                            </p:txEl>
                                          </p:spTgt>
                                        </p:tgtEl>
                                      </p:cBhvr>
                                      <p:to x="100000" y="95000"/>
                                    </p:animScale>
                                    <p:animScale>
                                      <p:cBhvr>
                                        <p:cTn id="70" dur="166" decel="50000">
                                          <p:stCondLst>
                                            <p:cond delay="1834"/>
                                          </p:stCondLst>
                                        </p:cTn>
                                        <p:tgtEl>
                                          <p:spTgt spid="12">
                                            <p:txEl>
                                              <p:pRg st="0" end="0"/>
                                            </p:txEl>
                                          </p:spTgt>
                                        </p:tgtEl>
                                      </p:cBhvr>
                                      <p:to x="100000" y="100000"/>
                                    </p:animScale>
                                  </p:childTnLst>
                                </p:cTn>
                              </p:par>
                            </p:childTnLst>
                          </p:cTn>
                        </p:par>
                      </p:childTnLst>
                    </p:cTn>
                  </p:par>
                  <p:par>
                    <p:cTn id="71" fill="hold">
                      <p:stCondLst>
                        <p:cond delay="indefinite"/>
                      </p:stCondLst>
                      <p:childTnLst>
                        <p:par>
                          <p:cTn id="72" fill="hold">
                            <p:stCondLst>
                              <p:cond delay="0"/>
                            </p:stCondLst>
                            <p:childTnLst>
                              <p:par>
                                <p:cTn id="73" presetID="42" presetClass="entr" presetSubtype="0" fill="hold" nodeType="clickEffect">
                                  <p:stCondLst>
                                    <p:cond delay="0"/>
                                  </p:stCondLst>
                                  <p:childTnLst>
                                    <p:set>
                                      <p:cBhvr>
                                        <p:cTn id="74" dur="1" fill="hold">
                                          <p:stCondLst>
                                            <p:cond delay="0"/>
                                          </p:stCondLst>
                                        </p:cTn>
                                        <p:tgtEl>
                                          <p:spTgt spid="13">
                                            <p:txEl>
                                              <p:pRg st="0" end="0"/>
                                            </p:txEl>
                                          </p:spTgt>
                                        </p:tgtEl>
                                        <p:attrNameLst>
                                          <p:attrName>style.visibility</p:attrName>
                                        </p:attrNameLst>
                                      </p:cBhvr>
                                      <p:to>
                                        <p:strVal val="visible"/>
                                      </p:to>
                                    </p:set>
                                    <p:animEffect transition="in" filter="fade">
                                      <p:cBhvr>
                                        <p:cTn id="75" dur="1000"/>
                                        <p:tgtEl>
                                          <p:spTgt spid="13">
                                            <p:txEl>
                                              <p:pRg st="0" end="0"/>
                                            </p:txEl>
                                          </p:spTgt>
                                        </p:tgtEl>
                                      </p:cBhvr>
                                    </p:animEffect>
                                    <p:anim calcmode="lin" valueType="num">
                                      <p:cBhvr>
                                        <p:cTn id="76" dur="1000" fill="hold"/>
                                        <p:tgtEl>
                                          <p:spTgt spid="13">
                                            <p:txEl>
                                              <p:pRg st="0" end="0"/>
                                            </p:txEl>
                                          </p:spTgt>
                                        </p:tgtEl>
                                        <p:attrNameLst>
                                          <p:attrName>ppt_x</p:attrName>
                                        </p:attrNameLst>
                                      </p:cBhvr>
                                      <p:tavLst>
                                        <p:tav tm="0">
                                          <p:val>
                                            <p:strVal val="#ppt_x"/>
                                          </p:val>
                                        </p:tav>
                                        <p:tav tm="100000">
                                          <p:val>
                                            <p:strVal val="#ppt_x"/>
                                          </p:val>
                                        </p:tav>
                                      </p:tavLst>
                                    </p:anim>
                                    <p:anim calcmode="lin" valueType="num">
                                      <p:cBhvr>
                                        <p:cTn id="77" dur="1000" fill="hold"/>
                                        <p:tgtEl>
                                          <p:spTgt spid="1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78" fill="hold">
                      <p:stCondLst>
                        <p:cond delay="indefinite"/>
                      </p:stCondLst>
                      <p:childTnLst>
                        <p:par>
                          <p:cTn id="79" fill="hold">
                            <p:stCondLst>
                              <p:cond delay="0"/>
                            </p:stCondLst>
                            <p:childTnLst>
                              <p:par>
                                <p:cTn id="80" presetID="45" presetClass="entr" presetSubtype="0" fill="hold" nodeType="clickEffect">
                                  <p:stCondLst>
                                    <p:cond delay="0"/>
                                  </p:stCondLst>
                                  <p:childTnLst>
                                    <p:set>
                                      <p:cBhvr>
                                        <p:cTn id="81" dur="1" fill="hold">
                                          <p:stCondLst>
                                            <p:cond delay="0"/>
                                          </p:stCondLst>
                                        </p:cTn>
                                        <p:tgtEl>
                                          <p:spTgt spid="5">
                                            <p:txEl>
                                              <p:pRg st="0" end="0"/>
                                            </p:txEl>
                                          </p:spTgt>
                                        </p:tgtEl>
                                        <p:attrNameLst>
                                          <p:attrName>style.visibility</p:attrName>
                                        </p:attrNameLst>
                                      </p:cBhvr>
                                      <p:to>
                                        <p:strVal val="visible"/>
                                      </p:to>
                                    </p:set>
                                    <p:animEffect transition="in" filter="fade">
                                      <p:cBhvr>
                                        <p:cTn id="82" dur="2000"/>
                                        <p:tgtEl>
                                          <p:spTgt spid="5">
                                            <p:txEl>
                                              <p:pRg st="0" end="0"/>
                                            </p:txEl>
                                          </p:spTgt>
                                        </p:tgtEl>
                                      </p:cBhvr>
                                    </p:animEffect>
                                    <p:anim calcmode="lin" valueType="num">
                                      <p:cBhvr>
                                        <p:cTn id="83" dur="2000" fill="hold"/>
                                        <p:tgtEl>
                                          <p:spTgt spid="5">
                                            <p:txEl>
                                              <p:pRg st="0" end="0"/>
                                            </p:txEl>
                                          </p:spTgt>
                                        </p:tgtEl>
                                        <p:attrNameLst>
                                          <p:attrName>ppt_w</p:attrName>
                                        </p:attrNameLst>
                                      </p:cBhvr>
                                      <p:tavLst>
                                        <p:tav tm="0" fmla="#ppt_w*sin(2.5*pi*$)">
                                          <p:val>
                                            <p:fltVal val="0"/>
                                          </p:val>
                                        </p:tav>
                                        <p:tav tm="100000">
                                          <p:val>
                                            <p:fltVal val="1"/>
                                          </p:val>
                                        </p:tav>
                                      </p:tavLst>
                                    </p:anim>
                                    <p:anim calcmode="lin" valueType="num">
                                      <p:cBhvr>
                                        <p:cTn id="84" dur="2000" fill="hold"/>
                                        <p:tgtEl>
                                          <p:spTgt spid="5">
                                            <p:txEl>
                                              <p:pRg st="0" end="0"/>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a:extLst>
              <a:ext uri="{FF2B5EF4-FFF2-40B4-BE49-F238E27FC236}">
                <a16:creationId xmlns:a16="http://schemas.microsoft.com/office/drawing/2014/main" id="{029E8E35-D009-4A5C-98B0-215A0145E66B}"/>
              </a:ext>
            </a:extLst>
          </p:cNvPr>
          <p:cNvSpPr/>
          <p:nvPr/>
        </p:nvSpPr>
        <p:spPr>
          <a:xfrm>
            <a:off x="1903889" y="391211"/>
            <a:ext cx="8384222" cy="584775"/>
          </a:xfrm>
          <a:prstGeom prst="rect">
            <a:avLst/>
          </a:prstGeom>
        </p:spPr>
        <p:txBody>
          <a:bodyPr wrap="square">
            <a:spAutoFit/>
          </a:bodyPr>
          <a:lstStyle/>
          <a:p>
            <a:pPr defTabSz="457200">
              <a:defRPr/>
            </a:pPr>
            <a:r>
              <a:rPr kumimoji="0" lang="ja-JP" altLang="en-US" sz="3200" dirty="0">
                <a:ln w="3175">
                  <a:solidFill>
                    <a:sysClr val="window" lastClr="FFFFFF">
                      <a:alpha val="65000"/>
                    </a:sysClr>
                  </a:solidFill>
                </a:ln>
                <a:solidFill>
                  <a:prstClr val="black"/>
                </a:solidFill>
                <a:latin typeface="Book Antiqua"/>
                <a:ea typeface="HGS明朝E" panose="02020800000000000000" pitchFamily="18" charset="-128"/>
              </a:rPr>
              <a:t>別紙４  昭和</a:t>
            </a:r>
            <a:r>
              <a:rPr kumimoji="0" lang="en-US" altLang="ja-JP" sz="3200" dirty="0">
                <a:ln w="3175">
                  <a:solidFill>
                    <a:sysClr val="window" lastClr="FFFFFF">
                      <a:alpha val="65000"/>
                    </a:sysClr>
                  </a:solidFill>
                </a:ln>
                <a:solidFill>
                  <a:prstClr val="black"/>
                </a:solidFill>
                <a:latin typeface="Book Antiqua"/>
                <a:ea typeface="HGS明朝E" panose="02020800000000000000" pitchFamily="18" charset="-128"/>
              </a:rPr>
              <a:t>55</a:t>
            </a:r>
            <a:r>
              <a:rPr kumimoji="0" lang="ja-JP" altLang="en-US" sz="3200" dirty="0">
                <a:ln w="3175">
                  <a:solidFill>
                    <a:sysClr val="window" lastClr="FFFFFF">
                      <a:alpha val="65000"/>
                    </a:sysClr>
                  </a:solidFill>
                </a:ln>
                <a:solidFill>
                  <a:prstClr val="black"/>
                </a:solidFill>
                <a:latin typeface="Book Antiqua"/>
                <a:ea typeface="HGS明朝E" panose="02020800000000000000" pitchFamily="18" charset="-128"/>
              </a:rPr>
              <a:t>年法律第</a:t>
            </a:r>
            <a:r>
              <a:rPr kumimoji="0" lang="en-US" altLang="ja-JP" sz="3200" dirty="0">
                <a:ln w="3175">
                  <a:solidFill>
                    <a:sysClr val="window" lastClr="FFFFFF">
                      <a:alpha val="65000"/>
                    </a:sysClr>
                  </a:solidFill>
                </a:ln>
                <a:solidFill>
                  <a:prstClr val="black"/>
                </a:solidFill>
                <a:latin typeface="Book Antiqua"/>
                <a:ea typeface="HGS明朝E" panose="02020800000000000000" pitchFamily="18" charset="-128"/>
              </a:rPr>
              <a:t>51</a:t>
            </a:r>
            <a:r>
              <a:rPr kumimoji="0" lang="ja-JP" altLang="en-US" sz="3200" dirty="0">
                <a:ln w="3175">
                  <a:solidFill>
                    <a:sysClr val="window" lastClr="FFFFFF">
                      <a:alpha val="65000"/>
                    </a:sysClr>
                  </a:solidFill>
                </a:ln>
                <a:solidFill>
                  <a:prstClr val="black"/>
                </a:solidFill>
                <a:latin typeface="Book Antiqua"/>
                <a:ea typeface="HGS明朝E" panose="02020800000000000000" pitchFamily="18" charset="-128"/>
              </a:rPr>
              <a:t>号抄 </a:t>
            </a:r>
            <a:r>
              <a:rPr kumimoji="0" lang="en-US" altLang="ja-JP" sz="3200" dirty="0">
                <a:ln w="3175">
                  <a:solidFill>
                    <a:sysClr val="window" lastClr="FFFFFF">
                      <a:alpha val="65000"/>
                    </a:sysClr>
                  </a:solidFill>
                </a:ln>
                <a:solidFill>
                  <a:prstClr val="black"/>
                </a:solidFill>
                <a:latin typeface="Book Antiqua"/>
                <a:ea typeface="HGS明朝E" panose="02020800000000000000" pitchFamily="18" charset="-128"/>
              </a:rPr>
              <a:t>(</a:t>
            </a:r>
            <a:r>
              <a:rPr kumimoji="0" lang="ja-JP" altLang="en-US" sz="3200" dirty="0">
                <a:ln w="3175">
                  <a:solidFill>
                    <a:sysClr val="window" lastClr="FFFFFF">
                      <a:alpha val="65000"/>
                    </a:sysClr>
                  </a:solidFill>
                </a:ln>
                <a:solidFill>
                  <a:prstClr val="black"/>
                </a:solidFill>
                <a:latin typeface="Book Antiqua"/>
                <a:ea typeface="HGS明朝E" panose="02020800000000000000" pitchFamily="18" charset="-128"/>
              </a:rPr>
              <a:t>民法の改正</a:t>
            </a:r>
            <a:r>
              <a:rPr kumimoji="0" lang="en-US" altLang="ja-JP" sz="3200" dirty="0">
                <a:ln w="3175">
                  <a:solidFill>
                    <a:sysClr val="window" lastClr="FFFFFF">
                      <a:alpha val="65000"/>
                    </a:sysClr>
                  </a:solidFill>
                </a:ln>
                <a:solidFill>
                  <a:prstClr val="black"/>
                </a:solidFill>
                <a:latin typeface="Book Antiqua"/>
                <a:ea typeface="HGS明朝E" panose="02020800000000000000" pitchFamily="18" charset="-128"/>
              </a:rPr>
              <a:t>)</a:t>
            </a:r>
          </a:p>
        </p:txBody>
      </p:sp>
      <p:sp>
        <p:nvSpPr>
          <p:cNvPr id="4" name="テキスト ボックス 3">
            <a:extLst>
              <a:ext uri="{FF2B5EF4-FFF2-40B4-BE49-F238E27FC236}">
                <a16:creationId xmlns:a16="http://schemas.microsoft.com/office/drawing/2014/main" id="{0848594C-B09B-4DC6-9F04-F88CD2630DBF}"/>
              </a:ext>
            </a:extLst>
          </p:cNvPr>
          <p:cNvSpPr txBox="1"/>
          <p:nvPr/>
        </p:nvSpPr>
        <p:spPr>
          <a:xfrm>
            <a:off x="1813879" y="1137435"/>
            <a:ext cx="8564242" cy="5401479"/>
          </a:xfrm>
          <a:prstGeom prst="rect">
            <a:avLst/>
          </a:prstGeom>
          <a:noFill/>
        </p:spPr>
        <p:txBody>
          <a:bodyPr wrap="square">
            <a:spAutoFit/>
          </a:bodyPr>
          <a:lstStyle/>
          <a:p>
            <a:pPr defTabSz="457200">
              <a:tabLst>
                <a:tab pos="266700" algn="l"/>
              </a:tabLst>
              <a:defRPr/>
            </a:pPr>
            <a:r>
              <a:rPr kumimoji="0" lang="ja-JP" altLang="ja-JP" sz="1600" b="1" kern="100" dirty="0">
                <a:solidFill>
                  <a:prstClr val="black"/>
                </a:solidFill>
                <a:latin typeface="游明朝" panose="02020400000000000000" pitchFamily="18" charset="-128"/>
                <a:ea typeface="ＭＳ ゴシック" panose="020B0609070205080204" pitchFamily="49" charset="-128"/>
                <a:cs typeface="Times New Roman" panose="02020603050405020304" pitchFamily="18" charset="0"/>
              </a:rPr>
              <a:t>民法</a:t>
            </a:r>
            <a:r>
              <a:rPr kumimoji="0" lang="ja-JP" altLang="en-US" sz="1600" b="1" kern="100" dirty="0">
                <a:solidFill>
                  <a:prstClr val="black"/>
                </a:solidFill>
                <a:latin typeface="游明朝" panose="02020400000000000000" pitchFamily="18" charset="-128"/>
                <a:ea typeface="ＭＳ ゴシック" panose="020B0609070205080204" pitchFamily="49" charset="-128"/>
                <a:cs typeface="Times New Roman" panose="02020603050405020304" pitchFamily="18" charset="0"/>
              </a:rPr>
              <a:t>及び家事審判法</a:t>
            </a:r>
            <a:r>
              <a:rPr kumimoji="0" lang="ja-JP" altLang="ja-JP" sz="1600" b="1" kern="100" dirty="0">
                <a:solidFill>
                  <a:prstClr val="black"/>
                </a:solidFill>
                <a:latin typeface="游明朝" panose="02020400000000000000" pitchFamily="18" charset="-128"/>
                <a:ea typeface="ＭＳ ゴシック" panose="020B0609070205080204" pitchFamily="49" charset="-128"/>
                <a:cs typeface="Times New Roman" panose="02020603050405020304" pitchFamily="18" charset="0"/>
              </a:rPr>
              <a:t>の</a:t>
            </a:r>
            <a:r>
              <a:rPr kumimoji="0" lang="ja-JP" altLang="en-US" sz="1600" b="1" kern="100" dirty="0">
                <a:solidFill>
                  <a:prstClr val="black"/>
                </a:solidFill>
                <a:latin typeface="游明朝" panose="02020400000000000000" pitchFamily="18" charset="-128"/>
                <a:ea typeface="ＭＳ ゴシック" panose="020B0609070205080204" pitchFamily="49" charset="-128"/>
                <a:cs typeface="Times New Roman" panose="02020603050405020304" pitchFamily="18" charset="0"/>
              </a:rPr>
              <a:t>一部を改正する</a:t>
            </a:r>
            <a:r>
              <a:rPr kumimoji="0" lang="ja-JP" altLang="ja-JP" sz="1600" b="1" kern="100" dirty="0">
                <a:solidFill>
                  <a:prstClr val="black"/>
                </a:solidFill>
                <a:latin typeface="游明朝" panose="02020400000000000000" pitchFamily="18" charset="-128"/>
                <a:ea typeface="ＭＳ ゴシック" panose="020B0609070205080204" pitchFamily="49" charset="-128"/>
                <a:cs typeface="Times New Roman" panose="02020603050405020304" pitchFamily="18" charset="0"/>
              </a:rPr>
              <a:t>法律</a:t>
            </a:r>
            <a:r>
              <a:rPr kumimoji="0" lang="en-US" altLang="ja-JP" sz="1600" b="1" kern="100" dirty="0">
                <a:solidFill>
                  <a:prstClr val="black"/>
                </a:solidFill>
                <a:latin typeface="游明朝" panose="02020400000000000000" pitchFamily="18" charset="-128"/>
                <a:ea typeface="ＭＳ ゴシック" panose="020B0609070205080204" pitchFamily="49" charset="-128"/>
                <a:cs typeface="Times New Roman" panose="02020603050405020304" pitchFamily="18" charset="0"/>
              </a:rPr>
              <a:t>(</a:t>
            </a:r>
            <a:r>
              <a:rPr kumimoji="0" lang="ja-JP" altLang="en-US" sz="1600" b="1" kern="100" dirty="0">
                <a:solidFill>
                  <a:prstClr val="black"/>
                </a:solidFill>
                <a:latin typeface="游明朝" panose="02020400000000000000" pitchFamily="18" charset="-128"/>
                <a:ea typeface="ＭＳ ゴシック" panose="020B0609070205080204" pitchFamily="49" charset="-128"/>
                <a:cs typeface="Times New Roman" panose="02020603050405020304" pitchFamily="18" charset="0"/>
              </a:rPr>
              <a:t>昭和</a:t>
            </a:r>
            <a:r>
              <a:rPr kumimoji="0" lang="en-US" altLang="ja-JP" sz="1600" b="1" kern="100" dirty="0">
                <a:solidFill>
                  <a:prstClr val="black"/>
                </a:solidFill>
                <a:latin typeface="游明朝" panose="02020400000000000000" pitchFamily="18" charset="-128"/>
                <a:ea typeface="ＭＳ ゴシック" panose="020B0609070205080204" pitchFamily="49" charset="-128"/>
                <a:cs typeface="Times New Roman" panose="02020603050405020304" pitchFamily="18" charset="0"/>
              </a:rPr>
              <a:t>55</a:t>
            </a:r>
            <a:r>
              <a:rPr kumimoji="0" lang="ja-JP" altLang="en-US" sz="1600" b="1" kern="100" dirty="0">
                <a:solidFill>
                  <a:prstClr val="black"/>
                </a:solidFill>
                <a:latin typeface="游明朝" panose="02020400000000000000" pitchFamily="18" charset="-128"/>
                <a:ea typeface="ＭＳ ゴシック" panose="020B0609070205080204" pitchFamily="49" charset="-128"/>
                <a:cs typeface="Times New Roman" panose="02020603050405020304" pitchFamily="18" charset="0"/>
              </a:rPr>
              <a:t>年</a:t>
            </a:r>
            <a:r>
              <a:rPr kumimoji="0" lang="en-US" altLang="ja-JP" sz="1600" b="1" kern="100" dirty="0">
                <a:solidFill>
                  <a:prstClr val="black"/>
                </a:solidFill>
                <a:latin typeface="游明朝" panose="02020400000000000000" pitchFamily="18" charset="-128"/>
                <a:ea typeface="ＭＳ ゴシック" panose="020B0609070205080204" pitchFamily="49" charset="-128"/>
                <a:cs typeface="Times New Roman" panose="02020603050405020304" pitchFamily="18" charset="0"/>
              </a:rPr>
              <a:t>5</a:t>
            </a:r>
            <a:r>
              <a:rPr kumimoji="0" lang="ja-JP" altLang="en-US" sz="1600" b="1" kern="100" dirty="0">
                <a:solidFill>
                  <a:prstClr val="black"/>
                </a:solidFill>
                <a:latin typeface="游明朝" panose="02020400000000000000" pitchFamily="18" charset="-128"/>
                <a:ea typeface="ＭＳ ゴシック" panose="020B0609070205080204" pitchFamily="49" charset="-128"/>
                <a:cs typeface="Times New Roman" panose="02020603050405020304" pitchFamily="18" charset="0"/>
              </a:rPr>
              <a:t>月</a:t>
            </a:r>
            <a:r>
              <a:rPr kumimoji="0" lang="en-US" altLang="ja-JP" sz="1600" b="1" kern="100" dirty="0">
                <a:solidFill>
                  <a:prstClr val="black"/>
                </a:solidFill>
                <a:latin typeface="游明朝" panose="02020400000000000000" pitchFamily="18" charset="-128"/>
                <a:ea typeface="ＭＳ ゴシック" panose="020B0609070205080204" pitchFamily="49" charset="-128"/>
                <a:cs typeface="Times New Roman" panose="02020603050405020304" pitchFamily="18" charset="0"/>
              </a:rPr>
              <a:t>17</a:t>
            </a:r>
            <a:r>
              <a:rPr kumimoji="0" lang="ja-JP" altLang="en-US" sz="1600" b="1" kern="100" dirty="0">
                <a:solidFill>
                  <a:prstClr val="black"/>
                </a:solidFill>
                <a:latin typeface="游明朝" panose="02020400000000000000" pitchFamily="18" charset="-128"/>
                <a:ea typeface="ＭＳ ゴシック" panose="020B0609070205080204" pitchFamily="49" charset="-128"/>
                <a:cs typeface="Times New Roman" panose="02020603050405020304" pitchFamily="18" charset="0"/>
              </a:rPr>
              <a:t>日公布） 昭和</a:t>
            </a:r>
            <a:r>
              <a:rPr kumimoji="0" lang="en-US" altLang="ja-JP" sz="1600" b="1" kern="100" dirty="0">
                <a:solidFill>
                  <a:prstClr val="black"/>
                </a:solidFill>
                <a:latin typeface="游明朝" panose="02020400000000000000" pitchFamily="18" charset="-128"/>
                <a:ea typeface="ＭＳ ゴシック" panose="020B0609070205080204" pitchFamily="49" charset="-128"/>
                <a:cs typeface="Times New Roman" panose="02020603050405020304" pitchFamily="18" charset="0"/>
              </a:rPr>
              <a:t>56</a:t>
            </a:r>
            <a:r>
              <a:rPr kumimoji="0" lang="ja-JP" altLang="en-US" sz="1600" b="1" kern="100" dirty="0">
                <a:solidFill>
                  <a:prstClr val="black"/>
                </a:solidFill>
                <a:latin typeface="游明朝" panose="02020400000000000000" pitchFamily="18" charset="-128"/>
                <a:ea typeface="ＭＳ ゴシック" panose="020B0609070205080204" pitchFamily="49" charset="-128"/>
                <a:cs typeface="Times New Roman" panose="02020603050405020304" pitchFamily="18" charset="0"/>
              </a:rPr>
              <a:t>年</a:t>
            </a:r>
            <a:r>
              <a:rPr kumimoji="0" lang="en-US" altLang="ja-JP" sz="1600" b="1" kern="100" dirty="0">
                <a:solidFill>
                  <a:prstClr val="black"/>
                </a:solidFill>
                <a:latin typeface="游明朝" panose="02020400000000000000" pitchFamily="18" charset="-128"/>
                <a:ea typeface="ＭＳ ゴシック" panose="020B0609070205080204" pitchFamily="49" charset="-128"/>
                <a:cs typeface="Times New Roman" panose="02020603050405020304" pitchFamily="18" charset="0"/>
              </a:rPr>
              <a:t>1</a:t>
            </a:r>
            <a:r>
              <a:rPr kumimoji="0" lang="ja-JP" altLang="en-US" sz="1600" b="1" kern="100" dirty="0">
                <a:solidFill>
                  <a:prstClr val="black"/>
                </a:solidFill>
                <a:latin typeface="游明朝" panose="02020400000000000000" pitchFamily="18" charset="-128"/>
                <a:ea typeface="ＭＳ ゴシック" panose="020B0609070205080204" pitchFamily="49" charset="-128"/>
                <a:cs typeface="Times New Roman" panose="02020603050405020304" pitchFamily="18" charset="0"/>
              </a:rPr>
              <a:t>月</a:t>
            </a:r>
            <a:r>
              <a:rPr kumimoji="0" lang="en-US" altLang="ja-JP" sz="1600" b="1" kern="100" dirty="0">
                <a:solidFill>
                  <a:prstClr val="black"/>
                </a:solidFill>
                <a:latin typeface="游明朝" panose="02020400000000000000" pitchFamily="18" charset="-128"/>
                <a:ea typeface="ＭＳ ゴシック" panose="020B0609070205080204" pitchFamily="49" charset="-128"/>
                <a:cs typeface="Times New Roman" panose="02020603050405020304" pitchFamily="18" charset="0"/>
              </a:rPr>
              <a:t>1</a:t>
            </a:r>
            <a:r>
              <a:rPr kumimoji="0" lang="ja-JP" altLang="en-US" sz="1600" b="1" kern="100" dirty="0">
                <a:solidFill>
                  <a:prstClr val="black"/>
                </a:solidFill>
                <a:latin typeface="游明朝" panose="02020400000000000000" pitchFamily="18" charset="-128"/>
                <a:ea typeface="ＭＳ ゴシック" panose="020B0609070205080204" pitchFamily="49" charset="-128"/>
                <a:cs typeface="Times New Roman" panose="02020603050405020304" pitchFamily="18" charset="0"/>
              </a:rPr>
              <a:t>日施行</a:t>
            </a:r>
            <a:endParaRPr kumimoji="0" lang="en-US" altLang="ja-JP" sz="1600" b="1" kern="100" dirty="0">
              <a:solidFill>
                <a:prstClr val="black"/>
              </a:solidFill>
              <a:latin typeface="游明朝" panose="02020400000000000000" pitchFamily="18" charset="-128"/>
              <a:ea typeface="ＭＳ ゴシック" panose="020B0609070205080204" pitchFamily="49" charset="-128"/>
              <a:cs typeface="Times New Roman" panose="02020603050405020304" pitchFamily="18" charset="0"/>
            </a:endParaRPr>
          </a:p>
          <a:p>
            <a:pPr defTabSz="457200">
              <a:tabLst>
                <a:tab pos="266700" algn="l"/>
              </a:tabLst>
              <a:defRPr/>
            </a:pPr>
            <a:endParaRPr kumimoji="0" lang="ja-JP" altLang="ja-JP" sz="1400" kern="100" dirty="0">
              <a:solidFill>
                <a:prstClr val="black"/>
              </a:solidFill>
              <a:latin typeface="游明朝" panose="02020400000000000000" pitchFamily="18" charset="-128"/>
              <a:ea typeface="游明朝" panose="02020400000000000000" pitchFamily="18" charset="-128"/>
              <a:cs typeface="Times New Roman" panose="02020603050405020304" pitchFamily="18" charset="0"/>
            </a:endParaRPr>
          </a:p>
          <a:p>
            <a:pPr defTabSz="457200">
              <a:tabLst>
                <a:tab pos="266700" algn="l"/>
              </a:tabLst>
              <a:defRPr/>
            </a:pPr>
            <a:r>
              <a:rPr kumimoji="0" lang="ja-JP" altLang="en-US"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  </a:t>
            </a:r>
            <a:r>
              <a:rPr lang="ja-JP" altLang="en-US"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 （</a:t>
            </a:r>
            <a:r>
              <a:rPr kumimoji="0" lang="ja-JP" altLang="en-US"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民法の一部改正）</a:t>
            </a:r>
            <a:r>
              <a:rPr kumimoji="0" lang="en-US" altLang="ja-JP"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 </a:t>
            </a:r>
            <a:endParaRPr kumimoji="0" lang="ja-JP" altLang="ja-JP" sz="1500" kern="100" dirty="0">
              <a:solidFill>
                <a:prstClr val="black"/>
              </a:solidFill>
              <a:latin typeface="游明朝" panose="02020400000000000000" pitchFamily="18" charset="-128"/>
              <a:ea typeface="游明朝" panose="02020400000000000000" pitchFamily="18" charset="-128"/>
              <a:cs typeface="Times New Roman" panose="02020603050405020304" pitchFamily="18" charset="0"/>
            </a:endParaRPr>
          </a:p>
          <a:p>
            <a:pPr marL="279400" indent="-279400" defTabSz="457200">
              <a:tabLst>
                <a:tab pos="266700" algn="l"/>
              </a:tabLst>
              <a:defRPr/>
            </a:pPr>
            <a:r>
              <a:rPr kumimoji="0" lang="en-US" altLang="ja-JP"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  </a:t>
            </a:r>
            <a:r>
              <a:rPr kumimoji="0" lang="ja-JP" altLang="ja-JP"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　</a:t>
            </a:r>
            <a:r>
              <a:rPr kumimoji="0" lang="ja-JP" altLang="en-US"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　民法（明治二十九年法律第八十九号）の一部を次のように改正する。</a:t>
            </a:r>
            <a:endParaRPr kumimoji="0" lang="en-US" altLang="ja-JP"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endParaRPr>
          </a:p>
          <a:p>
            <a:pPr marL="279400" indent="-279400" defTabSz="457200">
              <a:tabLst>
                <a:tab pos="266700" algn="l"/>
              </a:tabLst>
              <a:defRPr/>
            </a:pPr>
            <a:r>
              <a:rPr kumimoji="0" lang="ja-JP" altLang="en-US"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　  第八百八十九条第二項中「及び第三項」を削る。</a:t>
            </a:r>
            <a:endParaRPr kumimoji="0" lang="en-US" altLang="ja-JP"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endParaRPr>
          </a:p>
          <a:p>
            <a:pPr marL="279400" indent="-279400" defTabSz="457200">
              <a:tabLst>
                <a:tab pos="266700" algn="l"/>
              </a:tabLst>
              <a:defRPr/>
            </a:pPr>
            <a:r>
              <a:rPr lang="ja-JP" altLang="en-US"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　  </a:t>
            </a:r>
            <a:r>
              <a:rPr lang="ja-JP" altLang="en-US" sz="1500" u="sng"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第九百条第一号中</a:t>
            </a:r>
            <a:r>
              <a:rPr lang="ja-JP" altLang="en-US"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a:t>
            </a:r>
            <a:r>
              <a:rPr lang="ja-JP" altLang="en-US" sz="1500" u="sng"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子の相続分は、三分</a:t>
            </a:r>
            <a:r>
              <a:rPr kumimoji="0" lang="ja-JP" altLang="en-US" sz="1500" u="sng"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の二とし、配偶者の相続分は、三分の一</a:t>
            </a:r>
            <a:r>
              <a:rPr kumimoji="0" lang="ja-JP" altLang="en-US"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」を「</a:t>
            </a:r>
            <a:r>
              <a:rPr kumimoji="0" lang="ja-JP" altLang="en-US" sz="1500" u="sng"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子の相続分及び配偶者の相続分は、各二分の一</a:t>
            </a:r>
            <a:r>
              <a:rPr kumimoji="0" lang="ja-JP" altLang="en-US"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」に改め、</a:t>
            </a:r>
            <a:r>
              <a:rPr kumimoji="0" lang="ja-JP" altLang="en-US" sz="1500" u="sng"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同条第二号中</a:t>
            </a:r>
            <a:r>
              <a:rPr kumimoji="0" lang="ja-JP" altLang="en-US"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a:t>
            </a:r>
            <a:r>
              <a:rPr kumimoji="0" lang="ja-JP" altLang="en-US" sz="1500" u="sng"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配偶者の相続分及び直系尊属の相続分は、各々二分の一</a:t>
            </a:r>
            <a:r>
              <a:rPr kumimoji="0" lang="ja-JP" altLang="en-US"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」を「</a:t>
            </a:r>
            <a:r>
              <a:rPr kumimoji="0" lang="ja-JP" altLang="en-US" sz="1500" u="sng"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配偶者の相続分は、三分の二とし、直系尊属の相続分は</a:t>
            </a:r>
            <a:r>
              <a:rPr kumimoji="0" lang="ja-JP" altLang="en-US"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a:t>
            </a:r>
            <a:r>
              <a:rPr kumimoji="0" lang="ja-JP" altLang="en-US" sz="1500" u="sng"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三分の一」に改め</a:t>
            </a:r>
            <a:r>
              <a:rPr kumimoji="0" lang="ja-JP" altLang="en-US"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a:t>
            </a:r>
            <a:r>
              <a:rPr kumimoji="0" lang="ja-JP" altLang="en-US" sz="1500" u="sng"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同条第三号中「三分の二」を「四分の三」に、「三分の一」を「四分の一」に改める</a:t>
            </a:r>
            <a:r>
              <a:rPr kumimoji="0" lang="ja-JP" altLang="en-US"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a:t>
            </a:r>
            <a:endParaRPr kumimoji="0" lang="en-US" altLang="ja-JP"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endParaRPr>
          </a:p>
          <a:p>
            <a:pPr marL="279400" indent="-279400" defTabSz="457200">
              <a:tabLst>
                <a:tab pos="266700" algn="l"/>
              </a:tabLst>
              <a:defRPr/>
            </a:pPr>
            <a:r>
              <a:rPr lang="ja-JP" altLang="en-US"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　  第九百一条第二項中「直系卑属」を「子」に改める。</a:t>
            </a:r>
            <a:endParaRPr lang="en-US" altLang="ja-JP"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endParaRPr>
          </a:p>
          <a:p>
            <a:pPr marL="279400" indent="-279400" defTabSz="457200">
              <a:tabLst>
                <a:tab pos="266700" algn="l"/>
              </a:tabLst>
              <a:defRPr/>
            </a:pPr>
            <a:r>
              <a:rPr kumimoji="0" lang="ja-JP" altLang="en-US"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　</a:t>
            </a:r>
            <a:r>
              <a:rPr lang="ja-JP" altLang="en-US"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  第九百四条の次に次の一条を加える。</a:t>
            </a:r>
            <a:endParaRPr lang="en-US" altLang="ja-JP" sz="1500" b="1"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marL="279400" indent="-279400" defTabSz="457200">
              <a:tabLst>
                <a:tab pos="266700" algn="l"/>
              </a:tabLst>
              <a:defRPr/>
            </a:pPr>
            <a:r>
              <a:rPr kumimoji="0" lang="en-US" altLang="ja-JP" sz="1500" b="1"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 </a:t>
            </a:r>
            <a:r>
              <a:rPr kumimoji="0" lang="ja-JP" altLang="ja-JP" sz="1500" b="1"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第</a:t>
            </a:r>
            <a:r>
              <a:rPr kumimoji="0" lang="ja-JP" altLang="en-US" sz="1500" b="1"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九百四</a:t>
            </a:r>
            <a:r>
              <a:rPr kumimoji="0" lang="ja-JP" altLang="ja-JP" sz="1500" b="1"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条</a:t>
            </a:r>
            <a:r>
              <a:rPr kumimoji="0" lang="ja-JP" altLang="en-US" sz="1500" b="1"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の二</a:t>
            </a:r>
            <a:r>
              <a:rPr kumimoji="0" lang="ja-JP" altLang="ja-JP"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　</a:t>
            </a:r>
            <a:r>
              <a:rPr kumimoji="0" lang="ja-JP" altLang="en-US"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　　　　　　  ）、</a:t>
            </a:r>
            <a:r>
              <a:rPr kumimoji="0" lang="ja-JP" altLang="en-US" sz="1500" u="sng"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被相続人の事業に関する労務の提供又は財産上の給付</a:t>
            </a:r>
            <a:r>
              <a:rPr kumimoji="0" lang="ja-JP" altLang="en-US"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a:t>
            </a:r>
            <a:r>
              <a:rPr kumimoji="0" lang="ja-JP" altLang="en-US" sz="1500" u="sng"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被相続人の療養看護</a:t>
            </a:r>
            <a:r>
              <a:rPr kumimoji="0" lang="ja-JP" altLang="en-US"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　　　　　　）</a:t>
            </a:r>
            <a:r>
              <a:rPr kumimoji="0" lang="ja-JP" altLang="en-US" sz="1500" u="sng"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により被相続人の財産の維持又は増加につき特別の寄与をした者があるときは</a:t>
            </a:r>
            <a:r>
              <a:rPr kumimoji="0" lang="ja-JP" altLang="en-US"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、被相続人が相続開始の時において有した財産の価額から共同相続人の協議で定めた</a:t>
            </a:r>
            <a:r>
              <a:rPr kumimoji="0" lang="ja-JP" altLang="en-US" sz="1500" u="sng"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その者の寄与分を控除したものを相続財産とみなし</a:t>
            </a:r>
            <a:r>
              <a:rPr kumimoji="0" lang="ja-JP" altLang="en-US"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、第九百条から第九百二条までの規定によって算定した</a:t>
            </a:r>
            <a:r>
              <a:rPr kumimoji="0" lang="ja-JP" altLang="en-US" sz="1500" u="sng"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相続分に寄与分を加えた額をもってその者の相続分とする</a:t>
            </a:r>
            <a:r>
              <a:rPr kumimoji="0" lang="ja-JP" altLang="en-US"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a:t>
            </a:r>
            <a:endParaRPr kumimoji="0" lang="en-US" altLang="ja-JP"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endParaRPr>
          </a:p>
          <a:p>
            <a:pPr marL="279400" indent="-279400" defTabSz="457200">
              <a:tabLst>
                <a:tab pos="266700" algn="l"/>
              </a:tabLst>
              <a:defRPr/>
            </a:pPr>
            <a:r>
              <a:rPr kumimoji="0" lang="ja-JP" altLang="en-US"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  ２ 前項の協議が調わないとき、又は協議をすることができないときは、家庭裁判所は、同項に規</a:t>
            </a:r>
            <a:endParaRPr kumimoji="0" lang="en-US" altLang="ja-JP"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endParaRPr>
          </a:p>
          <a:p>
            <a:pPr marL="279400" indent="-279400" defTabSz="457200">
              <a:tabLst>
                <a:tab pos="266700" algn="l"/>
              </a:tabLst>
              <a:defRPr/>
            </a:pPr>
            <a:r>
              <a:rPr lang="en-US" altLang="ja-JP"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  </a:t>
            </a:r>
            <a:r>
              <a:rPr kumimoji="0" lang="ja-JP" altLang="en-US"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 　定する寄与をした者の請求により、寄与の時期、方法及び程度、相続財産の額（</a:t>
            </a:r>
            <a:r>
              <a:rPr lang="ja-JP" altLang="en-US"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　　　　 　　　　）</a:t>
            </a:r>
            <a:r>
              <a:rPr kumimoji="0" lang="ja-JP" altLang="en-US"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を考慮して、寄与分を定める。</a:t>
            </a:r>
            <a:endParaRPr lang="en-US" altLang="ja-JP"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endParaRPr>
          </a:p>
          <a:p>
            <a:pPr marL="279400" indent="-279400" defTabSz="457200">
              <a:tabLst>
                <a:tab pos="266700" algn="l"/>
              </a:tabLst>
              <a:defRPr/>
            </a:pPr>
            <a:r>
              <a:rPr kumimoji="0" lang="ja-JP" altLang="en-US"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  ３ 寄与分は、被相続人が相続開始の時において有した財産の価額から遺贈の価額を控除した額を超えることができない。</a:t>
            </a:r>
            <a:endParaRPr kumimoji="0" lang="en-US" altLang="ja-JP"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endParaRPr>
          </a:p>
          <a:p>
            <a:pPr marL="279400" indent="-279400" defTabSz="457200">
              <a:tabLst>
                <a:tab pos="266700" algn="l"/>
              </a:tabLst>
              <a:defRPr/>
            </a:pPr>
            <a:r>
              <a:rPr kumimoji="0" lang="ja-JP" altLang="en-US"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  </a:t>
            </a:r>
            <a:endParaRPr kumimoji="0" lang="en-US" altLang="ja-JP"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endParaRPr>
          </a:p>
        </p:txBody>
      </p:sp>
      <p:sp>
        <p:nvSpPr>
          <p:cNvPr id="5" name="テキスト ボックス 4">
            <a:extLst>
              <a:ext uri="{FF2B5EF4-FFF2-40B4-BE49-F238E27FC236}">
                <a16:creationId xmlns:a16="http://schemas.microsoft.com/office/drawing/2014/main" id="{D0B68944-B726-42D9-897E-595425C7A310}"/>
              </a:ext>
            </a:extLst>
          </p:cNvPr>
          <p:cNvSpPr txBox="1"/>
          <p:nvPr/>
        </p:nvSpPr>
        <p:spPr>
          <a:xfrm>
            <a:off x="3647728" y="3879573"/>
            <a:ext cx="1393304" cy="323165"/>
          </a:xfrm>
          <a:prstGeom prst="rect">
            <a:avLst/>
          </a:prstGeom>
          <a:noFill/>
        </p:spPr>
        <p:txBody>
          <a:bodyPr wrap="square" rtlCol="0">
            <a:spAutoFit/>
          </a:bodyPr>
          <a:lstStyle/>
          <a:p>
            <a:r>
              <a:rPr lang="ja-JP" altLang="en-US" sz="1500" u="sng" dirty="0">
                <a:latin typeface="ＭＳ ゴシック" panose="020B0609070205080204" pitchFamily="49" charset="-128"/>
                <a:ea typeface="ＭＳ ゴシック" panose="020B0609070205080204" pitchFamily="49" charset="-128"/>
              </a:rPr>
              <a:t>共同相続人に</a:t>
            </a:r>
          </a:p>
        </p:txBody>
      </p:sp>
      <p:sp>
        <p:nvSpPr>
          <p:cNvPr id="7" name="テキスト ボックス 6">
            <a:extLst>
              <a:ext uri="{FF2B5EF4-FFF2-40B4-BE49-F238E27FC236}">
                <a16:creationId xmlns:a16="http://schemas.microsoft.com/office/drawing/2014/main" id="{CB13200D-CD9E-497F-9AFC-D837016085D9}"/>
              </a:ext>
            </a:extLst>
          </p:cNvPr>
          <p:cNvSpPr txBox="1"/>
          <p:nvPr/>
        </p:nvSpPr>
        <p:spPr>
          <a:xfrm>
            <a:off x="4007768" y="4110411"/>
            <a:ext cx="1393304" cy="323165"/>
          </a:xfrm>
          <a:prstGeom prst="rect">
            <a:avLst/>
          </a:prstGeom>
          <a:noFill/>
        </p:spPr>
        <p:txBody>
          <a:bodyPr wrap="square" rtlCol="0">
            <a:spAutoFit/>
          </a:bodyPr>
          <a:lstStyle/>
          <a:p>
            <a:r>
              <a:rPr lang="ja-JP" altLang="en-US" sz="1500" u="sng" dirty="0">
                <a:latin typeface="ＭＳ ゴシック" panose="020B0609070205080204" pitchFamily="49" charset="-128"/>
                <a:ea typeface="ＭＳ ゴシック" panose="020B0609070205080204" pitchFamily="49" charset="-128"/>
              </a:rPr>
              <a:t>その他の方法</a:t>
            </a:r>
          </a:p>
        </p:txBody>
      </p:sp>
      <p:sp>
        <p:nvSpPr>
          <p:cNvPr id="6" name="テキスト ボックス 5">
            <a:extLst>
              <a:ext uri="{FF2B5EF4-FFF2-40B4-BE49-F238E27FC236}">
                <a16:creationId xmlns:a16="http://schemas.microsoft.com/office/drawing/2014/main" id="{845A86B0-B4FC-4BE6-BCEC-1A3AA7AD44A5}"/>
              </a:ext>
            </a:extLst>
          </p:cNvPr>
          <p:cNvSpPr txBox="1"/>
          <p:nvPr/>
        </p:nvSpPr>
        <p:spPr>
          <a:xfrm>
            <a:off x="2279576" y="5473268"/>
            <a:ext cx="1825352" cy="323165"/>
          </a:xfrm>
          <a:prstGeom prst="rect">
            <a:avLst/>
          </a:prstGeom>
          <a:noFill/>
        </p:spPr>
        <p:txBody>
          <a:bodyPr wrap="square" rtlCol="0">
            <a:spAutoFit/>
          </a:bodyPr>
          <a:lstStyle/>
          <a:p>
            <a:r>
              <a:rPr lang="ja-JP" altLang="en-US" sz="1500" dirty="0">
                <a:latin typeface="ＭＳ ゴシック" panose="020B0609070205080204" pitchFamily="49" charset="-128"/>
                <a:ea typeface="ＭＳ ゴシック" panose="020B0609070205080204" pitchFamily="49" charset="-128"/>
              </a:rPr>
              <a:t>その他一切の事情</a:t>
            </a:r>
          </a:p>
        </p:txBody>
      </p:sp>
      <p:sp>
        <p:nvSpPr>
          <p:cNvPr id="8" name="スライド番号プレースホルダー 1">
            <a:extLst>
              <a:ext uri="{FF2B5EF4-FFF2-40B4-BE49-F238E27FC236}">
                <a16:creationId xmlns:a16="http://schemas.microsoft.com/office/drawing/2014/main" id="{9459DC01-3D8E-4C9B-B1E1-BD8A8CC57B00}"/>
              </a:ext>
            </a:extLst>
          </p:cNvPr>
          <p:cNvSpPr>
            <a:spLocks noGrp="1"/>
          </p:cNvSpPr>
          <p:nvPr>
            <p:ph type="sldNum" sz="quarter" idx="12"/>
          </p:nvPr>
        </p:nvSpPr>
        <p:spPr>
          <a:xfrm>
            <a:off x="7981950" y="6356352"/>
            <a:ext cx="2057400" cy="365125"/>
          </a:xfrm>
        </p:spPr>
        <p:txBody>
          <a:bodyPr/>
          <a:lstStyle/>
          <a:p>
            <a:pPr>
              <a:defRPr/>
            </a:pPr>
            <a:fld id="{0F158CB9-21CC-484F-B0A4-95961B853DED}" type="slidenum">
              <a:rPr lang="ja-JP" altLang="en-US" smtClean="0"/>
              <a:pPr>
                <a:defRPr/>
              </a:pPr>
              <a:t>16</a:t>
            </a:fld>
            <a:endParaRPr lang="ja-JP" altLang="en-US" dirty="0"/>
          </a:p>
        </p:txBody>
      </p:sp>
    </p:spTree>
    <p:extLst>
      <p:ext uri="{BB962C8B-B14F-4D97-AF65-F5344CB8AC3E}">
        <p14:creationId xmlns:p14="http://schemas.microsoft.com/office/powerpoint/2010/main" val="29280883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80">
                                          <p:stCondLst>
                                            <p:cond delay="0"/>
                                          </p:stCondLst>
                                        </p:cTn>
                                        <p:tgtEl>
                                          <p:spTgt spid="5"/>
                                        </p:tgtEl>
                                      </p:cBhvr>
                                    </p:animEffect>
                                    <p:anim calcmode="lin" valueType="num">
                                      <p:cBhvr>
                                        <p:cTn id="8"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13" dur="26">
                                          <p:stCondLst>
                                            <p:cond delay="650"/>
                                          </p:stCondLst>
                                        </p:cTn>
                                        <p:tgtEl>
                                          <p:spTgt spid="5"/>
                                        </p:tgtEl>
                                      </p:cBhvr>
                                      <p:to x="100000" y="60000"/>
                                    </p:animScale>
                                    <p:animScale>
                                      <p:cBhvr>
                                        <p:cTn id="14" dur="166" decel="50000">
                                          <p:stCondLst>
                                            <p:cond delay="676"/>
                                          </p:stCondLst>
                                        </p:cTn>
                                        <p:tgtEl>
                                          <p:spTgt spid="5"/>
                                        </p:tgtEl>
                                      </p:cBhvr>
                                      <p:to x="100000" y="100000"/>
                                    </p:animScale>
                                    <p:animScale>
                                      <p:cBhvr>
                                        <p:cTn id="15" dur="26">
                                          <p:stCondLst>
                                            <p:cond delay="1312"/>
                                          </p:stCondLst>
                                        </p:cTn>
                                        <p:tgtEl>
                                          <p:spTgt spid="5"/>
                                        </p:tgtEl>
                                      </p:cBhvr>
                                      <p:to x="100000" y="80000"/>
                                    </p:animScale>
                                    <p:animScale>
                                      <p:cBhvr>
                                        <p:cTn id="16" dur="166" decel="50000">
                                          <p:stCondLst>
                                            <p:cond delay="1338"/>
                                          </p:stCondLst>
                                        </p:cTn>
                                        <p:tgtEl>
                                          <p:spTgt spid="5"/>
                                        </p:tgtEl>
                                      </p:cBhvr>
                                      <p:to x="100000" y="100000"/>
                                    </p:animScale>
                                    <p:animScale>
                                      <p:cBhvr>
                                        <p:cTn id="17" dur="26">
                                          <p:stCondLst>
                                            <p:cond delay="1642"/>
                                          </p:stCondLst>
                                        </p:cTn>
                                        <p:tgtEl>
                                          <p:spTgt spid="5"/>
                                        </p:tgtEl>
                                      </p:cBhvr>
                                      <p:to x="100000" y="90000"/>
                                    </p:animScale>
                                    <p:animScale>
                                      <p:cBhvr>
                                        <p:cTn id="18" dur="166" decel="50000">
                                          <p:stCondLst>
                                            <p:cond delay="1668"/>
                                          </p:stCondLst>
                                        </p:cTn>
                                        <p:tgtEl>
                                          <p:spTgt spid="5"/>
                                        </p:tgtEl>
                                      </p:cBhvr>
                                      <p:to x="100000" y="100000"/>
                                    </p:animScale>
                                    <p:animScale>
                                      <p:cBhvr>
                                        <p:cTn id="19" dur="26">
                                          <p:stCondLst>
                                            <p:cond delay="1808"/>
                                          </p:stCondLst>
                                        </p:cTn>
                                        <p:tgtEl>
                                          <p:spTgt spid="5"/>
                                        </p:tgtEl>
                                      </p:cBhvr>
                                      <p:to x="100000" y="95000"/>
                                    </p:animScale>
                                    <p:animScale>
                                      <p:cBhvr>
                                        <p:cTn id="20" dur="166" decel="50000">
                                          <p:stCondLst>
                                            <p:cond delay="1834"/>
                                          </p:stCondLst>
                                        </p:cTn>
                                        <p:tgtEl>
                                          <p:spTgt spid="5"/>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Effect transition="in" filter="fade">
                                      <p:cBhvr>
                                        <p:cTn id="25" dur="1000"/>
                                        <p:tgtEl>
                                          <p:spTgt spid="7"/>
                                        </p:tgtEl>
                                      </p:cBhvr>
                                    </p:animEffect>
                                    <p:anim calcmode="lin" valueType="num">
                                      <p:cBhvr>
                                        <p:cTn id="26" dur="1000" fill="hold"/>
                                        <p:tgtEl>
                                          <p:spTgt spid="7"/>
                                        </p:tgtEl>
                                        <p:attrNameLst>
                                          <p:attrName>ppt_x</p:attrName>
                                        </p:attrNameLst>
                                      </p:cBhvr>
                                      <p:tavLst>
                                        <p:tav tm="0">
                                          <p:val>
                                            <p:strVal val="#ppt_x"/>
                                          </p:val>
                                        </p:tav>
                                        <p:tav tm="100000">
                                          <p:val>
                                            <p:strVal val="#ppt_x"/>
                                          </p:val>
                                        </p:tav>
                                      </p:tavLst>
                                    </p:anim>
                                    <p:anim calcmode="lin" valueType="num">
                                      <p:cBhvr>
                                        <p:cTn id="27"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45" presetClass="entr" presetSubtype="0" fill="hold" grpId="0" nodeType="clickEffect">
                                  <p:stCondLst>
                                    <p:cond delay="0"/>
                                  </p:stCondLst>
                                  <p:childTnLst>
                                    <p:set>
                                      <p:cBhvr>
                                        <p:cTn id="31" dur="1" fill="hold">
                                          <p:stCondLst>
                                            <p:cond delay="0"/>
                                          </p:stCondLst>
                                        </p:cTn>
                                        <p:tgtEl>
                                          <p:spTgt spid="6"/>
                                        </p:tgtEl>
                                        <p:attrNameLst>
                                          <p:attrName>style.visibility</p:attrName>
                                        </p:attrNameLst>
                                      </p:cBhvr>
                                      <p:to>
                                        <p:strVal val="visible"/>
                                      </p:to>
                                    </p:set>
                                    <p:animEffect transition="in" filter="fade">
                                      <p:cBhvr>
                                        <p:cTn id="32" dur="2000"/>
                                        <p:tgtEl>
                                          <p:spTgt spid="6"/>
                                        </p:tgtEl>
                                      </p:cBhvr>
                                    </p:animEffect>
                                    <p:anim calcmode="lin" valueType="num">
                                      <p:cBhvr>
                                        <p:cTn id="33" dur="2000" fill="hold"/>
                                        <p:tgtEl>
                                          <p:spTgt spid="6"/>
                                        </p:tgtEl>
                                        <p:attrNameLst>
                                          <p:attrName>ppt_w</p:attrName>
                                        </p:attrNameLst>
                                      </p:cBhvr>
                                      <p:tavLst>
                                        <p:tav tm="0" fmla="#ppt_w*sin(2.5*pi*$)">
                                          <p:val>
                                            <p:fltVal val="0"/>
                                          </p:val>
                                        </p:tav>
                                        <p:tav tm="100000">
                                          <p:val>
                                            <p:fltVal val="1"/>
                                          </p:val>
                                        </p:tav>
                                      </p:tavLst>
                                    </p:anim>
                                    <p:anim calcmode="lin" valueType="num">
                                      <p:cBhvr>
                                        <p:cTn id="34" dur="2000" fill="hold"/>
                                        <p:tgtEl>
                                          <p:spTgt spid="6"/>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6"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EB4EE40B-4A7F-4FAD-890A-C170108894A9}"/>
              </a:ext>
            </a:extLst>
          </p:cNvPr>
          <p:cNvSpPr>
            <a:spLocks noGrp="1"/>
          </p:cNvSpPr>
          <p:nvPr>
            <p:ph type="sldNum" sz="quarter" idx="12"/>
          </p:nvPr>
        </p:nvSpPr>
        <p:spPr/>
        <p:txBody>
          <a:bodyPr/>
          <a:lstStyle/>
          <a:p>
            <a:pPr>
              <a:defRPr/>
            </a:pPr>
            <a:fld id="{0F158CB9-21CC-484F-B0A4-95961B853DED}" type="slidenum">
              <a:rPr lang="ja-JP" altLang="en-US" smtClean="0"/>
              <a:pPr>
                <a:defRPr/>
              </a:pPr>
              <a:t>17</a:t>
            </a:fld>
            <a:endParaRPr lang="ja-JP" altLang="en-US" dirty="0"/>
          </a:p>
        </p:txBody>
      </p:sp>
      <p:sp>
        <p:nvSpPr>
          <p:cNvPr id="4" name="テキスト ボックス 3">
            <a:extLst>
              <a:ext uri="{FF2B5EF4-FFF2-40B4-BE49-F238E27FC236}">
                <a16:creationId xmlns:a16="http://schemas.microsoft.com/office/drawing/2014/main" id="{9B140A42-80A5-42FD-82B0-7A67F7A3BD06}"/>
              </a:ext>
            </a:extLst>
          </p:cNvPr>
          <p:cNvSpPr txBox="1"/>
          <p:nvPr/>
        </p:nvSpPr>
        <p:spPr>
          <a:xfrm>
            <a:off x="1847528" y="764704"/>
            <a:ext cx="8640960" cy="1708160"/>
          </a:xfrm>
          <a:prstGeom prst="rect">
            <a:avLst/>
          </a:prstGeom>
          <a:noFill/>
        </p:spPr>
        <p:txBody>
          <a:bodyPr wrap="square">
            <a:spAutoFit/>
          </a:bodyPr>
          <a:lstStyle/>
          <a:p>
            <a:pPr marL="279400" indent="-279400" defTabSz="457200">
              <a:tabLst>
                <a:tab pos="266700" algn="l"/>
              </a:tabLst>
              <a:defRPr/>
            </a:pPr>
            <a:r>
              <a:rPr kumimoji="0" lang="ja-JP" altLang="en-US"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４ 第二項の請求は、第九百七条第二項の規定による請求があった場合又は第九百十条に規定する</a:t>
            </a:r>
            <a:endParaRPr kumimoji="0" lang="en-US" altLang="ja-JP"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endParaRPr>
          </a:p>
          <a:p>
            <a:pPr marL="279400" indent="-279400" defTabSz="457200">
              <a:tabLst>
                <a:tab pos="266700" algn="l"/>
              </a:tabLst>
              <a:defRPr/>
            </a:pPr>
            <a:r>
              <a:rPr lang="ja-JP" altLang="en-US"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　 </a:t>
            </a:r>
            <a:r>
              <a:rPr kumimoji="0" lang="ja-JP" altLang="en-US"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場合にすることができる。　　　　　</a:t>
            </a:r>
            <a:endParaRPr kumimoji="0" lang="en-US" altLang="ja-JP"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endParaRPr>
          </a:p>
          <a:p>
            <a:pPr marL="279400" indent="-279400" defTabSz="457200">
              <a:tabLst>
                <a:tab pos="266700" algn="l"/>
              </a:tabLst>
              <a:defRPr/>
            </a:pPr>
            <a:r>
              <a:rPr lang="ja-JP" altLang="en-US"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　 第九百六条中「</a:t>
            </a:r>
            <a:r>
              <a:rPr lang="ja-JP" altLang="en-US" sz="1500" u="sng"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職業</a:t>
            </a:r>
            <a:r>
              <a:rPr lang="ja-JP" altLang="en-US"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」を「</a:t>
            </a:r>
            <a:r>
              <a:rPr lang="ja-JP" altLang="en-US" sz="1500" u="sng"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年齢、職業、心身の状態及び生活の状況</a:t>
            </a:r>
            <a:r>
              <a:rPr lang="ja-JP" altLang="en-US"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」に改める。</a:t>
            </a:r>
            <a:endParaRPr lang="en-US" altLang="ja-JP"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endParaRPr>
          </a:p>
          <a:p>
            <a:pPr marL="279400" indent="-279400" defTabSz="457200">
              <a:tabLst>
                <a:tab pos="266700" algn="l"/>
              </a:tabLst>
              <a:defRPr/>
            </a:pPr>
            <a:r>
              <a:rPr kumimoji="0" lang="ja-JP" altLang="en-US"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　 第千二十八条第一号を次のように改める。</a:t>
            </a:r>
            <a:endParaRPr kumimoji="0" lang="en-US" altLang="ja-JP"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endParaRPr>
          </a:p>
          <a:p>
            <a:pPr marL="279400" indent="-279400" defTabSz="457200">
              <a:tabLst>
                <a:tab pos="266700" algn="l"/>
              </a:tabLst>
              <a:defRPr/>
            </a:pPr>
            <a:r>
              <a:rPr lang="ja-JP" altLang="en-US"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　 </a:t>
            </a:r>
            <a:r>
              <a:rPr lang="ja-JP" altLang="en-US" sz="1500" b="1"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一</a:t>
            </a:r>
            <a:r>
              <a:rPr lang="ja-JP" altLang="en-US"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　</a:t>
            </a:r>
            <a:r>
              <a:rPr kumimoji="0" lang="ja-JP" altLang="en-US" sz="1500" u="sng"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直系尊属のみが相続人</a:t>
            </a:r>
            <a:r>
              <a:rPr kumimoji="0" lang="ja-JP" altLang="en-US"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であるときは、</a:t>
            </a:r>
            <a:r>
              <a:rPr kumimoji="0" lang="ja-JP" altLang="en-US" sz="1500" u="sng"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被相続人の財産の三分の一</a:t>
            </a:r>
            <a:endParaRPr kumimoji="0" lang="en-US" altLang="ja-JP" sz="1500" u="sng"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endParaRPr>
          </a:p>
          <a:p>
            <a:pPr marL="279400" indent="-279400" defTabSz="457200">
              <a:tabLst>
                <a:tab pos="266700" algn="l"/>
              </a:tabLst>
              <a:defRPr/>
            </a:pPr>
            <a:r>
              <a:rPr lang="ja-JP" altLang="en-US"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　 </a:t>
            </a:r>
            <a:r>
              <a:rPr lang="ja-JP" altLang="en-US" sz="1500" u="sng"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第千二十八条第二号中「三分の一</a:t>
            </a:r>
            <a:r>
              <a:rPr lang="ja-JP" altLang="en-US"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」を「</a:t>
            </a:r>
            <a:r>
              <a:rPr lang="ja-JP" altLang="en-US" sz="1500" u="sng"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二分の一</a:t>
            </a:r>
            <a:r>
              <a:rPr lang="ja-JP" altLang="en-US"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」に改める。</a:t>
            </a:r>
            <a:endParaRPr lang="en-US" altLang="ja-JP"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endParaRPr>
          </a:p>
          <a:p>
            <a:pPr marL="279400" indent="-279400" defTabSz="457200">
              <a:tabLst>
                <a:tab pos="266700" algn="l"/>
              </a:tabLst>
              <a:defRPr/>
            </a:pPr>
            <a:r>
              <a:rPr kumimoji="0" lang="ja-JP" altLang="en-US"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  </a:t>
            </a:r>
            <a:endParaRPr kumimoji="0" lang="en-US" altLang="ja-JP"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endParaRPr>
          </a:p>
        </p:txBody>
      </p:sp>
      <p:sp>
        <p:nvSpPr>
          <p:cNvPr id="3" name="思考の吹き出し: 雲形 2">
            <a:extLst>
              <a:ext uri="{FF2B5EF4-FFF2-40B4-BE49-F238E27FC236}">
                <a16:creationId xmlns:a16="http://schemas.microsoft.com/office/drawing/2014/main" id="{BC2DEDCE-33F1-4DE1-B676-8E421269EFDB}"/>
              </a:ext>
            </a:extLst>
          </p:cNvPr>
          <p:cNvSpPr/>
          <p:nvPr/>
        </p:nvSpPr>
        <p:spPr>
          <a:xfrm>
            <a:off x="1847528" y="3429000"/>
            <a:ext cx="2226364" cy="1885122"/>
          </a:xfrm>
          <a:prstGeom prst="cloudCallou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dirty="0">
                <a:solidFill>
                  <a:schemeClr val="tx1"/>
                </a:solidFill>
              </a:rPr>
              <a:t>遺産分割の基準</a:t>
            </a:r>
            <a:endParaRPr lang="en-US" altLang="ja-JP" dirty="0">
              <a:solidFill>
                <a:schemeClr val="tx1"/>
              </a:solidFill>
            </a:endParaRPr>
          </a:p>
          <a:p>
            <a:pPr algn="ctr"/>
            <a:endParaRPr kumimoji="1" lang="ja-JP" altLang="en-US" dirty="0">
              <a:solidFill>
                <a:schemeClr val="tx1"/>
              </a:solidFill>
            </a:endParaRPr>
          </a:p>
        </p:txBody>
      </p:sp>
      <p:sp>
        <p:nvSpPr>
          <p:cNvPr id="5" name="思考の吹き出し: 雲形 4">
            <a:extLst>
              <a:ext uri="{FF2B5EF4-FFF2-40B4-BE49-F238E27FC236}">
                <a16:creationId xmlns:a16="http://schemas.microsoft.com/office/drawing/2014/main" id="{06C5E285-591F-432C-B460-B0692C27D1EE}"/>
              </a:ext>
            </a:extLst>
          </p:cNvPr>
          <p:cNvSpPr/>
          <p:nvPr/>
        </p:nvSpPr>
        <p:spPr>
          <a:xfrm>
            <a:off x="6096000" y="3429000"/>
            <a:ext cx="2822713" cy="1568785"/>
          </a:xfrm>
          <a:prstGeom prst="cloudCallou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2000" dirty="0"/>
              <a:t>遺留分</a:t>
            </a:r>
          </a:p>
        </p:txBody>
      </p:sp>
    </p:spTree>
    <p:extLst>
      <p:ext uri="{BB962C8B-B14F-4D97-AF65-F5344CB8AC3E}">
        <p14:creationId xmlns:p14="http://schemas.microsoft.com/office/powerpoint/2010/main" val="37973975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2000" fill="hold"/>
                                        <p:tgtEl>
                                          <p:spTgt spid="3"/>
                                        </p:tgtEl>
                                        <p:attrNameLst>
                                          <p:attrName>ppt_x</p:attrName>
                                        </p:attrNameLst>
                                      </p:cBhvr>
                                      <p:tavLst>
                                        <p:tav tm="0">
                                          <p:val>
                                            <p:strVal val="#ppt_x"/>
                                          </p:val>
                                        </p:tav>
                                        <p:tav tm="100000">
                                          <p:val>
                                            <p:strVal val="#ppt_x"/>
                                          </p:val>
                                        </p:tav>
                                      </p:tavLst>
                                    </p:anim>
                                    <p:anim calcmode="lin" valueType="num">
                                      <p:cBhvr additive="base">
                                        <p:cTn id="8" dur="20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2000" fill="hold"/>
                                        <p:tgtEl>
                                          <p:spTgt spid="5"/>
                                        </p:tgtEl>
                                        <p:attrNameLst>
                                          <p:attrName>ppt_x</p:attrName>
                                        </p:attrNameLst>
                                      </p:cBhvr>
                                      <p:tavLst>
                                        <p:tav tm="0">
                                          <p:val>
                                            <p:strVal val="#ppt_x"/>
                                          </p:val>
                                        </p:tav>
                                        <p:tav tm="100000">
                                          <p:val>
                                            <p:strVal val="#ppt_x"/>
                                          </p:val>
                                        </p:tav>
                                      </p:tavLst>
                                    </p:anim>
                                    <p:anim calcmode="lin" valueType="num">
                                      <p:cBhvr additive="base">
                                        <p:cTn id="14" dur="20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BC3282A6-3284-4471-A9E1-7FC286CC4DEA}"/>
              </a:ext>
            </a:extLst>
          </p:cNvPr>
          <p:cNvSpPr>
            <a:spLocks noGrp="1"/>
          </p:cNvSpPr>
          <p:nvPr>
            <p:ph type="sldNum" sz="quarter" idx="12"/>
          </p:nvPr>
        </p:nvSpPr>
        <p:spPr/>
        <p:txBody>
          <a:bodyPr/>
          <a:lstStyle/>
          <a:p>
            <a:pPr defTabSz="457200">
              <a:defRPr/>
            </a:pPr>
            <a:fld id="{0F158CB9-21CC-484F-B0A4-95961B853DED}" type="slidenum">
              <a:rPr kumimoji="0" lang="ja-JP" altLang="en-US">
                <a:solidFill>
                  <a:prstClr val="black">
                    <a:tint val="75000"/>
                  </a:prstClr>
                </a:solidFill>
                <a:latin typeface="Calibri" panose="020F0502020204030204"/>
                <a:ea typeface="游ゴシック" panose="020B0400000000000000" pitchFamily="50" charset="-128"/>
              </a:rPr>
              <a:pPr defTabSz="457200">
                <a:defRPr/>
              </a:pPr>
              <a:t>18</a:t>
            </a:fld>
            <a:endParaRPr kumimoji="0" lang="ja-JP" altLang="en-US">
              <a:solidFill>
                <a:prstClr val="black">
                  <a:tint val="75000"/>
                </a:prstClr>
              </a:solidFill>
              <a:latin typeface="Calibri" panose="020F0502020204030204"/>
              <a:ea typeface="游ゴシック" panose="020B0400000000000000" pitchFamily="50" charset="-128"/>
            </a:endParaRPr>
          </a:p>
        </p:txBody>
      </p:sp>
      <p:sp>
        <p:nvSpPr>
          <p:cNvPr id="6" name="正方形/長方形 5">
            <a:extLst>
              <a:ext uri="{FF2B5EF4-FFF2-40B4-BE49-F238E27FC236}">
                <a16:creationId xmlns:a16="http://schemas.microsoft.com/office/drawing/2014/main" id="{6BD778E7-2629-4E50-BEDA-75CD523C96E4}"/>
              </a:ext>
            </a:extLst>
          </p:cNvPr>
          <p:cNvSpPr/>
          <p:nvPr/>
        </p:nvSpPr>
        <p:spPr>
          <a:xfrm>
            <a:off x="1991544" y="374670"/>
            <a:ext cx="7704856" cy="584775"/>
          </a:xfrm>
          <a:prstGeom prst="rect">
            <a:avLst/>
          </a:prstGeom>
        </p:spPr>
        <p:txBody>
          <a:bodyPr wrap="square">
            <a:spAutoFit/>
          </a:bodyPr>
          <a:lstStyle/>
          <a:p>
            <a:pPr defTabSz="457200">
              <a:defRPr/>
            </a:pPr>
            <a:r>
              <a:rPr kumimoji="0" lang="ja-JP" altLang="en-US" sz="3200" dirty="0">
                <a:ln w="3175">
                  <a:solidFill>
                    <a:sysClr val="window" lastClr="FFFFFF">
                      <a:alpha val="65000"/>
                    </a:sysClr>
                  </a:solidFill>
                </a:ln>
                <a:solidFill>
                  <a:prstClr val="black"/>
                </a:solidFill>
                <a:latin typeface="Book Antiqua"/>
                <a:ea typeface="HGS明朝E" panose="02020800000000000000" pitchFamily="18" charset="-128"/>
              </a:rPr>
              <a:t>別紙５　民法の一部を改正する法律</a:t>
            </a:r>
            <a:endParaRPr kumimoji="0" lang="en-US" altLang="ja-JP" sz="3200" dirty="0">
              <a:ln w="3175">
                <a:solidFill>
                  <a:sysClr val="window" lastClr="FFFFFF">
                    <a:alpha val="65000"/>
                  </a:sysClr>
                </a:solidFill>
              </a:ln>
              <a:solidFill>
                <a:prstClr val="black"/>
              </a:solidFill>
              <a:latin typeface="Book Antiqua"/>
              <a:ea typeface="HGS明朝E" panose="02020800000000000000" pitchFamily="18" charset="-128"/>
            </a:endParaRPr>
          </a:p>
        </p:txBody>
      </p:sp>
      <p:sp>
        <p:nvSpPr>
          <p:cNvPr id="3" name="テキスト ボックス 2">
            <a:extLst>
              <a:ext uri="{FF2B5EF4-FFF2-40B4-BE49-F238E27FC236}">
                <a16:creationId xmlns:a16="http://schemas.microsoft.com/office/drawing/2014/main" id="{FE11E3DE-EE71-470A-A7F3-31969277A4F9}"/>
              </a:ext>
            </a:extLst>
          </p:cNvPr>
          <p:cNvSpPr txBox="1"/>
          <p:nvPr/>
        </p:nvSpPr>
        <p:spPr>
          <a:xfrm>
            <a:off x="5591944" y="2348880"/>
            <a:ext cx="2016224" cy="369332"/>
          </a:xfrm>
          <a:prstGeom prst="rect">
            <a:avLst/>
          </a:prstGeom>
          <a:noFill/>
        </p:spPr>
        <p:txBody>
          <a:bodyPr wrap="square" rtlCol="0">
            <a:spAutoFit/>
          </a:bodyPr>
          <a:lstStyle/>
          <a:p>
            <a:pPr defTabSz="457200">
              <a:defRPr/>
            </a:pPr>
            <a:endParaRPr lang="ja-JP" altLang="en-US" dirty="0">
              <a:solidFill>
                <a:prstClr val="black"/>
              </a:solidFill>
              <a:latin typeface="Calibri" panose="020F0502020204030204"/>
              <a:ea typeface="游ゴシック" panose="020B0400000000000000" pitchFamily="50" charset="-128"/>
            </a:endParaRPr>
          </a:p>
        </p:txBody>
      </p:sp>
      <p:sp>
        <p:nvSpPr>
          <p:cNvPr id="4" name="テキスト ボックス 3">
            <a:extLst>
              <a:ext uri="{FF2B5EF4-FFF2-40B4-BE49-F238E27FC236}">
                <a16:creationId xmlns:a16="http://schemas.microsoft.com/office/drawing/2014/main" id="{7C5184E4-AA49-4621-BD9D-00CCDAE26147}"/>
              </a:ext>
            </a:extLst>
          </p:cNvPr>
          <p:cNvSpPr txBox="1"/>
          <p:nvPr/>
        </p:nvSpPr>
        <p:spPr>
          <a:xfrm>
            <a:off x="5951985" y="2348880"/>
            <a:ext cx="184731" cy="369332"/>
          </a:xfrm>
          <a:prstGeom prst="rect">
            <a:avLst/>
          </a:prstGeom>
          <a:noFill/>
        </p:spPr>
        <p:txBody>
          <a:bodyPr wrap="none" rtlCol="0">
            <a:spAutoFit/>
          </a:bodyPr>
          <a:lstStyle/>
          <a:p>
            <a:pPr defTabSz="457200">
              <a:defRPr/>
            </a:pPr>
            <a:endParaRPr lang="ja-JP" altLang="en-US">
              <a:solidFill>
                <a:prstClr val="black"/>
              </a:solidFill>
              <a:latin typeface="Calibri" panose="020F0502020204030204"/>
              <a:ea typeface="游ゴシック" panose="020B0400000000000000" pitchFamily="50" charset="-128"/>
            </a:endParaRPr>
          </a:p>
        </p:txBody>
      </p:sp>
      <p:sp>
        <p:nvSpPr>
          <p:cNvPr id="5" name="テキスト ボックス 4">
            <a:extLst>
              <a:ext uri="{FF2B5EF4-FFF2-40B4-BE49-F238E27FC236}">
                <a16:creationId xmlns:a16="http://schemas.microsoft.com/office/drawing/2014/main" id="{3D3A5E77-CF10-4573-A26C-59AAA58713E3}"/>
              </a:ext>
            </a:extLst>
          </p:cNvPr>
          <p:cNvSpPr txBox="1"/>
          <p:nvPr/>
        </p:nvSpPr>
        <p:spPr>
          <a:xfrm>
            <a:off x="5807969" y="2348880"/>
            <a:ext cx="184731" cy="369332"/>
          </a:xfrm>
          <a:prstGeom prst="rect">
            <a:avLst/>
          </a:prstGeom>
          <a:noFill/>
        </p:spPr>
        <p:txBody>
          <a:bodyPr wrap="none" rtlCol="0">
            <a:spAutoFit/>
          </a:bodyPr>
          <a:lstStyle/>
          <a:p>
            <a:pPr defTabSz="457200">
              <a:defRPr/>
            </a:pPr>
            <a:endParaRPr lang="ja-JP" altLang="en-US">
              <a:solidFill>
                <a:prstClr val="black"/>
              </a:solidFill>
              <a:latin typeface="Calibri" panose="020F0502020204030204"/>
              <a:ea typeface="游ゴシック" panose="020B0400000000000000" pitchFamily="50" charset="-128"/>
            </a:endParaRPr>
          </a:p>
        </p:txBody>
      </p:sp>
      <p:sp>
        <p:nvSpPr>
          <p:cNvPr id="7" name="テキスト ボックス 6">
            <a:extLst>
              <a:ext uri="{FF2B5EF4-FFF2-40B4-BE49-F238E27FC236}">
                <a16:creationId xmlns:a16="http://schemas.microsoft.com/office/drawing/2014/main" id="{329D9354-4127-40BD-9B39-A6123AC1BFEB}"/>
              </a:ext>
            </a:extLst>
          </p:cNvPr>
          <p:cNvSpPr txBox="1"/>
          <p:nvPr/>
        </p:nvSpPr>
        <p:spPr>
          <a:xfrm>
            <a:off x="6744073" y="2348880"/>
            <a:ext cx="184731" cy="369332"/>
          </a:xfrm>
          <a:prstGeom prst="rect">
            <a:avLst/>
          </a:prstGeom>
          <a:noFill/>
        </p:spPr>
        <p:txBody>
          <a:bodyPr wrap="none" rtlCol="0">
            <a:spAutoFit/>
          </a:bodyPr>
          <a:lstStyle/>
          <a:p>
            <a:pPr defTabSz="457200">
              <a:defRPr/>
            </a:pPr>
            <a:endParaRPr lang="ja-JP" altLang="en-US">
              <a:solidFill>
                <a:prstClr val="black"/>
              </a:solidFill>
              <a:latin typeface="Calibri" panose="020F0502020204030204"/>
              <a:ea typeface="游ゴシック" panose="020B0400000000000000" pitchFamily="50" charset="-128"/>
            </a:endParaRPr>
          </a:p>
        </p:txBody>
      </p:sp>
      <p:sp>
        <p:nvSpPr>
          <p:cNvPr id="9" name="テキスト ボックス 8">
            <a:extLst>
              <a:ext uri="{FF2B5EF4-FFF2-40B4-BE49-F238E27FC236}">
                <a16:creationId xmlns:a16="http://schemas.microsoft.com/office/drawing/2014/main" id="{8896A9A5-F83F-402A-ABAD-57C837312276}"/>
              </a:ext>
            </a:extLst>
          </p:cNvPr>
          <p:cNvSpPr txBox="1"/>
          <p:nvPr/>
        </p:nvSpPr>
        <p:spPr>
          <a:xfrm>
            <a:off x="5638800" y="2968283"/>
            <a:ext cx="914400" cy="369332"/>
          </a:xfrm>
          <a:prstGeom prst="rect">
            <a:avLst/>
          </a:prstGeom>
          <a:noFill/>
        </p:spPr>
        <p:txBody>
          <a:bodyPr wrap="square" rtlCol="0">
            <a:spAutoFit/>
          </a:bodyPr>
          <a:lstStyle/>
          <a:p>
            <a:pPr defTabSz="457200">
              <a:defRPr/>
            </a:pPr>
            <a:endParaRPr lang="ja-JP" altLang="en-US">
              <a:solidFill>
                <a:prstClr val="black"/>
              </a:solidFill>
              <a:latin typeface="Calibri" panose="020F0502020204030204"/>
              <a:ea typeface="游ゴシック" panose="020B0400000000000000" pitchFamily="50" charset="-128"/>
            </a:endParaRPr>
          </a:p>
        </p:txBody>
      </p:sp>
      <p:sp>
        <p:nvSpPr>
          <p:cNvPr id="10" name="テキスト ボックス 9">
            <a:extLst>
              <a:ext uri="{FF2B5EF4-FFF2-40B4-BE49-F238E27FC236}">
                <a16:creationId xmlns:a16="http://schemas.microsoft.com/office/drawing/2014/main" id="{6D0D3D75-E686-4466-82C9-45649C5D6024}"/>
              </a:ext>
            </a:extLst>
          </p:cNvPr>
          <p:cNvSpPr txBox="1"/>
          <p:nvPr/>
        </p:nvSpPr>
        <p:spPr>
          <a:xfrm>
            <a:off x="5638800" y="2968283"/>
            <a:ext cx="914400" cy="369332"/>
          </a:xfrm>
          <a:prstGeom prst="rect">
            <a:avLst/>
          </a:prstGeom>
          <a:noFill/>
        </p:spPr>
        <p:txBody>
          <a:bodyPr wrap="square" rtlCol="0">
            <a:spAutoFit/>
          </a:bodyPr>
          <a:lstStyle/>
          <a:p>
            <a:pPr defTabSz="457200">
              <a:defRPr/>
            </a:pPr>
            <a:endParaRPr lang="ja-JP" altLang="en-US">
              <a:solidFill>
                <a:prstClr val="black"/>
              </a:solidFill>
              <a:latin typeface="Calibri" panose="020F0502020204030204"/>
              <a:ea typeface="游ゴシック" panose="020B0400000000000000" pitchFamily="50" charset="-128"/>
            </a:endParaRPr>
          </a:p>
        </p:txBody>
      </p:sp>
      <p:sp>
        <p:nvSpPr>
          <p:cNvPr id="14" name="テキスト ボックス 13">
            <a:extLst>
              <a:ext uri="{FF2B5EF4-FFF2-40B4-BE49-F238E27FC236}">
                <a16:creationId xmlns:a16="http://schemas.microsoft.com/office/drawing/2014/main" id="{ACDBDA87-DDBD-486F-8881-5E1ED1A9E447}"/>
              </a:ext>
            </a:extLst>
          </p:cNvPr>
          <p:cNvSpPr txBox="1"/>
          <p:nvPr/>
        </p:nvSpPr>
        <p:spPr>
          <a:xfrm>
            <a:off x="1703513" y="1504663"/>
            <a:ext cx="8784975" cy="2631490"/>
          </a:xfrm>
          <a:prstGeom prst="rect">
            <a:avLst/>
          </a:prstGeom>
          <a:noFill/>
        </p:spPr>
        <p:txBody>
          <a:bodyPr wrap="square">
            <a:spAutoFit/>
          </a:bodyPr>
          <a:lstStyle/>
          <a:p>
            <a:pPr defTabSz="457200">
              <a:tabLst>
                <a:tab pos="266700" algn="l"/>
              </a:tabLst>
              <a:defRPr/>
            </a:pPr>
            <a:r>
              <a:rPr kumimoji="0" lang="ja-JP" altLang="ja-JP"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　</a:t>
            </a:r>
            <a:r>
              <a:rPr kumimoji="0" lang="ja-JP" altLang="en-US"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民法（明治二十九年法律第八十九号）の一部を次のように改正する。</a:t>
            </a:r>
            <a:endParaRPr kumimoji="0" lang="ja-JP" altLang="ja-JP" sz="1500" kern="100" dirty="0">
              <a:solidFill>
                <a:prstClr val="black"/>
              </a:solidFill>
              <a:latin typeface="游明朝" panose="02020400000000000000" pitchFamily="18" charset="-128"/>
              <a:ea typeface="游明朝" panose="02020400000000000000" pitchFamily="18" charset="-128"/>
              <a:cs typeface="Times New Roman" panose="02020603050405020304" pitchFamily="18" charset="0"/>
            </a:endParaRPr>
          </a:p>
          <a:p>
            <a:pPr defTabSz="457200">
              <a:tabLst>
                <a:tab pos="266700" algn="l"/>
              </a:tabLst>
              <a:defRPr/>
            </a:pPr>
            <a:r>
              <a:rPr kumimoji="0" lang="ja-JP" altLang="ja-JP"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　</a:t>
            </a:r>
            <a:r>
              <a:rPr kumimoji="0" lang="ja-JP" altLang="en-US"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第九百条第四号ただし書中「、</a:t>
            </a:r>
            <a:r>
              <a:rPr kumimoji="0" lang="ja-JP" altLang="en-US" sz="1500" u="sng"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嫡出でない子の相続分は</a:t>
            </a:r>
            <a:r>
              <a:rPr kumimoji="0" lang="ja-JP" altLang="en-US"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a:t>
            </a:r>
            <a:r>
              <a:rPr kumimoji="0" lang="ja-JP" altLang="en-US" sz="1500" u="sng"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嫡出である</a:t>
            </a:r>
            <a:r>
              <a:rPr lang="ja-JP" altLang="en-US" sz="1500" u="sng"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子</a:t>
            </a:r>
            <a:r>
              <a:rPr kumimoji="0" lang="ja-JP" altLang="en-US" sz="1500" u="sng"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の相続分の二分の一とし</a:t>
            </a:r>
            <a:r>
              <a:rPr kumimoji="0" lang="ja-JP" altLang="en-US"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a:t>
            </a:r>
            <a:endParaRPr kumimoji="0" lang="en-US" altLang="ja-JP"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endParaRPr>
          </a:p>
          <a:p>
            <a:pPr defTabSz="457200">
              <a:tabLst>
                <a:tab pos="266700" algn="l"/>
              </a:tabLst>
              <a:defRPr/>
            </a:pPr>
            <a:r>
              <a:rPr kumimoji="0" lang="ja-JP" altLang="en-US"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    </a:t>
            </a:r>
            <a:r>
              <a:rPr kumimoji="0" lang="ja-JP" altLang="en-US" sz="1500" u="sng"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を削る</a:t>
            </a:r>
            <a:r>
              <a:rPr kumimoji="0" lang="ja-JP" altLang="en-US"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a:t>
            </a:r>
            <a:endParaRPr kumimoji="0" lang="en-US" altLang="ja-JP"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endParaRPr>
          </a:p>
          <a:p>
            <a:pPr defTabSz="457200">
              <a:tabLst>
                <a:tab pos="266700" algn="l"/>
              </a:tabLst>
              <a:defRPr/>
            </a:pPr>
            <a:endParaRPr kumimoji="0" lang="en-US" altLang="ja-JP"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endParaRPr>
          </a:p>
          <a:p>
            <a:pPr defTabSz="457200">
              <a:tabLst>
                <a:tab pos="266700" algn="l"/>
              </a:tabLst>
              <a:defRPr/>
            </a:pPr>
            <a:r>
              <a:rPr lang="ja-JP" altLang="en-US"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　　　　附　則</a:t>
            </a:r>
            <a:endParaRPr lang="en-US" altLang="ja-JP"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endParaRPr>
          </a:p>
          <a:p>
            <a:pPr defTabSz="457200">
              <a:tabLst>
                <a:tab pos="266700" algn="l"/>
              </a:tabLst>
              <a:defRPr/>
            </a:pPr>
            <a:r>
              <a:rPr kumimoji="0" lang="ja-JP" altLang="en-US"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　　（施行期日）</a:t>
            </a:r>
            <a:endParaRPr kumimoji="0" lang="en-US" altLang="ja-JP"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endParaRPr>
          </a:p>
          <a:p>
            <a:pPr defTabSz="457200">
              <a:tabLst>
                <a:tab pos="266700" algn="l"/>
              </a:tabLst>
              <a:defRPr/>
            </a:pPr>
            <a:r>
              <a:rPr lang="ja-JP" altLang="en-US"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　１ この法律は、公布の日から施行する。</a:t>
            </a:r>
            <a:endParaRPr lang="en-US" altLang="ja-JP"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endParaRPr>
          </a:p>
          <a:p>
            <a:pPr defTabSz="457200">
              <a:tabLst>
                <a:tab pos="266700" algn="l"/>
              </a:tabLst>
              <a:defRPr/>
            </a:pPr>
            <a:r>
              <a:rPr kumimoji="0" lang="ja-JP" altLang="en-US"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　</a:t>
            </a:r>
            <a:r>
              <a:rPr kumimoji="0" lang="en-US" altLang="ja-JP"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	  </a:t>
            </a:r>
            <a:r>
              <a:rPr kumimoji="0" lang="ja-JP" altLang="en-US"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（経過措置）</a:t>
            </a:r>
            <a:endParaRPr kumimoji="0" lang="en-US" altLang="ja-JP"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endParaRPr>
          </a:p>
          <a:p>
            <a:pPr defTabSz="457200">
              <a:tabLst>
                <a:tab pos="266700" algn="l"/>
              </a:tabLst>
              <a:defRPr/>
            </a:pPr>
            <a:r>
              <a:rPr kumimoji="0" lang="ja-JP" altLang="en-US"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　２ この法律による改正後の第九百条の規定は、平成二十五年九月五日以後に開始した相続につい</a:t>
            </a:r>
            <a:endParaRPr kumimoji="0" lang="en-US" altLang="ja-JP"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endParaRPr>
          </a:p>
          <a:p>
            <a:pPr defTabSz="457200">
              <a:tabLst>
                <a:tab pos="266700" algn="l"/>
              </a:tabLst>
              <a:defRPr/>
            </a:pPr>
            <a:r>
              <a:rPr lang="en-US" altLang="ja-JP"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     </a:t>
            </a:r>
            <a:r>
              <a:rPr kumimoji="0" lang="ja-JP" altLang="en-US"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 て適用する。</a:t>
            </a:r>
            <a:endParaRPr kumimoji="0" lang="en-US" altLang="ja-JP"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endParaRPr>
          </a:p>
          <a:p>
            <a:pPr defTabSz="457200">
              <a:tabLst>
                <a:tab pos="266700" algn="l"/>
              </a:tabLst>
              <a:defRPr/>
            </a:pPr>
            <a:endParaRPr kumimoji="0" lang="ja-JP" altLang="ja-JP" sz="1500" kern="100" dirty="0">
              <a:solidFill>
                <a:prstClr val="black"/>
              </a:solidFill>
              <a:latin typeface="游明朝" panose="02020400000000000000" pitchFamily="18" charset="-128"/>
              <a:ea typeface="游明朝" panose="02020400000000000000" pitchFamily="18" charset="-128"/>
              <a:cs typeface="Times New Roman" panose="02020603050405020304" pitchFamily="18" charset="0"/>
            </a:endParaRPr>
          </a:p>
        </p:txBody>
      </p:sp>
      <p:sp>
        <p:nvSpPr>
          <p:cNvPr id="8" name="爆発: 8 pt 7">
            <a:extLst>
              <a:ext uri="{FF2B5EF4-FFF2-40B4-BE49-F238E27FC236}">
                <a16:creationId xmlns:a16="http://schemas.microsoft.com/office/drawing/2014/main" id="{00540FE6-D1DA-49BD-A206-13B77A115441}"/>
              </a:ext>
            </a:extLst>
          </p:cNvPr>
          <p:cNvSpPr/>
          <p:nvPr/>
        </p:nvSpPr>
        <p:spPr>
          <a:xfrm>
            <a:off x="4187686" y="4386224"/>
            <a:ext cx="3420481" cy="1272454"/>
          </a:xfrm>
          <a:prstGeom prst="irregularSeal1">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2400" dirty="0"/>
              <a:t>判例</a:t>
            </a:r>
          </a:p>
        </p:txBody>
      </p:sp>
    </p:spTree>
    <p:extLst>
      <p:ext uri="{BB962C8B-B14F-4D97-AF65-F5344CB8AC3E}">
        <p14:creationId xmlns:p14="http://schemas.microsoft.com/office/powerpoint/2010/main" val="8141281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2000" fill="hold"/>
                                        <p:tgtEl>
                                          <p:spTgt spid="8"/>
                                        </p:tgtEl>
                                        <p:attrNameLst>
                                          <p:attrName>ppt_x</p:attrName>
                                        </p:attrNameLst>
                                      </p:cBhvr>
                                      <p:tavLst>
                                        <p:tav tm="0">
                                          <p:val>
                                            <p:strVal val="#ppt_x"/>
                                          </p:val>
                                        </p:tav>
                                        <p:tav tm="100000">
                                          <p:val>
                                            <p:strVal val="#ppt_x"/>
                                          </p:val>
                                        </p:tav>
                                      </p:tavLst>
                                    </p:anim>
                                    <p:anim calcmode="lin" valueType="num">
                                      <p:cBhvr additive="base">
                                        <p:cTn id="8" dur="20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3" name="テキスト プレースホルダー 2">
            <a:extLst>
              <a:ext uri="{FF2B5EF4-FFF2-40B4-BE49-F238E27FC236}">
                <a16:creationId xmlns:a16="http://schemas.microsoft.com/office/drawing/2014/main" id="{92F6FFFC-399A-4F7F-9337-2F2849F709F2}"/>
              </a:ext>
            </a:extLst>
          </p:cNvPr>
          <p:cNvSpPr>
            <a:spLocks noGrp="1"/>
          </p:cNvSpPr>
          <p:nvPr>
            <p:ph type="body" idx="1"/>
          </p:nvPr>
        </p:nvSpPr>
        <p:spPr>
          <a:xfrm>
            <a:off x="1791984" y="548680"/>
            <a:ext cx="8608032" cy="5256584"/>
          </a:xfrm>
        </p:spPr>
        <p:txBody>
          <a:bodyPr>
            <a:normAutofit/>
          </a:bodyPr>
          <a:lstStyle/>
          <a:p>
            <a:r>
              <a:rPr kumimoji="1" lang="ja-JP" altLang="en-US" dirty="0"/>
              <a:t>　</a:t>
            </a:r>
          </a:p>
        </p:txBody>
      </p:sp>
      <p:sp>
        <p:nvSpPr>
          <p:cNvPr id="4" name="スライド番号プレースホルダー 3">
            <a:extLst>
              <a:ext uri="{FF2B5EF4-FFF2-40B4-BE49-F238E27FC236}">
                <a16:creationId xmlns:a16="http://schemas.microsoft.com/office/drawing/2014/main" id="{E805C8C3-9DEF-4F9F-9B79-0AB80E41972F}"/>
              </a:ext>
            </a:extLst>
          </p:cNvPr>
          <p:cNvSpPr>
            <a:spLocks noGrp="1"/>
          </p:cNvSpPr>
          <p:nvPr>
            <p:ph type="sldNum" sz="quarter" idx="12"/>
          </p:nvPr>
        </p:nvSpPr>
        <p:spPr>
          <a:xfrm>
            <a:off x="9403898" y="6333357"/>
            <a:ext cx="762000" cy="365125"/>
          </a:xfrm>
        </p:spPr>
        <p:txBody>
          <a:bodyPr/>
          <a:lstStyle/>
          <a:p>
            <a:pPr fontAlgn="base">
              <a:spcBef>
                <a:spcPct val="0"/>
              </a:spcBef>
              <a:spcAft>
                <a:spcPct val="0"/>
              </a:spcAft>
              <a:defRPr/>
            </a:pPr>
            <a:fld id="{1BF73EC5-EDF2-4E74-BF6C-6E215FBCE645}" type="slidenum">
              <a:rPr lang="ja-JP" altLang="en-US">
                <a:solidFill>
                  <a:prstClr val="black"/>
                </a:solidFill>
                <a:latin typeface="Calibri" pitchFamily="34" charset="0"/>
                <a:ea typeface="ＭＳ Ｐゴシック" pitchFamily="50" charset="-128"/>
              </a:rPr>
              <a:pPr fontAlgn="base">
                <a:spcBef>
                  <a:spcPct val="0"/>
                </a:spcBef>
                <a:spcAft>
                  <a:spcPct val="0"/>
                </a:spcAft>
                <a:defRPr/>
              </a:pPr>
              <a:t>19</a:t>
            </a:fld>
            <a:endParaRPr lang="ja-JP" altLang="en-US" dirty="0">
              <a:solidFill>
                <a:prstClr val="black"/>
              </a:solidFill>
              <a:latin typeface="Calibri" pitchFamily="34" charset="0"/>
              <a:ea typeface="ＭＳ Ｐゴシック" pitchFamily="50" charset="-128"/>
            </a:endParaRPr>
          </a:p>
        </p:txBody>
      </p:sp>
      <p:sp>
        <p:nvSpPr>
          <p:cNvPr id="7" name="テキスト プレースホルダー 5">
            <a:extLst>
              <a:ext uri="{FF2B5EF4-FFF2-40B4-BE49-F238E27FC236}">
                <a16:creationId xmlns:a16="http://schemas.microsoft.com/office/drawing/2014/main" id="{8E7836BE-35FB-4145-A82C-4E2FC2F84C7E}"/>
              </a:ext>
            </a:extLst>
          </p:cNvPr>
          <p:cNvSpPr txBox="1">
            <a:spLocks/>
          </p:cNvSpPr>
          <p:nvPr/>
        </p:nvSpPr>
        <p:spPr>
          <a:xfrm>
            <a:off x="2026103" y="526874"/>
            <a:ext cx="8373913" cy="6048672"/>
          </a:xfrm>
          <a:prstGeom prst="rect">
            <a:avLst/>
          </a:prstGeom>
        </p:spPr>
        <p:txBody>
          <a:bodyPr vert="horz" lIns="45720" rIns="45720" anchor="t">
            <a:normAutofit fontScale="92500" lnSpcReduction="10000"/>
          </a:bodyPr>
          <a:lstStyle>
            <a:lvl1pPr marL="0" indent="0" algn="l" rtl="0" eaLnBrk="1" latinLnBrk="0" hangingPunct="1">
              <a:spcBef>
                <a:spcPct val="20000"/>
              </a:spcBef>
              <a:buClr>
                <a:schemeClr val="accent3"/>
              </a:buClr>
              <a:buSzPct val="95000"/>
              <a:buFont typeface="Wingdings 2"/>
              <a:buNone/>
              <a:defRPr kumimoji="1" sz="22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None/>
              <a:defRPr kumimoji="1" sz="1800" kern="1200">
                <a:solidFill>
                  <a:schemeClr val="tx1">
                    <a:tint val="75000"/>
                  </a:schemeClr>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None/>
              <a:defRPr kumimoji="1" sz="1600" kern="1200">
                <a:solidFill>
                  <a:schemeClr val="tx1">
                    <a:tint val="75000"/>
                  </a:schemeClr>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None/>
              <a:defRPr kumimoji="1" sz="1400" kern="1200">
                <a:solidFill>
                  <a:schemeClr val="tx1">
                    <a:tint val="75000"/>
                  </a:schemeClr>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None/>
              <a:defRPr kumimoji="1" sz="1400" kern="1200">
                <a:solidFill>
                  <a:schemeClr val="tx1">
                    <a:tint val="75000"/>
                  </a:schemeClr>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1"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1"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1"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1" sz="1400" kern="1200" baseline="0">
                <a:solidFill>
                  <a:schemeClr val="tx1"/>
                </a:solidFill>
                <a:latin typeface="+mn-lt"/>
                <a:ea typeface="+mn-ea"/>
                <a:cs typeface="+mn-cs"/>
              </a:defRPr>
            </a:lvl9pPr>
          </a:lstStyle>
          <a:p>
            <a:pPr>
              <a:buClr>
                <a:srgbClr val="0BD0D9"/>
              </a:buClr>
            </a:pPr>
            <a:r>
              <a:rPr lang="ja-JP" altLang="en-US" sz="1800" dirty="0">
                <a:solidFill>
                  <a:prstClr val="black"/>
                </a:solidFill>
                <a:latin typeface="HGP明朝E" panose="02020900000000000000" pitchFamily="18" charset="-128"/>
                <a:ea typeface="HGP明朝E" panose="02020900000000000000" pitchFamily="18" charset="-128"/>
              </a:rPr>
              <a:t>      ・ </a:t>
            </a:r>
            <a:r>
              <a:rPr lang="ja-JP" altLang="en-US" sz="1800" dirty="0">
                <a:solidFill>
                  <a:prstClr val="black"/>
                </a:solidFill>
                <a:latin typeface="Constantia"/>
                <a:ea typeface="HGP明朝E" panose="02020900000000000000" pitchFamily="18" charset="-128"/>
              </a:rPr>
              <a:t>平成２５年改正（９００条 　　ただし書、別紙５参照）</a:t>
            </a:r>
            <a:endParaRPr lang="en-US" altLang="ja-JP" sz="1800" dirty="0">
              <a:solidFill>
                <a:prstClr val="black"/>
              </a:solidFill>
              <a:latin typeface="Constantia"/>
              <a:ea typeface="HGP明朝E" panose="02020900000000000000" pitchFamily="18" charset="-128"/>
            </a:endParaRPr>
          </a:p>
          <a:p>
            <a:pPr>
              <a:spcBef>
                <a:spcPct val="0"/>
              </a:spcBef>
              <a:buClrTx/>
              <a:buSzTx/>
              <a:defRPr/>
            </a:pPr>
            <a:r>
              <a:rPr lang="ja-JP" altLang="en-US" sz="1800" dirty="0">
                <a:solidFill>
                  <a:prstClr val="black"/>
                </a:solidFill>
                <a:latin typeface="HGP明朝E" panose="02020900000000000000" pitchFamily="18" charset="-128"/>
                <a:ea typeface="HGP明朝E" panose="02020900000000000000" pitchFamily="18" charset="-128"/>
              </a:rPr>
              <a:t>　　　   公布の日（平成２５年１２月１１日）から施行、経過措置として平成２５年９月５日以後</a:t>
            </a:r>
            <a:endParaRPr lang="en-US" altLang="ja-JP" sz="1800" dirty="0">
              <a:solidFill>
                <a:prstClr val="black"/>
              </a:solidFill>
              <a:latin typeface="HGP明朝E" panose="02020900000000000000" pitchFamily="18" charset="-128"/>
              <a:ea typeface="HGP明朝E" panose="02020900000000000000" pitchFamily="18" charset="-128"/>
            </a:endParaRPr>
          </a:p>
          <a:p>
            <a:pPr>
              <a:spcBef>
                <a:spcPct val="0"/>
              </a:spcBef>
              <a:buClrTx/>
              <a:buSzTx/>
              <a:defRPr/>
            </a:pPr>
            <a:r>
              <a:rPr lang="en-US" altLang="ja-JP" sz="1800" dirty="0">
                <a:solidFill>
                  <a:prstClr val="black"/>
                </a:solidFill>
                <a:latin typeface="HGP明朝E" panose="02020900000000000000" pitchFamily="18" charset="-128"/>
                <a:ea typeface="HGP明朝E" panose="02020900000000000000" pitchFamily="18" charset="-128"/>
              </a:rPr>
              <a:t>        </a:t>
            </a:r>
            <a:r>
              <a:rPr lang="ja-JP" altLang="en-US" sz="1800" dirty="0">
                <a:solidFill>
                  <a:prstClr val="black"/>
                </a:solidFill>
                <a:latin typeface="HGP明朝E" panose="02020900000000000000" pitchFamily="18" charset="-128"/>
                <a:ea typeface="HGP明朝E" panose="02020900000000000000" pitchFamily="18" charset="-128"/>
              </a:rPr>
              <a:t> に開始した相続について適用する。</a:t>
            </a:r>
            <a:endParaRPr lang="en-US" altLang="ja-JP" sz="1800" dirty="0">
              <a:solidFill>
                <a:prstClr val="black"/>
              </a:solidFill>
              <a:latin typeface="HGP明朝E" panose="02020900000000000000" pitchFamily="18" charset="-128"/>
              <a:ea typeface="HGP明朝E" panose="02020900000000000000" pitchFamily="18" charset="-128"/>
            </a:endParaRPr>
          </a:p>
          <a:p>
            <a:pPr>
              <a:spcBef>
                <a:spcPct val="0"/>
              </a:spcBef>
              <a:buClrTx/>
              <a:buSzTx/>
              <a:defRPr/>
            </a:pPr>
            <a:r>
              <a:rPr lang="ja-JP" altLang="en-US" sz="1800" dirty="0">
                <a:solidFill>
                  <a:prstClr val="black"/>
                </a:solidFill>
                <a:latin typeface="HGP明朝E" panose="02020900000000000000" pitchFamily="18" charset="-128"/>
                <a:ea typeface="HGP明朝E" panose="02020900000000000000" pitchFamily="18" charset="-128"/>
              </a:rPr>
              <a:t>　　　　 平成２５年９月４日最高裁は嫡出でない子の相続分を嫡出子の２分の１とするのは</a:t>
            </a:r>
            <a:endParaRPr lang="en-US" altLang="ja-JP" sz="1800" dirty="0">
              <a:solidFill>
                <a:prstClr val="black"/>
              </a:solidFill>
              <a:latin typeface="HGP明朝E" panose="02020900000000000000" pitchFamily="18" charset="-128"/>
              <a:ea typeface="HGP明朝E" panose="02020900000000000000" pitchFamily="18" charset="-128"/>
            </a:endParaRPr>
          </a:p>
          <a:p>
            <a:pPr>
              <a:spcBef>
                <a:spcPct val="0"/>
              </a:spcBef>
              <a:buClrTx/>
              <a:buSzTx/>
              <a:defRPr/>
            </a:pPr>
            <a:r>
              <a:rPr lang="en-US" altLang="ja-JP" sz="1800" dirty="0">
                <a:solidFill>
                  <a:prstClr val="black"/>
                </a:solidFill>
                <a:latin typeface="HGP明朝E" panose="02020900000000000000" pitchFamily="18" charset="-128"/>
                <a:ea typeface="HGP明朝E" panose="02020900000000000000" pitchFamily="18" charset="-128"/>
              </a:rPr>
              <a:t>         </a:t>
            </a:r>
            <a:r>
              <a:rPr lang="ja-JP" altLang="en-US" sz="1800" dirty="0">
                <a:solidFill>
                  <a:prstClr val="black"/>
                </a:solidFill>
                <a:latin typeface="HGP明朝E" panose="02020900000000000000" pitchFamily="18" charset="-128"/>
                <a:ea typeface="HGP明朝E" panose="02020900000000000000" pitchFamily="18" charset="-128"/>
              </a:rPr>
              <a:t>違憲だと判断した。（平成１３年７月当時違憲だと）</a:t>
            </a:r>
            <a:endParaRPr lang="en-US" altLang="ja-JP" sz="1800" dirty="0">
              <a:solidFill>
                <a:prstClr val="black"/>
              </a:solidFill>
              <a:latin typeface="HGP明朝E" panose="02020900000000000000" pitchFamily="18" charset="-128"/>
              <a:ea typeface="HGP明朝E" panose="02020900000000000000" pitchFamily="18" charset="-128"/>
            </a:endParaRPr>
          </a:p>
          <a:p>
            <a:pPr>
              <a:buClr>
                <a:srgbClr val="0BD0D9"/>
              </a:buClr>
            </a:pPr>
            <a:r>
              <a:rPr lang="ja-JP" altLang="en-US" sz="1800" dirty="0">
                <a:solidFill>
                  <a:prstClr val="black"/>
                </a:solidFill>
                <a:latin typeface="Constantia"/>
                <a:ea typeface="HGP明朝E" panose="02020900000000000000" pitchFamily="18" charset="-128"/>
              </a:rPr>
              <a:t>　　 ⑦ 平成３０年の改正（施行は条文ごとに）</a:t>
            </a:r>
            <a:endParaRPr lang="en-US" altLang="ja-JP" sz="1800" dirty="0">
              <a:solidFill>
                <a:prstClr val="black"/>
              </a:solidFill>
              <a:latin typeface="Constantia"/>
              <a:ea typeface="HGP明朝E" panose="02020900000000000000" pitchFamily="18" charset="-128"/>
            </a:endParaRPr>
          </a:p>
          <a:p>
            <a:pPr>
              <a:buClr>
                <a:srgbClr val="0BD0D9"/>
              </a:buClr>
            </a:pPr>
            <a:r>
              <a:rPr lang="ja-JP" altLang="en-US" sz="1800" dirty="0">
                <a:solidFill>
                  <a:prstClr val="black"/>
                </a:solidFill>
                <a:latin typeface="Constantia"/>
                <a:ea typeface="HGP明朝E" panose="02020900000000000000" pitchFamily="18" charset="-128"/>
              </a:rPr>
              <a:t>　　　　 （　　　　 　　　　）、（　　　　　　　　　　　　）、（　　　　　　　　　　　　　　　　　　　　　　）。　</a:t>
            </a:r>
            <a:endParaRPr lang="en-US" altLang="ja-JP" sz="1800" dirty="0">
              <a:solidFill>
                <a:prstClr val="black"/>
              </a:solidFill>
              <a:latin typeface="Constantia"/>
              <a:ea typeface="HGP明朝E" panose="02020900000000000000" pitchFamily="18" charset="-128"/>
            </a:endParaRPr>
          </a:p>
          <a:p>
            <a:pPr>
              <a:buClr>
                <a:srgbClr val="0BD0D9"/>
              </a:buClr>
            </a:pPr>
            <a:r>
              <a:rPr lang="ja-JP" altLang="en-US" sz="1800" dirty="0">
                <a:solidFill>
                  <a:prstClr val="black"/>
                </a:solidFill>
                <a:latin typeface="Constantia"/>
                <a:ea typeface="HGP明朝E" panose="02020900000000000000" pitchFamily="18" charset="-128"/>
              </a:rPr>
              <a:t>　　　　 詳細は第２部にて</a:t>
            </a:r>
            <a:endParaRPr lang="en-US" altLang="ja-JP" sz="1800" dirty="0">
              <a:solidFill>
                <a:prstClr val="black"/>
              </a:solidFill>
              <a:latin typeface="Constantia"/>
              <a:ea typeface="HGP明朝E" panose="02020900000000000000" pitchFamily="18" charset="-128"/>
            </a:endParaRPr>
          </a:p>
          <a:p>
            <a:pPr>
              <a:buClr>
                <a:srgbClr val="0BD0D9"/>
              </a:buClr>
            </a:pPr>
            <a:endParaRPr lang="en-US" altLang="ja-JP" sz="1800" dirty="0">
              <a:solidFill>
                <a:prstClr val="black"/>
              </a:solidFill>
              <a:latin typeface="Constantia"/>
              <a:ea typeface="HGP明朝E" panose="02020900000000000000" pitchFamily="18" charset="-128"/>
            </a:endParaRPr>
          </a:p>
          <a:p>
            <a:pPr>
              <a:buClr>
                <a:srgbClr val="0BD0D9"/>
              </a:buClr>
              <a:defRPr/>
            </a:pPr>
            <a:r>
              <a:rPr lang="ja-JP" altLang="en-US" sz="2400" dirty="0">
                <a:solidFill>
                  <a:prstClr val="black"/>
                </a:solidFill>
                <a:latin typeface="Constantia"/>
                <a:ea typeface="HGP明朝E" panose="02020900000000000000" pitchFamily="18" charset="-128"/>
              </a:rPr>
              <a:t>３．相続人の確定</a:t>
            </a:r>
            <a:r>
              <a:rPr lang="ja-JP" altLang="en-US" dirty="0">
                <a:solidFill>
                  <a:prstClr val="black"/>
                </a:solidFill>
                <a:latin typeface="Constantia"/>
                <a:ea typeface="HGP明朝E" panose="02020900000000000000" pitchFamily="18" charset="-128"/>
              </a:rPr>
              <a:t>（相続順位により）</a:t>
            </a:r>
            <a:endParaRPr lang="en-US" altLang="ja-JP" dirty="0">
              <a:solidFill>
                <a:prstClr val="black"/>
              </a:solidFill>
              <a:latin typeface="Constantia"/>
              <a:ea typeface="HGP明朝E" panose="02020900000000000000" pitchFamily="18" charset="-128"/>
            </a:endParaRPr>
          </a:p>
          <a:p>
            <a:pPr>
              <a:buClr>
                <a:srgbClr val="0BD0D9"/>
              </a:buClr>
              <a:defRPr/>
            </a:pPr>
            <a:r>
              <a:rPr lang="ja-JP" altLang="en-US" sz="1800" dirty="0">
                <a:solidFill>
                  <a:prstClr val="black"/>
                </a:solidFill>
                <a:latin typeface="Constantia"/>
                <a:ea typeface="HGP明朝E" panose="02020900000000000000" pitchFamily="18" charset="-128"/>
              </a:rPr>
              <a:t>      ① 順位（配偶者は常に相続人）</a:t>
            </a:r>
            <a:endParaRPr lang="en-US" altLang="ja-JP" sz="1800" dirty="0">
              <a:solidFill>
                <a:prstClr val="black"/>
              </a:solidFill>
              <a:latin typeface="Constantia"/>
              <a:ea typeface="HGP明朝E" panose="02020900000000000000" pitchFamily="18" charset="-128"/>
            </a:endParaRPr>
          </a:p>
          <a:p>
            <a:pPr>
              <a:buClr>
                <a:srgbClr val="0BD0D9"/>
              </a:buClr>
              <a:defRPr/>
            </a:pPr>
            <a:r>
              <a:rPr lang="ja-JP" altLang="en-US" sz="1800" dirty="0">
                <a:solidFill>
                  <a:prstClr val="black"/>
                </a:solidFill>
                <a:latin typeface="Constantia"/>
                <a:ea typeface="HGP明朝E" panose="02020900000000000000" pitchFamily="18" charset="-128"/>
              </a:rPr>
              <a:t>　　　　第１順位は子と配偶者、第２順位は直系尊属と配偶者、第３順位は兄弟姉妹と</a:t>
            </a:r>
            <a:endParaRPr lang="en-US" altLang="ja-JP" sz="1800" dirty="0">
              <a:solidFill>
                <a:prstClr val="black"/>
              </a:solidFill>
              <a:latin typeface="Constantia"/>
              <a:ea typeface="HGP明朝E" panose="02020900000000000000" pitchFamily="18" charset="-128"/>
            </a:endParaRPr>
          </a:p>
          <a:p>
            <a:pPr>
              <a:buClr>
                <a:srgbClr val="0BD0D9"/>
              </a:buClr>
              <a:defRPr/>
            </a:pPr>
            <a:r>
              <a:rPr lang="ja-JP" altLang="en-US" sz="1800" dirty="0">
                <a:solidFill>
                  <a:prstClr val="black"/>
                </a:solidFill>
                <a:latin typeface="Constantia"/>
                <a:ea typeface="HGP明朝E" panose="02020900000000000000" pitchFamily="18" charset="-128"/>
              </a:rPr>
              <a:t>　　　　配偶者</a:t>
            </a:r>
            <a:endParaRPr lang="en-US" altLang="ja-JP" sz="1800" dirty="0">
              <a:solidFill>
                <a:prstClr val="black"/>
              </a:solidFill>
              <a:latin typeface="Constantia"/>
              <a:ea typeface="HGP明朝E" panose="02020900000000000000" pitchFamily="18" charset="-128"/>
            </a:endParaRPr>
          </a:p>
          <a:p>
            <a:pPr>
              <a:buClr>
                <a:srgbClr val="0BD0D9"/>
              </a:buClr>
              <a:defRPr/>
            </a:pPr>
            <a:r>
              <a:rPr lang="ja-JP" altLang="en-US" sz="1800" dirty="0">
                <a:solidFill>
                  <a:prstClr val="black"/>
                </a:solidFill>
                <a:latin typeface="Constantia"/>
                <a:ea typeface="HGP明朝E" panose="02020900000000000000" pitchFamily="18" charset="-128"/>
              </a:rPr>
              <a:t>　　 ② 戸籍による確認（発行から３か月以内）</a:t>
            </a:r>
            <a:endParaRPr lang="en-US" altLang="ja-JP" sz="1800" dirty="0">
              <a:solidFill>
                <a:prstClr val="black"/>
              </a:solidFill>
              <a:latin typeface="Constantia"/>
              <a:ea typeface="HGP明朝E" panose="02020900000000000000" pitchFamily="18" charset="-128"/>
            </a:endParaRPr>
          </a:p>
          <a:p>
            <a:pPr>
              <a:buClr>
                <a:srgbClr val="0BD0D9"/>
              </a:buClr>
              <a:defRPr/>
            </a:pPr>
            <a:r>
              <a:rPr lang="ja-JP" altLang="en-US" sz="1800" dirty="0">
                <a:solidFill>
                  <a:prstClr val="black"/>
                </a:solidFill>
                <a:latin typeface="Constantia"/>
                <a:ea typeface="HGP明朝E" panose="02020900000000000000" pitchFamily="18" charset="-128"/>
              </a:rPr>
              <a:t>　　　・ 改正原戸籍（通称ハラ戸籍）とは改製される前の古い戸籍。</a:t>
            </a:r>
            <a:endParaRPr lang="en-US" altLang="ja-JP" sz="1800" dirty="0">
              <a:solidFill>
                <a:prstClr val="black"/>
              </a:solidFill>
              <a:latin typeface="Constantia"/>
              <a:ea typeface="HGP明朝E" panose="02020900000000000000" pitchFamily="18" charset="-128"/>
            </a:endParaRPr>
          </a:p>
          <a:p>
            <a:pPr>
              <a:buClr>
                <a:srgbClr val="0BD0D9"/>
              </a:buClr>
              <a:defRPr/>
            </a:pPr>
            <a:r>
              <a:rPr lang="ja-JP" altLang="en-US" sz="1800" dirty="0">
                <a:solidFill>
                  <a:prstClr val="black"/>
                </a:solidFill>
                <a:latin typeface="Constantia"/>
                <a:ea typeface="HGP明朝E" panose="02020900000000000000" pitchFamily="18" charset="-128"/>
              </a:rPr>
              <a:t>　　　・ 昭和３２年に三代戸籍解消のため改製（昭和改製）</a:t>
            </a:r>
            <a:endParaRPr lang="en-US" altLang="ja-JP" sz="1800" dirty="0">
              <a:solidFill>
                <a:prstClr val="black"/>
              </a:solidFill>
              <a:latin typeface="Constantia"/>
              <a:ea typeface="HGP明朝E" panose="02020900000000000000" pitchFamily="18" charset="-128"/>
            </a:endParaRPr>
          </a:p>
          <a:p>
            <a:pPr>
              <a:buClr>
                <a:srgbClr val="0BD0D9"/>
              </a:buClr>
              <a:defRPr/>
            </a:pPr>
            <a:r>
              <a:rPr lang="ja-JP" altLang="en-US" sz="1800" dirty="0">
                <a:solidFill>
                  <a:prstClr val="black"/>
                </a:solidFill>
                <a:latin typeface="Constantia"/>
                <a:ea typeface="HGP明朝E" panose="02020900000000000000" pitchFamily="18" charset="-128"/>
              </a:rPr>
              <a:t>　　　・ 平成６年コンピュータ化による改製（平成改製）</a:t>
            </a:r>
            <a:endParaRPr lang="en-US" altLang="ja-JP" sz="1800" dirty="0">
              <a:solidFill>
                <a:prstClr val="black"/>
              </a:solidFill>
              <a:latin typeface="Constantia"/>
              <a:ea typeface="HGP明朝E" panose="02020900000000000000" pitchFamily="18" charset="-128"/>
            </a:endParaRPr>
          </a:p>
          <a:p>
            <a:pPr>
              <a:buClr>
                <a:srgbClr val="0BD0D9"/>
              </a:buClr>
              <a:defRPr/>
            </a:pPr>
            <a:r>
              <a:rPr lang="ja-JP" altLang="en-US" sz="1800" dirty="0">
                <a:solidFill>
                  <a:prstClr val="black"/>
                </a:solidFill>
                <a:latin typeface="Constantia"/>
                <a:ea typeface="HGP明朝E" panose="02020900000000000000" pitchFamily="18" charset="-128"/>
              </a:rPr>
              <a:t>　　　・ 戸籍の附票（住所履歴に関する記録）</a:t>
            </a:r>
            <a:endParaRPr lang="en-US" altLang="ja-JP" sz="1800" dirty="0">
              <a:solidFill>
                <a:prstClr val="black"/>
              </a:solidFill>
              <a:latin typeface="Constantia"/>
              <a:ea typeface="HGP明朝E" panose="02020900000000000000" pitchFamily="18" charset="-128"/>
            </a:endParaRPr>
          </a:p>
          <a:p>
            <a:pPr>
              <a:buClr>
                <a:srgbClr val="0BD0D9"/>
              </a:buClr>
              <a:defRPr/>
            </a:pPr>
            <a:r>
              <a:rPr lang="ja-JP" altLang="en-US" sz="1800" dirty="0">
                <a:solidFill>
                  <a:prstClr val="black"/>
                </a:solidFill>
                <a:latin typeface="Constantia"/>
                <a:ea typeface="HGP明朝E" panose="02020900000000000000" pitchFamily="18" charset="-128"/>
              </a:rPr>
              <a:t>　　 ③ 被相続人の確認（出生から死亡まで）</a:t>
            </a:r>
            <a:endParaRPr lang="en-US" altLang="ja-JP" sz="1800" dirty="0">
              <a:solidFill>
                <a:prstClr val="black"/>
              </a:solidFill>
              <a:latin typeface="Constantia"/>
              <a:ea typeface="HGP明朝E" panose="02020900000000000000" pitchFamily="18" charset="-128"/>
            </a:endParaRPr>
          </a:p>
          <a:p>
            <a:pPr>
              <a:buClr>
                <a:srgbClr val="0BD0D9"/>
              </a:buClr>
              <a:defRPr/>
            </a:pPr>
            <a:r>
              <a:rPr lang="ja-JP" altLang="en-US" sz="1800" dirty="0">
                <a:solidFill>
                  <a:prstClr val="black"/>
                </a:solidFill>
                <a:latin typeface="Constantia"/>
                <a:ea typeface="HGP明朝E" panose="02020900000000000000" pitchFamily="18" charset="-128"/>
              </a:rPr>
              <a:t>　　　・ 住民票の除票と除籍謄本（死亡届から１週間以上で）</a:t>
            </a:r>
            <a:endParaRPr lang="en-US" altLang="ja-JP" sz="1800" dirty="0">
              <a:solidFill>
                <a:prstClr val="black"/>
              </a:solidFill>
              <a:latin typeface="Constantia"/>
              <a:ea typeface="HGP明朝E" panose="02020900000000000000" pitchFamily="18" charset="-128"/>
            </a:endParaRPr>
          </a:p>
          <a:p>
            <a:pPr>
              <a:buClr>
                <a:srgbClr val="0BD0D9"/>
              </a:buClr>
              <a:defRPr/>
            </a:pPr>
            <a:r>
              <a:rPr lang="ja-JP" altLang="en-US" sz="1800" dirty="0">
                <a:solidFill>
                  <a:prstClr val="white"/>
                </a:solidFill>
                <a:latin typeface="Constantia"/>
                <a:ea typeface="HGP明朝E" panose="02020900000000000000" pitchFamily="18" charset="-128"/>
              </a:rPr>
              <a:t>　　</a:t>
            </a:r>
            <a:endParaRPr lang="en-US" altLang="ja-JP" sz="1800" u="sng" dirty="0">
              <a:solidFill>
                <a:prstClr val="white"/>
              </a:solidFill>
              <a:latin typeface="Constantia"/>
              <a:ea typeface="HGP明朝E" panose="02020900000000000000" pitchFamily="18" charset="-128"/>
            </a:endParaRPr>
          </a:p>
        </p:txBody>
      </p:sp>
      <p:sp>
        <p:nvSpPr>
          <p:cNvPr id="8" name="正方形/長方形 7">
            <a:extLst>
              <a:ext uri="{FF2B5EF4-FFF2-40B4-BE49-F238E27FC236}">
                <a16:creationId xmlns:a16="http://schemas.microsoft.com/office/drawing/2014/main" id="{73C2C242-CE86-46CF-BD8A-217627A3432F}"/>
              </a:ext>
            </a:extLst>
          </p:cNvPr>
          <p:cNvSpPr/>
          <p:nvPr/>
        </p:nvSpPr>
        <p:spPr>
          <a:xfrm>
            <a:off x="4727848" y="507383"/>
            <a:ext cx="216024" cy="288032"/>
          </a:xfrm>
          <a:prstGeom prst="rect">
            <a:avLst/>
          </a:prstGeom>
          <a:ln/>
        </p:spPr>
        <p:style>
          <a:lnRef idx="2">
            <a:schemeClr val="dk1"/>
          </a:lnRef>
          <a:fillRef idx="1">
            <a:schemeClr val="lt1"/>
          </a:fillRef>
          <a:effectRef idx="0">
            <a:schemeClr val="dk1"/>
          </a:effectRef>
          <a:fontRef idx="minor">
            <a:schemeClr val="dk1"/>
          </a:fontRef>
        </p:style>
        <p:txBody>
          <a:bodyPr rtlCol="0" anchor="ctr"/>
          <a:lstStyle/>
          <a:p>
            <a:pPr algn="ctr" fontAlgn="base">
              <a:spcBef>
                <a:spcPct val="0"/>
              </a:spcBef>
              <a:spcAft>
                <a:spcPct val="0"/>
              </a:spcAft>
            </a:pPr>
            <a:r>
              <a:rPr lang="ja-JP" altLang="en-US" sz="1400" dirty="0">
                <a:solidFill>
                  <a:prstClr val="black"/>
                </a:solidFill>
                <a:latin typeface="Constantia"/>
                <a:ea typeface="HGP明朝E" panose="02020900000000000000" pitchFamily="18" charset="-128"/>
              </a:rPr>
              <a:t>４</a:t>
            </a:r>
            <a:endParaRPr lang="en-US" altLang="ja-JP" sz="1400" dirty="0">
              <a:solidFill>
                <a:prstClr val="black"/>
              </a:solidFill>
              <a:latin typeface="Constantia"/>
              <a:ea typeface="HGP明朝E" panose="02020900000000000000" pitchFamily="18" charset="-128"/>
            </a:endParaRPr>
          </a:p>
        </p:txBody>
      </p:sp>
      <p:sp>
        <p:nvSpPr>
          <p:cNvPr id="2" name="テキスト ボックス 1">
            <a:extLst>
              <a:ext uri="{FF2B5EF4-FFF2-40B4-BE49-F238E27FC236}">
                <a16:creationId xmlns:a16="http://schemas.microsoft.com/office/drawing/2014/main" id="{5519BF06-442E-47FD-9ACF-5325651488C0}"/>
              </a:ext>
            </a:extLst>
          </p:cNvPr>
          <p:cNvSpPr txBox="1"/>
          <p:nvPr/>
        </p:nvSpPr>
        <p:spPr>
          <a:xfrm>
            <a:off x="2758480" y="1979548"/>
            <a:ext cx="1393304" cy="369332"/>
          </a:xfrm>
          <a:prstGeom prst="rect">
            <a:avLst/>
          </a:prstGeom>
          <a:noFill/>
        </p:spPr>
        <p:txBody>
          <a:bodyPr wrap="square" rtlCol="0">
            <a:spAutoFit/>
          </a:bodyPr>
          <a:lstStyle/>
          <a:p>
            <a:pPr fontAlgn="base">
              <a:spcBef>
                <a:spcPct val="0"/>
              </a:spcBef>
              <a:spcAft>
                <a:spcPct val="0"/>
              </a:spcAft>
            </a:pPr>
            <a:r>
              <a:rPr lang="ja-JP" altLang="en-US" dirty="0">
                <a:solidFill>
                  <a:prstClr val="black"/>
                </a:solidFill>
                <a:latin typeface="Calibri" pitchFamily="34" charset="0"/>
                <a:ea typeface="ＭＳ Ｐゴシック" pitchFamily="50" charset="-128"/>
              </a:rPr>
              <a:t>配偶者保護</a:t>
            </a:r>
          </a:p>
        </p:txBody>
      </p:sp>
      <p:sp>
        <p:nvSpPr>
          <p:cNvPr id="6" name="テキスト ボックス 5">
            <a:extLst>
              <a:ext uri="{FF2B5EF4-FFF2-40B4-BE49-F238E27FC236}">
                <a16:creationId xmlns:a16="http://schemas.microsoft.com/office/drawing/2014/main" id="{D020945B-BE30-4C13-B100-793C54199E02}"/>
              </a:ext>
            </a:extLst>
          </p:cNvPr>
          <p:cNvSpPr txBox="1"/>
          <p:nvPr/>
        </p:nvSpPr>
        <p:spPr>
          <a:xfrm>
            <a:off x="4342656" y="1988840"/>
            <a:ext cx="1825352" cy="369332"/>
          </a:xfrm>
          <a:prstGeom prst="rect">
            <a:avLst/>
          </a:prstGeom>
          <a:noFill/>
        </p:spPr>
        <p:txBody>
          <a:bodyPr wrap="square" rtlCol="0">
            <a:spAutoFit/>
          </a:bodyPr>
          <a:lstStyle/>
          <a:p>
            <a:pPr fontAlgn="base">
              <a:spcBef>
                <a:spcPct val="0"/>
              </a:spcBef>
              <a:spcAft>
                <a:spcPct val="0"/>
              </a:spcAft>
            </a:pPr>
            <a:r>
              <a:rPr lang="ja-JP" altLang="en-US" dirty="0">
                <a:solidFill>
                  <a:prstClr val="black"/>
                </a:solidFill>
                <a:latin typeface="Calibri" pitchFamily="34" charset="0"/>
                <a:ea typeface="ＭＳ Ｐゴシック" pitchFamily="50" charset="-128"/>
              </a:rPr>
              <a:t>遺言の利用促進</a:t>
            </a:r>
          </a:p>
        </p:txBody>
      </p:sp>
      <p:sp>
        <p:nvSpPr>
          <p:cNvPr id="10" name="テキスト ボックス 9">
            <a:extLst>
              <a:ext uri="{FF2B5EF4-FFF2-40B4-BE49-F238E27FC236}">
                <a16:creationId xmlns:a16="http://schemas.microsoft.com/office/drawing/2014/main" id="{559AF635-7EE5-4515-B9B1-9775E9244149}"/>
              </a:ext>
            </a:extLst>
          </p:cNvPr>
          <p:cNvSpPr txBox="1"/>
          <p:nvPr/>
        </p:nvSpPr>
        <p:spPr>
          <a:xfrm>
            <a:off x="6430888" y="1988840"/>
            <a:ext cx="3265512" cy="369332"/>
          </a:xfrm>
          <a:prstGeom prst="rect">
            <a:avLst/>
          </a:prstGeom>
          <a:noFill/>
        </p:spPr>
        <p:txBody>
          <a:bodyPr wrap="square" rtlCol="0">
            <a:spAutoFit/>
          </a:bodyPr>
          <a:lstStyle/>
          <a:p>
            <a:pPr fontAlgn="base">
              <a:spcBef>
                <a:spcPct val="0"/>
              </a:spcBef>
              <a:spcAft>
                <a:spcPct val="0"/>
              </a:spcAft>
            </a:pPr>
            <a:r>
              <a:rPr lang="ja-JP" altLang="en-US" dirty="0">
                <a:solidFill>
                  <a:prstClr val="black"/>
                </a:solidFill>
                <a:latin typeface="Calibri" pitchFamily="34" charset="0"/>
                <a:ea typeface="ＭＳ Ｐゴシック" pitchFamily="50" charset="-128"/>
              </a:rPr>
              <a:t>相続人等関係者の公平の促進</a:t>
            </a:r>
          </a:p>
        </p:txBody>
      </p:sp>
    </p:spTree>
    <p:extLst>
      <p:ext uri="{BB962C8B-B14F-4D97-AF65-F5344CB8AC3E}">
        <p14:creationId xmlns:p14="http://schemas.microsoft.com/office/powerpoint/2010/main" val="20671543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000"/>
                                        <p:tgtEl>
                                          <p:spTgt spid="6"/>
                                        </p:tgtEl>
                                      </p:cBhvr>
                                    </p:animEffect>
                                    <p:anim calcmode="lin" valueType="num">
                                      <p:cBhvr>
                                        <p:cTn id="15" dur="1000" fill="hold"/>
                                        <p:tgtEl>
                                          <p:spTgt spid="6"/>
                                        </p:tgtEl>
                                        <p:attrNameLst>
                                          <p:attrName>ppt_x</p:attrName>
                                        </p:attrNameLst>
                                      </p:cBhvr>
                                      <p:tavLst>
                                        <p:tav tm="0">
                                          <p:val>
                                            <p:strVal val="#ppt_x"/>
                                          </p:val>
                                        </p:tav>
                                        <p:tav tm="100000">
                                          <p:val>
                                            <p:strVal val="#ppt_x"/>
                                          </p:val>
                                        </p:tav>
                                      </p:tavLst>
                                    </p:anim>
                                    <p:anim calcmode="lin" valueType="num">
                                      <p:cBhvr>
                                        <p:cTn id="1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0"/>
                                        </p:tgtEl>
                                        <p:attrNameLst>
                                          <p:attrName>style.visibility</p:attrName>
                                        </p:attrNameLst>
                                      </p:cBhvr>
                                      <p:to>
                                        <p:strVal val="visible"/>
                                      </p:to>
                                    </p:set>
                                    <p:animEffect transition="in" filter="fade">
                                      <p:cBhvr>
                                        <p:cTn id="21" dur="1000"/>
                                        <p:tgtEl>
                                          <p:spTgt spid="10"/>
                                        </p:tgtEl>
                                      </p:cBhvr>
                                    </p:animEffect>
                                    <p:anim calcmode="lin" valueType="num">
                                      <p:cBhvr>
                                        <p:cTn id="22" dur="1000" fill="hold"/>
                                        <p:tgtEl>
                                          <p:spTgt spid="10"/>
                                        </p:tgtEl>
                                        <p:attrNameLst>
                                          <p:attrName>ppt_x</p:attrName>
                                        </p:attrNameLst>
                                      </p:cBhvr>
                                      <p:tavLst>
                                        <p:tav tm="0">
                                          <p:val>
                                            <p:strVal val="#ppt_x"/>
                                          </p:val>
                                        </p:tav>
                                        <p:tav tm="100000">
                                          <p:val>
                                            <p:strVal val="#ppt_x"/>
                                          </p:val>
                                        </p:tav>
                                      </p:tavLst>
                                    </p:anim>
                                    <p:anim calcmode="lin" valueType="num">
                                      <p:cBhvr>
                                        <p:cTn id="23"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p:bldP spid="10"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5" name="タイトル 4">
            <a:extLst>
              <a:ext uri="{FF2B5EF4-FFF2-40B4-BE49-F238E27FC236}">
                <a16:creationId xmlns:a16="http://schemas.microsoft.com/office/drawing/2014/main" id="{3F9BDFC3-F9B5-424D-A079-9450D96AE188}"/>
              </a:ext>
            </a:extLst>
          </p:cNvPr>
          <p:cNvSpPr>
            <a:spLocks noGrp="1"/>
          </p:cNvSpPr>
          <p:nvPr>
            <p:ph type="title"/>
          </p:nvPr>
        </p:nvSpPr>
        <p:spPr>
          <a:xfrm>
            <a:off x="1840617" y="236724"/>
            <a:ext cx="7772400" cy="608286"/>
          </a:xfrm>
        </p:spPr>
        <p:txBody>
          <a:bodyPr/>
          <a:lstStyle/>
          <a:p>
            <a:r>
              <a:rPr lang="ja-JP" altLang="en-US" sz="3200" dirty="0"/>
              <a:t>第１部　空家等の所有者調査業務とは</a:t>
            </a:r>
          </a:p>
        </p:txBody>
      </p:sp>
      <p:sp>
        <p:nvSpPr>
          <p:cNvPr id="6" name="テキスト プレースホルダー 5">
            <a:extLst>
              <a:ext uri="{FF2B5EF4-FFF2-40B4-BE49-F238E27FC236}">
                <a16:creationId xmlns:a16="http://schemas.microsoft.com/office/drawing/2014/main" id="{8FC6B10C-8320-46D2-8699-82B82C3E2DB0}"/>
              </a:ext>
            </a:extLst>
          </p:cNvPr>
          <p:cNvSpPr>
            <a:spLocks noGrp="1"/>
          </p:cNvSpPr>
          <p:nvPr>
            <p:ph type="body" idx="1"/>
          </p:nvPr>
        </p:nvSpPr>
        <p:spPr>
          <a:xfrm>
            <a:off x="779489" y="1079299"/>
            <a:ext cx="11558800" cy="6026039"/>
          </a:xfrm>
        </p:spPr>
        <p:txBody>
          <a:bodyPr>
            <a:normAutofit fontScale="32500" lnSpcReduction="20000"/>
          </a:bodyPr>
          <a:lstStyle/>
          <a:p>
            <a:r>
              <a:rPr kumimoji="1" lang="ja-JP" altLang="en-US" sz="6200" dirty="0">
                <a:solidFill>
                  <a:schemeClr val="bg1"/>
                </a:solidFill>
              </a:rPr>
              <a:t>１．はじめに</a:t>
            </a:r>
            <a:endParaRPr kumimoji="1" lang="en-US" altLang="ja-JP" sz="6200" dirty="0">
              <a:solidFill>
                <a:schemeClr val="bg1"/>
              </a:solidFill>
            </a:endParaRPr>
          </a:p>
          <a:p>
            <a:r>
              <a:rPr lang="ja-JP" altLang="en-US" sz="3800" dirty="0">
                <a:solidFill>
                  <a:schemeClr val="bg1"/>
                </a:solidFill>
              </a:rPr>
              <a:t>     　</a:t>
            </a:r>
            <a:r>
              <a:rPr lang="ja-JP" altLang="en-US" sz="5500" dirty="0">
                <a:solidFill>
                  <a:schemeClr val="bg1"/>
                </a:solidFill>
              </a:rPr>
              <a:t>市町村は、「空家等対策の推進に関する特別措置法」（別紙参照）によって、空家等対策　　　　　</a:t>
            </a:r>
            <a:endParaRPr lang="en-US" altLang="ja-JP" sz="5500" u="sng" dirty="0">
              <a:solidFill>
                <a:schemeClr val="bg1"/>
              </a:solidFill>
            </a:endParaRPr>
          </a:p>
          <a:p>
            <a:r>
              <a:rPr lang="en-US" altLang="ja-JP" sz="5500" dirty="0">
                <a:solidFill>
                  <a:schemeClr val="bg1"/>
                </a:solidFill>
              </a:rPr>
              <a:t>     </a:t>
            </a:r>
            <a:r>
              <a:rPr lang="ja-JP" altLang="en-US" sz="5500" dirty="0">
                <a:solidFill>
                  <a:schemeClr val="bg1"/>
                </a:solidFill>
              </a:rPr>
              <a:t>計画の作成と必要な措置を適切に講ずるよう努めなければならなくなり、必要な調査をし、</a:t>
            </a:r>
            <a:endParaRPr lang="en-US" altLang="ja-JP" sz="5500" dirty="0">
              <a:solidFill>
                <a:schemeClr val="bg1"/>
              </a:solidFill>
            </a:endParaRPr>
          </a:p>
          <a:p>
            <a:r>
              <a:rPr kumimoji="1" lang="ja-JP" altLang="en-US" sz="5500" dirty="0">
                <a:solidFill>
                  <a:schemeClr val="bg1"/>
                </a:solidFill>
              </a:rPr>
              <a:t>　　空家等の所有者等に対し、空家等について報告させることができることになった（忌避した</a:t>
            </a:r>
            <a:endParaRPr kumimoji="1" lang="en-US" altLang="ja-JP" sz="5500" dirty="0">
              <a:solidFill>
                <a:schemeClr val="bg1"/>
              </a:solidFill>
            </a:endParaRPr>
          </a:p>
          <a:p>
            <a:r>
              <a:rPr lang="ja-JP" altLang="en-US" sz="5500" dirty="0">
                <a:solidFill>
                  <a:schemeClr val="bg1"/>
                </a:solidFill>
              </a:rPr>
              <a:t>　　者は２０万円以下の過料）。また、特定空家等の所有者等に対し、当該特定空家等に関し、</a:t>
            </a:r>
            <a:endParaRPr lang="en-US" altLang="ja-JP" sz="5500" dirty="0">
              <a:solidFill>
                <a:schemeClr val="bg1"/>
              </a:solidFill>
            </a:endParaRPr>
          </a:p>
          <a:p>
            <a:r>
              <a:rPr kumimoji="1" lang="ja-JP" altLang="en-US" sz="5500" dirty="0">
                <a:solidFill>
                  <a:schemeClr val="bg1"/>
                </a:solidFill>
              </a:rPr>
              <a:t>　　除却、修繕、立木竹の伐採その他周辺の生活環境の保全を図るために必要な措置をとる</a:t>
            </a:r>
            <a:endParaRPr kumimoji="1" lang="en-US" altLang="ja-JP" sz="5500" dirty="0">
              <a:solidFill>
                <a:schemeClr val="bg1"/>
              </a:solidFill>
            </a:endParaRPr>
          </a:p>
          <a:p>
            <a:r>
              <a:rPr kumimoji="1" lang="ja-JP" altLang="en-US" sz="5500" dirty="0">
                <a:solidFill>
                  <a:schemeClr val="bg1"/>
                </a:solidFill>
              </a:rPr>
              <a:t>　　ことを勧告できることになった（命令に違反した者は５０万円以下の過料）。</a:t>
            </a:r>
            <a:endParaRPr kumimoji="1" lang="en-US" altLang="ja-JP" sz="5500" dirty="0">
              <a:solidFill>
                <a:schemeClr val="bg1"/>
              </a:solidFill>
            </a:endParaRPr>
          </a:p>
          <a:p>
            <a:r>
              <a:rPr kumimoji="1" lang="ja-JP" altLang="en-US" sz="6200" dirty="0">
                <a:solidFill>
                  <a:schemeClr val="bg1"/>
                </a:solidFill>
              </a:rPr>
              <a:t>２．用語の定義</a:t>
            </a:r>
            <a:endParaRPr kumimoji="1" lang="en-US" altLang="ja-JP" sz="6200" dirty="0">
              <a:solidFill>
                <a:schemeClr val="bg1"/>
              </a:solidFill>
            </a:endParaRPr>
          </a:p>
          <a:p>
            <a:r>
              <a:rPr kumimoji="1" lang="ja-JP" altLang="en-US" sz="2600" dirty="0">
                <a:solidFill>
                  <a:schemeClr val="bg1"/>
                </a:solidFill>
              </a:rPr>
              <a:t>　</a:t>
            </a:r>
            <a:r>
              <a:rPr kumimoji="1" lang="ja-JP" altLang="en-US" sz="4500" dirty="0">
                <a:solidFill>
                  <a:schemeClr val="bg1"/>
                </a:solidFill>
              </a:rPr>
              <a:t>①</a:t>
            </a:r>
            <a:r>
              <a:rPr kumimoji="1" lang="ja-JP" altLang="en-US" sz="5500" dirty="0">
                <a:solidFill>
                  <a:schemeClr val="bg1"/>
                </a:solidFill>
              </a:rPr>
              <a:t>空家等・・・建築物又はこれに附属する工作物であって居住その他の使用がなされて</a:t>
            </a:r>
            <a:endParaRPr kumimoji="1" lang="en-US" altLang="ja-JP" sz="5500" dirty="0">
              <a:solidFill>
                <a:schemeClr val="bg1"/>
              </a:solidFill>
            </a:endParaRPr>
          </a:p>
          <a:p>
            <a:r>
              <a:rPr kumimoji="1" lang="ja-JP" altLang="en-US" sz="5500" dirty="0">
                <a:solidFill>
                  <a:schemeClr val="bg1"/>
                </a:solidFill>
              </a:rPr>
              <a:t>　　いないことが常態であるもの及びその敷地。　　</a:t>
            </a:r>
            <a:endParaRPr kumimoji="1" lang="en-US" altLang="ja-JP" sz="5500" dirty="0">
              <a:solidFill>
                <a:schemeClr val="bg1"/>
              </a:solidFill>
            </a:endParaRPr>
          </a:p>
          <a:p>
            <a:r>
              <a:rPr lang="ja-JP" altLang="en-US" sz="5500" dirty="0">
                <a:solidFill>
                  <a:schemeClr val="bg1"/>
                </a:solidFill>
              </a:rPr>
              <a:t>　②特定空家等・・・そのまま放置すれば、倒壊等著しく保安上危険となるおそれのある状</a:t>
            </a:r>
            <a:endParaRPr lang="en-US" altLang="ja-JP" sz="5500" dirty="0">
              <a:solidFill>
                <a:schemeClr val="bg1"/>
              </a:solidFill>
            </a:endParaRPr>
          </a:p>
          <a:p>
            <a:r>
              <a:rPr lang="ja-JP" altLang="en-US" sz="5500" dirty="0">
                <a:solidFill>
                  <a:schemeClr val="bg1"/>
                </a:solidFill>
              </a:rPr>
              <a:t>　　態又は著しく衛生上有害となるおそれのある状態、適切な管理が行われていないことにより</a:t>
            </a:r>
            <a:endParaRPr lang="en-US" altLang="ja-JP" sz="5500" dirty="0">
              <a:solidFill>
                <a:schemeClr val="bg1"/>
              </a:solidFill>
            </a:endParaRPr>
          </a:p>
          <a:p>
            <a:r>
              <a:rPr lang="ja-JP" altLang="en-US" sz="5500" dirty="0">
                <a:solidFill>
                  <a:schemeClr val="bg1"/>
                </a:solidFill>
              </a:rPr>
              <a:t>　　著しく景観を損なっている状態その他周辺の生活環境の保全を図るために放置することが</a:t>
            </a:r>
            <a:endParaRPr lang="en-US" altLang="ja-JP" sz="5500" dirty="0">
              <a:solidFill>
                <a:schemeClr val="bg1"/>
              </a:solidFill>
            </a:endParaRPr>
          </a:p>
          <a:p>
            <a:r>
              <a:rPr lang="ja-JP" altLang="en-US" sz="5500" dirty="0">
                <a:solidFill>
                  <a:schemeClr val="bg1"/>
                </a:solidFill>
              </a:rPr>
              <a:t>　　不適切である状態にあると認められる空家等をいう。</a:t>
            </a:r>
            <a:endParaRPr lang="en-US" altLang="ja-JP" sz="5500" dirty="0">
              <a:solidFill>
                <a:schemeClr val="bg1"/>
              </a:solidFill>
            </a:endParaRPr>
          </a:p>
          <a:p>
            <a:r>
              <a:rPr lang="ja-JP" altLang="en-US" sz="5500" dirty="0">
                <a:solidFill>
                  <a:schemeClr val="bg1"/>
                </a:solidFill>
              </a:rPr>
              <a:t>　③所有者等・・・所有者又は管理者。</a:t>
            </a:r>
            <a:endParaRPr lang="en-US" altLang="ja-JP" sz="5500" dirty="0">
              <a:solidFill>
                <a:schemeClr val="bg1"/>
              </a:solidFill>
            </a:endParaRPr>
          </a:p>
          <a:p>
            <a:r>
              <a:rPr lang="ja-JP" altLang="en-US" sz="5500" dirty="0">
                <a:solidFill>
                  <a:schemeClr val="bg1"/>
                </a:solidFill>
              </a:rPr>
              <a:t>　④特例適用建築物・・・その敷地が、幅員１．８メートル以上４メートル未満の道路に２メートル</a:t>
            </a:r>
            <a:endParaRPr lang="en-US" altLang="ja-JP" sz="5500" dirty="0">
              <a:solidFill>
                <a:schemeClr val="bg1"/>
              </a:solidFill>
            </a:endParaRPr>
          </a:p>
          <a:p>
            <a:r>
              <a:rPr lang="ja-JP" altLang="en-US" sz="5500" dirty="0">
                <a:solidFill>
                  <a:schemeClr val="bg1"/>
                </a:solidFill>
              </a:rPr>
              <a:t>　　以上接するもの。</a:t>
            </a:r>
            <a:endParaRPr lang="en-US" altLang="ja-JP" sz="5500" dirty="0">
              <a:solidFill>
                <a:schemeClr val="bg1"/>
              </a:solidFill>
            </a:endParaRPr>
          </a:p>
          <a:p>
            <a:r>
              <a:rPr lang="ja-JP" altLang="en-US" sz="5500" dirty="0">
                <a:solidFill>
                  <a:schemeClr val="bg1"/>
                </a:solidFill>
              </a:rPr>
              <a:t>　⑤管理不全空家等・・・そのまま放置すれば特定空家等に該当することとなるおそれのある</a:t>
            </a:r>
            <a:endParaRPr lang="en-US" altLang="ja-JP" sz="5500" dirty="0">
              <a:solidFill>
                <a:schemeClr val="bg1"/>
              </a:solidFill>
            </a:endParaRPr>
          </a:p>
          <a:p>
            <a:r>
              <a:rPr lang="ja-JP" altLang="en-US" sz="3800" dirty="0">
                <a:solidFill>
                  <a:schemeClr val="bg1"/>
                </a:solidFill>
              </a:rPr>
              <a:t>　　　　</a:t>
            </a:r>
            <a:endParaRPr lang="en-US" altLang="ja-JP" sz="3800" dirty="0">
              <a:solidFill>
                <a:schemeClr val="bg1"/>
              </a:solidFill>
            </a:endParaRPr>
          </a:p>
          <a:p>
            <a:r>
              <a:rPr lang="ja-JP" altLang="en-US" sz="3800" dirty="0">
                <a:solidFill>
                  <a:schemeClr val="bg1"/>
                </a:solidFill>
              </a:rPr>
              <a:t>　　　　　　</a:t>
            </a:r>
            <a:endParaRPr lang="en-US" altLang="ja-JP" sz="3800" dirty="0"/>
          </a:p>
          <a:p>
            <a:r>
              <a:rPr lang="ja-JP" altLang="en-US" sz="1800" dirty="0"/>
              <a:t>　　状ｔｔｔ態</a:t>
            </a:r>
            <a:r>
              <a:rPr lang="en-US" altLang="ja-JP" sz="1800" dirty="0"/>
              <a:t>	</a:t>
            </a:r>
            <a:r>
              <a:rPr lang="ja-JP" altLang="en-US" sz="1800" dirty="0"/>
              <a:t>丈太</a:t>
            </a:r>
            <a:r>
              <a:rPr lang="en-US" altLang="ja-JP" sz="1800" dirty="0"/>
              <a:t>	</a:t>
            </a:r>
            <a:r>
              <a:rPr lang="ja-JP" altLang="en-US" sz="1800" dirty="0"/>
              <a:t>状態</a:t>
            </a:r>
            <a:r>
              <a:rPr lang="en-US" altLang="ja-JP" sz="1800" dirty="0"/>
              <a:t>	</a:t>
            </a:r>
            <a:r>
              <a:rPr lang="ja-JP" altLang="en-US" sz="1800" dirty="0"/>
              <a:t>態　隊</a:t>
            </a:r>
            <a:endParaRPr lang="en-US" altLang="ja-JP" sz="1800" dirty="0"/>
          </a:p>
        </p:txBody>
      </p:sp>
      <p:sp>
        <p:nvSpPr>
          <p:cNvPr id="4" name="スライド番号プレースホルダー 3">
            <a:extLst>
              <a:ext uri="{FF2B5EF4-FFF2-40B4-BE49-F238E27FC236}">
                <a16:creationId xmlns:a16="http://schemas.microsoft.com/office/drawing/2014/main" id="{C6C06E6B-DCED-41FE-ABE1-7E771819159B}"/>
              </a:ext>
            </a:extLst>
          </p:cNvPr>
          <p:cNvSpPr>
            <a:spLocks noGrp="1"/>
          </p:cNvSpPr>
          <p:nvPr>
            <p:ph type="sldNum" sz="quarter" idx="12"/>
          </p:nvPr>
        </p:nvSpPr>
        <p:spPr>
          <a:xfrm>
            <a:off x="9479872" y="6361043"/>
            <a:ext cx="762000" cy="365125"/>
          </a:xfrm>
        </p:spPr>
        <p:txBody>
          <a:bodyPr/>
          <a:lstStyle/>
          <a:p>
            <a:pPr fontAlgn="base">
              <a:spcBef>
                <a:spcPct val="0"/>
              </a:spcBef>
              <a:spcAft>
                <a:spcPct val="0"/>
              </a:spcAft>
              <a:defRPr/>
            </a:pPr>
            <a:fld id="{E45BA4EA-5EFA-460C-8880-04B9C92D5A26}" type="slidenum">
              <a:rPr lang="ja-JP" altLang="en-US">
                <a:solidFill>
                  <a:prstClr val="black"/>
                </a:solidFill>
                <a:latin typeface="Calibri" pitchFamily="34" charset="0"/>
                <a:ea typeface="ＭＳ Ｐゴシック" pitchFamily="50" charset="-128"/>
              </a:rPr>
              <a:pPr fontAlgn="base">
                <a:spcBef>
                  <a:spcPct val="0"/>
                </a:spcBef>
                <a:spcAft>
                  <a:spcPct val="0"/>
                </a:spcAft>
                <a:defRPr/>
              </a:pPr>
              <a:t>2</a:t>
            </a:fld>
            <a:endParaRPr lang="ja-JP" altLang="en-US" dirty="0">
              <a:solidFill>
                <a:prstClr val="black"/>
              </a:solidFill>
              <a:latin typeface="Calibri" pitchFamily="34" charset="0"/>
              <a:ea typeface="ＭＳ Ｐゴシック" pitchFamily="50" charset="-128"/>
            </a:endParaRPr>
          </a:p>
        </p:txBody>
      </p:sp>
      <p:sp>
        <p:nvSpPr>
          <p:cNvPr id="13" name="テキスト ボックス 12">
            <a:extLst>
              <a:ext uri="{FF2B5EF4-FFF2-40B4-BE49-F238E27FC236}">
                <a16:creationId xmlns:a16="http://schemas.microsoft.com/office/drawing/2014/main" id="{ABEB3D99-B49C-41D8-83C9-72DF7F516350}"/>
              </a:ext>
            </a:extLst>
          </p:cNvPr>
          <p:cNvSpPr txBox="1"/>
          <p:nvPr/>
        </p:nvSpPr>
        <p:spPr>
          <a:xfrm>
            <a:off x="11391557" y="1321405"/>
            <a:ext cx="184731" cy="369332"/>
          </a:xfrm>
          <a:prstGeom prst="rect">
            <a:avLst/>
          </a:prstGeom>
          <a:noFill/>
        </p:spPr>
        <p:txBody>
          <a:bodyPr wrap="none" rtlCol="0">
            <a:spAutoFit/>
          </a:bodyPr>
          <a:lstStyle/>
          <a:p>
            <a:pPr fontAlgn="base">
              <a:spcBef>
                <a:spcPct val="0"/>
              </a:spcBef>
              <a:spcAft>
                <a:spcPct val="0"/>
              </a:spcAft>
            </a:pPr>
            <a:endParaRPr lang="ja-JP" altLang="en-US" dirty="0">
              <a:solidFill>
                <a:prstClr val="white"/>
              </a:solidFill>
              <a:latin typeface="Calibri" pitchFamily="34" charset="0"/>
              <a:ea typeface="ＭＳ Ｐゴシック" pitchFamily="50" charset="-128"/>
            </a:endParaRPr>
          </a:p>
        </p:txBody>
      </p:sp>
    </p:spTree>
    <p:extLst>
      <p:ext uri="{BB962C8B-B14F-4D97-AF65-F5344CB8AC3E}">
        <p14:creationId xmlns:p14="http://schemas.microsoft.com/office/powerpoint/2010/main" val="32486164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3" name="テキスト プレースホルダー 2">
            <a:extLst>
              <a:ext uri="{FF2B5EF4-FFF2-40B4-BE49-F238E27FC236}">
                <a16:creationId xmlns:a16="http://schemas.microsoft.com/office/drawing/2014/main" id="{1A7BE2DD-550F-4359-BCC7-D029B9520249}"/>
              </a:ext>
            </a:extLst>
          </p:cNvPr>
          <p:cNvSpPr>
            <a:spLocks noGrp="1"/>
          </p:cNvSpPr>
          <p:nvPr>
            <p:ph type="body" idx="1"/>
          </p:nvPr>
        </p:nvSpPr>
        <p:spPr>
          <a:xfrm>
            <a:off x="2063552" y="999597"/>
            <a:ext cx="7982272" cy="5112568"/>
          </a:xfrm>
        </p:spPr>
        <p:txBody>
          <a:bodyPr/>
          <a:lstStyle/>
          <a:p>
            <a:pPr>
              <a:buClr>
                <a:srgbClr val="0BD0D9"/>
              </a:buClr>
              <a:defRPr/>
            </a:pPr>
            <a:r>
              <a:rPr lang="en-US" altLang="ja-JP" sz="1800" dirty="0">
                <a:solidFill>
                  <a:schemeClr val="bg1"/>
                </a:solidFill>
                <a:latin typeface="+mn-ea"/>
              </a:rPr>
              <a:t>※</a:t>
            </a:r>
            <a:r>
              <a:rPr lang="ja-JP" altLang="en-US" sz="1800" dirty="0">
                <a:solidFill>
                  <a:schemeClr val="bg1"/>
                </a:solidFill>
                <a:latin typeface="+mn-ea"/>
              </a:rPr>
              <a:t>　郵送による戸籍謄抄本交付申請について　（同封するもの）　</a:t>
            </a:r>
            <a:endParaRPr lang="en-US" altLang="ja-JP" sz="1800" dirty="0">
              <a:solidFill>
                <a:schemeClr val="bg1"/>
              </a:solidFill>
              <a:latin typeface="+mn-ea"/>
            </a:endParaRPr>
          </a:p>
          <a:p>
            <a:pPr>
              <a:buClr>
                <a:srgbClr val="0BD0D9"/>
              </a:buClr>
              <a:defRPr/>
            </a:pPr>
            <a:endParaRPr lang="en-US" altLang="ja-JP" sz="1800" dirty="0">
              <a:solidFill>
                <a:schemeClr val="bg1"/>
              </a:solidFill>
              <a:latin typeface="Constantia"/>
              <a:ea typeface="HGP明朝E" panose="02020900000000000000" pitchFamily="18" charset="-128"/>
            </a:endParaRPr>
          </a:p>
          <a:p>
            <a:pPr>
              <a:buClr>
                <a:srgbClr val="0BD0D9"/>
              </a:buClr>
              <a:defRPr/>
            </a:pPr>
            <a:r>
              <a:rPr lang="ja-JP" altLang="en-US" sz="1700" dirty="0">
                <a:solidFill>
                  <a:schemeClr val="bg1"/>
                </a:solidFill>
                <a:latin typeface="Constantia"/>
                <a:ea typeface="HGP明朝E" panose="02020900000000000000" pitchFamily="18" charset="-128"/>
              </a:rPr>
              <a:t> 　</a:t>
            </a:r>
            <a:r>
              <a:rPr lang="ja-JP" altLang="en-US" sz="1800" dirty="0">
                <a:solidFill>
                  <a:schemeClr val="bg1"/>
                </a:solidFill>
                <a:latin typeface="Constantia"/>
                <a:ea typeface="HGP明朝E" panose="02020900000000000000" pitchFamily="18" charset="-128"/>
              </a:rPr>
              <a:t>① この申請書（　　　　　　　　　 ）</a:t>
            </a:r>
            <a:endParaRPr lang="en-US" altLang="ja-JP" sz="1800" dirty="0">
              <a:solidFill>
                <a:schemeClr val="bg1"/>
              </a:solidFill>
              <a:latin typeface="Constantia"/>
              <a:ea typeface="HGP明朝E" panose="02020900000000000000" pitchFamily="18" charset="-128"/>
            </a:endParaRPr>
          </a:p>
          <a:p>
            <a:pPr>
              <a:buClr>
                <a:srgbClr val="0BD0D9"/>
              </a:buClr>
              <a:defRPr/>
            </a:pPr>
            <a:r>
              <a:rPr lang="ja-JP" altLang="en-US" sz="1800" dirty="0">
                <a:solidFill>
                  <a:schemeClr val="bg1"/>
                </a:solidFill>
                <a:latin typeface="Constantia"/>
                <a:ea typeface="HGP明朝E" panose="02020900000000000000" pitchFamily="18" charset="-128"/>
              </a:rPr>
              <a:t>　 ② 手数料（郵便局発行の（　　　　　　 　 ）または現金書留）　　</a:t>
            </a:r>
            <a:endParaRPr lang="en-US" altLang="ja-JP" sz="1800" dirty="0">
              <a:solidFill>
                <a:schemeClr val="bg1"/>
              </a:solidFill>
              <a:latin typeface="Constantia"/>
              <a:ea typeface="HGP明朝E" panose="02020900000000000000" pitchFamily="18" charset="-128"/>
            </a:endParaRPr>
          </a:p>
          <a:p>
            <a:pPr>
              <a:buClr>
                <a:srgbClr val="0BD0D9"/>
              </a:buClr>
              <a:defRPr/>
            </a:pPr>
            <a:r>
              <a:rPr lang="en-US" altLang="ja-JP" sz="1800" dirty="0">
                <a:solidFill>
                  <a:schemeClr val="bg1"/>
                </a:solidFill>
                <a:latin typeface="Constantia"/>
                <a:ea typeface="HGP明朝E" panose="02020900000000000000" pitchFamily="18" charset="-128"/>
              </a:rPr>
              <a:t>   </a:t>
            </a:r>
            <a:r>
              <a:rPr lang="ja-JP" altLang="en-US" sz="1800" dirty="0">
                <a:solidFill>
                  <a:schemeClr val="bg1"/>
                </a:solidFill>
                <a:latin typeface="Constantia"/>
                <a:ea typeface="HGP明朝E" panose="02020900000000000000" pitchFamily="18" charset="-128"/>
              </a:rPr>
              <a:t> ③ 返信用封筒（（　　　 　 ）の郵便番号、住所、氏名を記入）</a:t>
            </a:r>
            <a:endParaRPr lang="en-US" altLang="ja-JP" sz="1800" dirty="0">
              <a:solidFill>
                <a:schemeClr val="bg1"/>
              </a:solidFill>
              <a:latin typeface="Constantia"/>
              <a:ea typeface="HGP明朝E" panose="02020900000000000000" pitchFamily="18" charset="-128"/>
            </a:endParaRPr>
          </a:p>
          <a:p>
            <a:pPr>
              <a:spcBef>
                <a:spcPct val="0"/>
              </a:spcBef>
              <a:buClr>
                <a:srgbClr val="0BD0D9"/>
              </a:buClr>
              <a:buSzTx/>
              <a:defRPr/>
            </a:pPr>
            <a:r>
              <a:rPr lang="ja-JP" altLang="en-US" sz="1800" dirty="0">
                <a:solidFill>
                  <a:schemeClr val="bg1"/>
                </a:solidFill>
                <a:latin typeface="Calibri" pitchFamily="34" charset="0"/>
                <a:ea typeface="ＭＳ Ｐゴシック" pitchFamily="50" charset="-128"/>
              </a:rPr>
              <a:t>　 ④返信用切手（速達、書留希望ならその分も）</a:t>
            </a:r>
            <a:endParaRPr lang="en-US" altLang="ja-JP" sz="1800" dirty="0">
              <a:solidFill>
                <a:schemeClr val="bg1"/>
              </a:solidFill>
              <a:latin typeface="Calibri" pitchFamily="34" charset="0"/>
              <a:ea typeface="ＭＳ Ｐゴシック" pitchFamily="50" charset="-128"/>
            </a:endParaRPr>
          </a:p>
          <a:p>
            <a:pPr>
              <a:spcBef>
                <a:spcPct val="0"/>
              </a:spcBef>
              <a:buClr>
                <a:srgbClr val="0BD0D9"/>
              </a:buClr>
              <a:buSzTx/>
              <a:defRPr/>
            </a:pPr>
            <a:r>
              <a:rPr lang="ja-JP" altLang="en-US" sz="1800" dirty="0">
                <a:solidFill>
                  <a:schemeClr val="bg1"/>
                </a:solidFill>
                <a:latin typeface="Calibri" pitchFamily="34" charset="0"/>
                <a:ea typeface="ＭＳ Ｐゴシック" pitchFamily="50" charset="-128"/>
              </a:rPr>
              <a:t>　 ⑤本人確認できる書類の写し（（　　　　　　　　　）、運転免許証など）</a:t>
            </a:r>
            <a:r>
              <a:rPr lang="ja-JP" altLang="en-US" sz="1800" dirty="0">
                <a:solidFill>
                  <a:schemeClr val="bg1"/>
                </a:solidFill>
                <a:latin typeface="Constantia"/>
                <a:ea typeface="HGP明朝E" panose="02020900000000000000" pitchFamily="18" charset="-128"/>
              </a:rPr>
              <a:t>　　</a:t>
            </a:r>
            <a:endParaRPr lang="en-US" altLang="ja-JP" sz="1800" dirty="0">
              <a:solidFill>
                <a:schemeClr val="bg1"/>
              </a:solidFill>
              <a:latin typeface="Constantia"/>
              <a:ea typeface="HGP明朝E" panose="02020900000000000000" pitchFamily="18" charset="-128"/>
            </a:endParaRPr>
          </a:p>
          <a:p>
            <a:pPr>
              <a:spcBef>
                <a:spcPct val="0"/>
              </a:spcBef>
              <a:buClr>
                <a:srgbClr val="0BD0D9"/>
              </a:buClr>
              <a:buSzTx/>
              <a:defRPr/>
            </a:pPr>
            <a:endParaRPr lang="en-US" altLang="ja-JP" sz="1800" dirty="0">
              <a:solidFill>
                <a:schemeClr val="bg1"/>
              </a:solidFill>
              <a:latin typeface="Constantia"/>
              <a:ea typeface="HGP明朝E" panose="02020900000000000000" pitchFamily="18" charset="-128"/>
            </a:endParaRPr>
          </a:p>
          <a:p>
            <a:pPr>
              <a:spcBef>
                <a:spcPct val="0"/>
              </a:spcBef>
              <a:buClr>
                <a:srgbClr val="0BD0D9"/>
              </a:buClr>
              <a:buSzTx/>
              <a:defRPr/>
            </a:pPr>
            <a:r>
              <a:rPr lang="ja-JP" altLang="en-US" sz="1800" dirty="0">
                <a:solidFill>
                  <a:schemeClr val="bg1"/>
                </a:solidFill>
                <a:latin typeface="Constantia"/>
                <a:ea typeface="HGP明朝E" panose="02020900000000000000" pitchFamily="18" charset="-128"/>
              </a:rPr>
              <a:t>・手数料は 戸籍 ４５０円、除籍 ７５０円、住民票 ３００円 のところが多いが、各市町の</a:t>
            </a:r>
            <a:endParaRPr lang="en-US" altLang="ja-JP" sz="1800" dirty="0">
              <a:solidFill>
                <a:schemeClr val="bg1"/>
              </a:solidFill>
              <a:latin typeface="Constantia"/>
              <a:ea typeface="HGP明朝E" panose="02020900000000000000" pitchFamily="18" charset="-128"/>
            </a:endParaRPr>
          </a:p>
          <a:p>
            <a:pPr>
              <a:spcBef>
                <a:spcPct val="0"/>
              </a:spcBef>
              <a:buClr>
                <a:srgbClr val="0BD0D9"/>
              </a:buClr>
              <a:buSzTx/>
              <a:defRPr/>
            </a:pPr>
            <a:r>
              <a:rPr lang="ja-JP" altLang="en-US" sz="1800" dirty="0">
                <a:solidFill>
                  <a:schemeClr val="bg1"/>
                </a:solidFill>
                <a:latin typeface="Constantia"/>
                <a:ea typeface="HGP明朝E" panose="02020900000000000000" pitchFamily="18" charset="-128"/>
              </a:rPr>
              <a:t>　ホームページで宛先とともに確認すること。</a:t>
            </a:r>
            <a:endParaRPr lang="en-US" altLang="ja-JP" sz="1800" dirty="0">
              <a:solidFill>
                <a:schemeClr val="bg1"/>
              </a:solidFill>
              <a:latin typeface="Constantia"/>
              <a:ea typeface="HGP明朝E" panose="02020900000000000000" pitchFamily="18" charset="-128"/>
            </a:endParaRPr>
          </a:p>
          <a:p>
            <a:pPr>
              <a:spcBef>
                <a:spcPct val="0"/>
              </a:spcBef>
              <a:buClr>
                <a:srgbClr val="0BD0D9"/>
              </a:buClr>
              <a:buSzTx/>
              <a:defRPr/>
            </a:pPr>
            <a:r>
              <a:rPr lang="ja-JP" altLang="en-US" sz="1800" dirty="0">
                <a:solidFill>
                  <a:schemeClr val="bg1"/>
                </a:solidFill>
                <a:latin typeface="Constantia"/>
                <a:ea typeface="HGP明朝E" panose="02020900000000000000" pitchFamily="18" charset="-128"/>
              </a:rPr>
              <a:t>　大阪は郵送事務センター宛で、手数料は（　　　　　　　　）限定です。</a:t>
            </a:r>
            <a:endParaRPr lang="en-US" altLang="ja-JP" sz="1800" dirty="0">
              <a:solidFill>
                <a:schemeClr val="bg1"/>
              </a:solidFill>
              <a:latin typeface="Constantia"/>
              <a:ea typeface="HGP明朝E" panose="02020900000000000000" pitchFamily="18" charset="-128"/>
            </a:endParaRPr>
          </a:p>
          <a:p>
            <a:pPr>
              <a:spcBef>
                <a:spcPct val="0"/>
              </a:spcBef>
              <a:buClr>
                <a:srgbClr val="0BD0D9"/>
              </a:buClr>
              <a:buSzTx/>
              <a:defRPr/>
            </a:pPr>
            <a:r>
              <a:rPr lang="ja-JP" altLang="en-US" sz="1800" dirty="0">
                <a:solidFill>
                  <a:schemeClr val="bg1"/>
                </a:solidFill>
                <a:latin typeface="Constantia"/>
                <a:ea typeface="HGP明朝E" panose="02020900000000000000" pitchFamily="18" charset="-128"/>
              </a:rPr>
              <a:t>　多く入れ過ぎたときは、後で戻ります。</a:t>
            </a:r>
            <a:endParaRPr lang="en-US" altLang="ja-JP" sz="1800" dirty="0">
              <a:solidFill>
                <a:schemeClr val="bg1"/>
              </a:solidFill>
              <a:latin typeface="Constantia"/>
              <a:ea typeface="HGP明朝E" panose="02020900000000000000" pitchFamily="18" charset="-128"/>
            </a:endParaRPr>
          </a:p>
          <a:p>
            <a:endParaRPr kumimoji="1" lang="ja-JP" altLang="en-US" dirty="0"/>
          </a:p>
        </p:txBody>
      </p:sp>
      <p:sp>
        <p:nvSpPr>
          <p:cNvPr id="4" name="スライド番号プレースホルダー 3">
            <a:extLst>
              <a:ext uri="{FF2B5EF4-FFF2-40B4-BE49-F238E27FC236}">
                <a16:creationId xmlns:a16="http://schemas.microsoft.com/office/drawing/2014/main" id="{4152CD41-2B3E-426B-8EF4-BA5558756377}"/>
              </a:ext>
            </a:extLst>
          </p:cNvPr>
          <p:cNvSpPr>
            <a:spLocks noGrp="1"/>
          </p:cNvSpPr>
          <p:nvPr>
            <p:ph type="sldNum" sz="quarter" idx="12"/>
          </p:nvPr>
        </p:nvSpPr>
        <p:spPr/>
        <p:txBody>
          <a:bodyPr/>
          <a:lstStyle/>
          <a:p>
            <a:pPr fontAlgn="base">
              <a:spcBef>
                <a:spcPct val="0"/>
              </a:spcBef>
              <a:spcAft>
                <a:spcPct val="0"/>
              </a:spcAft>
              <a:defRPr/>
            </a:pPr>
            <a:fld id="{1BF73EC5-EDF2-4E74-BF6C-6E215FBCE645}" type="slidenum">
              <a:rPr lang="ja-JP" altLang="en-US">
                <a:solidFill>
                  <a:prstClr val="black"/>
                </a:solidFill>
                <a:latin typeface="Calibri" pitchFamily="34" charset="0"/>
                <a:ea typeface="ＭＳ Ｐゴシック" pitchFamily="50" charset="-128"/>
              </a:rPr>
              <a:pPr fontAlgn="base">
                <a:spcBef>
                  <a:spcPct val="0"/>
                </a:spcBef>
                <a:spcAft>
                  <a:spcPct val="0"/>
                </a:spcAft>
                <a:defRPr/>
              </a:pPr>
              <a:t>20</a:t>
            </a:fld>
            <a:endParaRPr lang="ja-JP" altLang="en-US" dirty="0">
              <a:solidFill>
                <a:prstClr val="black"/>
              </a:solidFill>
              <a:latin typeface="Calibri" pitchFamily="34" charset="0"/>
              <a:ea typeface="ＭＳ Ｐゴシック" pitchFamily="50" charset="-128"/>
            </a:endParaRPr>
          </a:p>
        </p:txBody>
      </p:sp>
    </p:spTree>
    <p:extLst>
      <p:ext uri="{BB962C8B-B14F-4D97-AF65-F5344CB8AC3E}">
        <p14:creationId xmlns:p14="http://schemas.microsoft.com/office/powerpoint/2010/main" val="28867657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3" name="テキスト プレースホルダー 2">
            <a:extLst>
              <a:ext uri="{FF2B5EF4-FFF2-40B4-BE49-F238E27FC236}">
                <a16:creationId xmlns:a16="http://schemas.microsoft.com/office/drawing/2014/main" id="{43A5A82B-720A-49E9-89E8-77656893B83D}"/>
              </a:ext>
            </a:extLst>
          </p:cNvPr>
          <p:cNvSpPr>
            <a:spLocks noGrp="1"/>
          </p:cNvSpPr>
          <p:nvPr>
            <p:ph type="body" idx="1"/>
          </p:nvPr>
        </p:nvSpPr>
        <p:spPr>
          <a:xfrm>
            <a:off x="1524000" y="136525"/>
            <a:ext cx="9144000" cy="6721475"/>
          </a:xfrm>
        </p:spPr>
        <p:txBody>
          <a:bodyPr>
            <a:normAutofit/>
          </a:bodyPr>
          <a:lstStyle/>
          <a:p>
            <a:r>
              <a:rPr kumimoji="1" lang="ja-JP" altLang="en-US" dirty="0"/>
              <a:t>　　　</a:t>
            </a:r>
            <a:endParaRPr kumimoji="1" lang="en-US" altLang="ja-JP" dirty="0"/>
          </a:p>
          <a:p>
            <a:r>
              <a:rPr kumimoji="1" lang="en-US" altLang="ja-JP" dirty="0"/>
              <a:t> </a:t>
            </a:r>
          </a:p>
        </p:txBody>
      </p:sp>
      <p:sp>
        <p:nvSpPr>
          <p:cNvPr id="4" name="スライド番号プレースホルダー 3">
            <a:extLst>
              <a:ext uri="{FF2B5EF4-FFF2-40B4-BE49-F238E27FC236}">
                <a16:creationId xmlns:a16="http://schemas.microsoft.com/office/drawing/2014/main" id="{EBE8B9FC-2092-4C7E-BAD1-5A16407E39C9}"/>
              </a:ext>
            </a:extLst>
          </p:cNvPr>
          <p:cNvSpPr>
            <a:spLocks noGrp="1"/>
          </p:cNvSpPr>
          <p:nvPr>
            <p:ph type="sldNum" sz="quarter" idx="12"/>
          </p:nvPr>
        </p:nvSpPr>
        <p:spPr>
          <a:xfrm>
            <a:off x="9443854" y="6356352"/>
            <a:ext cx="762000" cy="365125"/>
          </a:xfrm>
        </p:spPr>
        <p:txBody>
          <a:bodyPr/>
          <a:lstStyle/>
          <a:p>
            <a:pPr fontAlgn="base">
              <a:spcBef>
                <a:spcPct val="0"/>
              </a:spcBef>
              <a:spcAft>
                <a:spcPct val="0"/>
              </a:spcAft>
              <a:defRPr/>
            </a:pPr>
            <a:fld id="{1BF73EC5-EDF2-4E74-BF6C-6E215FBCE645}" type="slidenum">
              <a:rPr lang="ja-JP" altLang="en-US">
                <a:solidFill>
                  <a:prstClr val="black"/>
                </a:solidFill>
                <a:latin typeface="Calibri" pitchFamily="34" charset="0"/>
                <a:ea typeface="ＭＳ Ｐゴシック" pitchFamily="50" charset="-128"/>
              </a:rPr>
              <a:pPr fontAlgn="base">
                <a:spcBef>
                  <a:spcPct val="0"/>
                </a:spcBef>
                <a:spcAft>
                  <a:spcPct val="0"/>
                </a:spcAft>
                <a:defRPr/>
              </a:pPr>
              <a:t>21</a:t>
            </a:fld>
            <a:endParaRPr lang="ja-JP" altLang="en-US" dirty="0">
              <a:solidFill>
                <a:prstClr val="black"/>
              </a:solidFill>
              <a:latin typeface="Calibri" pitchFamily="34" charset="0"/>
              <a:ea typeface="ＭＳ Ｐゴシック" pitchFamily="50" charset="-128"/>
            </a:endParaRPr>
          </a:p>
        </p:txBody>
      </p:sp>
      <p:sp>
        <p:nvSpPr>
          <p:cNvPr id="5" name="テキスト プレースホルダー 5">
            <a:extLst>
              <a:ext uri="{FF2B5EF4-FFF2-40B4-BE49-F238E27FC236}">
                <a16:creationId xmlns:a16="http://schemas.microsoft.com/office/drawing/2014/main" id="{4D3489CD-2186-47D6-A0D7-850DA8EFEBF9}"/>
              </a:ext>
            </a:extLst>
          </p:cNvPr>
          <p:cNvSpPr txBox="1">
            <a:spLocks/>
          </p:cNvSpPr>
          <p:nvPr/>
        </p:nvSpPr>
        <p:spPr>
          <a:xfrm>
            <a:off x="1780918" y="365845"/>
            <a:ext cx="8424936" cy="6460827"/>
          </a:xfrm>
          <a:prstGeom prst="rect">
            <a:avLst/>
          </a:prstGeom>
        </p:spPr>
        <p:txBody>
          <a:bodyPr vert="horz" lIns="45720" rIns="45720" anchor="t">
            <a:normAutofit fontScale="92500" lnSpcReduction="10000"/>
          </a:bodyPr>
          <a:lstStyle>
            <a:lvl1pPr marL="0" indent="0" algn="l" rtl="0" eaLnBrk="1" latinLnBrk="0" hangingPunct="1">
              <a:spcBef>
                <a:spcPct val="20000"/>
              </a:spcBef>
              <a:buClr>
                <a:schemeClr val="accent3"/>
              </a:buClr>
              <a:buSzPct val="95000"/>
              <a:buFont typeface="Wingdings 2"/>
              <a:buNone/>
              <a:defRPr kumimoji="1" sz="22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None/>
              <a:defRPr kumimoji="1" sz="1800" kern="1200">
                <a:solidFill>
                  <a:schemeClr val="tx1">
                    <a:tint val="75000"/>
                  </a:schemeClr>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None/>
              <a:defRPr kumimoji="1" sz="1600" kern="1200">
                <a:solidFill>
                  <a:schemeClr val="tx1">
                    <a:tint val="75000"/>
                  </a:schemeClr>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None/>
              <a:defRPr kumimoji="1" sz="1400" kern="1200">
                <a:solidFill>
                  <a:schemeClr val="tx1">
                    <a:tint val="75000"/>
                  </a:schemeClr>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None/>
              <a:defRPr kumimoji="1" sz="1400" kern="1200">
                <a:solidFill>
                  <a:schemeClr val="tx1">
                    <a:tint val="75000"/>
                  </a:schemeClr>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1"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1"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1"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1" sz="1400" kern="1200" baseline="0">
                <a:solidFill>
                  <a:schemeClr val="tx1"/>
                </a:solidFill>
                <a:latin typeface="+mn-lt"/>
                <a:ea typeface="+mn-ea"/>
                <a:cs typeface="+mn-cs"/>
              </a:defRPr>
            </a:lvl9pPr>
          </a:lstStyle>
          <a:p>
            <a:pPr>
              <a:buClr>
                <a:srgbClr val="0BD0D9"/>
              </a:buClr>
            </a:pPr>
            <a:r>
              <a:rPr lang="ja-JP" altLang="en-US" sz="1800" dirty="0">
                <a:solidFill>
                  <a:prstClr val="white"/>
                </a:solidFill>
                <a:latin typeface="Constantia"/>
                <a:ea typeface="HGP明朝E" panose="02020900000000000000" pitchFamily="18" charset="-128"/>
              </a:rPr>
              <a:t>　</a:t>
            </a:r>
            <a:r>
              <a:rPr lang="ja-JP" altLang="en-US" sz="1800" dirty="0">
                <a:solidFill>
                  <a:prstClr val="black"/>
                </a:solidFill>
                <a:latin typeface="Constantia"/>
                <a:ea typeface="HGP明朝E" panose="02020900000000000000" pitchFamily="18" charset="-128"/>
              </a:rPr>
              <a:t>　 ④ 相続人の確認（戸籍謄本）</a:t>
            </a:r>
            <a:endParaRPr lang="en-US" altLang="ja-JP" sz="1800" dirty="0">
              <a:solidFill>
                <a:prstClr val="black"/>
              </a:solidFill>
              <a:latin typeface="Constantia"/>
              <a:ea typeface="HGP明朝E" panose="02020900000000000000" pitchFamily="18" charset="-128"/>
            </a:endParaRPr>
          </a:p>
          <a:p>
            <a:pPr>
              <a:spcBef>
                <a:spcPct val="0"/>
              </a:spcBef>
              <a:buClr>
                <a:srgbClr val="0BD0D9"/>
              </a:buClr>
              <a:buSzTx/>
              <a:defRPr/>
            </a:pPr>
            <a:r>
              <a:rPr lang="ja-JP" altLang="en-US" sz="1800" dirty="0">
                <a:solidFill>
                  <a:prstClr val="black"/>
                </a:solidFill>
                <a:latin typeface="HGP明朝E" panose="02020900000000000000" pitchFamily="18" charset="-128"/>
                <a:ea typeface="HGP明朝E" panose="02020900000000000000" pitchFamily="18" charset="-128"/>
              </a:rPr>
              <a:t>　　　・ 死亡した相続人については出生から死亡までの除籍謄本。代襲相続人の</a:t>
            </a:r>
            <a:endParaRPr lang="en-US" altLang="ja-JP" sz="1800" dirty="0">
              <a:solidFill>
                <a:prstClr val="black"/>
              </a:solidFill>
              <a:latin typeface="HGP明朝E" panose="02020900000000000000" pitchFamily="18" charset="-128"/>
              <a:ea typeface="HGP明朝E" panose="02020900000000000000" pitchFamily="18" charset="-128"/>
            </a:endParaRPr>
          </a:p>
          <a:p>
            <a:pPr>
              <a:spcBef>
                <a:spcPct val="0"/>
              </a:spcBef>
              <a:buClr>
                <a:srgbClr val="0BD0D9"/>
              </a:buClr>
              <a:buSzTx/>
              <a:defRPr/>
            </a:pPr>
            <a:r>
              <a:rPr lang="ja-JP" altLang="en-US" sz="1800" dirty="0">
                <a:solidFill>
                  <a:prstClr val="black"/>
                </a:solidFill>
                <a:latin typeface="HGP明朝E" panose="02020900000000000000" pitchFamily="18" charset="-128"/>
                <a:ea typeface="HGP明朝E" panose="02020900000000000000" pitchFamily="18" charset="-128"/>
              </a:rPr>
              <a:t>　　　　確認のため。</a:t>
            </a:r>
            <a:endParaRPr lang="en-US" altLang="ja-JP" sz="1800" dirty="0">
              <a:solidFill>
                <a:prstClr val="black"/>
              </a:solidFill>
              <a:latin typeface="HGP明朝E" panose="02020900000000000000" pitchFamily="18" charset="-128"/>
              <a:ea typeface="HGP明朝E" panose="02020900000000000000" pitchFamily="18" charset="-128"/>
            </a:endParaRPr>
          </a:p>
          <a:p>
            <a:pPr>
              <a:buClr>
                <a:srgbClr val="0BD0D9"/>
              </a:buClr>
            </a:pPr>
            <a:r>
              <a:rPr lang="ja-JP" altLang="en-US" sz="1800" dirty="0">
                <a:solidFill>
                  <a:prstClr val="black"/>
                </a:solidFill>
                <a:latin typeface="Constantia"/>
                <a:ea typeface="HGP明朝E" panose="02020900000000000000" pitchFamily="18" charset="-128"/>
              </a:rPr>
              <a:t>　　　・ 住民票または戸籍の附票</a:t>
            </a:r>
            <a:endParaRPr lang="en-US" altLang="ja-JP" sz="1800" dirty="0">
              <a:solidFill>
                <a:prstClr val="black"/>
              </a:solidFill>
              <a:latin typeface="Constantia"/>
              <a:ea typeface="HGP明朝E" panose="02020900000000000000" pitchFamily="18" charset="-128"/>
            </a:endParaRPr>
          </a:p>
          <a:p>
            <a:pPr>
              <a:buClr>
                <a:srgbClr val="0BD0D9"/>
              </a:buClr>
            </a:pPr>
            <a:r>
              <a:rPr lang="ja-JP" altLang="en-US" sz="1800" dirty="0">
                <a:solidFill>
                  <a:prstClr val="black"/>
                </a:solidFill>
                <a:latin typeface="Constantia"/>
                <a:ea typeface="HGP明朝E" panose="02020900000000000000" pitchFamily="18" charset="-128"/>
              </a:rPr>
              <a:t>　　 ⑤ 相続欠格、相続人廃除、相続放棄  は省略</a:t>
            </a:r>
            <a:endParaRPr lang="en-US" altLang="ja-JP" sz="1800" dirty="0">
              <a:solidFill>
                <a:prstClr val="black"/>
              </a:solidFill>
              <a:latin typeface="Constantia"/>
              <a:ea typeface="HGP明朝E" panose="02020900000000000000" pitchFamily="18" charset="-128"/>
            </a:endParaRPr>
          </a:p>
          <a:p>
            <a:pPr>
              <a:buClr>
                <a:srgbClr val="0BD0D9"/>
              </a:buClr>
            </a:pPr>
            <a:endParaRPr lang="en-US" altLang="ja-JP" sz="1800" dirty="0">
              <a:solidFill>
                <a:prstClr val="black"/>
              </a:solidFill>
              <a:latin typeface="Constantia"/>
              <a:ea typeface="HGP明朝E" panose="02020900000000000000" pitchFamily="18" charset="-128"/>
            </a:endParaRPr>
          </a:p>
          <a:p>
            <a:pPr>
              <a:buClr>
                <a:srgbClr val="0BD0D9"/>
              </a:buClr>
              <a:defRPr/>
            </a:pPr>
            <a:r>
              <a:rPr lang="ja-JP" altLang="en-US" dirty="0">
                <a:solidFill>
                  <a:prstClr val="black"/>
                </a:solidFill>
                <a:latin typeface="Constantia"/>
                <a:ea typeface="HGP明朝E" panose="02020900000000000000" pitchFamily="18" charset="-128"/>
              </a:rPr>
              <a:t>４．遺産の確定</a:t>
            </a:r>
            <a:endParaRPr lang="en-US" altLang="ja-JP" sz="2000" dirty="0">
              <a:solidFill>
                <a:prstClr val="black"/>
              </a:solidFill>
              <a:latin typeface="Constantia"/>
              <a:ea typeface="HGP明朝E" panose="02020900000000000000" pitchFamily="18" charset="-128"/>
            </a:endParaRPr>
          </a:p>
          <a:p>
            <a:pPr>
              <a:buClr>
                <a:srgbClr val="0BD0D9"/>
              </a:buClr>
              <a:defRPr/>
            </a:pPr>
            <a:r>
              <a:rPr lang="ja-JP" altLang="en-US" sz="1800" dirty="0">
                <a:solidFill>
                  <a:prstClr val="black"/>
                </a:solidFill>
                <a:latin typeface="Constantia"/>
                <a:ea typeface="HGP明朝E" panose="02020900000000000000" pitchFamily="18" charset="-128"/>
              </a:rPr>
              <a:t>      ① 不動産の確認</a:t>
            </a:r>
            <a:endParaRPr lang="en-US" altLang="ja-JP" sz="1800" dirty="0">
              <a:solidFill>
                <a:prstClr val="black"/>
              </a:solidFill>
              <a:latin typeface="Constantia"/>
              <a:ea typeface="HGP明朝E" panose="02020900000000000000" pitchFamily="18" charset="-128"/>
            </a:endParaRPr>
          </a:p>
          <a:p>
            <a:pPr>
              <a:buClr>
                <a:srgbClr val="0BD0D9"/>
              </a:buClr>
              <a:defRPr/>
            </a:pPr>
            <a:r>
              <a:rPr lang="ja-JP" altLang="en-US" sz="1800" dirty="0">
                <a:solidFill>
                  <a:prstClr val="black"/>
                </a:solidFill>
                <a:latin typeface="Constantia"/>
                <a:ea typeface="HGP明朝E" panose="02020900000000000000" pitchFamily="18" charset="-128"/>
              </a:rPr>
              <a:t>　　　　名寄帳（固定資産税・都市計画税</a:t>
            </a:r>
            <a:r>
              <a:rPr lang="ja-JP" altLang="en-US" sz="1600" dirty="0">
                <a:solidFill>
                  <a:prstClr val="black"/>
                </a:solidFill>
                <a:latin typeface="Constantia"/>
                <a:ea typeface="HGP明朝E" panose="02020900000000000000" pitchFamily="18" charset="-128"/>
              </a:rPr>
              <a:t>（土地家屋）、</a:t>
            </a:r>
            <a:r>
              <a:rPr lang="ja-JP" altLang="en-US" sz="1800" dirty="0">
                <a:solidFill>
                  <a:prstClr val="black"/>
                </a:solidFill>
                <a:latin typeface="Constantia"/>
                <a:ea typeface="HGP明朝E" panose="02020900000000000000" pitchFamily="18" charset="-128"/>
              </a:rPr>
              <a:t>課税明細書）、要約書</a:t>
            </a:r>
            <a:endParaRPr lang="en-US" altLang="ja-JP" sz="1800" dirty="0">
              <a:solidFill>
                <a:prstClr val="black"/>
              </a:solidFill>
              <a:latin typeface="Constantia"/>
              <a:ea typeface="HGP明朝E" panose="02020900000000000000" pitchFamily="18" charset="-128"/>
            </a:endParaRPr>
          </a:p>
          <a:p>
            <a:pPr>
              <a:buClr>
                <a:srgbClr val="0BD0D9"/>
              </a:buClr>
              <a:defRPr/>
            </a:pPr>
            <a:r>
              <a:rPr lang="ja-JP" altLang="en-US" sz="1800" dirty="0">
                <a:solidFill>
                  <a:prstClr val="black"/>
                </a:solidFill>
                <a:latin typeface="Constantia"/>
                <a:ea typeface="HGP明朝E" panose="02020900000000000000" pitchFamily="18" charset="-128"/>
              </a:rPr>
              <a:t>　　 ② 現金、預貯金、株式等（債務の有無も確認）、残高証明書等により。</a:t>
            </a:r>
            <a:endParaRPr lang="en-US" altLang="ja-JP" sz="1800" dirty="0">
              <a:solidFill>
                <a:prstClr val="black"/>
              </a:solidFill>
              <a:latin typeface="Constantia"/>
              <a:ea typeface="HGP明朝E" panose="02020900000000000000" pitchFamily="18" charset="-128"/>
            </a:endParaRPr>
          </a:p>
          <a:p>
            <a:pPr>
              <a:buClr>
                <a:srgbClr val="0BD0D9"/>
              </a:buClr>
              <a:defRPr/>
            </a:pPr>
            <a:endParaRPr lang="en-US" altLang="ja-JP" sz="1800" dirty="0">
              <a:solidFill>
                <a:prstClr val="black"/>
              </a:solidFill>
              <a:latin typeface="Constantia"/>
              <a:ea typeface="HGP明朝E" panose="02020900000000000000" pitchFamily="18" charset="-128"/>
            </a:endParaRPr>
          </a:p>
          <a:p>
            <a:pPr>
              <a:buClr>
                <a:srgbClr val="0BD0D9"/>
              </a:buClr>
              <a:defRPr/>
            </a:pPr>
            <a:r>
              <a:rPr lang="ja-JP" altLang="en-US" dirty="0">
                <a:solidFill>
                  <a:prstClr val="black"/>
                </a:solidFill>
                <a:latin typeface="Constantia"/>
                <a:ea typeface="HGP明朝E" panose="02020900000000000000" pitchFamily="18" charset="-128"/>
              </a:rPr>
              <a:t>５．分割財産の確定</a:t>
            </a:r>
            <a:r>
              <a:rPr lang="en-US" altLang="ja-JP" sz="2000" dirty="0">
                <a:solidFill>
                  <a:prstClr val="black"/>
                </a:solidFill>
                <a:latin typeface="Constantia"/>
                <a:ea typeface="HGP明朝E" panose="02020900000000000000" pitchFamily="18" charset="-128"/>
              </a:rPr>
              <a:t>(</a:t>
            </a:r>
            <a:r>
              <a:rPr lang="ja-JP" altLang="en-US" sz="2000" dirty="0">
                <a:solidFill>
                  <a:prstClr val="black"/>
                </a:solidFill>
                <a:latin typeface="Constantia"/>
                <a:ea typeface="HGP明朝E" panose="02020900000000000000" pitchFamily="18" charset="-128"/>
              </a:rPr>
              <a:t>（　　　　　 　　）があればどんな分け方でもいい）</a:t>
            </a:r>
            <a:endParaRPr lang="en-US" altLang="ja-JP" sz="2000" dirty="0">
              <a:solidFill>
                <a:prstClr val="black"/>
              </a:solidFill>
              <a:latin typeface="Constantia"/>
              <a:ea typeface="HGP明朝E" panose="02020900000000000000" pitchFamily="18" charset="-128"/>
            </a:endParaRPr>
          </a:p>
          <a:p>
            <a:pPr>
              <a:buClr>
                <a:srgbClr val="0BD0D9"/>
              </a:buClr>
              <a:defRPr/>
            </a:pPr>
            <a:r>
              <a:rPr lang="ja-JP" altLang="en-US" sz="1800" dirty="0">
                <a:solidFill>
                  <a:prstClr val="black"/>
                </a:solidFill>
                <a:latin typeface="Constantia"/>
                <a:ea typeface="HGP明朝E" panose="02020900000000000000" pitchFamily="18" charset="-128"/>
              </a:rPr>
              <a:t>　  相続人等関係者間の公平（衡平）・平等を図るために持ち戻す財産（加算）と差引く</a:t>
            </a:r>
            <a:endParaRPr lang="en-US" altLang="ja-JP" sz="1800" dirty="0">
              <a:solidFill>
                <a:prstClr val="black"/>
              </a:solidFill>
              <a:latin typeface="Constantia"/>
              <a:ea typeface="HGP明朝E" panose="02020900000000000000" pitchFamily="18" charset="-128"/>
            </a:endParaRPr>
          </a:p>
          <a:p>
            <a:pPr>
              <a:buClr>
                <a:srgbClr val="0BD0D9"/>
              </a:buClr>
              <a:defRPr/>
            </a:pPr>
            <a:r>
              <a:rPr lang="ja-JP" altLang="en-US" sz="1800" dirty="0">
                <a:solidFill>
                  <a:prstClr val="black"/>
                </a:solidFill>
                <a:latin typeface="Constantia"/>
                <a:ea typeface="HGP明朝E" panose="02020900000000000000" pitchFamily="18" charset="-128"/>
              </a:rPr>
              <a:t>     財産（減算）を検討する。</a:t>
            </a:r>
            <a:endParaRPr lang="en-US" altLang="ja-JP" sz="1800" dirty="0">
              <a:solidFill>
                <a:prstClr val="black"/>
              </a:solidFill>
              <a:latin typeface="Constantia"/>
              <a:ea typeface="HGP明朝E" panose="02020900000000000000" pitchFamily="18" charset="-128"/>
            </a:endParaRPr>
          </a:p>
          <a:p>
            <a:pPr>
              <a:buClr>
                <a:srgbClr val="0BD0D9"/>
              </a:buClr>
              <a:defRPr/>
            </a:pPr>
            <a:r>
              <a:rPr lang="ja-JP" altLang="en-US" sz="1800" dirty="0">
                <a:solidFill>
                  <a:prstClr val="black"/>
                </a:solidFill>
                <a:latin typeface="Constantia"/>
                <a:ea typeface="HGP明朝E" panose="02020900000000000000" pitchFamily="18" charset="-128"/>
              </a:rPr>
              <a:t>　  </a:t>
            </a:r>
            <a:r>
              <a:rPr lang="en-US" altLang="ja-JP" sz="1800" dirty="0">
                <a:solidFill>
                  <a:prstClr val="black"/>
                </a:solidFill>
                <a:latin typeface="Constantia"/>
                <a:ea typeface="HGP明朝E" panose="02020900000000000000" pitchFamily="18" charset="-128"/>
              </a:rPr>
              <a:t>(</a:t>
            </a:r>
            <a:r>
              <a:rPr lang="ja-JP" altLang="en-US" sz="1800" dirty="0">
                <a:solidFill>
                  <a:prstClr val="black"/>
                </a:solidFill>
                <a:latin typeface="Constantia"/>
                <a:ea typeface="HGP明朝E" panose="02020900000000000000" pitchFamily="18" charset="-128"/>
              </a:rPr>
              <a:t>１</a:t>
            </a:r>
            <a:r>
              <a:rPr lang="en-US" altLang="ja-JP" sz="1800" dirty="0">
                <a:solidFill>
                  <a:prstClr val="black"/>
                </a:solidFill>
                <a:latin typeface="Constantia"/>
                <a:ea typeface="HGP明朝E" panose="02020900000000000000" pitchFamily="18" charset="-128"/>
              </a:rPr>
              <a:t>) </a:t>
            </a:r>
            <a:r>
              <a:rPr lang="ja-JP" altLang="en-US" sz="1800" dirty="0">
                <a:solidFill>
                  <a:prstClr val="black"/>
                </a:solidFill>
                <a:latin typeface="Constantia"/>
                <a:ea typeface="HGP明朝E" panose="02020900000000000000" pitchFamily="18" charset="-128"/>
              </a:rPr>
              <a:t>（　 　　　　　）（</a:t>
            </a:r>
            <a:r>
              <a:rPr lang="ja-JP" altLang="en-US" sz="1800" u="sng" dirty="0">
                <a:solidFill>
                  <a:prstClr val="black"/>
                </a:solidFill>
                <a:latin typeface="Constantia"/>
                <a:ea typeface="HGP明朝E" panose="02020900000000000000" pitchFamily="18" charset="-128"/>
              </a:rPr>
              <a:t>９０３条①</a:t>
            </a:r>
            <a:r>
              <a:rPr lang="ja-JP" altLang="en-US" sz="1800" dirty="0">
                <a:solidFill>
                  <a:prstClr val="black"/>
                </a:solidFill>
                <a:latin typeface="Constantia"/>
                <a:ea typeface="HGP明朝E" panose="02020900000000000000" pitchFamily="18" charset="-128"/>
              </a:rPr>
              <a:t>）</a:t>
            </a:r>
            <a:endParaRPr lang="en-US" altLang="ja-JP" sz="1800" dirty="0">
              <a:solidFill>
                <a:prstClr val="black"/>
              </a:solidFill>
              <a:latin typeface="Constantia"/>
              <a:ea typeface="HGP明朝E" panose="02020900000000000000" pitchFamily="18" charset="-128"/>
            </a:endParaRPr>
          </a:p>
          <a:p>
            <a:pPr>
              <a:buClr>
                <a:srgbClr val="0BD0D9"/>
              </a:buClr>
            </a:pPr>
            <a:r>
              <a:rPr lang="ja-JP" altLang="en-US" sz="1800" dirty="0">
                <a:solidFill>
                  <a:prstClr val="black"/>
                </a:solidFill>
                <a:latin typeface="Constantia"/>
                <a:ea typeface="HGP明朝E" panose="02020900000000000000" pitchFamily="18" charset="-128"/>
              </a:rPr>
              <a:t>　　　・ 生前贈与･･･金額が少額である場合や、扶養義務の範囲にとどまると評価される</a:t>
            </a:r>
            <a:endParaRPr lang="en-US" altLang="ja-JP" sz="1800" dirty="0">
              <a:solidFill>
                <a:prstClr val="black"/>
              </a:solidFill>
              <a:latin typeface="Constantia"/>
              <a:ea typeface="HGP明朝E" panose="02020900000000000000" pitchFamily="18" charset="-128"/>
            </a:endParaRPr>
          </a:p>
          <a:p>
            <a:pPr>
              <a:buClr>
                <a:srgbClr val="0BD0D9"/>
              </a:buClr>
            </a:pPr>
            <a:r>
              <a:rPr lang="ja-JP" altLang="en-US" sz="1800" dirty="0">
                <a:solidFill>
                  <a:prstClr val="black"/>
                </a:solidFill>
                <a:latin typeface="Constantia"/>
                <a:ea typeface="HGP明朝E" panose="02020900000000000000" pitchFamily="18" charset="-128"/>
              </a:rPr>
              <a:t>           場合は特別受益に当たらない。</a:t>
            </a:r>
            <a:endParaRPr lang="en-US" altLang="ja-JP" sz="1800" dirty="0">
              <a:solidFill>
                <a:prstClr val="black"/>
              </a:solidFill>
              <a:latin typeface="Constantia"/>
              <a:ea typeface="HGP明朝E" panose="02020900000000000000" pitchFamily="18" charset="-128"/>
            </a:endParaRPr>
          </a:p>
          <a:p>
            <a:pPr>
              <a:buClr>
                <a:srgbClr val="0BD0D9"/>
              </a:buClr>
            </a:pPr>
            <a:r>
              <a:rPr lang="ja-JP" altLang="en-US" sz="1800" dirty="0">
                <a:solidFill>
                  <a:prstClr val="black"/>
                </a:solidFill>
                <a:latin typeface="Constantia"/>
                <a:ea typeface="HGP明朝E" panose="02020900000000000000" pitchFamily="18" charset="-128"/>
              </a:rPr>
              <a:t>　　　　   </a:t>
            </a:r>
            <a:r>
              <a:rPr lang="en-US" altLang="ja-JP" sz="1800" dirty="0">
                <a:solidFill>
                  <a:prstClr val="black"/>
                </a:solidFill>
                <a:latin typeface="Constantia"/>
                <a:ea typeface="HGP明朝E" panose="02020900000000000000" pitchFamily="18" charset="-128"/>
              </a:rPr>
              <a:t>ex. </a:t>
            </a:r>
            <a:r>
              <a:rPr lang="ja-JP" altLang="en-US" sz="1800" dirty="0">
                <a:solidFill>
                  <a:prstClr val="black"/>
                </a:solidFill>
                <a:latin typeface="Constantia"/>
                <a:ea typeface="HGP明朝E" panose="02020900000000000000" pitchFamily="18" charset="-128"/>
              </a:rPr>
              <a:t>１か月１０万円に満たない送金（</a:t>
            </a:r>
            <a:r>
              <a:rPr lang="ja-JP" altLang="en-US" sz="1800" u="sng" dirty="0">
                <a:solidFill>
                  <a:prstClr val="black"/>
                </a:solidFill>
                <a:latin typeface="Constantia"/>
                <a:ea typeface="HGP明朝E" panose="02020900000000000000" pitchFamily="18" charset="-128"/>
              </a:rPr>
              <a:t>東京家審Ｈ２１．１．３０</a:t>
            </a:r>
            <a:r>
              <a:rPr lang="ja-JP" altLang="en-US" sz="1800" dirty="0">
                <a:solidFill>
                  <a:prstClr val="black"/>
                </a:solidFill>
                <a:latin typeface="Constantia"/>
                <a:ea typeface="HGP明朝E" panose="02020900000000000000" pitchFamily="18" charset="-128"/>
              </a:rPr>
              <a:t>）。</a:t>
            </a:r>
            <a:endParaRPr lang="en-US" altLang="ja-JP" sz="1800" dirty="0">
              <a:solidFill>
                <a:prstClr val="black"/>
              </a:solidFill>
              <a:latin typeface="Constantia"/>
              <a:ea typeface="HGP明朝E" panose="02020900000000000000" pitchFamily="18" charset="-128"/>
            </a:endParaRPr>
          </a:p>
          <a:p>
            <a:pPr>
              <a:buClr>
                <a:srgbClr val="0BD0D9"/>
              </a:buClr>
            </a:pPr>
            <a:r>
              <a:rPr lang="ja-JP" altLang="en-US" sz="1800" dirty="0">
                <a:solidFill>
                  <a:prstClr val="black"/>
                </a:solidFill>
                <a:latin typeface="Constantia"/>
                <a:ea typeface="HGP明朝E" panose="02020900000000000000" pitchFamily="18" charset="-128"/>
              </a:rPr>
              <a:t>　　　   逆に相当額の贈与は特別の事情がない限り、特別受益とみなされる。</a:t>
            </a:r>
            <a:endParaRPr lang="en-US" altLang="ja-JP" sz="1800" dirty="0">
              <a:solidFill>
                <a:prstClr val="black"/>
              </a:solidFill>
              <a:latin typeface="Constantia"/>
              <a:ea typeface="HGP明朝E" panose="02020900000000000000" pitchFamily="18" charset="-128"/>
            </a:endParaRPr>
          </a:p>
          <a:p>
            <a:pPr>
              <a:buClr>
                <a:srgbClr val="0BD0D9"/>
              </a:buClr>
            </a:pPr>
            <a:r>
              <a:rPr lang="ja-JP" altLang="en-US" sz="1800" dirty="0">
                <a:solidFill>
                  <a:prstClr val="black"/>
                </a:solidFill>
                <a:latin typeface="Constantia"/>
                <a:ea typeface="HGP明朝E" panose="02020900000000000000" pitchFamily="18" charset="-128"/>
              </a:rPr>
              <a:t>　　　　   </a:t>
            </a:r>
            <a:r>
              <a:rPr lang="en-US" altLang="ja-JP" sz="1800" dirty="0">
                <a:solidFill>
                  <a:prstClr val="black"/>
                </a:solidFill>
                <a:latin typeface="Constantia"/>
                <a:ea typeface="HGP明朝E" panose="02020900000000000000" pitchFamily="18" charset="-128"/>
              </a:rPr>
              <a:t>ex. </a:t>
            </a:r>
            <a:r>
              <a:rPr lang="ja-JP" altLang="en-US" sz="1800" dirty="0">
                <a:solidFill>
                  <a:prstClr val="black"/>
                </a:solidFill>
                <a:latin typeface="Constantia"/>
                <a:ea typeface="HGP明朝E" panose="02020900000000000000" pitchFamily="18" charset="-128"/>
              </a:rPr>
              <a:t>持参金、嫁入り道具、結納金、支度金、養子縁組のために支出してもらった費用</a:t>
            </a:r>
            <a:endParaRPr lang="en-US" altLang="ja-JP" sz="1800" dirty="0">
              <a:solidFill>
                <a:prstClr val="black"/>
              </a:solidFill>
              <a:latin typeface="Constantia"/>
              <a:ea typeface="HGP明朝E" panose="02020900000000000000" pitchFamily="18" charset="-128"/>
            </a:endParaRPr>
          </a:p>
          <a:p>
            <a:pPr>
              <a:buClr>
                <a:srgbClr val="0BD0D9"/>
              </a:buClr>
            </a:pPr>
            <a:r>
              <a:rPr lang="en-US" altLang="ja-JP" sz="1800" dirty="0">
                <a:solidFill>
                  <a:prstClr val="black"/>
                </a:solidFill>
                <a:latin typeface="Constantia"/>
                <a:ea typeface="HGP明朝E" panose="02020900000000000000" pitchFamily="18" charset="-128"/>
              </a:rPr>
              <a:t>                   </a:t>
            </a:r>
            <a:r>
              <a:rPr lang="ja-JP" altLang="en-US" sz="1800" dirty="0">
                <a:solidFill>
                  <a:prstClr val="black"/>
                </a:solidFill>
                <a:latin typeface="Constantia"/>
                <a:ea typeface="HGP明朝E" panose="02020900000000000000" pitchFamily="18" charset="-128"/>
              </a:rPr>
              <a:t>など。</a:t>
            </a:r>
            <a:endParaRPr lang="en-US" altLang="ja-JP" sz="1800" dirty="0">
              <a:solidFill>
                <a:prstClr val="black"/>
              </a:solidFill>
              <a:latin typeface="Constantia"/>
              <a:ea typeface="HGP明朝E" panose="02020900000000000000" pitchFamily="18" charset="-128"/>
            </a:endParaRPr>
          </a:p>
          <a:p>
            <a:pPr>
              <a:buClr>
                <a:srgbClr val="0BD0D9"/>
              </a:buClr>
            </a:pPr>
            <a:r>
              <a:rPr lang="ja-JP" altLang="en-US" sz="1800" dirty="0">
                <a:solidFill>
                  <a:prstClr val="white"/>
                </a:solidFill>
                <a:latin typeface="Constantia"/>
                <a:ea typeface="HGP明朝E" panose="02020900000000000000" pitchFamily="18" charset="-128"/>
              </a:rPr>
              <a:t>　　　　　　 </a:t>
            </a: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u="sng" dirty="0">
              <a:solidFill>
                <a:prstClr val="white"/>
              </a:solidFill>
              <a:latin typeface="Constantia"/>
              <a:ea typeface="HGP明朝E" panose="02020900000000000000" pitchFamily="18" charset="-128"/>
            </a:endParaRPr>
          </a:p>
        </p:txBody>
      </p:sp>
      <p:sp>
        <p:nvSpPr>
          <p:cNvPr id="2" name="テキスト ボックス 1">
            <a:extLst>
              <a:ext uri="{FF2B5EF4-FFF2-40B4-BE49-F238E27FC236}">
                <a16:creationId xmlns:a16="http://schemas.microsoft.com/office/drawing/2014/main" id="{71AF7164-74F5-4BE4-A39F-8504BB89D93D}"/>
              </a:ext>
            </a:extLst>
          </p:cNvPr>
          <p:cNvSpPr txBox="1"/>
          <p:nvPr/>
        </p:nvSpPr>
        <p:spPr>
          <a:xfrm>
            <a:off x="4079776" y="3447988"/>
            <a:ext cx="1393304" cy="369332"/>
          </a:xfrm>
          <a:prstGeom prst="rect">
            <a:avLst/>
          </a:prstGeom>
          <a:noFill/>
        </p:spPr>
        <p:txBody>
          <a:bodyPr wrap="square" rtlCol="0">
            <a:spAutoFit/>
          </a:bodyPr>
          <a:lstStyle/>
          <a:p>
            <a:pPr fontAlgn="base">
              <a:spcBef>
                <a:spcPct val="0"/>
              </a:spcBef>
              <a:spcAft>
                <a:spcPct val="0"/>
              </a:spcAft>
            </a:pPr>
            <a:r>
              <a:rPr lang="ja-JP" altLang="en-US" dirty="0">
                <a:solidFill>
                  <a:prstClr val="black"/>
                </a:solidFill>
                <a:latin typeface="Calibri" pitchFamily="34" charset="0"/>
                <a:ea typeface="ＭＳ Ｐゴシック" pitchFamily="50" charset="-128"/>
              </a:rPr>
              <a:t>全員の同意</a:t>
            </a:r>
          </a:p>
        </p:txBody>
      </p:sp>
      <p:sp>
        <p:nvSpPr>
          <p:cNvPr id="6" name="テキスト ボックス 5">
            <a:extLst>
              <a:ext uri="{FF2B5EF4-FFF2-40B4-BE49-F238E27FC236}">
                <a16:creationId xmlns:a16="http://schemas.microsoft.com/office/drawing/2014/main" id="{EDFBEDAE-286C-46E6-88AE-BAB38EE5B996}"/>
              </a:ext>
            </a:extLst>
          </p:cNvPr>
          <p:cNvSpPr txBox="1"/>
          <p:nvPr/>
        </p:nvSpPr>
        <p:spPr>
          <a:xfrm>
            <a:off x="2423593" y="4293096"/>
            <a:ext cx="1177281" cy="369332"/>
          </a:xfrm>
          <a:prstGeom prst="rect">
            <a:avLst/>
          </a:prstGeom>
          <a:noFill/>
        </p:spPr>
        <p:txBody>
          <a:bodyPr wrap="square" rtlCol="0">
            <a:spAutoFit/>
          </a:bodyPr>
          <a:lstStyle/>
          <a:p>
            <a:pPr fontAlgn="base">
              <a:spcBef>
                <a:spcPct val="0"/>
              </a:spcBef>
              <a:spcAft>
                <a:spcPct val="0"/>
              </a:spcAft>
            </a:pPr>
            <a:r>
              <a:rPr lang="ja-JP" altLang="en-US" dirty="0">
                <a:solidFill>
                  <a:prstClr val="black"/>
                </a:solidFill>
                <a:latin typeface="Calibri" pitchFamily="34" charset="0"/>
                <a:ea typeface="ＭＳ Ｐゴシック" pitchFamily="50" charset="-128"/>
              </a:rPr>
              <a:t>特別受益</a:t>
            </a:r>
          </a:p>
        </p:txBody>
      </p:sp>
      <p:sp>
        <p:nvSpPr>
          <p:cNvPr id="7" name="思考の吹き出し: 雲形 6">
            <a:extLst>
              <a:ext uri="{FF2B5EF4-FFF2-40B4-BE49-F238E27FC236}">
                <a16:creationId xmlns:a16="http://schemas.microsoft.com/office/drawing/2014/main" id="{22CF78B7-D2B8-4B2A-973B-30CA75AA0864}"/>
              </a:ext>
            </a:extLst>
          </p:cNvPr>
          <p:cNvSpPr/>
          <p:nvPr/>
        </p:nvSpPr>
        <p:spPr>
          <a:xfrm>
            <a:off x="6281531" y="970515"/>
            <a:ext cx="5724939" cy="1351722"/>
          </a:xfrm>
          <a:prstGeom prst="cloudCallou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dirty="0"/>
              <a:t>他の共有者の同意を得なければ、共有物に変更を加えることができない。</a:t>
            </a:r>
            <a:endParaRPr kumimoji="1" lang="en-US" altLang="ja-JP" dirty="0"/>
          </a:p>
          <a:p>
            <a:pPr algn="ctr"/>
            <a:r>
              <a:rPr lang="ja-JP" altLang="en-US" dirty="0"/>
              <a:t>（２５１条）</a:t>
            </a:r>
            <a:endParaRPr kumimoji="1" lang="ja-JP" altLang="en-US" dirty="0"/>
          </a:p>
        </p:txBody>
      </p:sp>
    </p:spTree>
    <p:extLst>
      <p:ext uri="{BB962C8B-B14F-4D97-AF65-F5344CB8AC3E}">
        <p14:creationId xmlns:p14="http://schemas.microsoft.com/office/powerpoint/2010/main" val="13977120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down)">
                                      <p:cBhvr>
                                        <p:cTn id="7" dur="580">
                                          <p:stCondLst>
                                            <p:cond delay="0"/>
                                          </p:stCondLst>
                                        </p:cTn>
                                        <p:tgtEl>
                                          <p:spTgt spid="2">
                                            <p:txEl>
                                              <p:pRg st="0" end="0"/>
                                            </p:txEl>
                                          </p:spTgt>
                                        </p:tgtEl>
                                      </p:cBhvr>
                                    </p:animEffect>
                                    <p:anim calcmode="lin" valueType="num">
                                      <p:cBhvr>
                                        <p:cTn id="8" dur="1822" tmFilter="0,0; 0.14,0.36; 0.43,0.73; 0.71,0.91; 1.0,1.0">
                                          <p:stCondLst>
                                            <p:cond delay="0"/>
                                          </p:stCondLst>
                                        </p:cTn>
                                        <p:tgtEl>
                                          <p:spTgt spid="2">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xEl>
                                              <p:pRg st="0" end="0"/>
                                            </p:txEl>
                                          </p:spTgt>
                                        </p:tgtEl>
                                      </p:cBhvr>
                                      <p:to x="100000" y="60000"/>
                                    </p:animScale>
                                    <p:animScale>
                                      <p:cBhvr>
                                        <p:cTn id="14" dur="166" decel="50000">
                                          <p:stCondLst>
                                            <p:cond delay="676"/>
                                          </p:stCondLst>
                                        </p:cTn>
                                        <p:tgtEl>
                                          <p:spTgt spid="2">
                                            <p:txEl>
                                              <p:pRg st="0" end="0"/>
                                            </p:txEl>
                                          </p:spTgt>
                                        </p:tgtEl>
                                      </p:cBhvr>
                                      <p:to x="100000" y="100000"/>
                                    </p:animScale>
                                    <p:animScale>
                                      <p:cBhvr>
                                        <p:cTn id="15" dur="26">
                                          <p:stCondLst>
                                            <p:cond delay="1312"/>
                                          </p:stCondLst>
                                        </p:cTn>
                                        <p:tgtEl>
                                          <p:spTgt spid="2">
                                            <p:txEl>
                                              <p:pRg st="0" end="0"/>
                                            </p:txEl>
                                          </p:spTgt>
                                        </p:tgtEl>
                                      </p:cBhvr>
                                      <p:to x="100000" y="80000"/>
                                    </p:animScale>
                                    <p:animScale>
                                      <p:cBhvr>
                                        <p:cTn id="16" dur="166" decel="50000">
                                          <p:stCondLst>
                                            <p:cond delay="1338"/>
                                          </p:stCondLst>
                                        </p:cTn>
                                        <p:tgtEl>
                                          <p:spTgt spid="2">
                                            <p:txEl>
                                              <p:pRg st="0" end="0"/>
                                            </p:txEl>
                                          </p:spTgt>
                                        </p:tgtEl>
                                      </p:cBhvr>
                                      <p:to x="100000" y="100000"/>
                                    </p:animScale>
                                    <p:animScale>
                                      <p:cBhvr>
                                        <p:cTn id="17" dur="26">
                                          <p:stCondLst>
                                            <p:cond delay="1642"/>
                                          </p:stCondLst>
                                        </p:cTn>
                                        <p:tgtEl>
                                          <p:spTgt spid="2">
                                            <p:txEl>
                                              <p:pRg st="0" end="0"/>
                                            </p:txEl>
                                          </p:spTgt>
                                        </p:tgtEl>
                                      </p:cBhvr>
                                      <p:to x="100000" y="90000"/>
                                    </p:animScale>
                                    <p:animScale>
                                      <p:cBhvr>
                                        <p:cTn id="18" dur="166" decel="50000">
                                          <p:stCondLst>
                                            <p:cond delay="1668"/>
                                          </p:stCondLst>
                                        </p:cTn>
                                        <p:tgtEl>
                                          <p:spTgt spid="2">
                                            <p:txEl>
                                              <p:pRg st="0" end="0"/>
                                            </p:txEl>
                                          </p:spTgt>
                                        </p:tgtEl>
                                      </p:cBhvr>
                                      <p:to x="100000" y="100000"/>
                                    </p:animScale>
                                    <p:animScale>
                                      <p:cBhvr>
                                        <p:cTn id="19" dur="26">
                                          <p:stCondLst>
                                            <p:cond delay="1808"/>
                                          </p:stCondLst>
                                        </p:cTn>
                                        <p:tgtEl>
                                          <p:spTgt spid="2">
                                            <p:txEl>
                                              <p:pRg st="0" end="0"/>
                                            </p:txEl>
                                          </p:spTgt>
                                        </p:tgtEl>
                                      </p:cBhvr>
                                      <p:to x="100000" y="95000"/>
                                    </p:animScale>
                                    <p:animScale>
                                      <p:cBhvr>
                                        <p:cTn id="20" dur="166" decel="50000">
                                          <p:stCondLst>
                                            <p:cond delay="1834"/>
                                          </p:stCondLst>
                                        </p:cTn>
                                        <p:tgtEl>
                                          <p:spTgt spid="2">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45" presetClass="entr" presetSubtype="0" fill="hold" nodeType="clickEffect">
                                  <p:stCondLst>
                                    <p:cond delay="0"/>
                                  </p:stCondLst>
                                  <p:childTnLst>
                                    <p:set>
                                      <p:cBhvr>
                                        <p:cTn id="24" dur="1" fill="hold">
                                          <p:stCondLst>
                                            <p:cond delay="0"/>
                                          </p:stCondLst>
                                        </p:cTn>
                                        <p:tgtEl>
                                          <p:spTgt spid="7">
                                            <p:txEl>
                                              <p:pRg st="0" end="0"/>
                                            </p:txEl>
                                          </p:spTgt>
                                        </p:tgtEl>
                                        <p:attrNameLst>
                                          <p:attrName>style.visibility</p:attrName>
                                        </p:attrNameLst>
                                      </p:cBhvr>
                                      <p:to>
                                        <p:strVal val="visible"/>
                                      </p:to>
                                    </p:set>
                                    <p:animEffect transition="in" filter="fade">
                                      <p:cBhvr>
                                        <p:cTn id="25" dur="2000"/>
                                        <p:tgtEl>
                                          <p:spTgt spid="7">
                                            <p:txEl>
                                              <p:pRg st="0" end="0"/>
                                            </p:txEl>
                                          </p:spTgt>
                                        </p:tgtEl>
                                      </p:cBhvr>
                                    </p:animEffect>
                                    <p:anim calcmode="lin" valueType="num">
                                      <p:cBhvr>
                                        <p:cTn id="26" dur="2000" fill="hold"/>
                                        <p:tgtEl>
                                          <p:spTgt spid="7">
                                            <p:txEl>
                                              <p:pRg st="0" end="0"/>
                                            </p:txEl>
                                          </p:spTgt>
                                        </p:tgtEl>
                                        <p:attrNameLst>
                                          <p:attrName>ppt_w</p:attrName>
                                        </p:attrNameLst>
                                      </p:cBhvr>
                                      <p:tavLst>
                                        <p:tav tm="0" fmla="#ppt_w*sin(2.5*pi*$)">
                                          <p:val>
                                            <p:fltVal val="0"/>
                                          </p:val>
                                        </p:tav>
                                        <p:tav tm="100000">
                                          <p:val>
                                            <p:fltVal val="1"/>
                                          </p:val>
                                        </p:tav>
                                      </p:tavLst>
                                    </p:anim>
                                    <p:anim calcmode="lin" valueType="num">
                                      <p:cBhvr>
                                        <p:cTn id="27" dur="2000" fill="hold"/>
                                        <p:tgtEl>
                                          <p:spTgt spid="7">
                                            <p:txEl>
                                              <p:pRg st="0" end="0"/>
                                            </p:txEl>
                                          </p:spTgt>
                                        </p:tgtEl>
                                        <p:attrNameLst>
                                          <p:attrName>ppt_h</p:attrName>
                                        </p:attrNameLst>
                                      </p:cBhvr>
                                      <p:tavLst>
                                        <p:tav tm="0">
                                          <p:val>
                                            <p:strVal val="#ppt_h"/>
                                          </p:val>
                                        </p:tav>
                                        <p:tav tm="100000">
                                          <p:val>
                                            <p:strVal val="#ppt_h"/>
                                          </p:val>
                                        </p:tav>
                                      </p:tavLst>
                                    </p:anim>
                                  </p:childTnLst>
                                </p:cTn>
                              </p:par>
                              <p:par>
                                <p:cTn id="28" presetID="45" presetClass="entr" presetSubtype="0" fill="hold" nodeType="withEffect">
                                  <p:stCondLst>
                                    <p:cond delay="0"/>
                                  </p:stCondLst>
                                  <p:childTnLst>
                                    <p:set>
                                      <p:cBhvr>
                                        <p:cTn id="29" dur="1" fill="hold">
                                          <p:stCondLst>
                                            <p:cond delay="0"/>
                                          </p:stCondLst>
                                        </p:cTn>
                                        <p:tgtEl>
                                          <p:spTgt spid="7">
                                            <p:txEl>
                                              <p:pRg st="1" end="1"/>
                                            </p:txEl>
                                          </p:spTgt>
                                        </p:tgtEl>
                                        <p:attrNameLst>
                                          <p:attrName>style.visibility</p:attrName>
                                        </p:attrNameLst>
                                      </p:cBhvr>
                                      <p:to>
                                        <p:strVal val="visible"/>
                                      </p:to>
                                    </p:set>
                                    <p:animEffect transition="in" filter="fade">
                                      <p:cBhvr>
                                        <p:cTn id="30" dur="2000"/>
                                        <p:tgtEl>
                                          <p:spTgt spid="7">
                                            <p:txEl>
                                              <p:pRg st="1" end="1"/>
                                            </p:txEl>
                                          </p:spTgt>
                                        </p:tgtEl>
                                      </p:cBhvr>
                                    </p:animEffect>
                                    <p:anim calcmode="lin" valueType="num">
                                      <p:cBhvr>
                                        <p:cTn id="31" dur="2000" fill="hold"/>
                                        <p:tgtEl>
                                          <p:spTgt spid="7">
                                            <p:txEl>
                                              <p:pRg st="1" end="1"/>
                                            </p:txEl>
                                          </p:spTgt>
                                        </p:tgtEl>
                                        <p:attrNameLst>
                                          <p:attrName>ppt_w</p:attrName>
                                        </p:attrNameLst>
                                      </p:cBhvr>
                                      <p:tavLst>
                                        <p:tav tm="0" fmla="#ppt_w*sin(2.5*pi*$)">
                                          <p:val>
                                            <p:fltVal val="0"/>
                                          </p:val>
                                        </p:tav>
                                        <p:tav tm="100000">
                                          <p:val>
                                            <p:fltVal val="1"/>
                                          </p:val>
                                        </p:tav>
                                      </p:tavLst>
                                    </p:anim>
                                    <p:anim calcmode="lin" valueType="num">
                                      <p:cBhvr>
                                        <p:cTn id="32" dur="2000" fill="hold"/>
                                        <p:tgtEl>
                                          <p:spTgt spid="7">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33" fill="hold">
                      <p:stCondLst>
                        <p:cond delay="indefinite"/>
                      </p:stCondLst>
                      <p:childTnLst>
                        <p:par>
                          <p:cTn id="34" fill="hold">
                            <p:stCondLst>
                              <p:cond delay="0"/>
                            </p:stCondLst>
                            <p:childTnLst>
                              <p:par>
                                <p:cTn id="35" presetID="42" presetClass="entr" presetSubtype="0" fill="hold" nodeType="clickEffect">
                                  <p:stCondLst>
                                    <p:cond delay="0"/>
                                  </p:stCondLst>
                                  <p:childTnLst>
                                    <p:set>
                                      <p:cBhvr>
                                        <p:cTn id="36" dur="1" fill="hold">
                                          <p:stCondLst>
                                            <p:cond delay="0"/>
                                          </p:stCondLst>
                                        </p:cTn>
                                        <p:tgtEl>
                                          <p:spTgt spid="6">
                                            <p:txEl>
                                              <p:pRg st="0" end="0"/>
                                            </p:txEl>
                                          </p:spTgt>
                                        </p:tgtEl>
                                        <p:attrNameLst>
                                          <p:attrName>style.visibility</p:attrName>
                                        </p:attrNameLst>
                                      </p:cBhvr>
                                      <p:to>
                                        <p:strVal val="visible"/>
                                      </p:to>
                                    </p:set>
                                    <p:animEffect transition="in" filter="fade">
                                      <p:cBhvr>
                                        <p:cTn id="37" dur="1000"/>
                                        <p:tgtEl>
                                          <p:spTgt spid="6">
                                            <p:txEl>
                                              <p:pRg st="0" end="0"/>
                                            </p:txEl>
                                          </p:spTgt>
                                        </p:tgtEl>
                                      </p:cBhvr>
                                    </p:animEffect>
                                    <p:anim calcmode="lin" valueType="num">
                                      <p:cBhvr>
                                        <p:cTn id="38"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39" dur="10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3" name="テキスト プレースホルダー 2">
            <a:extLst>
              <a:ext uri="{FF2B5EF4-FFF2-40B4-BE49-F238E27FC236}">
                <a16:creationId xmlns:a16="http://schemas.microsoft.com/office/drawing/2014/main" id="{43A5A82B-720A-49E9-89E8-77656893B83D}"/>
              </a:ext>
            </a:extLst>
          </p:cNvPr>
          <p:cNvSpPr>
            <a:spLocks noGrp="1"/>
          </p:cNvSpPr>
          <p:nvPr>
            <p:ph type="body" idx="1"/>
          </p:nvPr>
        </p:nvSpPr>
        <p:spPr>
          <a:xfrm>
            <a:off x="1524000" y="136525"/>
            <a:ext cx="8964488" cy="6192688"/>
          </a:xfrm>
        </p:spPr>
        <p:txBody>
          <a:bodyPr>
            <a:normAutofit/>
          </a:bodyPr>
          <a:lstStyle/>
          <a:p>
            <a:r>
              <a:rPr kumimoji="1" lang="ja-JP" altLang="en-US" dirty="0"/>
              <a:t>　　　</a:t>
            </a:r>
            <a:endParaRPr kumimoji="1" lang="en-US" altLang="ja-JP" dirty="0"/>
          </a:p>
          <a:p>
            <a:r>
              <a:rPr kumimoji="1" lang="en-US" altLang="ja-JP" dirty="0"/>
              <a:t>     </a:t>
            </a:r>
          </a:p>
        </p:txBody>
      </p:sp>
      <p:sp>
        <p:nvSpPr>
          <p:cNvPr id="4" name="スライド番号プレースホルダー 3">
            <a:extLst>
              <a:ext uri="{FF2B5EF4-FFF2-40B4-BE49-F238E27FC236}">
                <a16:creationId xmlns:a16="http://schemas.microsoft.com/office/drawing/2014/main" id="{EBE8B9FC-2092-4C7E-BAD1-5A16407E39C9}"/>
              </a:ext>
            </a:extLst>
          </p:cNvPr>
          <p:cNvSpPr>
            <a:spLocks noGrp="1"/>
          </p:cNvSpPr>
          <p:nvPr>
            <p:ph type="sldNum" sz="quarter" idx="12"/>
          </p:nvPr>
        </p:nvSpPr>
        <p:spPr/>
        <p:txBody>
          <a:bodyPr/>
          <a:lstStyle/>
          <a:p>
            <a:pPr fontAlgn="base">
              <a:spcBef>
                <a:spcPct val="0"/>
              </a:spcBef>
              <a:spcAft>
                <a:spcPct val="0"/>
              </a:spcAft>
              <a:defRPr/>
            </a:pPr>
            <a:fld id="{1BF73EC5-EDF2-4E74-BF6C-6E215FBCE645}" type="slidenum">
              <a:rPr lang="ja-JP" altLang="en-US">
                <a:solidFill>
                  <a:prstClr val="black"/>
                </a:solidFill>
                <a:latin typeface="Calibri" pitchFamily="34" charset="0"/>
                <a:ea typeface="ＭＳ Ｐゴシック" pitchFamily="50" charset="-128"/>
              </a:rPr>
              <a:pPr fontAlgn="base">
                <a:spcBef>
                  <a:spcPct val="0"/>
                </a:spcBef>
                <a:spcAft>
                  <a:spcPct val="0"/>
                </a:spcAft>
                <a:defRPr/>
              </a:pPr>
              <a:t>22</a:t>
            </a:fld>
            <a:endParaRPr lang="ja-JP" altLang="en-US" dirty="0">
              <a:solidFill>
                <a:prstClr val="black"/>
              </a:solidFill>
              <a:latin typeface="Calibri" pitchFamily="34" charset="0"/>
              <a:ea typeface="ＭＳ Ｐゴシック" pitchFamily="50" charset="-128"/>
            </a:endParaRPr>
          </a:p>
        </p:txBody>
      </p:sp>
      <p:sp>
        <p:nvSpPr>
          <p:cNvPr id="5" name="テキスト プレースホルダー 5">
            <a:extLst>
              <a:ext uri="{FF2B5EF4-FFF2-40B4-BE49-F238E27FC236}">
                <a16:creationId xmlns:a16="http://schemas.microsoft.com/office/drawing/2014/main" id="{4D3489CD-2186-47D6-A0D7-850DA8EFEBF9}"/>
              </a:ext>
            </a:extLst>
          </p:cNvPr>
          <p:cNvSpPr txBox="1">
            <a:spLocks/>
          </p:cNvSpPr>
          <p:nvPr/>
        </p:nvSpPr>
        <p:spPr>
          <a:xfrm>
            <a:off x="1524000" y="260648"/>
            <a:ext cx="9036496" cy="6192689"/>
          </a:xfrm>
          <a:prstGeom prst="rect">
            <a:avLst/>
          </a:prstGeom>
        </p:spPr>
        <p:txBody>
          <a:bodyPr vert="horz" lIns="45720" rIns="45720" anchor="t">
            <a:normAutofit/>
          </a:bodyPr>
          <a:lstStyle>
            <a:lvl1pPr marL="0" indent="0" algn="l" rtl="0" eaLnBrk="1" latinLnBrk="0" hangingPunct="1">
              <a:spcBef>
                <a:spcPct val="20000"/>
              </a:spcBef>
              <a:buClr>
                <a:schemeClr val="accent3"/>
              </a:buClr>
              <a:buSzPct val="95000"/>
              <a:buFont typeface="Wingdings 2"/>
              <a:buNone/>
              <a:defRPr kumimoji="1" sz="22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None/>
              <a:defRPr kumimoji="1" sz="1800" kern="1200">
                <a:solidFill>
                  <a:schemeClr val="tx1">
                    <a:tint val="75000"/>
                  </a:schemeClr>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None/>
              <a:defRPr kumimoji="1" sz="1600" kern="1200">
                <a:solidFill>
                  <a:schemeClr val="tx1">
                    <a:tint val="75000"/>
                  </a:schemeClr>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None/>
              <a:defRPr kumimoji="1" sz="1400" kern="1200">
                <a:solidFill>
                  <a:schemeClr val="tx1">
                    <a:tint val="75000"/>
                  </a:schemeClr>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None/>
              <a:defRPr kumimoji="1" sz="1400" kern="1200">
                <a:solidFill>
                  <a:schemeClr val="tx1">
                    <a:tint val="75000"/>
                  </a:schemeClr>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1"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1"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1"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1" sz="1400" kern="1200" baseline="0">
                <a:solidFill>
                  <a:schemeClr val="tx1"/>
                </a:solidFill>
                <a:latin typeface="+mn-lt"/>
                <a:ea typeface="+mn-ea"/>
                <a:cs typeface="+mn-cs"/>
              </a:defRPr>
            </a:lvl9pPr>
          </a:lstStyle>
          <a:p>
            <a:pPr>
              <a:buClr>
                <a:srgbClr val="0BD0D9"/>
              </a:buClr>
              <a:defRPr/>
            </a:pPr>
            <a:r>
              <a:rPr lang="ja-JP" altLang="en-US" sz="1800" dirty="0">
                <a:solidFill>
                  <a:prstClr val="white"/>
                </a:solidFill>
                <a:latin typeface="Constantia"/>
                <a:ea typeface="HGP明朝E" panose="02020900000000000000" pitchFamily="18" charset="-128"/>
              </a:rPr>
              <a:t>　　</a:t>
            </a:r>
            <a:r>
              <a:rPr lang="ja-JP" altLang="en-US" sz="1800" dirty="0">
                <a:solidFill>
                  <a:prstClr val="black"/>
                </a:solidFill>
                <a:latin typeface="Constantia"/>
                <a:ea typeface="HGP明朝E" panose="02020900000000000000" pitchFamily="18" charset="-128"/>
              </a:rPr>
              <a:t>・ 遺贈（死因贈与）はすべて持戻しの対象となる。</a:t>
            </a:r>
            <a:endParaRPr lang="en-US" altLang="ja-JP" sz="1800" dirty="0">
              <a:solidFill>
                <a:prstClr val="black"/>
              </a:solidFill>
              <a:latin typeface="Constantia"/>
              <a:ea typeface="HGP明朝E" panose="02020900000000000000" pitchFamily="18" charset="-128"/>
            </a:endParaRPr>
          </a:p>
          <a:p>
            <a:pPr>
              <a:buClr>
                <a:srgbClr val="0BD0D9"/>
              </a:buClr>
              <a:defRPr/>
            </a:pPr>
            <a:r>
              <a:rPr lang="ja-JP" altLang="en-US" sz="1800" dirty="0">
                <a:solidFill>
                  <a:prstClr val="black"/>
                </a:solidFill>
                <a:latin typeface="Constantia"/>
                <a:ea typeface="HGP明朝E" panose="02020900000000000000" pitchFamily="18" charset="-128"/>
              </a:rPr>
              <a:t>　　・ 持戻し免除の意思表示の推定（９０３条④）</a:t>
            </a:r>
            <a:endParaRPr lang="en-US" altLang="ja-JP" sz="1800" dirty="0">
              <a:solidFill>
                <a:prstClr val="black"/>
              </a:solidFill>
              <a:latin typeface="Constantia"/>
              <a:ea typeface="HGP明朝E" panose="02020900000000000000" pitchFamily="18" charset="-128"/>
            </a:endParaRPr>
          </a:p>
          <a:p>
            <a:pPr>
              <a:buClr>
                <a:srgbClr val="0BD0D9"/>
              </a:buClr>
              <a:defRPr/>
            </a:pPr>
            <a:r>
              <a:rPr lang="ja-JP" altLang="en-US" sz="1800" dirty="0">
                <a:solidFill>
                  <a:prstClr val="black"/>
                </a:solidFill>
                <a:latin typeface="Constantia"/>
                <a:ea typeface="HGP明朝E" panose="02020900000000000000" pitchFamily="18" charset="-128"/>
              </a:rPr>
              <a:t>　  　  </a:t>
            </a:r>
            <a:r>
              <a:rPr lang="en-US" altLang="ja-JP" sz="1800" dirty="0">
                <a:solidFill>
                  <a:prstClr val="black"/>
                </a:solidFill>
                <a:latin typeface="Constantia"/>
                <a:ea typeface="HGP明朝E" panose="02020900000000000000" pitchFamily="18" charset="-128"/>
              </a:rPr>
              <a:t>ex. </a:t>
            </a:r>
            <a:r>
              <a:rPr lang="ja-JP" altLang="en-US" sz="1800" dirty="0">
                <a:solidFill>
                  <a:prstClr val="black"/>
                </a:solidFill>
                <a:latin typeface="Constantia"/>
                <a:ea typeface="HGP明朝E" panose="02020900000000000000" pitchFamily="18" charset="-128"/>
              </a:rPr>
              <a:t>婚姻期間２０年以上の夫婦の一方である被相続人が、居住の用に供する建物または</a:t>
            </a:r>
            <a:endParaRPr lang="en-US" altLang="ja-JP" sz="1800" dirty="0">
              <a:solidFill>
                <a:prstClr val="black"/>
              </a:solidFill>
              <a:latin typeface="Constantia"/>
              <a:ea typeface="HGP明朝E" panose="02020900000000000000" pitchFamily="18" charset="-128"/>
            </a:endParaRPr>
          </a:p>
          <a:p>
            <a:pPr>
              <a:buClr>
                <a:srgbClr val="0BD0D9"/>
              </a:buClr>
              <a:defRPr/>
            </a:pPr>
            <a:r>
              <a:rPr lang="ja-JP" altLang="en-US" sz="1800" dirty="0">
                <a:solidFill>
                  <a:prstClr val="black"/>
                </a:solidFill>
                <a:latin typeface="Constantia"/>
                <a:ea typeface="HGP明朝E" panose="02020900000000000000" pitchFamily="18" charset="-128"/>
              </a:rPr>
              <a:t>          　   その敷地について遺贈または贈与をしたとき。</a:t>
            </a:r>
            <a:endParaRPr lang="en-US" altLang="ja-JP" sz="1800" dirty="0">
              <a:solidFill>
                <a:prstClr val="black"/>
              </a:solidFill>
              <a:latin typeface="Constantia"/>
              <a:ea typeface="HGP明朝E" panose="02020900000000000000" pitchFamily="18" charset="-128"/>
            </a:endParaRPr>
          </a:p>
          <a:p>
            <a:pPr>
              <a:buClr>
                <a:srgbClr val="0BD0D9"/>
              </a:buClr>
              <a:defRPr/>
            </a:pPr>
            <a:r>
              <a:rPr lang="ja-JP" altLang="en-US" sz="1800" dirty="0">
                <a:solidFill>
                  <a:prstClr val="black"/>
                </a:solidFill>
                <a:latin typeface="Constantia"/>
                <a:ea typeface="HGP明朝E" panose="02020900000000000000" pitchFamily="18" charset="-128"/>
              </a:rPr>
              <a:t>　　 ・ 生命保険金･･･死亡保険金請求権は、その保険金受取人が自らの固有の権利として</a:t>
            </a:r>
            <a:endParaRPr lang="en-US" altLang="ja-JP" sz="1800" dirty="0">
              <a:solidFill>
                <a:prstClr val="black"/>
              </a:solidFill>
              <a:latin typeface="Constantia"/>
              <a:ea typeface="HGP明朝E" panose="02020900000000000000" pitchFamily="18" charset="-128"/>
            </a:endParaRPr>
          </a:p>
          <a:p>
            <a:pPr>
              <a:buClr>
                <a:srgbClr val="0BD0D9"/>
              </a:buClr>
              <a:defRPr/>
            </a:pPr>
            <a:r>
              <a:rPr lang="en-US" altLang="ja-JP" sz="1800" dirty="0">
                <a:solidFill>
                  <a:prstClr val="black"/>
                </a:solidFill>
                <a:latin typeface="Constantia"/>
                <a:ea typeface="HGP明朝E" panose="02020900000000000000" pitchFamily="18" charset="-128"/>
              </a:rPr>
              <a:t>        </a:t>
            </a:r>
            <a:r>
              <a:rPr lang="ja-JP" altLang="en-US" sz="1800" dirty="0">
                <a:solidFill>
                  <a:prstClr val="black"/>
                </a:solidFill>
                <a:latin typeface="Constantia"/>
                <a:ea typeface="HGP明朝E" panose="02020900000000000000" pitchFamily="18" charset="-128"/>
              </a:rPr>
              <a:t> 取得するのであって、相続財産に属するものではない（</a:t>
            </a:r>
            <a:r>
              <a:rPr lang="ja-JP" altLang="en-US" sz="1800" u="sng" dirty="0">
                <a:solidFill>
                  <a:prstClr val="black"/>
                </a:solidFill>
                <a:latin typeface="Constantia"/>
                <a:ea typeface="HGP明朝E" panose="02020900000000000000" pitchFamily="18" charset="-128"/>
              </a:rPr>
              <a:t>最三小判Ｓ４０．２．２</a:t>
            </a:r>
            <a:r>
              <a:rPr lang="ja-JP" altLang="en-US" sz="1800" dirty="0">
                <a:solidFill>
                  <a:prstClr val="black"/>
                </a:solidFill>
                <a:latin typeface="Constantia"/>
                <a:ea typeface="HGP明朝E" panose="02020900000000000000" pitchFamily="18" charset="-128"/>
              </a:rPr>
              <a:t>）、つまり</a:t>
            </a:r>
            <a:r>
              <a:rPr lang="ja-JP" altLang="en-US" sz="1800" u="sng" dirty="0">
                <a:solidFill>
                  <a:prstClr val="black"/>
                </a:solidFill>
                <a:latin typeface="Constantia"/>
                <a:ea typeface="HGP明朝E" panose="02020900000000000000" pitchFamily="18" charset="-128"/>
              </a:rPr>
              <a:t>９０３</a:t>
            </a:r>
            <a:endParaRPr lang="en-US" altLang="ja-JP" sz="1800" u="sng" dirty="0">
              <a:solidFill>
                <a:prstClr val="black"/>
              </a:solidFill>
              <a:latin typeface="Constantia"/>
              <a:ea typeface="HGP明朝E" panose="02020900000000000000" pitchFamily="18" charset="-128"/>
            </a:endParaRPr>
          </a:p>
          <a:p>
            <a:pPr>
              <a:buClr>
                <a:srgbClr val="0BD0D9"/>
              </a:buClr>
              <a:defRPr/>
            </a:pPr>
            <a:r>
              <a:rPr lang="ja-JP" altLang="en-US" sz="1800" dirty="0">
                <a:solidFill>
                  <a:prstClr val="black"/>
                </a:solidFill>
                <a:latin typeface="Constantia"/>
                <a:ea typeface="HGP明朝E" panose="02020900000000000000" pitchFamily="18" charset="-128"/>
              </a:rPr>
              <a:t>　 　　</a:t>
            </a:r>
            <a:r>
              <a:rPr lang="ja-JP" altLang="en-US" sz="1800" u="sng" dirty="0">
                <a:solidFill>
                  <a:prstClr val="black"/>
                </a:solidFill>
                <a:latin typeface="Constantia"/>
                <a:ea typeface="HGP明朝E" panose="02020900000000000000" pitchFamily="18" charset="-128"/>
              </a:rPr>
              <a:t>条１項</a:t>
            </a:r>
            <a:r>
              <a:rPr lang="ja-JP" altLang="en-US" sz="1800" dirty="0">
                <a:solidFill>
                  <a:prstClr val="black"/>
                </a:solidFill>
                <a:latin typeface="Constantia"/>
                <a:ea typeface="HGP明朝E" panose="02020900000000000000" pitchFamily="18" charset="-128"/>
              </a:rPr>
              <a:t>に規定する遺贈または贈与に係る財産に当たらない（最一小判Ｈ１４．１１．５）。</a:t>
            </a:r>
            <a:endParaRPr lang="en-US" altLang="ja-JP" sz="1800" dirty="0">
              <a:solidFill>
                <a:prstClr val="black"/>
              </a:solidFill>
              <a:latin typeface="Constantia"/>
              <a:ea typeface="HGP明朝E" panose="02020900000000000000" pitchFamily="18" charset="-128"/>
            </a:endParaRPr>
          </a:p>
          <a:p>
            <a:pPr>
              <a:buClr>
                <a:srgbClr val="0BD0D9"/>
              </a:buClr>
              <a:defRPr/>
            </a:pPr>
            <a:r>
              <a:rPr lang="ja-JP" altLang="en-US" sz="1800" dirty="0">
                <a:solidFill>
                  <a:prstClr val="black"/>
                </a:solidFill>
                <a:latin typeface="Constantia"/>
                <a:ea typeface="HGP明朝E" panose="02020900000000000000" pitchFamily="18" charset="-128"/>
              </a:rPr>
              <a:t>　　　 ただし、保険金受取人である相続人とその他の共同相続人との間に生ずる（ 　　　　 ）が</a:t>
            </a:r>
            <a:endParaRPr lang="en-US" altLang="ja-JP" sz="1800" dirty="0">
              <a:solidFill>
                <a:prstClr val="black"/>
              </a:solidFill>
              <a:latin typeface="Constantia"/>
              <a:ea typeface="HGP明朝E" panose="02020900000000000000" pitchFamily="18" charset="-128"/>
            </a:endParaRPr>
          </a:p>
          <a:p>
            <a:pPr>
              <a:buClr>
                <a:srgbClr val="0BD0D9"/>
              </a:buClr>
              <a:defRPr/>
            </a:pPr>
            <a:r>
              <a:rPr lang="ja-JP" altLang="en-US" sz="1800" dirty="0">
                <a:solidFill>
                  <a:prstClr val="black"/>
                </a:solidFill>
                <a:latin typeface="Constantia"/>
                <a:ea typeface="HGP明朝E" panose="02020900000000000000" pitchFamily="18" charset="-128"/>
              </a:rPr>
              <a:t>　　　 民法９０３条の趣旨に照らし到底是認することができないほどに著しいものであると評価</a:t>
            </a:r>
            <a:endParaRPr lang="en-US" altLang="ja-JP" sz="1800" dirty="0">
              <a:solidFill>
                <a:prstClr val="black"/>
              </a:solidFill>
              <a:latin typeface="Constantia"/>
              <a:ea typeface="HGP明朝E" panose="02020900000000000000" pitchFamily="18" charset="-128"/>
            </a:endParaRPr>
          </a:p>
          <a:p>
            <a:pPr>
              <a:buClr>
                <a:srgbClr val="0BD0D9"/>
              </a:buClr>
              <a:defRPr/>
            </a:pPr>
            <a:r>
              <a:rPr lang="en-US" altLang="ja-JP" sz="1800" dirty="0">
                <a:solidFill>
                  <a:prstClr val="black"/>
                </a:solidFill>
                <a:latin typeface="Constantia"/>
                <a:ea typeface="HGP明朝E" panose="02020900000000000000" pitchFamily="18" charset="-128"/>
              </a:rPr>
              <a:t>       </a:t>
            </a:r>
            <a:r>
              <a:rPr lang="ja-JP" altLang="en-US" sz="1800" dirty="0">
                <a:solidFill>
                  <a:prstClr val="black"/>
                </a:solidFill>
                <a:latin typeface="Constantia"/>
                <a:ea typeface="HGP明朝E" panose="02020900000000000000" pitchFamily="18" charset="-128"/>
              </a:rPr>
              <a:t>　すべき（　　         　　</a:t>
            </a:r>
            <a:r>
              <a:rPr lang="en-US" altLang="ja-JP" sz="1800" dirty="0">
                <a:solidFill>
                  <a:prstClr val="black"/>
                </a:solidFill>
                <a:latin typeface="Constantia"/>
                <a:ea typeface="HGP明朝E" panose="02020900000000000000" pitchFamily="18" charset="-128"/>
              </a:rPr>
              <a:t>)</a:t>
            </a:r>
            <a:r>
              <a:rPr lang="ja-JP" altLang="en-US" sz="1800" dirty="0">
                <a:solidFill>
                  <a:prstClr val="black"/>
                </a:solidFill>
                <a:latin typeface="Constantia"/>
                <a:ea typeface="HGP明朝E" panose="02020900000000000000" pitchFamily="18" charset="-128"/>
              </a:rPr>
              <a:t>が存する場合には、持戻しの対象となる（特段の事情の該当性に</a:t>
            </a:r>
            <a:endParaRPr lang="en-US" altLang="ja-JP" sz="1800" dirty="0">
              <a:solidFill>
                <a:prstClr val="black"/>
              </a:solidFill>
              <a:latin typeface="Constantia"/>
              <a:ea typeface="HGP明朝E" panose="02020900000000000000" pitchFamily="18" charset="-128"/>
            </a:endParaRPr>
          </a:p>
          <a:p>
            <a:pPr>
              <a:buClr>
                <a:srgbClr val="0BD0D9"/>
              </a:buClr>
              <a:defRPr/>
            </a:pPr>
            <a:r>
              <a:rPr lang="ja-JP" altLang="en-US" sz="1800" dirty="0">
                <a:solidFill>
                  <a:prstClr val="black"/>
                </a:solidFill>
                <a:latin typeface="Constantia"/>
                <a:ea typeface="HGP明朝E" panose="02020900000000000000" pitchFamily="18" charset="-128"/>
              </a:rPr>
              <a:t>          ついては最二小決Ｈ１６．１０．２９ などの多数の判例がある）。</a:t>
            </a:r>
            <a:endParaRPr lang="en-US" altLang="ja-JP" sz="1800" dirty="0">
              <a:solidFill>
                <a:prstClr val="black"/>
              </a:solidFill>
              <a:latin typeface="Constantia"/>
              <a:ea typeface="HGP明朝E" panose="02020900000000000000" pitchFamily="18" charset="-128"/>
            </a:endParaRPr>
          </a:p>
          <a:p>
            <a:pPr>
              <a:buClr>
                <a:srgbClr val="0BD0D9"/>
              </a:buClr>
              <a:defRPr/>
            </a:pPr>
            <a:r>
              <a:rPr lang="ja-JP" altLang="en-US" sz="1800" dirty="0">
                <a:solidFill>
                  <a:prstClr val="black"/>
                </a:solidFill>
                <a:latin typeface="Constantia"/>
                <a:ea typeface="HGP明朝E" panose="02020900000000000000" pitchFamily="18" charset="-128"/>
              </a:rPr>
              <a:t>　　　・ 死亡退職金･･･生命保険金と同様に受給権者である相続人の固有の権利であると考え</a:t>
            </a:r>
            <a:endParaRPr lang="en-US" altLang="ja-JP" sz="1800" dirty="0">
              <a:solidFill>
                <a:prstClr val="black"/>
              </a:solidFill>
              <a:latin typeface="Constantia"/>
              <a:ea typeface="HGP明朝E" panose="02020900000000000000" pitchFamily="18" charset="-128"/>
            </a:endParaRPr>
          </a:p>
          <a:p>
            <a:pPr>
              <a:buClr>
                <a:srgbClr val="0BD0D9"/>
              </a:buClr>
              <a:defRPr/>
            </a:pPr>
            <a:r>
              <a:rPr lang="en-US" altLang="ja-JP" sz="1800" dirty="0">
                <a:solidFill>
                  <a:prstClr val="black"/>
                </a:solidFill>
                <a:latin typeface="Constantia"/>
                <a:ea typeface="HGP明朝E" panose="02020900000000000000" pitchFamily="18" charset="-128"/>
              </a:rPr>
              <a:t>          </a:t>
            </a:r>
            <a:r>
              <a:rPr lang="ja-JP" altLang="en-US" sz="1800" dirty="0">
                <a:solidFill>
                  <a:prstClr val="black"/>
                </a:solidFill>
                <a:latin typeface="Constantia"/>
                <a:ea typeface="HGP明朝E" panose="02020900000000000000" pitchFamily="18" charset="-128"/>
              </a:rPr>
              <a:t> られており、功労報酬的な性格が強い場合には特別受益に当たらず、生活保障として </a:t>
            </a:r>
            <a:endParaRPr lang="en-US" altLang="ja-JP" sz="1800" dirty="0">
              <a:solidFill>
                <a:prstClr val="black"/>
              </a:solidFill>
              <a:latin typeface="Constantia"/>
              <a:ea typeface="HGP明朝E" panose="02020900000000000000" pitchFamily="18" charset="-128"/>
            </a:endParaRPr>
          </a:p>
          <a:p>
            <a:pPr>
              <a:buClr>
                <a:srgbClr val="0BD0D9"/>
              </a:buClr>
              <a:defRPr/>
            </a:pPr>
            <a:r>
              <a:rPr lang="en-US" altLang="ja-JP" sz="1800" dirty="0">
                <a:solidFill>
                  <a:prstClr val="black"/>
                </a:solidFill>
                <a:latin typeface="Constantia"/>
                <a:ea typeface="HGP明朝E" panose="02020900000000000000" pitchFamily="18" charset="-128"/>
              </a:rPr>
              <a:t>          </a:t>
            </a:r>
            <a:r>
              <a:rPr lang="ja-JP" altLang="en-US" sz="1800" dirty="0">
                <a:solidFill>
                  <a:prstClr val="black"/>
                </a:solidFill>
                <a:latin typeface="Constantia"/>
                <a:ea typeface="HGP明朝E" panose="02020900000000000000" pitchFamily="18" charset="-128"/>
              </a:rPr>
              <a:t> の性格が強い場合には、特別受益に当たるものと考えられる。</a:t>
            </a:r>
            <a:endParaRPr lang="en-US" altLang="ja-JP" sz="1800" dirty="0">
              <a:solidFill>
                <a:prstClr val="black"/>
              </a:solidFill>
              <a:latin typeface="Constantia"/>
              <a:ea typeface="HGP明朝E" panose="02020900000000000000" pitchFamily="18" charset="-128"/>
            </a:endParaRPr>
          </a:p>
          <a:p>
            <a:pPr>
              <a:buClr>
                <a:srgbClr val="0BD0D9"/>
              </a:buClr>
              <a:defRPr/>
            </a:pPr>
            <a:r>
              <a:rPr lang="ja-JP" altLang="en-US" sz="1800" dirty="0">
                <a:solidFill>
                  <a:prstClr val="black"/>
                </a:solidFill>
                <a:latin typeface="Constantia"/>
                <a:ea typeface="HGP明朝E" panose="02020900000000000000" pitchFamily="18" charset="-128"/>
              </a:rPr>
              <a:t>　　　・ 特別受益の評価･･･遺産自体の評価については、遺産分割時説が通説であるが、特別</a:t>
            </a:r>
            <a:endParaRPr lang="en-US" altLang="ja-JP" sz="1800" dirty="0">
              <a:solidFill>
                <a:prstClr val="black"/>
              </a:solidFill>
              <a:latin typeface="Constantia"/>
              <a:ea typeface="HGP明朝E" panose="02020900000000000000" pitchFamily="18" charset="-128"/>
            </a:endParaRPr>
          </a:p>
          <a:p>
            <a:pPr>
              <a:buClr>
                <a:srgbClr val="0BD0D9"/>
              </a:buClr>
              <a:defRPr/>
            </a:pPr>
            <a:r>
              <a:rPr lang="ja-JP" altLang="en-US" sz="1800" dirty="0">
                <a:solidFill>
                  <a:prstClr val="black"/>
                </a:solidFill>
                <a:latin typeface="Constantia"/>
                <a:ea typeface="HGP明朝E" panose="02020900000000000000" pitchFamily="18" charset="-128"/>
              </a:rPr>
              <a:t>           受益の評価時点は相続開始時とされている。</a:t>
            </a:r>
            <a:endParaRPr lang="en-US" altLang="ja-JP" sz="1800" dirty="0">
              <a:solidFill>
                <a:prstClr val="black"/>
              </a:solidFill>
              <a:latin typeface="Constantia"/>
              <a:ea typeface="HGP明朝E" panose="02020900000000000000" pitchFamily="18" charset="-128"/>
            </a:endParaRPr>
          </a:p>
          <a:p>
            <a:pPr>
              <a:buClr>
                <a:srgbClr val="0BD0D9"/>
              </a:buClr>
              <a:defRPr/>
            </a:pPr>
            <a:r>
              <a:rPr lang="ja-JP" altLang="en-US" sz="1800" dirty="0">
                <a:solidFill>
                  <a:prstClr val="black"/>
                </a:solidFill>
                <a:latin typeface="Constantia"/>
                <a:ea typeface="HGP明朝E" panose="02020900000000000000" pitchFamily="18" charset="-128"/>
              </a:rPr>
              <a:t>　　　　 つまり、過去になされた贈与であっても、その対象物の相続開始時の評価額に引き直し</a:t>
            </a:r>
            <a:endParaRPr lang="en-US" altLang="ja-JP" sz="1800" dirty="0">
              <a:solidFill>
                <a:prstClr val="black"/>
              </a:solidFill>
              <a:latin typeface="Constantia"/>
              <a:ea typeface="HGP明朝E" panose="02020900000000000000" pitchFamily="18" charset="-128"/>
            </a:endParaRPr>
          </a:p>
          <a:p>
            <a:pPr>
              <a:buClr>
                <a:srgbClr val="0BD0D9"/>
              </a:buClr>
              <a:defRPr/>
            </a:pPr>
            <a:r>
              <a:rPr lang="ja-JP" altLang="en-US" sz="1800" dirty="0">
                <a:solidFill>
                  <a:prstClr val="black"/>
                </a:solidFill>
                <a:latin typeface="Constantia"/>
                <a:ea typeface="HGP明朝E" panose="02020900000000000000" pitchFamily="18" charset="-128"/>
              </a:rPr>
              <a:t>            て特別受益額とされる。（</a:t>
            </a:r>
            <a:r>
              <a:rPr lang="en-US" altLang="ja-JP" sz="1800" dirty="0">
                <a:solidFill>
                  <a:prstClr val="black"/>
                </a:solidFill>
                <a:latin typeface="Calibri" pitchFamily="34" charset="0"/>
                <a:ea typeface="ＭＳ Ｐゴシック" pitchFamily="50" charset="-128"/>
              </a:rPr>
              <a:t> </a:t>
            </a:r>
            <a:r>
              <a:rPr lang="en-US" altLang="ja-JP" sz="1700" dirty="0">
                <a:solidFill>
                  <a:prstClr val="black"/>
                </a:solidFill>
                <a:latin typeface="HGP明朝E" panose="02020900000000000000" pitchFamily="18" charset="-128"/>
                <a:ea typeface="HGP明朝E" panose="02020900000000000000" pitchFamily="18" charset="-128"/>
              </a:rPr>
              <a:t>ex. </a:t>
            </a:r>
            <a:r>
              <a:rPr lang="ja-JP" altLang="en-US" sz="1800" dirty="0">
                <a:solidFill>
                  <a:prstClr val="black"/>
                </a:solidFill>
                <a:latin typeface="HGP明朝E" panose="02020900000000000000" pitchFamily="18" charset="-128"/>
                <a:ea typeface="HGP明朝E" panose="02020900000000000000" pitchFamily="18" charset="-128"/>
              </a:rPr>
              <a:t>大阪高裁Ｓ５８．６．２）</a:t>
            </a:r>
            <a:r>
              <a:rPr lang="ja-JP" altLang="en-US" sz="1800" dirty="0">
                <a:solidFill>
                  <a:prstClr val="black"/>
                </a:solidFill>
                <a:latin typeface="Constantia"/>
                <a:ea typeface="HGP明朝E" panose="02020900000000000000" pitchFamily="18" charset="-128"/>
              </a:rPr>
              <a:t>　</a:t>
            </a:r>
            <a:endParaRPr lang="en-US" altLang="ja-JP" sz="1800" u="sng" dirty="0">
              <a:solidFill>
                <a:prstClr val="black"/>
              </a:solidFill>
              <a:latin typeface="Constantia"/>
              <a:ea typeface="HGP明朝E" panose="02020900000000000000" pitchFamily="18" charset="-128"/>
            </a:endParaRPr>
          </a:p>
        </p:txBody>
      </p:sp>
      <p:sp>
        <p:nvSpPr>
          <p:cNvPr id="2" name="テキスト ボックス 1">
            <a:extLst>
              <a:ext uri="{FF2B5EF4-FFF2-40B4-BE49-F238E27FC236}">
                <a16:creationId xmlns:a16="http://schemas.microsoft.com/office/drawing/2014/main" id="{07BA25CE-3A03-4A15-B9CE-EB8FEBCAAEA1}"/>
              </a:ext>
            </a:extLst>
          </p:cNvPr>
          <p:cNvSpPr txBox="1"/>
          <p:nvPr/>
        </p:nvSpPr>
        <p:spPr>
          <a:xfrm>
            <a:off x="9177564" y="2564904"/>
            <a:ext cx="914400" cy="369332"/>
          </a:xfrm>
          <a:prstGeom prst="rect">
            <a:avLst/>
          </a:prstGeom>
          <a:noFill/>
        </p:spPr>
        <p:txBody>
          <a:bodyPr wrap="square" rtlCol="0">
            <a:spAutoFit/>
          </a:bodyPr>
          <a:lstStyle/>
          <a:p>
            <a:pPr fontAlgn="base">
              <a:spcBef>
                <a:spcPct val="0"/>
              </a:spcBef>
              <a:spcAft>
                <a:spcPct val="0"/>
              </a:spcAft>
            </a:pPr>
            <a:r>
              <a:rPr lang="ja-JP" altLang="en-US" dirty="0">
                <a:solidFill>
                  <a:prstClr val="black"/>
                </a:solidFill>
                <a:latin typeface="Calibri" pitchFamily="34" charset="0"/>
                <a:ea typeface="ＭＳ Ｐゴシック" pitchFamily="50" charset="-128"/>
              </a:rPr>
              <a:t>不衡平</a:t>
            </a:r>
          </a:p>
        </p:txBody>
      </p:sp>
      <p:sp>
        <p:nvSpPr>
          <p:cNvPr id="6" name="テキスト ボックス 5">
            <a:extLst>
              <a:ext uri="{FF2B5EF4-FFF2-40B4-BE49-F238E27FC236}">
                <a16:creationId xmlns:a16="http://schemas.microsoft.com/office/drawing/2014/main" id="{2D0184C2-0D88-4B29-ADDC-F704DF7740C3}"/>
              </a:ext>
            </a:extLst>
          </p:cNvPr>
          <p:cNvSpPr txBox="1"/>
          <p:nvPr/>
        </p:nvSpPr>
        <p:spPr>
          <a:xfrm>
            <a:off x="2783633" y="3203684"/>
            <a:ext cx="1347929" cy="369332"/>
          </a:xfrm>
          <a:prstGeom prst="rect">
            <a:avLst/>
          </a:prstGeom>
          <a:noFill/>
        </p:spPr>
        <p:txBody>
          <a:bodyPr wrap="square" rtlCol="0">
            <a:spAutoFit/>
          </a:bodyPr>
          <a:lstStyle/>
          <a:p>
            <a:pPr fontAlgn="base">
              <a:spcBef>
                <a:spcPct val="0"/>
              </a:spcBef>
              <a:spcAft>
                <a:spcPct val="0"/>
              </a:spcAft>
            </a:pPr>
            <a:r>
              <a:rPr lang="ja-JP" altLang="en-US" u="sng" dirty="0">
                <a:solidFill>
                  <a:prstClr val="black"/>
                </a:solidFill>
                <a:latin typeface="Calibri" pitchFamily="34" charset="0"/>
                <a:ea typeface="ＭＳ Ｐゴシック" pitchFamily="50" charset="-128"/>
              </a:rPr>
              <a:t>特段の事情</a:t>
            </a:r>
          </a:p>
        </p:txBody>
      </p:sp>
    </p:spTree>
    <p:extLst>
      <p:ext uri="{BB962C8B-B14F-4D97-AF65-F5344CB8AC3E}">
        <p14:creationId xmlns:p14="http://schemas.microsoft.com/office/powerpoint/2010/main" val="7562357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6"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wipe(down)">
                                      <p:cBhvr>
                                        <p:cTn id="14" dur="580">
                                          <p:stCondLst>
                                            <p:cond delay="0"/>
                                          </p:stCondLst>
                                        </p:cTn>
                                        <p:tgtEl>
                                          <p:spTgt spid="6"/>
                                        </p:tgtEl>
                                      </p:cBhvr>
                                    </p:animEffect>
                                    <p:anim calcmode="lin" valueType="num">
                                      <p:cBhvr>
                                        <p:cTn id="15"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16"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17"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18"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19"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20" dur="26">
                                          <p:stCondLst>
                                            <p:cond delay="650"/>
                                          </p:stCondLst>
                                        </p:cTn>
                                        <p:tgtEl>
                                          <p:spTgt spid="6"/>
                                        </p:tgtEl>
                                      </p:cBhvr>
                                      <p:to x="100000" y="60000"/>
                                    </p:animScale>
                                    <p:animScale>
                                      <p:cBhvr>
                                        <p:cTn id="21" dur="166" decel="50000">
                                          <p:stCondLst>
                                            <p:cond delay="676"/>
                                          </p:stCondLst>
                                        </p:cTn>
                                        <p:tgtEl>
                                          <p:spTgt spid="6"/>
                                        </p:tgtEl>
                                      </p:cBhvr>
                                      <p:to x="100000" y="100000"/>
                                    </p:animScale>
                                    <p:animScale>
                                      <p:cBhvr>
                                        <p:cTn id="22" dur="26">
                                          <p:stCondLst>
                                            <p:cond delay="1312"/>
                                          </p:stCondLst>
                                        </p:cTn>
                                        <p:tgtEl>
                                          <p:spTgt spid="6"/>
                                        </p:tgtEl>
                                      </p:cBhvr>
                                      <p:to x="100000" y="80000"/>
                                    </p:animScale>
                                    <p:animScale>
                                      <p:cBhvr>
                                        <p:cTn id="23" dur="166" decel="50000">
                                          <p:stCondLst>
                                            <p:cond delay="1338"/>
                                          </p:stCondLst>
                                        </p:cTn>
                                        <p:tgtEl>
                                          <p:spTgt spid="6"/>
                                        </p:tgtEl>
                                      </p:cBhvr>
                                      <p:to x="100000" y="100000"/>
                                    </p:animScale>
                                    <p:animScale>
                                      <p:cBhvr>
                                        <p:cTn id="24" dur="26">
                                          <p:stCondLst>
                                            <p:cond delay="1642"/>
                                          </p:stCondLst>
                                        </p:cTn>
                                        <p:tgtEl>
                                          <p:spTgt spid="6"/>
                                        </p:tgtEl>
                                      </p:cBhvr>
                                      <p:to x="100000" y="90000"/>
                                    </p:animScale>
                                    <p:animScale>
                                      <p:cBhvr>
                                        <p:cTn id="25" dur="166" decel="50000">
                                          <p:stCondLst>
                                            <p:cond delay="1668"/>
                                          </p:stCondLst>
                                        </p:cTn>
                                        <p:tgtEl>
                                          <p:spTgt spid="6"/>
                                        </p:tgtEl>
                                      </p:cBhvr>
                                      <p:to x="100000" y="100000"/>
                                    </p:animScale>
                                    <p:animScale>
                                      <p:cBhvr>
                                        <p:cTn id="26" dur="26">
                                          <p:stCondLst>
                                            <p:cond delay="1808"/>
                                          </p:stCondLst>
                                        </p:cTn>
                                        <p:tgtEl>
                                          <p:spTgt spid="6"/>
                                        </p:tgtEl>
                                      </p:cBhvr>
                                      <p:to x="100000" y="95000"/>
                                    </p:animScale>
                                    <p:animScale>
                                      <p:cBhvr>
                                        <p:cTn id="27" dur="166" decel="50000">
                                          <p:stCondLst>
                                            <p:cond delay="1834"/>
                                          </p:stCondLst>
                                        </p:cTn>
                                        <p:tgtEl>
                                          <p:spTgt spid="6"/>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p:bld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3" name="テキスト プレースホルダー 2">
            <a:extLst>
              <a:ext uri="{FF2B5EF4-FFF2-40B4-BE49-F238E27FC236}">
                <a16:creationId xmlns:a16="http://schemas.microsoft.com/office/drawing/2014/main" id="{154125FB-0874-4CC8-AA99-53AF67E34108}"/>
              </a:ext>
            </a:extLst>
          </p:cNvPr>
          <p:cNvSpPr>
            <a:spLocks noGrp="1"/>
          </p:cNvSpPr>
          <p:nvPr>
            <p:ph type="body" idx="1"/>
          </p:nvPr>
        </p:nvSpPr>
        <p:spPr>
          <a:xfrm>
            <a:off x="1594461" y="404664"/>
            <a:ext cx="9003078" cy="5760640"/>
          </a:xfrm>
        </p:spPr>
        <p:txBody>
          <a:bodyPr>
            <a:normAutofit/>
          </a:bodyPr>
          <a:lstStyle/>
          <a:p>
            <a:pPr>
              <a:spcBef>
                <a:spcPct val="0"/>
              </a:spcBef>
              <a:buClr>
                <a:srgbClr val="0BD0D9"/>
              </a:buClr>
              <a:buSzTx/>
              <a:defRPr/>
            </a:pPr>
            <a:r>
              <a:rPr lang="en-US" altLang="ja-JP" sz="1800" dirty="0">
                <a:solidFill>
                  <a:schemeClr val="bg1"/>
                </a:solidFill>
                <a:latin typeface="Constantia"/>
                <a:ea typeface="HGP明朝E" panose="02020900000000000000" pitchFamily="18" charset="-128"/>
              </a:rPr>
              <a:t>(</a:t>
            </a:r>
            <a:r>
              <a:rPr lang="ja-JP" altLang="en-US" sz="1800" dirty="0">
                <a:solidFill>
                  <a:schemeClr val="bg1"/>
                </a:solidFill>
                <a:latin typeface="Constantia"/>
                <a:ea typeface="HGP明朝E" panose="02020900000000000000" pitchFamily="18" charset="-128"/>
              </a:rPr>
              <a:t>２</a:t>
            </a:r>
            <a:r>
              <a:rPr lang="en-US" altLang="ja-JP" sz="1800" dirty="0">
                <a:solidFill>
                  <a:schemeClr val="bg1"/>
                </a:solidFill>
                <a:latin typeface="Constantia"/>
                <a:ea typeface="HGP明朝E" panose="02020900000000000000" pitchFamily="18" charset="-128"/>
              </a:rPr>
              <a:t>) </a:t>
            </a:r>
            <a:r>
              <a:rPr lang="ja-JP" altLang="en-US" sz="1800" dirty="0">
                <a:solidFill>
                  <a:schemeClr val="bg1"/>
                </a:solidFill>
                <a:latin typeface="Constantia"/>
                <a:ea typeface="HGP明朝E" panose="02020900000000000000" pitchFamily="18" charset="-128"/>
              </a:rPr>
              <a:t>（　　　　　）</a:t>
            </a:r>
            <a:endParaRPr lang="en-US" altLang="ja-JP" sz="1800" dirty="0">
              <a:solidFill>
                <a:schemeClr val="bg1"/>
              </a:solidFill>
              <a:latin typeface="Constantia"/>
              <a:ea typeface="HGP明朝E" panose="02020900000000000000" pitchFamily="18" charset="-128"/>
            </a:endParaRPr>
          </a:p>
          <a:p>
            <a:pPr>
              <a:spcBef>
                <a:spcPct val="0"/>
              </a:spcBef>
              <a:buClr>
                <a:srgbClr val="0BD0D9"/>
              </a:buClr>
              <a:buSzTx/>
              <a:defRPr/>
            </a:pPr>
            <a:r>
              <a:rPr lang="ja-JP" altLang="en-US" sz="1800" dirty="0">
                <a:solidFill>
                  <a:schemeClr val="bg1"/>
                </a:solidFill>
                <a:latin typeface="Constantia"/>
                <a:ea typeface="HGP明朝E" panose="02020900000000000000" pitchFamily="18" charset="-128"/>
              </a:rPr>
              <a:t>　　 共同相続人の中で、（　　　　　　　　　　　　　　　　　　　　　）について寄与（　 　　　に従事、</a:t>
            </a:r>
            <a:endParaRPr lang="en-US" altLang="ja-JP" sz="1800" dirty="0">
              <a:solidFill>
                <a:schemeClr val="bg1"/>
              </a:solidFill>
              <a:latin typeface="Constantia"/>
              <a:ea typeface="HGP明朝E" panose="02020900000000000000" pitchFamily="18" charset="-128"/>
            </a:endParaRPr>
          </a:p>
          <a:p>
            <a:pPr>
              <a:spcBef>
                <a:spcPct val="0"/>
              </a:spcBef>
              <a:buClr>
                <a:srgbClr val="0BD0D9"/>
              </a:buClr>
              <a:buSzTx/>
              <a:defRPr/>
            </a:pPr>
            <a:r>
              <a:rPr lang="ja-JP" altLang="en-US" sz="1800" dirty="0">
                <a:solidFill>
                  <a:schemeClr val="bg1"/>
                </a:solidFill>
                <a:latin typeface="Constantia"/>
                <a:ea typeface="HGP明朝E" panose="02020900000000000000" pitchFamily="18" charset="-128"/>
              </a:rPr>
              <a:t>　　 　　　　　　　に努める等）をした者がある場合に他の相続人との間の実質的な（　　 　）を</a:t>
            </a:r>
            <a:endParaRPr lang="en-US" altLang="ja-JP" sz="1800" dirty="0">
              <a:solidFill>
                <a:schemeClr val="bg1"/>
              </a:solidFill>
              <a:latin typeface="Constantia"/>
              <a:ea typeface="HGP明朝E" panose="02020900000000000000" pitchFamily="18" charset="-128"/>
            </a:endParaRPr>
          </a:p>
          <a:p>
            <a:pPr>
              <a:spcBef>
                <a:spcPct val="0"/>
              </a:spcBef>
              <a:buClr>
                <a:srgbClr val="0BD0D9"/>
              </a:buClr>
              <a:buSzTx/>
              <a:defRPr/>
            </a:pPr>
            <a:r>
              <a:rPr lang="ja-JP" altLang="en-US" sz="1800" dirty="0">
                <a:solidFill>
                  <a:schemeClr val="bg1"/>
                </a:solidFill>
                <a:latin typeface="Constantia"/>
                <a:ea typeface="HGP明朝E" panose="02020900000000000000" pitchFamily="18" charset="-128"/>
              </a:rPr>
              <a:t>　　 図るため、その寄与相続人に対して相続分以上の財産を取得させる制度（</a:t>
            </a:r>
            <a:r>
              <a:rPr lang="ja-JP" altLang="en-US" sz="1800" u="sng" dirty="0">
                <a:solidFill>
                  <a:schemeClr val="bg1"/>
                </a:solidFill>
                <a:latin typeface="Constantia"/>
                <a:ea typeface="HGP明朝E" panose="02020900000000000000" pitchFamily="18" charset="-128"/>
              </a:rPr>
              <a:t>９０４条</a:t>
            </a:r>
            <a:endParaRPr lang="en-US" altLang="ja-JP" sz="1800" u="sng" dirty="0">
              <a:solidFill>
                <a:schemeClr val="bg1"/>
              </a:solidFill>
              <a:latin typeface="Constantia"/>
              <a:ea typeface="HGP明朝E" panose="02020900000000000000" pitchFamily="18" charset="-128"/>
            </a:endParaRPr>
          </a:p>
          <a:p>
            <a:pPr>
              <a:spcBef>
                <a:spcPct val="0"/>
              </a:spcBef>
              <a:buClr>
                <a:srgbClr val="0BD0D9"/>
              </a:buClr>
              <a:buSzTx/>
              <a:defRPr/>
            </a:pPr>
            <a:r>
              <a:rPr lang="en-US" altLang="ja-JP" sz="1800" dirty="0">
                <a:solidFill>
                  <a:schemeClr val="bg1"/>
                </a:solidFill>
                <a:latin typeface="Constantia"/>
                <a:ea typeface="HGP明朝E" panose="02020900000000000000" pitchFamily="18" charset="-128"/>
              </a:rPr>
              <a:t>      </a:t>
            </a:r>
            <a:r>
              <a:rPr lang="ja-JP" altLang="en-US" sz="1800" u="sng" dirty="0">
                <a:solidFill>
                  <a:schemeClr val="bg1"/>
                </a:solidFill>
                <a:latin typeface="Constantia"/>
                <a:ea typeface="HGP明朝E" panose="02020900000000000000" pitchFamily="18" charset="-128"/>
              </a:rPr>
              <a:t>の２</a:t>
            </a:r>
            <a:r>
              <a:rPr lang="ja-JP" altLang="en-US" sz="1800" dirty="0">
                <a:solidFill>
                  <a:schemeClr val="bg1"/>
                </a:solidFill>
                <a:latin typeface="Constantia"/>
                <a:ea typeface="HGP明朝E" panose="02020900000000000000" pitchFamily="18" charset="-128"/>
              </a:rPr>
              <a:t>）。共同相続人以外の親族による特別の寄与は平成３０年改正の</a:t>
            </a:r>
            <a:r>
              <a:rPr lang="ja-JP" altLang="en-US" sz="1800" u="sng" dirty="0">
                <a:solidFill>
                  <a:schemeClr val="bg1"/>
                </a:solidFill>
                <a:latin typeface="Constantia"/>
                <a:ea typeface="HGP明朝E" panose="02020900000000000000" pitchFamily="18" charset="-128"/>
              </a:rPr>
              <a:t>１０５０条</a:t>
            </a:r>
            <a:r>
              <a:rPr lang="ja-JP" altLang="en-US" sz="1800" dirty="0">
                <a:solidFill>
                  <a:schemeClr val="bg1"/>
                </a:solidFill>
                <a:latin typeface="Constantia"/>
                <a:ea typeface="HGP明朝E" panose="02020900000000000000" pitchFamily="18" charset="-128"/>
              </a:rPr>
              <a:t>で（第２部</a:t>
            </a:r>
            <a:endParaRPr lang="en-US" altLang="ja-JP" sz="1800" dirty="0">
              <a:solidFill>
                <a:schemeClr val="bg1"/>
              </a:solidFill>
              <a:latin typeface="Constantia"/>
              <a:ea typeface="HGP明朝E" panose="02020900000000000000" pitchFamily="18" charset="-128"/>
            </a:endParaRPr>
          </a:p>
          <a:p>
            <a:pPr>
              <a:spcBef>
                <a:spcPct val="0"/>
              </a:spcBef>
              <a:buClr>
                <a:srgbClr val="0BD0D9"/>
              </a:buClr>
              <a:buSzTx/>
              <a:defRPr/>
            </a:pPr>
            <a:r>
              <a:rPr lang="ja-JP" altLang="en-US" sz="1800" dirty="0">
                <a:solidFill>
                  <a:schemeClr val="bg1"/>
                </a:solidFill>
                <a:latin typeface="Constantia"/>
                <a:ea typeface="HGP明朝E" panose="02020900000000000000" pitchFamily="18" charset="-128"/>
              </a:rPr>
              <a:t>      にて説明）。</a:t>
            </a:r>
            <a:endParaRPr lang="en-US" altLang="ja-JP" sz="1800" dirty="0">
              <a:solidFill>
                <a:schemeClr val="bg1"/>
              </a:solidFill>
              <a:latin typeface="Constantia"/>
              <a:ea typeface="HGP明朝E" panose="02020900000000000000" pitchFamily="18" charset="-128"/>
            </a:endParaRPr>
          </a:p>
          <a:p>
            <a:pPr>
              <a:spcBef>
                <a:spcPct val="0"/>
              </a:spcBef>
              <a:buClr>
                <a:srgbClr val="0BD0D9"/>
              </a:buClr>
              <a:buSzTx/>
              <a:defRPr/>
            </a:pPr>
            <a:r>
              <a:rPr lang="ja-JP" altLang="en-US" sz="1800" dirty="0">
                <a:solidFill>
                  <a:schemeClr val="bg1"/>
                </a:solidFill>
                <a:latin typeface="Calibri" pitchFamily="34" charset="0"/>
                <a:ea typeface="ＭＳ Ｐゴシック" pitchFamily="50" charset="-128"/>
              </a:rPr>
              <a:t>　 </a:t>
            </a:r>
            <a:r>
              <a:rPr lang="ja-JP" altLang="en-US" sz="1800" dirty="0">
                <a:solidFill>
                  <a:schemeClr val="bg1"/>
                </a:solidFill>
                <a:latin typeface="+mn-ea"/>
              </a:rPr>
              <a:t>・ 実質上の課題･･･当事者間で協議が成立しない（                                 ）場合は</a:t>
            </a:r>
            <a:endParaRPr lang="en-US" altLang="ja-JP" sz="1800" dirty="0">
              <a:solidFill>
                <a:schemeClr val="bg1"/>
              </a:solidFill>
              <a:latin typeface="+mn-ea"/>
            </a:endParaRPr>
          </a:p>
          <a:p>
            <a:pPr>
              <a:spcBef>
                <a:spcPct val="0"/>
              </a:spcBef>
              <a:buClr>
                <a:srgbClr val="0BD0D9"/>
              </a:buClr>
              <a:buSzTx/>
              <a:defRPr/>
            </a:pPr>
            <a:r>
              <a:rPr lang="en-US" altLang="ja-JP" sz="1800" dirty="0">
                <a:solidFill>
                  <a:schemeClr val="bg1"/>
                </a:solidFill>
                <a:latin typeface="+mn-ea"/>
              </a:rPr>
              <a:t>     </a:t>
            </a:r>
            <a:r>
              <a:rPr lang="ja-JP" altLang="en-US" sz="1800" dirty="0">
                <a:solidFill>
                  <a:schemeClr val="bg1"/>
                </a:solidFill>
                <a:latin typeface="+mn-ea"/>
              </a:rPr>
              <a:t>家裁で定める（</a:t>
            </a:r>
            <a:r>
              <a:rPr lang="ja-JP" altLang="en-US" sz="1800" u="sng" dirty="0">
                <a:solidFill>
                  <a:schemeClr val="bg1"/>
                </a:solidFill>
                <a:latin typeface="+mn-ea"/>
              </a:rPr>
              <a:t>９０４条の２ ②</a:t>
            </a:r>
            <a:r>
              <a:rPr lang="ja-JP" altLang="en-US" sz="1800" dirty="0">
                <a:solidFill>
                  <a:schemeClr val="bg1"/>
                </a:solidFill>
                <a:latin typeface="+mn-ea"/>
              </a:rPr>
              <a:t>）。調停・審判で寄与分が認められることには厳しく、低額</a:t>
            </a:r>
            <a:endParaRPr lang="en-US" altLang="ja-JP" sz="1800" dirty="0">
              <a:solidFill>
                <a:schemeClr val="bg1"/>
              </a:solidFill>
              <a:latin typeface="+mn-ea"/>
            </a:endParaRPr>
          </a:p>
          <a:p>
            <a:pPr>
              <a:spcBef>
                <a:spcPct val="0"/>
              </a:spcBef>
              <a:buClr>
                <a:srgbClr val="0BD0D9"/>
              </a:buClr>
              <a:buSzTx/>
              <a:defRPr/>
            </a:pPr>
            <a:r>
              <a:rPr lang="en-US" altLang="ja-JP" sz="1800" dirty="0">
                <a:solidFill>
                  <a:schemeClr val="bg1"/>
                </a:solidFill>
                <a:latin typeface="+mn-ea"/>
              </a:rPr>
              <a:t>    </a:t>
            </a:r>
            <a:r>
              <a:rPr lang="ja-JP" altLang="en-US" sz="1800" dirty="0">
                <a:solidFill>
                  <a:schemeClr val="bg1"/>
                </a:solidFill>
                <a:latin typeface="+mn-ea"/>
              </a:rPr>
              <a:t> にとどまるとの分析がある。</a:t>
            </a:r>
            <a:r>
              <a:rPr lang="en-US" altLang="ja-JP" sz="1800" dirty="0">
                <a:solidFill>
                  <a:schemeClr val="bg1"/>
                </a:solidFill>
                <a:latin typeface="+mn-ea"/>
              </a:rPr>
              <a:t> </a:t>
            </a:r>
          </a:p>
          <a:p>
            <a:pPr>
              <a:spcBef>
                <a:spcPct val="0"/>
              </a:spcBef>
              <a:buClr>
                <a:srgbClr val="0BD0D9"/>
              </a:buClr>
              <a:buSzTx/>
              <a:defRPr/>
            </a:pPr>
            <a:r>
              <a:rPr lang="en-US" altLang="ja-JP" sz="1800" dirty="0">
                <a:solidFill>
                  <a:schemeClr val="bg1"/>
                </a:solidFill>
                <a:latin typeface="+mn-ea"/>
              </a:rPr>
              <a:t>   </a:t>
            </a:r>
            <a:r>
              <a:rPr lang="ja-JP" altLang="en-US" sz="1800" dirty="0">
                <a:solidFill>
                  <a:schemeClr val="bg1"/>
                </a:solidFill>
                <a:latin typeface="+mn-ea"/>
              </a:rPr>
              <a:t>・ 特別縁故者（</a:t>
            </a:r>
            <a:r>
              <a:rPr lang="ja-JP" altLang="en-US" sz="1800" u="sng" dirty="0">
                <a:solidFill>
                  <a:schemeClr val="bg1"/>
                </a:solidFill>
                <a:latin typeface="+mn-ea"/>
              </a:rPr>
              <a:t>９５８条の３</a:t>
            </a:r>
            <a:r>
              <a:rPr lang="ja-JP" altLang="en-US" sz="1800" dirty="0">
                <a:solidFill>
                  <a:schemeClr val="bg1"/>
                </a:solidFill>
                <a:latin typeface="+mn-ea"/>
              </a:rPr>
              <a:t>）･･･特に貢献した（　　　　　　 　　　）に対して。</a:t>
            </a:r>
            <a:endParaRPr lang="en-US" altLang="ja-JP" sz="1800" dirty="0">
              <a:solidFill>
                <a:schemeClr val="bg1"/>
              </a:solidFill>
              <a:latin typeface="+mn-ea"/>
            </a:endParaRPr>
          </a:p>
          <a:p>
            <a:pPr>
              <a:spcBef>
                <a:spcPct val="0"/>
              </a:spcBef>
              <a:buClr>
                <a:srgbClr val="0BD0D9"/>
              </a:buClr>
              <a:buSzTx/>
              <a:defRPr/>
            </a:pPr>
            <a:endParaRPr lang="en-US" altLang="ja-JP" sz="1800" dirty="0">
              <a:solidFill>
                <a:schemeClr val="bg1"/>
              </a:solidFill>
              <a:latin typeface="Constantia"/>
              <a:ea typeface="HGP明朝E" panose="02020900000000000000" pitchFamily="18" charset="-128"/>
            </a:endParaRPr>
          </a:p>
          <a:p>
            <a:pPr>
              <a:spcBef>
                <a:spcPct val="0"/>
              </a:spcBef>
              <a:buClr>
                <a:srgbClr val="0BD0D9"/>
              </a:buClr>
              <a:buSzTx/>
              <a:defRPr/>
            </a:pPr>
            <a:r>
              <a:rPr lang="en-US" altLang="ja-JP" sz="1800" dirty="0">
                <a:solidFill>
                  <a:schemeClr val="bg1"/>
                </a:solidFill>
                <a:latin typeface="Constantia"/>
                <a:ea typeface="HGP明朝E" panose="02020900000000000000" pitchFamily="18" charset="-128"/>
              </a:rPr>
              <a:t>(</a:t>
            </a:r>
            <a:r>
              <a:rPr lang="ja-JP" altLang="en-US" sz="1800" dirty="0">
                <a:solidFill>
                  <a:schemeClr val="bg1"/>
                </a:solidFill>
                <a:latin typeface="Constantia"/>
                <a:ea typeface="HGP明朝E" panose="02020900000000000000" pitchFamily="18" charset="-128"/>
              </a:rPr>
              <a:t>３</a:t>
            </a:r>
            <a:r>
              <a:rPr lang="en-US" altLang="ja-JP" sz="1800" dirty="0">
                <a:solidFill>
                  <a:schemeClr val="bg1"/>
                </a:solidFill>
                <a:latin typeface="Constantia"/>
                <a:ea typeface="HGP明朝E" panose="02020900000000000000" pitchFamily="18" charset="-128"/>
              </a:rPr>
              <a:t>) </a:t>
            </a:r>
            <a:r>
              <a:rPr lang="ja-JP" altLang="en-US" sz="1800" dirty="0">
                <a:solidFill>
                  <a:schemeClr val="bg1"/>
                </a:solidFill>
                <a:latin typeface="Constantia"/>
                <a:ea typeface="HGP明朝E" panose="02020900000000000000" pitchFamily="18" charset="-128"/>
              </a:rPr>
              <a:t>分割財産の計算</a:t>
            </a:r>
            <a:endParaRPr lang="en-US" altLang="ja-JP" sz="1800" dirty="0">
              <a:solidFill>
                <a:schemeClr val="bg1"/>
              </a:solidFill>
              <a:latin typeface="Constantia"/>
              <a:ea typeface="HGP明朝E" panose="02020900000000000000" pitchFamily="18" charset="-128"/>
            </a:endParaRPr>
          </a:p>
          <a:p>
            <a:pPr>
              <a:spcBef>
                <a:spcPct val="0"/>
              </a:spcBef>
              <a:buClr>
                <a:srgbClr val="0BD0D9"/>
              </a:buClr>
              <a:buSzTx/>
              <a:defRPr/>
            </a:pPr>
            <a:endParaRPr lang="en-US" altLang="ja-JP" sz="1800" dirty="0">
              <a:solidFill>
                <a:schemeClr val="bg1"/>
              </a:solidFill>
              <a:latin typeface="Constantia"/>
              <a:ea typeface="HGP明朝E" panose="02020900000000000000" pitchFamily="18" charset="-128"/>
            </a:endParaRPr>
          </a:p>
          <a:p>
            <a:pPr>
              <a:spcBef>
                <a:spcPct val="0"/>
              </a:spcBef>
              <a:buClr>
                <a:srgbClr val="0BD0D9"/>
              </a:buClr>
              <a:buSzTx/>
              <a:defRPr/>
            </a:pPr>
            <a:r>
              <a:rPr lang="ja-JP" altLang="en-US" sz="1800" dirty="0">
                <a:solidFill>
                  <a:schemeClr val="bg1"/>
                </a:solidFill>
                <a:latin typeface="Constantia"/>
                <a:ea typeface="HGP明朝E" panose="02020900000000000000" pitchFamily="18" charset="-128"/>
              </a:rPr>
              <a:t>　　　　  </a:t>
            </a:r>
            <a:r>
              <a:rPr lang="ja-JP" altLang="en-US" sz="1800" dirty="0">
                <a:solidFill>
                  <a:schemeClr val="bg1"/>
                </a:solidFill>
                <a:latin typeface="+mn-ea"/>
                <a:ea typeface="HGP明朝E" panose="02020900000000000000" pitchFamily="18" charset="-128"/>
              </a:rPr>
              <a:t>　　　　　　　　　　 </a:t>
            </a:r>
            <a:r>
              <a:rPr lang="ja-JP" altLang="en-US" sz="1600" dirty="0">
                <a:solidFill>
                  <a:schemeClr val="bg1"/>
                </a:solidFill>
                <a:latin typeface="+mn-ea"/>
              </a:rPr>
              <a:t>＝ 相続財産 ＋ みなし相続財産（特別受益等） − 寄与分等</a:t>
            </a:r>
            <a:endParaRPr lang="en-US" altLang="ja-JP" sz="1600" dirty="0">
              <a:solidFill>
                <a:schemeClr val="bg1"/>
              </a:solidFill>
              <a:latin typeface="+mn-ea"/>
            </a:endParaRPr>
          </a:p>
          <a:p>
            <a:pPr>
              <a:spcBef>
                <a:spcPct val="0"/>
              </a:spcBef>
              <a:buClr>
                <a:srgbClr val="0BD0D9"/>
              </a:buClr>
              <a:buSzTx/>
              <a:defRPr/>
            </a:pPr>
            <a:r>
              <a:rPr lang="ja-JP" altLang="en-US" sz="1600" dirty="0">
                <a:solidFill>
                  <a:schemeClr val="bg1"/>
                </a:solidFill>
                <a:latin typeface="+mn-ea"/>
              </a:rPr>
              <a:t>　　　　　　　　　　　　　　　　　　   これを法定分割し各人の法定具体的分割財産を決める。</a:t>
            </a:r>
            <a:endParaRPr lang="en-US" altLang="ja-JP" sz="1600" dirty="0">
              <a:solidFill>
                <a:schemeClr val="bg1"/>
              </a:solidFill>
              <a:latin typeface="+mn-ea"/>
            </a:endParaRPr>
          </a:p>
          <a:p>
            <a:pPr>
              <a:spcBef>
                <a:spcPct val="0"/>
              </a:spcBef>
              <a:buClr>
                <a:srgbClr val="0BD0D9"/>
              </a:buClr>
              <a:buSzTx/>
              <a:defRPr/>
            </a:pPr>
            <a:endParaRPr lang="en-US" altLang="ja-JP" sz="1600" dirty="0">
              <a:solidFill>
                <a:schemeClr val="bg1"/>
              </a:solidFill>
              <a:latin typeface="+mn-ea"/>
            </a:endParaRPr>
          </a:p>
          <a:p>
            <a:pPr>
              <a:spcBef>
                <a:spcPct val="0"/>
              </a:spcBef>
              <a:buClr>
                <a:srgbClr val="0BD0D9"/>
              </a:buClr>
              <a:buSzTx/>
              <a:defRPr/>
            </a:pPr>
            <a:r>
              <a:rPr lang="ja-JP" altLang="en-US" sz="1800" dirty="0">
                <a:solidFill>
                  <a:schemeClr val="bg1"/>
                </a:solidFill>
                <a:latin typeface="Constantia"/>
                <a:ea typeface="HGP明朝E" panose="02020900000000000000" pitchFamily="18" charset="-128"/>
              </a:rPr>
              <a:t>　　     　　　　　　　　　　　　　　　 </a:t>
            </a:r>
            <a:r>
              <a:rPr lang="ja-JP" altLang="en-US" sz="1600" dirty="0">
                <a:solidFill>
                  <a:schemeClr val="bg1"/>
                </a:solidFill>
                <a:latin typeface="+mn-ea"/>
              </a:rPr>
              <a:t>＝ 法定具体的分割財産 − 各人の特別受益分等 </a:t>
            </a:r>
            <a:r>
              <a:rPr lang="ja-JP" altLang="en-US" sz="1600" dirty="0">
                <a:solidFill>
                  <a:schemeClr val="bg1"/>
                </a:solidFill>
                <a:latin typeface="HGP明朝E" panose="02020900000000000000" pitchFamily="18" charset="-128"/>
                <a:ea typeface="HGP明朝E" panose="02020900000000000000" pitchFamily="18" charset="-128"/>
              </a:rPr>
              <a:t>＋ 各人の寄与分等</a:t>
            </a:r>
            <a:endParaRPr lang="en-US" altLang="ja-JP" sz="1600" dirty="0">
              <a:solidFill>
                <a:schemeClr val="bg1"/>
              </a:solidFill>
              <a:latin typeface="HGP明朝E" panose="02020900000000000000" pitchFamily="18" charset="-128"/>
              <a:ea typeface="HGP明朝E" panose="02020900000000000000" pitchFamily="18" charset="-128"/>
            </a:endParaRPr>
          </a:p>
          <a:p>
            <a:pPr>
              <a:spcBef>
                <a:spcPct val="0"/>
              </a:spcBef>
              <a:buClr>
                <a:srgbClr val="0BD0D9"/>
              </a:buClr>
              <a:buSzTx/>
              <a:defRPr/>
            </a:pPr>
            <a:r>
              <a:rPr lang="ja-JP" altLang="en-US" sz="1600" dirty="0">
                <a:solidFill>
                  <a:schemeClr val="bg1"/>
                </a:solidFill>
                <a:latin typeface="+mn-ea"/>
              </a:rPr>
              <a:t>　　　　　　　　　　　　　　　　 </a:t>
            </a:r>
            <a:r>
              <a:rPr lang="ja-JP" altLang="en-US" sz="1800" dirty="0">
                <a:solidFill>
                  <a:schemeClr val="bg1"/>
                </a:solidFill>
                <a:latin typeface="Constantia"/>
                <a:ea typeface="HGP明朝E" panose="02020900000000000000" pitchFamily="18" charset="-128"/>
              </a:rPr>
              <a:t>　</a:t>
            </a:r>
            <a:endParaRPr lang="en-US" altLang="ja-JP" sz="1800" dirty="0">
              <a:solidFill>
                <a:schemeClr val="bg1"/>
              </a:solidFill>
              <a:latin typeface="Constantia"/>
              <a:ea typeface="HGP明朝E" panose="02020900000000000000" pitchFamily="18" charset="-128"/>
            </a:endParaRPr>
          </a:p>
          <a:p>
            <a:pPr>
              <a:spcBef>
                <a:spcPct val="0"/>
              </a:spcBef>
              <a:buClr>
                <a:srgbClr val="0BD0D9"/>
              </a:buClr>
              <a:buSzTx/>
              <a:defRPr/>
            </a:pPr>
            <a:r>
              <a:rPr lang="ja-JP" altLang="en-US" sz="1800" dirty="0">
                <a:solidFill>
                  <a:prstClr val="white"/>
                </a:solidFill>
                <a:latin typeface="Constantia"/>
                <a:ea typeface="HGP明朝E" panose="02020900000000000000" pitchFamily="18" charset="-128"/>
              </a:rPr>
              <a:t>　　　　　　　　　　　　　　　　</a:t>
            </a:r>
            <a:endParaRPr lang="ja-JP" altLang="en-US" sz="1600" dirty="0">
              <a:latin typeface="+mn-ea"/>
            </a:endParaRPr>
          </a:p>
        </p:txBody>
      </p:sp>
      <p:sp>
        <p:nvSpPr>
          <p:cNvPr id="4" name="スライド番号プレースホルダー 3">
            <a:extLst>
              <a:ext uri="{FF2B5EF4-FFF2-40B4-BE49-F238E27FC236}">
                <a16:creationId xmlns:a16="http://schemas.microsoft.com/office/drawing/2014/main" id="{94F576B1-F156-4D3B-BC94-7061EB6426C8}"/>
              </a:ext>
            </a:extLst>
          </p:cNvPr>
          <p:cNvSpPr>
            <a:spLocks noGrp="1"/>
          </p:cNvSpPr>
          <p:nvPr>
            <p:ph type="sldNum" sz="quarter" idx="12"/>
          </p:nvPr>
        </p:nvSpPr>
        <p:spPr>
          <a:xfrm>
            <a:off x="9558583" y="6349775"/>
            <a:ext cx="762000" cy="365125"/>
          </a:xfrm>
        </p:spPr>
        <p:txBody>
          <a:bodyPr/>
          <a:lstStyle/>
          <a:p>
            <a:pPr fontAlgn="base">
              <a:spcBef>
                <a:spcPct val="0"/>
              </a:spcBef>
              <a:spcAft>
                <a:spcPct val="0"/>
              </a:spcAft>
              <a:defRPr/>
            </a:pPr>
            <a:fld id="{1BF73EC5-EDF2-4E74-BF6C-6E215FBCE645}" type="slidenum">
              <a:rPr lang="ja-JP" altLang="en-US">
                <a:solidFill>
                  <a:prstClr val="black"/>
                </a:solidFill>
                <a:latin typeface="Calibri" pitchFamily="34" charset="0"/>
                <a:ea typeface="ＭＳ Ｐゴシック" pitchFamily="50" charset="-128"/>
              </a:rPr>
              <a:pPr fontAlgn="base">
                <a:spcBef>
                  <a:spcPct val="0"/>
                </a:spcBef>
                <a:spcAft>
                  <a:spcPct val="0"/>
                </a:spcAft>
                <a:defRPr/>
              </a:pPr>
              <a:t>23</a:t>
            </a:fld>
            <a:endParaRPr lang="ja-JP" altLang="en-US" dirty="0">
              <a:solidFill>
                <a:prstClr val="black"/>
              </a:solidFill>
              <a:latin typeface="Calibri" pitchFamily="34" charset="0"/>
              <a:ea typeface="ＭＳ Ｐゴシック" pitchFamily="50" charset="-128"/>
            </a:endParaRPr>
          </a:p>
        </p:txBody>
      </p:sp>
      <p:sp>
        <p:nvSpPr>
          <p:cNvPr id="5" name="正方形/長方形 4">
            <a:extLst>
              <a:ext uri="{FF2B5EF4-FFF2-40B4-BE49-F238E27FC236}">
                <a16:creationId xmlns:a16="http://schemas.microsoft.com/office/drawing/2014/main" id="{472B8CD2-05FE-49FB-835F-7BC18AD1CD11}"/>
              </a:ext>
            </a:extLst>
          </p:cNvPr>
          <p:cNvSpPr/>
          <p:nvPr/>
        </p:nvSpPr>
        <p:spPr>
          <a:xfrm>
            <a:off x="2279576" y="4005064"/>
            <a:ext cx="1656184" cy="360040"/>
          </a:xfrm>
          <a:prstGeom prst="rect">
            <a:avLst/>
          </a:prstGeom>
          <a:ln/>
        </p:spPr>
        <p:style>
          <a:lnRef idx="2">
            <a:schemeClr val="dk1"/>
          </a:lnRef>
          <a:fillRef idx="1">
            <a:schemeClr val="lt1"/>
          </a:fillRef>
          <a:effectRef idx="0">
            <a:schemeClr val="dk1"/>
          </a:effectRef>
          <a:fontRef idx="minor">
            <a:schemeClr val="dk1"/>
          </a:fontRef>
        </p:style>
        <p:txBody>
          <a:bodyPr rtlCol="0" anchor="ctr"/>
          <a:lstStyle/>
          <a:p>
            <a:pPr algn="ctr" fontAlgn="base">
              <a:spcBef>
                <a:spcPct val="0"/>
              </a:spcBef>
              <a:spcAft>
                <a:spcPct val="0"/>
              </a:spcAft>
            </a:pPr>
            <a:r>
              <a:rPr lang="ja-JP" altLang="en-US" sz="1600" dirty="0">
                <a:solidFill>
                  <a:prstClr val="black"/>
                </a:solidFill>
                <a:latin typeface="Constantia"/>
                <a:ea typeface="HGP明朝E" panose="02020900000000000000" pitchFamily="18" charset="-128"/>
              </a:rPr>
              <a:t>分割財産の全体</a:t>
            </a:r>
          </a:p>
        </p:txBody>
      </p:sp>
      <p:sp>
        <p:nvSpPr>
          <p:cNvPr id="6" name="正方形/長方形 5">
            <a:extLst>
              <a:ext uri="{FF2B5EF4-FFF2-40B4-BE49-F238E27FC236}">
                <a16:creationId xmlns:a16="http://schemas.microsoft.com/office/drawing/2014/main" id="{60B844D9-73E5-42AA-B42A-EC0C4874B859}"/>
              </a:ext>
            </a:extLst>
          </p:cNvPr>
          <p:cNvSpPr/>
          <p:nvPr/>
        </p:nvSpPr>
        <p:spPr>
          <a:xfrm>
            <a:off x="2279576" y="4725144"/>
            <a:ext cx="2232248" cy="360040"/>
          </a:xfrm>
          <a:prstGeom prst="rect">
            <a:avLst/>
          </a:prstGeom>
          <a:ln/>
        </p:spPr>
        <p:style>
          <a:lnRef idx="2">
            <a:schemeClr val="dk1"/>
          </a:lnRef>
          <a:fillRef idx="1">
            <a:schemeClr val="lt1"/>
          </a:fillRef>
          <a:effectRef idx="0">
            <a:schemeClr val="dk1"/>
          </a:effectRef>
          <a:fontRef idx="minor">
            <a:schemeClr val="dk1"/>
          </a:fontRef>
        </p:style>
        <p:txBody>
          <a:bodyPr rtlCol="0" anchor="ctr"/>
          <a:lstStyle/>
          <a:p>
            <a:pPr algn="ctr" fontAlgn="base">
              <a:spcBef>
                <a:spcPct val="0"/>
              </a:spcBef>
              <a:spcAft>
                <a:spcPct val="0"/>
              </a:spcAft>
            </a:pPr>
            <a:r>
              <a:rPr lang="ja-JP" altLang="en-US" sz="1600" dirty="0">
                <a:solidFill>
                  <a:prstClr val="black"/>
                </a:solidFill>
                <a:latin typeface="Constantia"/>
                <a:ea typeface="HGP明朝E" panose="02020900000000000000" pitchFamily="18" charset="-128"/>
              </a:rPr>
              <a:t>実質の各人の相続財産</a:t>
            </a:r>
          </a:p>
        </p:txBody>
      </p:sp>
      <p:sp>
        <p:nvSpPr>
          <p:cNvPr id="2" name="テキスト ボックス 1">
            <a:extLst>
              <a:ext uri="{FF2B5EF4-FFF2-40B4-BE49-F238E27FC236}">
                <a16:creationId xmlns:a16="http://schemas.microsoft.com/office/drawing/2014/main" id="{C1950317-6511-4C17-A41F-6E121AAE1A90}"/>
              </a:ext>
            </a:extLst>
          </p:cNvPr>
          <p:cNvSpPr txBox="1"/>
          <p:nvPr/>
        </p:nvSpPr>
        <p:spPr>
          <a:xfrm>
            <a:off x="2063552" y="404664"/>
            <a:ext cx="914400" cy="369332"/>
          </a:xfrm>
          <a:prstGeom prst="rect">
            <a:avLst/>
          </a:prstGeom>
          <a:noFill/>
        </p:spPr>
        <p:txBody>
          <a:bodyPr wrap="square" rtlCol="0">
            <a:spAutoFit/>
          </a:bodyPr>
          <a:lstStyle/>
          <a:p>
            <a:pPr fontAlgn="base">
              <a:spcBef>
                <a:spcPct val="0"/>
              </a:spcBef>
              <a:spcAft>
                <a:spcPct val="0"/>
              </a:spcAft>
            </a:pPr>
            <a:r>
              <a:rPr lang="ja-JP" altLang="en-US" dirty="0">
                <a:solidFill>
                  <a:prstClr val="black"/>
                </a:solidFill>
                <a:latin typeface="Calibri" pitchFamily="34" charset="0"/>
                <a:ea typeface="ＭＳ Ｐゴシック" pitchFamily="50" charset="-128"/>
              </a:rPr>
              <a:t>寄与分</a:t>
            </a:r>
          </a:p>
        </p:txBody>
      </p:sp>
      <p:sp>
        <p:nvSpPr>
          <p:cNvPr id="8" name="テキスト ボックス 7">
            <a:extLst>
              <a:ext uri="{FF2B5EF4-FFF2-40B4-BE49-F238E27FC236}">
                <a16:creationId xmlns:a16="http://schemas.microsoft.com/office/drawing/2014/main" id="{D04D628E-C415-4926-9476-49F3DB5E5C3E}"/>
              </a:ext>
            </a:extLst>
          </p:cNvPr>
          <p:cNvSpPr txBox="1"/>
          <p:nvPr/>
        </p:nvSpPr>
        <p:spPr>
          <a:xfrm>
            <a:off x="3980637" y="678758"/>
            <a:ext cx="3384376" cy="369332"/>
          </a:xfrm>
          <a:prstGeom prst="rect">
            <a:avLst/>
          </a:prstGeom>
          <a:noFill/>
        </p:spPr>
        <p:txBody>
          <a:bodyPr wrap="square" rtlCol="0">
            <a:spAutoFit/>
          </a:bodyPr>
          <a:lstStyle/>
          <a:p>
            <a:pPr fontAlgn="base">
              <a:spcBef>
                <a:spcPct val="0"/>
              </a:spcBef>
              <a:spcAft>
                <a:spcPct val="0"/>
              </a:spcAft>
            </a:pPr>
            <a:r>
              <a:rPr lang="ja-JP" altLang="en-US" dirty="0">
                <a:solidFill>
                  <a:prstClr val="black"/>
                </a:solidFill>
                <a:latin typeface="Calibri" pitchFamily="34" charset="0"/>
                <a:ea typeface="ＭＳ Ｐゴシック" pitchFamily="50" charset="-128"/>
              </a:rPr>
              <a:t>被相続人の財産の維持又は増加</a:t>
            </a:r>
          </a:p>
        </p:txBody>
      </p:sp>
      <p:sp>
        <p:nvSpPr>
          <p:cNvPr id="10" name="テキスト ボックス 9">
            <a:extLst>
              <a:ext uri="{FF2B5EF4-FFF2-40B4-BE49-F238E27FC236}">
                <a16:creationId xmlns:a16="http://schemas.microsoft.com/office/drawing/2014/main" id="{A83A4C06-9176-4A30-AF70-E6A859D43555}"/>
              </a:ext>
            </a:extLst>
          </p:cNvPr>
          <p:cNvSpPr txBox="1"/>
          <p:nvPr/>
        </p:nvSpPr>
        <p:spPr>
          <a:xfrm>
            <a:off x="8688289" y="691247"/>
            <a:ext cx="895929" cy="369332"/>
          </a:xfrm>
          <a:prstGeom prst="rect">
            <a:avLst/>
          </a:prstGeom>
          <a:noFill/>
        </p:spPr>
        <p:txBody>
          <a:bodyPr wrap="square" rtlCol="0">
            <a:spAutoFit/>
          </a:bodyPr>
          <a:lstStyle/>
          <a:p>
            <a:pPr fontAlgn="base">
              <a:spcBef>
                <a:spcPct val="0"/>
              </a:spcBef>
              <a:spcAft>
                <a:spcPct val="0"/>
              </a:spcAft>
            </a:pPr>
            <a:r>
              <a:rPr lang="ja-JP" altLang="en-US" dirty="0">
                <a:solidFill>
                  <a:prstClr val="black"/>
                </a:solidFill>
                <a:latin typeface="Calibri" pitchFamily="34" charset="0"/>
                <a:ea typeface="ＭＳ Ｐゴシック" pitchFamily="50" charset="-128"/>
              </a:rPr>
              <a:t>（家事）</a:t>
            </a:r>
          </a:p>
        </p:txBody>
      </p:sp>
      <p:sp>
        <p:nvSpPr>
          <p:cNvPr id="12" name="テキスト ボックス 11">
            <a:extLst>
              <a:ext uri="{FF2B5EF4-FFF2-40B4-BE49-F238E27FC236}">
                <a16:creationId xmlns:a16="http://schemas.microsoft.com/office/drawing/2014/main" id="{BDA750B6-D0ED-4032-B195-14828C8EC3D7}"/>
              </a:ext>
            </a:extLst>
          </p:cNvPr>
          <p:cNvSpPr txBox="1"/>
          <p:nvPr/>
        </p:nvSpPr>
        <p:spPr>
          <a:xfrm>
            <a:off x="1807920" y="957977"/>
            <a:ext cx="1335752" cy="646331"/>
          </a:xfrm>
          <a:prstGeom prst="rect">
            <a:avLst/>
          </a:prstGeom>
          <a:noFill/>
        </p:spPr>
        <p:txBody>
          <a:bodyPr wrap="square" rtlCol="0">
            <a:spAutoFit/>
          </a:bodyPr>
          <a:lstStyle/>
          <a:p>
            <a:pPr fontAlgn="base">
              <a:spcBef>
                <a:spcPct val="0"/>
              </a:spcBef>
              <a:spcAft>
                <a:spcPct val="0"/>
              </a:spcAft>
            </a:pPr>
            <a:r>
              <a:rPr lang="ja-JP" altLang="en-US" dirty="0">
                <a:solidFill>
                  <a:prstClr val="black"/>
                </a:solidFill>
                <a:latin typeface="Calibri" pitchFamily="34" charset="0"/>
                <a:ea typeface="ＭＳ Ｐゴシック" pitchFamily="50" charset="-128"/>
              </a:rPr>
              <a:t>（療養看護）</a:t>
            </a:r>
            <a:endParaRPr lang="en-US" altLang="ja-JP" dirty="0">
              <a:solidFill>
                <a:prstClr val="black"/>
              </a:solidFill>
              <a:latin typeface="Calibri" pitchFamily="34" charset="0"/>
              <a:ea typeface="ＭＳ Ｐゴシック" pitchFamily="50" charset="-128"/>
            </a:endParaRPr>
          </a:p>
          <a:p>
            <a:pPr fontAlgn="base">
              <a:spcBef>
                <a:spcPct val="0"/>
              </a:spcBef>
              <a:spcAft>
                <a:spcPct val="0"/>
              </a:spcAft>
            </a:pPr>
            <a:endParaRPr lang="ja-JP" altLang="en-US" dirty="0">
              <a:solidFill>
                <a:prstClr val="white"/>
              </a:solidFill>
              <a:latin typeface="Calibri" pitchFamily="34" charset="0"/>
              <a:ea typeface="ＭＳ Ｐゴシック" pitchFamily="50" charset="-128"/>
            </a:endParaRPr>
          </a:p>
        </p:txBody>
      </p:sp>
      <p:sp>
        <p:nvSpPr>
          <p:cNvPr id="14" name="テキスト ボックス 13">
            <a:extLst>
              <a:ext uri="{FF2B5EF4-FFF2-40B4-BE49-F238E27FC236}">
                <a16:creationId xmlns:a16="http://schemas.microsoft.com/office/drawing/2014/main" id="{1D2BB411-7CC5-48F6-9BB5-BD63AB7F49FD}"/>
              </a:ext>
            </a:extLst>
          </p:cNvPr>
          <p:cNvSpPr txBox="1"/>
          <p:nvPr/>
        </p:nvSpPr>
        <p:spPr>
          <a:xfrm>
            <a:off x="9254764" y="957451"/>
            <a:ext cx="729669" cy="369332"/>
          </a:xfrm>
          <a:prstGeom prst="rect">
            <a:avLst/>
          </a:prstGeom>
          <a:noFill/>
        </p:spPr>
        <p:txBody>
          <a:bodyPr wrap="square" rtlCol="0">
            <a:spAutoFit/>
          </a:bodyPr>
          <a:lstStyle/>
          <a:p>
            <a:pPr fontAlgn="base">
              <a:spcBef>
                <a:spcPct val="0"/>
              </a:spcBef>
              <a:spcAft>
                <a:spcPct val="0"/>
              </a:spcAft>
            </a:pPr>
            <a:r>
              <a:rPr lang="ja-JP" altLang="en-US" dirty="0">
                <a:solidFill>
                  <a:prstClr val="black"/>
                </a:solidFill>
                <a:latin typeface="Calibri" pitchFamily="34" charset="0"/>
                <a:ea typeface="ＭＳ Ｐゴシック" pitchFamily="50" charset="-128"/>
              </a:rPr>
              <a:t>衡平</a:t>
            </a:r>
          </a:p>
        </p:txBody>
      </p:sp>
      <p:sp>
        <p:nvSpPr>
          <p:cNvPr id="16" name="テキスト ボックス 15">
            <a:extLst>
              <a:ext uri="{FF2B5EF4-FFF2-40B4-BE49-F238E27FC236}">
                <a16:creationId xmlns:a16="http://schemas.microsoft.com/office/drawing/2014/main" id="{EDEF85AF-2187-431D-A6FF-D06B9C841C05}"/>
              </a:ext>
            </a:extLst>
          </p:cNvPr>
          <p:cNvSpPr txBox="1"/>
          <p:nvPr/>
        </p:nvSpPr>
        <p:spPr>
          <a:xfrm>
            <a:off x="6600056" y="2060848"/>
            <a:ext cx="2761456" cy="369332"/>
          </a:xfrm>
          <a:prstGeom prst="rect">
            <a:avLst/>
          </a:prstGeom>
          <a:noFill/>
        </p:spPr>
        <p:txBody>
          <a:bodyPr wrap="square" rtlCol="0">
            <a:spAutoFit/>
          </a:bodyPr>
          <a:lstStyle/>
          <a:p>
            <a:pPr fontAlgn="base">
              <a:spcBef>
                <a:spcPct val="0"/>
              </a:spcBef>
              <a:spcAft>
                <a:spcPct val="0"/>
              </a:spcAft>
            </a:pPr>
            <a:r>
              <a:rPr lang="ja-JP" altLang="en-US" dirty="0">
                <a:solidFill>
                  <a:prstClr val="black"/>
                </a:solidFill>
                <a:latin typeface="Calibri" pitchFamily="34" charset="0"/>
                <a:ea typeface="ＭＳ Ｐゴシック" pitchFamily="50" charset="-128"/>
              </a:rPr>
              <a:t>全員の同意が得られない</a:t>
            </a:r>
          </a:p>
        </p:txBody>
      </p:sp>
      <p:sp>
        <p:nvSpPr>
          <p:cNvPr id="18" name="テキスト ボックス 17">
            <a:extLst>
              <a:ext uri="{FF2B5EF4-FFF2-40B4-BE49-F238E27FC236}">
                <a16:creationId xmlns:a16="http://schemas.microsoft.com/office/drawing/2014/main" id="{FA5E5213-7C05-4394-9BEB-E29DACE441C7}"/>
              </a:ext>
            </a:extLst>
          </p:cNvPr>
          <p:cNvSpPr txBox="1"/>
          <p:nvPr/>
        </p:nvSpPr>
        <p:spPr>
          <a:xfrm>
            <a:off x="6023992" y="2902087"/>
            <a:ext cx="1609328" cy="369332"/>
          </a:xfrm>
          <a:prstGeom prst="rect">
            <a:avLst/>
          </a:prstGeom>
          <a:noFill/>
        </p:spPr>
        <p:txBody>
          <a:bodyPr wrap="square" rtlCol="0">
            <a:spAutoFit/>
          </a:bodyPr>
          <a:lstStyle/>
          <a:p>
            <a:pPr fontAlgn="base">
              <a:spcBef>
                <a:spcPct val="0"/>
              </a:spcBef>
              <a:spcAft>
                <a:spcPct val="0"/>
              </a:spcAft>
            </a:pPr>
            <a:r>
              <a:rPr lang="ja-JP" altLang="en-US" dirty="0">
                <a:solidFill>
                  <a:prstClr val="black"/>
                </a:solidFill>
                <a:latin typeface="Calibri" pitchFamily="34" charset="0"/>
                <a:ea typeface="ＭＳ Ｐゴシック" pitchFamily="50" charset="-128"/>
              </a:rPr>
              <a:t>親族以外の人</a:t>
            </a:r>
          </a:p>
        </p:txBody>
      </p:sp>
    </p:spTree>
    <p:extLst>
      <p:ext uri="{BB962C8B-B14F-4D97-AF65-F5344CB8AC3E}">
        <p14:creationId xmlns:p14="http://schemas.microsoft.com/office/powerpoint/2010/main" val="26740235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6" presetClass="entr" presetSubtype="0" fill="hold" grpId="0" nodeType="click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wipe(down)">
                                      <p:cBhvr>
                                        <p:cTn id="14" dur="580">
                                          <p:stCondLst>
                                            <p:cond delay="0"/>
                                          </p:stCondLst>
                                        </p:cTn>
                                        <p:tgtEl>
                                          <p:spTgt spid="8"/>
                                        </p:tgtEl>
                                      </p:cBhvr>
                                    </p:animEffect>
                                    <p:anim calcmode="lin" valueType="num">
                                      <p:cBhvr>
                                        <p:cTn id="15" dur="1822"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16" dur="664"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17" dur="664" tmFilter="0, 0; 0.125,0.2665; 0.25,0.4; 0.375,0.465; 0.5,0.5;  0.625,0.535; 0.75,0.6; 0.875,0.7335; 1,1">
                                          <p:stCondLst>
                                            <p:cond delay="664"/>
                                          </p:stCondLst>
                                        </p:cTn>
                                        <p:tgtEl>
                                          <p:spTgt spid="8"/>
                                        </p:tgtEl>
                                        <p:attrNameLst>
                                          <p:attrName>ppt_y</p:attrName>
                                        </p:attrNameLst>
                                      </p:cBhvr>
                                      <p:tavLst>
                                        <p:tav tm="0" fmla="#ppt_y-sin(pi*$)/9">
                                          <p:val>
                                            <p:fltVal val="0"/>
                                          </p:val>
                                        </p:tav>
                                        <p:tav tm="100000">
                                          <p:val>
                                            <p:fltVal val="1"/>
                                          </p:val>
                                        </p:tav>
                                      </p:tavLst>
                                    </p:anim>
                                    <p:anim calcmode="lin" valueType="num">
                                      <p:cBhvr>
                                        <p:cTn id="18" dur="332" tmFilter="0, 0; 0.125,0.2665; 0.25,0.4; 0.375,0.465; 0.5,0.5;  0.625,0.535; 0.75,0.6; 0.875,0.7335; 1,1">
                                          <p:stCondLst>
                                            <p:cond delay="1324"/>
                                          </p:stCondLst>
                                        </p:cTn>
                                        <p:tgtEl>
                                          <p:spTgt spid="8"/>
                                        </p:tgtEl>
                                        <p:attrNameLst>
                                          <p:attrName>ppt_y</p:attrName>
                                        </p:attrNameLst>
                                      </p:cBhvr>
                                      <p:tavLst>
                                        <p:tav tm="0" fmla="#ppt_y-sin(pi*$)/27">
                                          <p:val>
                                            <p:fltVal val="0"/>
                                          </p:val>
                                        </p:tav>
                                        <p:tav tm="100000">
                                          <p:val>
                                            <p:fltVal val="1"/>
                                          </p:val>
                                        </p:tav>
                                      </p:tavLst>
                                    </p:anim>
                                    <p:anim calcmode="lin" valueType="num">
                                      <p:cBhvr>
                                        <p:cTn id="19" dur="164" tmFilter="0, 0; 0.125,0.2665; 0.25,0.4; 0.375,0.465; 0.5,0.5;  0.625,0.535; 0.75,0.6; 0.875,0.7335; 1,1">
                                          <p:stCondLst>
                                            <p:cond delay="1656"/>
                                          </p:stCondLst>
                                        </p:cTn>
                                        <p:tgtEl>
                                          <p:spTgt spid="8"/>
                                        </p:tgtEl>
                                        <p:attrNameLst>
                                          <p:attrName>ppt_y</p:attrName>
                                        </p:attrNameLst>
                                      </p:cBhvr>
                                      <p:tavLst>
                                        <p:tav tm="0" fmla="#ppt_y-sin(pi*$)/81">
                                          <p:val>
                                            <p:fltVal val="0"/>
                                          </p:val>
                                        </p:tav>
                                        <p:tav tm="100000">
                                          <p:val>
                                            <p:fltVal val="1"/>
                                          </p:val>
                                        </p:tav>
                                      </p:tavLst>
                                    </p:anim>
                                    <p:animScale>
                                      <p:cBhvr>
                                        <p:cTn id="20" dur="26">
                                          <p:stCondLst>
                                            <p:cond delay="650"/>
                                          </p:stCondLst>
                                        </p:cTn>
                                        <p:tgtEl>
                                          <p:spTgt spid="8"/>
                                        </p:tgtEl>
                                      </p:cBhvr>
                                      <p:to x="100000" y="60000"/>
                                    </p:animScale>
                                    <p:animScale>
                                      <p:cBhvr>
                                        <p:cTn id="21" dur="166" decel="50000">
                                          <p:stCondLst>
                                            <p:cond delay="676"/>
                                          </p:stCondLst>
                                        </p:cTn>
                                        <p:tgtEl>
                                          <p:spTgt spid="8"/>
                                        </p:tgtEl>
                                      </p:cBhvr>
                                      <p:to x="100000" y="100000"/>
                                    </p:animScale>
                                    <p:animScale>
                                      <p:cBhvr>
                                        <p:cTn id="22" dur="26">
                                          <p:stCondLst>
                                            <p:cond delay="1312"/>
                                          </p:stCondLst>
                                        </p:cTn>
                                        <p:tgtEl>
                                          <p:spTgt spid="8"/>
                                        </p:tgtEl>
                                      </p:cBhvr>
                                      <p:to x="100000" y="80000"/>
                                    </p:animScale>
                                    <p:animScale>
                                      <p:cBhvr>
                                        <p:cTn id="23" dur="166" decel="50000">
                                          <p:stCondLst>
                                            <p:cond delay="1338"/>
                                          </p:stCondLst>
                                        </p:cTn>
                                        <p:tgtEl>
                                          <p:spTgt spid="8"/>
                                        </p:tgtEl>
                                      </p:cBhvr>
                                      <p:to x="100000" y="100000"/>
                                    </p:animScale>
                                    <p:animScale>
                                      <p:cBhvr>
                                        <p:cTn id="24" dur="26">
                                          <p:stCondLst>
                                            <p:cond delay="1642"/>
                                          </p:stCondLst>
                                        </p:cTn>
                                        <p:tgtEl>
                                          <p:spTgt spid="8"/>
                                        </p:tgtEl>
                                      </p:cBhvr>
                                      <p:to x="100000" y="90000"/>
                                    </p:animScale>
                                    <p:animScale>
                                      <p:cBhvr>
                                        <p:cTn id="25" dur="166" decel="50000">
                                          <p:stCondLst>
                                            <p:cond delay="1668"/>
                                          </p:stCondLst>
                                        </p:cTn>
                                        <p:tgtEl>
                                          <p:spTgt spid="8"/>
                                        </p:tgtEl>
                                      </p:cBhvr>
                                      <p:to x="100000" y="100000"/>
                                    </p:animScale>
                                    <p:animScale>
                                      <p:cBhvr>
                                        <p:cTn id="26" dur="26">
                                          <p:stCondLst>
                                            <p:cond delay="1808"/>
                                          </p:stCondLst>
                                        </p:cTn>
                                        <p:tgtEl>
                                          <p:spTgt spid="8"/>
                                        </p:tgtEl>
                                      </p:cBhvr>
                                      <p:to x="100000" y="95000"/>
                                    </p:animScale>
                                    <p:animScale>
                                      <p:cBhvr>
                                        <p:cTn id="27" dur="166" decel="50000">
                                          <p:stCondLst>
                                            <p:cond delay="1834"/>
                                          </p:stCondLst>
                                        </p:cTn>
                                        <p:tgtEl>
                                          <p:spTgt spid="8"/>
                                        </p:tgtEl>
                                      </p:cBhvr>
                                      <p:to x="100000" y="100000"/>
                                    </p:animScale>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fade">
                                      <p:cBhvr>
                                        <p:cTn id="32" dur="1000"/>
                                        <p:tgtEl>
                                          <p:spTgt spid="10"/>
                                        </p:tgtEl>
                                      </p:cBhvr>
                                    </p:animEffect>
                                    <p:anim calcmode="lin" valueType="num">
                                      <p:cBhvr>
                                        <p:cTn id="33" dur="1000" fill="hold"/>
                                        <p:tgtEl>
                                          <p:spTgt spid="10"/>
                                        </p:tgtEl>
                                        <p:attrNameLst>
                                          <p:attrName>ppt_x</p:attrName>
                                        </p:attrNameLst>
                                      </p:cBhvr>
                                      <p:tavLst>
                                        <p:tav tm="0">
                                          <p:val>
                                            <p:strVal val="#ppt_x"/>
                                          </p:val>
                                        </p:tav>
                                        <p:tav tm="100000">
                                          <p:val>
                                            <p:strVal val="#ppt_x"/>
                                          </p:val>
                                        </p:tav>
                                      </p:tavLst>
                                    </p:anim>
                                    <p:anim calcmode="lin" valueType="num">
                                      <p:cBhvr>
                                        <p:cTn id="34"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6" presetClass="entr" presetSubtype="0" fill="hold" grpId="0" nodeType="clickEffect">
                                  <p:stCondLst>
                                    <p:cond delay="0"/>
                                  </p:stCondLst>
                                  <p:childTnLst>
                                    <p:set>
                                      <p:cBhvr>
                                        <p:cTn id="38" dur="1" fill="hold">
                                          <p:stCondLst>
                                            <p:cond delay="0"/>
                                          </p:stCondLst>
                                        </p:cTn>
                                        <p:tgtEl>
                                          <p:spTgt spid="12"/>
                                        </p:tgtEl>
                                        <p:attrNameLst>
                                          <p:attrName>style.visibility</p:attrName>
                                        </p:attrNameLst>
                                      </p:cBhvr>
                                      <p:to>
                                        <p:strVal val="visible"/>
                                      </p:to>
                                    </p:set>
                                    <p:animEffect transition="in" filter="wipe(down)">
                                      <p:cBhvr>
                                        <p:cTn id="39" dur="580">
                                          <p:stCondLst>
                                            <p:cond delay="0"/>
                                          </p:stCondLst>
                                        </p:cTn>
                                        <p:tgtEl>
                                          <p:spTgt spid="12"/>
                                        </p:tgtEl>
                                      </p:cBhvr>
                                    </p:animEffect>
                                    <p:anim calcmode="lin" valueType="num">
                                      <p:cBhvr>
                                        <p:cTn id="40" dur="1822" tmFilter="0,0; 0.14,0.36; 0.43,0.73; 0.71,0.91; 1.0,1.0">
                                          <p:stCondLst>
                                            <p:cond delay="0"/>
                                          </p:stCondLst>
                                        </p:cTn>
                                        <p:tgtEl>
                                          <p:spTgt spid="12"/>
                                        </p:tgtEl>
                                        <p:attrNameLst>
                                          <p:attrName>ppt_x</p:attrName>
                                        </p:attrNameLst>
                                      </p:cBhvr>
                                      <p:tavLst>
                                        <p:tav tm="0">
                                          <p:val>
                                            <p:strVal val="#ppt_x-0.25"/>
                                          </p:val>
                                        </p:tav>
                                        <p:tav tm="100000">
                                          <p:val>
                                            <p:strVal val="#ppt_x"/>
                                          </p:val>
                                        </p:tav>
                                      </p:tavLst>
                                    </p:anim>
                                    <p:anim calcmode="lin" valueType="num">
                                      <p:cBhvr>
                                        <p:cTn id="41" dur="664" tmFilter="0.0,0.0; 0.25,0.07; 0.50,0.2; 0.75,0.467; 1.0,1.0">
                                          <p:stCondLst>
                                            <p:cond delay="0"/>
                                          </p:stCondLst>
                                        </p:cTn>
                                        <p:tgtEl>
                                          <p:spTgt spid="12"/>
                                        </p:tgtEl>
                                        <p:attrNameLst>
                                          <p:attrName>ppt_y</p:attrName>
                                        </p:attrNameLst>
                                      </p:cBhvr>
                                      <p:tavLst>
                                        <p:tav tm="0" fmla="#ppt_y-sin(pi*$)/3">
                                          <p:val>
                                            <p:fltVal val="0.5"/>
                                          </p:val>
                                        </p:tav>
                                        <p:tav tm="100000">
                                          <p:val>
                                            <p:fltVal val="1"/>
                                          </p:val>
                                        </p:tav>
                                      </p:tavLst>
                                    </p:anim>
                                    <p:anim calcmode="lin" valueType="num">
                                      <p:cBhvr>
                                        <p:cTn id="42" dur="664" tmFilter="0, 0; 0.125,0.2665; 0.25,0.4; 0.375,0.465; 0.5,0.5;  0.625,0.535; 0.75,0.6; 0.875,0.7335; 1,1">
                                          <p:stCondLst>
                                            <p:cond delay="664"/>
                                          </p:stCondLst>
                                        </p:cTn>
                                        <p:tgtEl>
                                          <p:spTgt spid="12"/>
                                        </p:tgtEl>
                                        <p:attrNameLst>
                                          <p:attrName>ppt_y</p:attrName>
                                        </p:attrNameLst>
                                      </p:cBhvr>
                                      <p:tavLst>
                                        <p:tav tm="0" fmla="#ppt_y-sin(pi*$)/9">
                                          <p:val>
                                            <p:fltVal val="0"/>
                                          </p:val>
                                        </p:tav>
                                        <p:tav tm="100000">
                                          <p:val>
                                            <p:fltVal val="1"/>
                                          </p:val>
                                        </p:tav>
                                      </p:tavLst>
                                    </p:anim>
                                    <p:anim calcmode="lin" valueType="num">
                                      <p:cBhvr>
                                        <p:cTn id="43" dur="332" tmFilter="0, 0; 0.125,0.2665; 0.25,0.4; 0.375,0.465; 0.5,0.5;  0.625,0.535; 0.75,0.6; 0.875,0.7335; 1,1">
                                          <p:stCondLst>
                                            <p:cond delay="1324"/>
                                          </p:stCondLst>
                                        </p:cTn>
                                        <p:tgtEl>
                                          <p:spTgt spid="12"/>
                                        </p:tgtEl>
                                        <p:attrNameLst>
                                          <p:attrName>ppt_y</p:attrName>
                                        </p:attrNameLst>
                                      </p:cBhvr>
                                      <p:tavLst>
                                        <p:tav tm="0" fmla="#ppt_y-sin(pi*$)/27">
                                          <p:val>
                                            <p:fltVal val="0"/>
                                          </p:val>
                                        </p:tav>
                                        <p:tav tm="100000">
                                          <p:val>
                                            <p:fltVal val="1"/>
                                          </p:val>
                                        </p:tav>
                                      </p:tavLst>
                                    </p:anim>
                                    <p:anim calcmode="lin" valueType="num">
                                      <p:cBhvr>
                                        <p:cTn id="44" dur="164" tmFilter="0, 0; 0.125,0.2665; 0.25,0.4; 0.375,0.465; 0.5,0.5;  0.625,0.535; 0.75,0.6; 0.875,0.7335; 1,1">
                                          <p:stCondLst>
                                            <p:cond delay="1656"/>
                                          </p:stCondLst>
                                        </p:cTn>
                                        <p:tgtEl>
                                          <p:spTgt spid="12"/>
                                        </p:tgtEl>
                                        <p:attrNameLst>
                                          <p:attrName>ppt_y</p:attrName>
                                        </p:attrNameLst>
                                      </p:cBhvr>
                                      <p:tavLst>
                                        <p:tav tm="0" fmla="#ppt_y-sin(pi*$)/81">
                                          <p:val>
                                            <p:fltVal val="0"/>
                                          </p:val>
                                        </p:tav>
                                        <p:tav tm="100000">
                                          <p:val>
                                            <p:fltVal val="1"/>
                                          </p:val>
                                        </p:tav>
                                      </p:tavLst>
                                    </p:anim>
                                    <p:animScale>
                                      <p:cBhvr>
                                        <p:cTn id="45" dur="26">
                                          <p:stCondLst>
                                            <p:cond delay="650"/>
                                          </p:stCondLst>
                                        </p:cTn>
                                        <p:tgtEl>
                                          <p:spTgt spid="12"/>
                                        </p:tgtEl>
                                      </p:cBhvr>
                                      <p:to x="100000" y="60000"/>
                                    </p:animScale>
                                    <p:animScale>
                                      <p:cBhvr>
                                        <p:cTn id="46" dur="166" decel="50000">
                                          <p:stCondLst>
                                            <p:cond delay="676"/>
                                          </p:stCondLst>
                                        </p:cTn>
                                        <p:tgtEl>
                                          <p:spTgt spid="12"/>
                                        </p:tgtEl>
                                      </p:cBhvr>
                                      <p:to x="100000" y="100000"/>
                                    </p:animScale>
                                    <p:animScale>
                                      <p:cBhvr>
                                        <p:cTn id="47" dur="26">
                                          <p:stCondLst>
                                            <p:cond delay="1312"/>
                                          </p:stCondLst>
                                        </p:cTn>
                                        <p:tgtEl>
                                          <p:spTgt spid="12"/>
                                        </p:tgtEl>
                                      </p:cBhvr>
                                      <p:to x="100000" y="80000"/>
                                    </p:animScale>
                                    <p:animScale>
                                      <p:cBhvr>
                                        <p:cTn id="48" dur="166" decel="50000">
                                          <p:stCondLst>
                                            <p:cond delay="1338"/>
                                          </p:stCondLst>
                                        </p:cTn>
                                        <p:tgtEl>
                                          <p:spTgt spid="12"/>
                                        </p:tgtEl>
                                      </p:cBhvr>
                                      <p:to x="100000" y="100000"/>
                                    </p:animScale>
                                    <p:animScale>
                                      <p:cBhvr>
                                        <p:cTn id="49" dur="26">
                                          <p:stCondLst>
                                            <p:cond delay="1642"/>
                                          </p:stCondLst>
                                        </p:cTn>
                                        <p:tgtEl>
                                          <p:spTgt spid="12"/>
                                        </p:tgtEl>
                                      </p:cBhvr>
                                      <p:to x="100000" y="90000"/>
                                    </p:animScale>
                                    <p:animScale>
                                      <p:cBhvr>
                                        <p:cTn id="50" dur="166" decel="50000">
                                          <p:stCondLst>
                                            <p:cond delay="1668"/>
                                          </p:stCondLst>
                                        </p:cTn>
                                        <p:tgtEl>
                                          <p:spTgt spid="12"/>
                                        </p:tgtEl>
                                      </p:cBhvr>
                                      <p:to x="100000" y="100000"/>
                                    </p:animScale>
                                    <p:animScale>
                                      <p:cBhvr>
                                        <p:cTn id="51" dur="26">
                                          <p:stCondLst>
                                            <p:cond delay="1808"/>
                                          </p:stCondLst>
                                        </p:cTn>
                                        <p:tgtEl>
                                          <p:spTgt spid="12"/>
                                        </p:tgtEl>
                                      </p:cBhvr>
                                      <p:to x="100000" y="95000"/>
                                    </p:animScale>
                                    <p:animScale>
                                      <p:cBhvr>
                                        <p:cTn id="52" dur="166" decel="50000">
                                          <p:stCondLst>
                                            <p:cond delay="1834"/>
                                          </p:stCondLst>
                                        </p:cTn>
                                        <p:tgtEl>
                                          <p:spTgt spid="12"/>
                                        </p:tgtEl>
                                      </p:cBhvr>
                                      <p:to x="100000" y="100000"/>
                                    </p:animScale>
                                  </p:childTnLst>
                                </p:cTn>
                              </p:par>
                            </p:childTnLst>
                          </p:cTn>
                        </p:par>
                      </p:childTnLst>
                    </p:cTn>
                  </p:par>
                  <p:par>
                    <p:cTn id="53" fill="hold">
                      <p:stCondLst>
                        <p:cond delay="indefinite"/>
                      </p:stCondLst>
                      <p:childTnLst>
                        <p:par>
                          <p:cTn id="54" fill="hold">
                            <p:stCondLst>
                              <p:cond delay="0"/>
                            </p:stCondLst>
                            <p:childTnLst>
                              <p:par>
                                <p:cTn id="55" presetID="42" presetClass="entr" presetSubtype="0" fill="hold" grpId="0" nodeType="clickEffect">
                                  <p:stCondLst>
                                    <p:cond delay="0"/>
                                  </p:stCondLst>
                                  <p:childTnLst>
                                    <p:set>
                                      <p:cBhvr>
                                        <p:cTn id="56" dur="1" fill="hold">
                                          <p:stCondLst>
                                            <p:cond delay="0"/>
                                          </p:stCondLst>
                                        </p:cTn>
                                        <p:tgtEl>
                                          <p:spTgt spid="14"/>
                                        </p:tgtEl>
                                        <p:attrNameLst>
                                          <p:attrName>style.visibility</p:attrName>
                                        </p:attrNameLst>
                                      </p:cBhvr>
                                      <p:to>
                                        <p:strVal val="visible"/>
                                      </p:to>
                                    </p:set>
                                    <p:animEffect transition="in" filter="fade">
                                      <p:cBhvr>
                                        <p:cTn id="57" dur="1000"/>
                                        <p:tgtEl>
                                          <p:spTgt spid="14"/>
                                        </p:tgtEl>
                                      </p:cBhvr>
                                    </p:animEffect>
                                    <p:anim calcmode="lin" valueType="num">
                                      <p:cBhvr>
                                        <p:cTn id="58" dur="1000" fill="hold"/>
                                        <p:tgtEl>
                                          <p:spTgt spid="14"/>
                                        </p:tgtEl>
                                        <p:attrNameLst>
                                          <p:attrName>ppt_x</p:attrName>
                                        </p:attrNameLst>
                                      </p:cBhvr>
                                      <p:tavLst>
                                        <p:tav tm="0">
                                          <p:val>
                                            <p:strVal val="#ppt_x"/>
                                          </p:val>
                                        </p:tav>
                                        <p:tav tm="100000">
                                          <p:val>
                                            <p:strVal val="#ppt_x"/>
                                          </p:val>
                                        </p:tav>
                                      </p:tavLst>
                                    </p:anim>
                                    <p:anim calcmode="lin" valueType="num">
                                      <p:cBhvr>
                                        <p:cTn id="59"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60" fill="hold">
                      <p:stCondLst>
                        <p:cond delay="indefinite"/>
                      </p:stCondLst>
                      <p:childTnLst>
                        <p:par>
                          <p:cTn id="61" fill="hold">
                            <p:stCondLst>
                              <p:cond delay="0"/>
                            </p:stCondLst>
                            <p:childTnLst>
                              <p:par>
                                <p:cTn id="62" presetID="26" presetClass="entr" presetSubtype="0" fill="hold" grpId="0" nodeType="clickEffect">
                                  <p:stCondLst>
                                    <p:cond delay="0"/>
                                  </p:stCondLst>
                                  <p:childTnLst>
                                    <p:set>
                                      <p:cBhvr>
                                        <p:cTn id="63" dur="1" fill="hold">
                                          <p:stCondLst>
                                            <p:cond delay="0"/>
                                          </p:stCondLst>
                                        </p:cTn>
                                        <p:tgtEl>
                                          <p:spTgt spid="16"/>
                                        </p:tgtEl>
                                        <p:attrNameLst>
                                          <p:attrName>style.visibility</p:attrName>
                                        </p:attrNameLst>
                                      </p:cBhvr>
                                      <p:to>
                                        <p:strVal val="visible"/>
                                      </p:to>
                                    </p:set>
                                    <p:animEffect transition="in" filter="wipe(down)">
                                      <p:cBhvr>
                                        <p:cTn id="64" dur="580">
                                          <p:stCondLst>
                                            <p:cond delay="0"/>
                                          </p:stCondLst>
                                        </p:cTn>
                                        <p:tgtEl>
                                          <p:spTgt spid="16"/>
                                        </p:tgtEl>
                                      </p:cBhvr>
                                    </p:animEffect>
                                    <p:anim calcmode="lin" valueType="num">
                                      <p:cBhvr>
                                        <p:cTn id="65" dur="1822" tmFilter="0,0; 0.14,0.36; 0.43,0.73; 0.71,0.91; 1.0,1.0">
                                          <p:stCondLst>
                                            <p:cond delay="0"/>
                                          </p:stCondLst>
                                        </p:cTn>
                                        <p:tgtEl>
                                          <p:spTgt spid="16"/>
                                        </p:tgtEl>
                                        <p:attrNameLst>
                                          <p:attrName>ppt_x</p:attrName>
                                        </p:attrNameLst>
                                      </p:cBhvr>
                                      <p:tavLst>
                                        <p:tav tm="0">
                                          <p:val>
                                            <p:strVal val="#ppt_x-0.25"/>
                                          </p:val>
                                        </p:tav>
                                        <p:tav tm="100000">
                                          <p:val>
                                            <p:strVal val="#ppt_x"/>
                                          </p:val>
                                        </p:tav>
                                      </p:tavLst>
                                    </p:anim>
                                    <p:anim calcmode="lin" valueType="num">
                                      <p:cBhvr>
                                        <p:cTn id="66" dur="664" tmFilter="0.0,0.0; 0.25,0.07; 0.50,0.2; 0.75,0.467; 1.0,1.0">
                                          <p:stCondLst>
                                            <p:cond delay="0"/>
                                          </p:stCondLst>
                                        </p:cTn>
                                        <p:tgtEl>
                                          <p:spTgt spid="16"/>
                                        </p:tgtEl>
                                        <p:attrNameLst>
                                          <p:attrName>ppt_y</p:attrName>
                                        </p:attrNameLst>
                                      </p:cBhvr>
                                      <p:tavLst>
                                        <p:tav tm="0" fmla="#ppt_y-sin(pi*$)/3">
                                          <p:val>
                                            <p:fltVal val="0.5"/>
                                          </p:val>
                                        </p:tav>
                                        <p:tav tm="100000">
                                          <p:val>
                                            <p:fltVal val="1"/>
                                          </p:val>
                                        </p:tav>
                                      </p:tavLst>
                                    </p:anim>
                                    <p:anim calcmode="lin" valueType="num">
                                      <p:cBhvr>
                                        <p:cTn id="67" dur="664" tmFilter="0, 0; 0.125,0.2665; 0.25,0.4; 0.375,0.465; 0.5,0.5;  0.625,0.535; 0.75,0.6; 0.875,0.7335; 1,1">
                                          <p:stCondLst>
                                            <p:cond delay="664"/>
                                          </p:stCondLst>
                                        </p:cTn>
                                        <p:tgtEl>
                                          <p:spTgt spid="16"/>
                                        </p:tgtEl>
                                        <p:attrNameLst>
                                          <p:attrName>ppt_y</p:attrName>
                                        </p:attrNameLst>
                                      </p:cBhvr>
                                      <p:tavLst>
                                        <p:tav tm="0" fmla="#ppt_y-sin(pi*$)/9">
                                          <p:val>
                                            <p:fltVal val="0"/>
                                          </p:val>
                                        </p:tav>
                                        <p:tav tm="100000">
                                          <p:val>
                                            <p:fltVal val="1"/>
                                          </p:val>
                                        </p:tav>
                                      </p:tavLst>
                                    </p:anim>
                                    <p:anim calcmode="lin" valueType="num">
                                      <p:cBhvr>
                                        <p:cTn id="68" dur="332" tmFilter="0, 0; 0.125,0.2665; 0.25,0.4; 0.375,0.465; 0.5,0.5;  0.625,0.535; 0.75,0.6; 0.875,0.7335; 1,1">
                                          <p:stCondLst>
                                            <p:cond delay="1324"/>
                                          </p:stCondLst>
                                        </p:cTn>
                                        <p:tgtEl>
                                          <p:spTgt spid="16"/>
                                        </p:tgtEl>
                                        <p:attrNameLst>
                                          <p:attrName>ppt_y</p:attrName>
                                        </p:attrNameLst>
                                      </p:cBhvr>
                                      <p:tavLst>
                                        <p:tav tm="0" fmla="#ppt_y-sin(pi*$)/27">
                                          <p:val>
                                            <p:fltVal val="0"/>
                                          </p:val>
                                        </p:tav>
                                        <p:tav tm="100000">
                                          <p:val>
                                            <p:fltVal val="1"/>
                                          </p:val>
                                        </p:tav>
                                      </p:tavLst>
                                    </p:anim>
                                    <p:anim calcmode="lin" valueType="num">
                                      <p:cBhvr>
                                        <p:cTn id="69" dur="164" tmFilter="0, 0; 0.125,0.2665; 0.25,0.4; 0.375,0.465; 0.5,0.5;  0.625,0.535; 0.75,0.6; 0.875,0.7335; 1,1">
                                          <p:stCondLst>
                                            <p:cond delay="1656"/>
                                          </p:stCondLst>
                                        </p:cTn>
                                        <p:tgtEl>
                                          <p:spTgt spid="16"/>
                                        </p:tgtEl>
                                        <p:attrNameLst>
                                          <p:attrName>ppt_y</p:attrName>
                                        </p:attrNameLst>
                                      </p:cBhvr>
                                      <p:tavLst>
                                        <p:tav tm="0" fmla="#ppt_y-sin(pi*$)/81">
                                          <p:val>
                                            <p:fltVal val="0"/>
                                          </p:val>
                                        </p:tav>
                                        <p:tav tm="100000">
                                          <p:val>
                                            <p:fltVal val="1"/>
                                          </p:val>
                                        </p:tav>
                                      </p:tavLst>
                                    </p:anim>
                                    <p:animScale>
                                      <p:cBhvr>
                                        <p:cTn id="70" dur="26">
                                          <p:stCondLst>
                                            <p:cond delay="650"/>
                                          </p:stCondLst>
                                        </p:cTn>
                                        <p:tgtEl>
                                          <p:spTgt spid="16"/>
                                        </p:tgtEl>
                                      </p:cBhvr>
                                      <p:to x="100000" y="60000"/>
                                    </p:animScale>
                                    <p:animScale>
                                      <p:cBhvr>
                                        <p:cTn id="71" dur="166" decel="50000">
                                          <p:stCondLst>
                                            <p:cond delay="676"/>
                                          </p:stCondLst>
                                        </p:cTn>
                                        <p:tgtEl>
                                          <p:spTgt spid="16"/>
                                        </p:tgtEl>
                                      </p:cBhvr>
                                      <p:to x="100000" y="100000"/>
                                    </p:animScale>
                                    <p:animScale>
                                      <p:cBhvr>
                                        <p:cTn id="72" dur="26">
                                          <p:stCondLst>
                                            <p:cond delay="1312"/>
                                          </p:stCondLst>
                                        </p:cTn>
                                        <p:tgtEl>
                                          <p:spTgt spid="16"/>
                                        </p:tgtEl>
                                      </p:cBhvr>
                                      <p:to x="100000" y="80000"/>
                                    </p:animScale>
                                    <p:animScale>
                                      <p:cBhvr>
                                        <p:cTn id="73" dur="166" decel="50000">
                                          <p:stCondLst>
                                            <p:cond delay="1338"/>
                                          </p:stCondLst>
                                        </p:cTn>
                                        <p:tgtEl>
                                          <p:spTgt spid="16"/>
                                        </p:tgtEl>
                                      </p:cBhvr>
                                      <p:to x="100000" y="100000"/>
                                    </p:animScale>
                                    <p:animScale>
                                      <p:cBhvr>
                                        <p:cTn id="74" dur="26">
                                          <p:stCondLst>
                                            <p:cond delay="1642"/>
                                          </p:stCondLst>
                                        </p:cTn>
                                        <p:tgtEl>
                                          <p:spTgt spid="16"/>
                                        </p:tgtEl>
                                      </p:cBhvr>
                                      <p:to x="100000" y="90000"/>
                                    </p:animScale>
                                    <p:animScale>
                                      <p:cBhvr>
                                        <p:cTn id="75" dur="166" decel="50000">
                                          <p:stCondLst>
                                            <p:cond delay="1668"/>
                                          </p:stCondLst>
                                        </p:cTn>
                                        <p:tgtEl>
                                          <p:spTgt spid="16"/>
                                        </p:tgtEl>
                                      </p:cBhvr>
                                      <p:to x="100000" y="100000"/>
                                    </p:animScale>
                                    <p:animScale>
                                      <p:cBhvr>
                                        <p:cTn id="76" dur="26">
                                          <p:stCondLst>
                                            <p:cond delay="1808"/>
                                          </p:stCondLst>
                                        </p:cTn>
                                        <p:tgtEl>
                                          <p:spTgt spid="16"/>
                                        </p:tgtEl>
                                      </p:cBhvr>
                                      <p:to x="100000" y="95000"/>
                                    </p:animScale>
                                    <p:animScale>
                                      <p:cBhvr>
                                        <p:cTn id="77" dur="166" decel="50000">
                                          <p:stCondLst>
                                            <p:cond delay="1834"/>
                                          </p:stCondLst>
                                        </p:cTn>
                                        <p:tgtEl>
                                          <p:spTgt spid="16"/>
                                        </p:tgtEl>
                                      </p:cBhvr>
                                      <p:to x="100000" y="100000"/>
                                    </p:animScale>
                                  </p:childTnLst>
                                </p:cTn>
                              </p:par>
                            </p:childTnLst>
                          </p:cTn>
                        </p:par>
                      </p:childTnLst>
                    </p:cTn>
                  </p:par>
                  <p:par>
                    <p:cTn id="78" fill="hold">
                      <p:stCondLst>
                        <p:cond delay="indefinite"/>
                      </p:stCondLst>
                      <p:childTnLst>
                        <p:par>
                          <p:cTn id="79" fill="hold">
                            <p:stCondLst>
                              <p:cond delay="0"/>
                            </p:stCondLst>
                            <p:childTnLst>
                              <p:par>
                                <p:cTn id="80" presetID="10" presetClass="entr" presetSubtype="0" fill="hold" grpId="0" nodeType="clickEffect">
                                  <p:stCondLst>
                                    <p:cond delay="0"/>
                                  </p:stCondLst>
                                  <p:childTnLst>
                                    <p:set>
                                      <p:cBhvr>
                                        <p:cTn id="81" dur="1" fill="hold">
                                          <p:stCondLst>
                                            <p:cond delay="0"/>
                                          </p:stCondLst>
                                        </p:cTn>
                                        <p:tgtEl>
                                          <p:spTgt spid="18"/>
                                        </p:tgtEl>
                                        <p:attrNameLst>
                                          <p:attrName>style.visibility</p:attrName>
                                        </p:attrNameLst>
                                      </p:cBhvr>
                                      <p:to>
                                        <p:strVal val="visible"/>
                                      </p:to>
                                    </p:set>
                                    <p:animEffect transition="in" filter="fade">
                                      <p:cBhvr>
                                        <p:cTn id="82"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8" grpId="0"/>
      <p:bldP spid="10" grpId="0"/>
      <p:bldP spid="12" grpId="0"/>
      <p:bldP spid="14" grpId="0"/>
      <p:bldP spid="16" grpId="0"/>
      <p:bldP spid="18" grpId="0"/>
    </p:bld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5" name="テキスト プレースホルダー 2">
            <a:extLst>
              <a:ext uri="{FF2B5EF4-FFF2-40B4-BE49-F238E27FC236}">
                <a16:creationId xmlns:a16="http://schemas.microsoft.com/office/drawing/2014/main" id="{4045B7A5-3F65-4B6B-B9C6-300B663EAE9E}"/>
              </a:ext>
            </a:extLst>
          </p:cNvPr>
          <p:cNvSpPr>
            <a:spLocks noGrp="1"/>
          </p:cNvSpPr>
          <p:nvPr>
            <p:ph type="body" idx="1"/>
          </p:nvPr>
        </p:nvSpPr>
        <p:spPr>
          <a:xfrm>
            <a:off x="1844942" y="548680"/>
            <a:ext cx="8502116" cy="5400600"/>
          </a:xfrm>
        </p:spPr>
        <p:txBody>
          <a:bodyPr>
            <a:normAutofit/>
          </a:bodyPr>
          <a:lstStyle/>
          <a:p>
            <a:pPr>
              <a:spcBef>
                <a:spcPct val="0"/>
              </a:spcBef>
              <a:buClr>
                <a:srgbClr val="0BD0D9"/>
              </a:buClr>
              <a:buSzTx/>
              <a:defRPr/>
            </a:pPr>
            <a:r>
              <a:rPr lang="en-US" altLang="ja-JP" sz="1800" dirty="0">
                <a:solidFill>
                  <a:schemeClr val="bg1"/>
                </a:solidFill>
                <a:latin typeface="Constantia"/>
                <a:ea typeface="HGP明朝E" panose="02020900000000000000" pitchFamily="18" charset="-128"/>
              </a:rPr>
              <a:t>(</a:t>
            </a:r>
            <a:r>
              <a:rPr lang="ja-JP" altLang="en-US" sz="1800" dirty="0">
                <a:solidFill>
                  <a:schemeClr val="bg1"/>
                </a:solidFill>
                <a:latin typeface="Constantia"/>
                <a:ea typeface="HGP明朝E" panose="02020900000000000000" pitchFamily="18" charset="-128"/>
              </a:rPr>
              <a:t>４</a:t>
            </a:r>
            <a:r>
              <a:rPr lang="en-US" altLang="ja-JP" sz="1800" dirty="0">
                <a:solidFill>
                  <a:schemeClr val="bg1"/>
                </a:solidFill>
                <a:latin typeface="Constantia"/>
                <a:ea typeface="HGP明朝E" panose="02020900000000000000" pitchFamily="18" charset="-128"/>
              </a:rPr>
              <a:t>) </a:t>
            </a:r>
            <a:r>
              <a:rPr lang="ja-JP" altLang="en-US" sz="1800" dirty="0">
                <a:solidFill>
                  <a:schemeClr val="bg1"/>
                </a:solidFill>
                <a:latin typeface="Constantia"/>
                <a:ea typeface="HGP明朝E" panose="02020900000000000000" pitchFamily="18" charset="-128"/>
              </a:rPr>
              <a:t>相続税について</a:t>
            </a:r>
            <a:endParaRPr lang="en-US" altLang="ja-JP" sz="1800" dirty="0">
              <a:solidFill>
                <a:schemeClr val="bg1"/>
              </a:solidFill>
              <a:latin typeface="Constantia"/>
              <a:ea typeface="HGP明朝E" panose="02020900000000000000" pitchFamily="18" charset="-128"/>
            </a:endParaRPr>
          </a:p>
          <a:p>
            <a:pPr>
              <a:spcBef>
                <a:spcPct val="0"/>
              </a:spcBef>
              <a:buClr>
                <a:srgbClr val="0BD0D9"/>
              </a:buClr>
              <a:buSzTx/>
              <a:defRPr/>
            </a:pPr>
            <a:r>
              <a:rPr lang="ja-JP" altLang="en-US" sz="1800" dirty="0">
                <a:solidFill>
                  <a:schemeClr val="bg1"/>
                </a:solidFill>
                <a:latin typeface="Constantia"/>
                <a:ea typeface="HGP明朝E" panose="02020900000000000000" pitchFamily="18" charset="-128"/>
              </a:rPr>
              <a:t>　　 相続開始前３年以内の贈与財産（贈与税を払っていない場合）は、課税財産に加わる</a:t>
            </a:r>
            <a:endParaRPr lang="en-US" altLang="ja-JP" sz="1800" dirty="0">
              <a:solidFill>
                <a:schemeClr val="bg1"/>
              </a:solidFill>
              <a:latin typeface="Constantia"/>
              <a:ea typeface="HGP明朝E" panose="02020900000000000000" pitchFamily="18" charset="-128"/>
            </a:endParaRPr>
          </a:p>
          <a:p>
            <a:pPr>
              <a:spcBef>
                <a:spcPct val="0"/>
              </a:spcBef>
              <a:buClr>
                <a:srgbClr val="0BD0D9"/>
              </a:buClr>
              <a:buSzTx/>
              <a:defRPr/>
            </a:pPr>
            <a:r>
              <a:rPr lang="en-US" altLang="ja-JP" sz="1800" dirty="0">
                <a:solidFill>
                  <a:schemeClr val="bg1"/>
                </a:solidFill>
                <a:latin typeface="Constantia"/>
                <a:ea typeface="HGP明朝E" panose="02020900000000000000" pitchFamily="18" charset="-128"/>
              </a:rPr>
              <a:t>      </a:t>
            </a:r>
            <a:r>
              <a:rPr lang="ja-JP" altLang="en-US" sz="1800" dirty="0">
                <a:solidFill>
                  <a:schemeClr val="bg1"/>
                </a:solidFill>
                <a:latin typeface="Constantia"/>
                <a:ea typeface="HGP明朝E" panose="02020900000000000000" pitchFamily="18" charset="-128"/>
              </a:rPr>
              <a:t>ので注意が必要（払っていれば控除あり）。</a:t>
            </a:r>
            <a:endParaRPr lang="en-US" altLang="ja-JP" sz="1800" dirty="0">
              <a:solidFill>
                <a:schemeClr val="bg1"/>
              </a:solidFill>
              <a:latin typeface="Constantia"/>
              <a:ea typeface="HGP明朝E" panose="02020900000000000000" pitchFamily="18" charset="-128"/>
            </a:endParaRPr>
          </a:p>
          <a:p>
            <a:pPr>
              <a:spcBef>
                <a:spcPct val="0"/>
              </a:spcBef>
              <a:buClr>
                <a:srgbClr val="0BD0D9"/>
              </a:buClr>
              <a:buSzTx/>
              <a:defRPr/>
            </a:pPr>
            <a:r>
              <a:rPr lang="ja-JP" altLang="en-US" sz="1800" dirty="0">
                <a:solidFill>
                  <a:schemeClr val="bg1"/>
                </a:solidFill>
                <a:latin typeface="Calibri" pitchFamily="34" charset="0"/>
                <a:ea typeface="ＭＳ Ｐゴシック" pitchFamily="50" charset="-128"/>
              </a:rPr>
              <a:t>　 </a:t>
            </a:r>
            <a:r>
              <a:rPr lang="ja-JP" altLang="en-US" sz="1800" dirty="0">
                <a:solidFill>
                  <a:schemeClr val="bg1"/>
                </a:solidFill>
                <a:latin typeface="+mn-ea"/>
              </a:rPr>
              <a:t>・ 基礎控除額（その他各種減額制度あり）</a:t>
            </a:r>
            <a:endParaRPr lang="en-US" altLang="ja-JP" sz="1800" dirty="0">
              <a:solidFill>
                <a:schemeClr val="bg1"/>
              </a:solidFill>
              <a:latin typeface="+mn-ea"/>
            </a:endParaRPr>
          </a:p>
          <a:p>
            <a:pPr>
              <a:spcBef>
                <a:spcPct val="0"/>
              </a:spcBef>
              <a:buClr>
                <a:srgbClr val="0BD0D9"/>
              </a:buClr>
              <a:buSzTx/>
              <a:defRPr/>
            </a:pPr>
            <a:r>
              <a:rPr lang="ja-JP" altLang="en-US" sz="1800" dirty="0">
                <a:solidFill>
                  <a:schemeClr val="bg1"/>
                </a:solidFill>
                <a:latin typeface="+mn-ea"/>
              </a:rPr>
              <a:t>       ３０００万円＋法定相続人数</a:t>
            </a:r>
            <a:r>
              <a:rPr lang="en-US" altLang="ja-JP" sz="1800" dirty="0">
                <a:solidFill>
                  <a:schemeClr val="bg1"/>
                </a:solidFill>
                <a:latin typeface="+mn-ea"/>
              </a:rPr>
              <a:t>×</a:t>
            </a:r>
            <a:r>
              <a:rPr lang="ja-JP" altLang="en-US" sz="1800" dirty="0">
                <a:solidFill>
                  <a:schemeClr val="bg1"/>
                </a:solidFill>
                <a:latin typeface="+mn-ea"/>
              </a:rPr>
              <a:t>６００万円</a:t>
            </a:r>
            <a:endParaRPr lang="en-US" altLang="ja-JP" sz="1800" dirty="0">
              <a:solidFill>
                <a:schemeClr val="bg1"/>
              </a:solidFill>
              <a:latin typeface="+mn-ea"/>
            </a:endParaRPr>
          </a:p>
          <a:p>
            <a:pPr>
              <a:spcBef>
                <a:spcPct val="0"/>
              </a:spcBef>
              <a:buClr>
                <a:srgbClr val="0BD0D9"/>
              </a:buClr>
              <a:buSzTx/>
              <a:defRPr/>
            </a:pPr>
            <a:r>
              <a:rPr lang="ja-JP" altLang="en-US" sz="1800" dirty="0">
                <a:solidFill>
                  <a:schemeClr val="bg1"/>
                </a:solidFill>
                <a:latin typeface="+mn-ea"/>
              </a:rPr>
              <a:t>   ・ 特定事業用宅地･･･４００㎡ までは８０％ 減額できる</a:t>
            </a:r>
            <a:endParaRPr lang="en-US" altLang="ja-JP" sz="1800" dirty="0">
              <a:solidFill>
                <a:schemeClr val="bg1"/>
              </a:solidFill>
              <a:latin typeface="+mn-ea"/>
            </a:endParaRPr>
          </a:p>
          <a:p>
            <a:pPr>
              <a:spcBef>
                <a:spcPct val="0"/>
              </a:spcBef>
              <a:buClr>
                <a:srgbClr val="0BD0D9"/>
              </a:buClr>
              <a:buSzTx/>
              <a:defRPr/>
            </a:pPr>
            <a:r>
              <a:rPr lang="ja-JP" altLang="en-US" sz="1800" dirty="0">
                <a:solidFill>
                  <a:schemeClr val="bg1"/>
                </a:solidFill>
                <a:latin typeface="+mn-ea"/>
              </a:rPr>
              <a:t>　 ・ 特定居住用宅地･･･３３０㎡ （平成２７年より前は２４０㎡ ）までは８０％ 減額できる。</a:t>
            </a:r>
            <a:endParaRPr lang="en-US" altLang="ja-JP" sz="1800" dirty="0">
              <a:solidFill>
                <a:schemeClr val="bg1"/>
              </a:solidFill>
              <a:latin typeface="+mn-ea"/>
            </a:endParaRPr>
          </a:p>
          <a:p>
            <a:pPr>
              <a:spcBef>
                <a:spcPct val="0"/>
              </a:spcBef>
              <a:buClr>
                <a:srgbClr val="0BD0D9"/>
              </a:buClr>
              <a:buSzTx/>
              <a:defRPr/>
            </a:pPr>
            <a:r>
              <a:rPr lang="ja-JP" altLang="en-US" sz="1800" dirty="0">
                <a:solidFill>
                  <a:schemeClr val="bg1"/>
                </a:solidFill>
                <a:latin typeface="+mn-ea"/>
              </a:rPr>
              <a:t>　　 税金が出そうなら税理士さんに相談しよう。税負担は相続割合によるのが原則。</a:t>
            </a:r>
            <a:endParaRPr lang="en-US" altLang="ja-JP" sz="1800" dirty="0">
              <a:solidFill>
                <a:schemeClr val="bg1"/>
              </a:solidFill>
              <a:latin typeface="+mn-ea"/>
            </a:endParaRPr>
          </a:p>
          <a:p>
            <a:pPr>
              <a:spcBef>
                <a:spcPct val="0"/>
              </a:spcBef>
              <a:buClr>
                <a:srgbClr val="0BD0D9"/>
              </a:buClr>
              <a:buSzTx/>
              <a:defRPr/>
            </a:pPr>
            <a:endParaRPr lang="en-US" altLang="ja-JP" sz="1800" dirty="0">
              <a:solidFill>
                <a:schemeClr val="bg1"/>
              </a:solidFill>
              <a:latin typeface="Constantia"/>
              <a:ea typeface="HGP明朝E" panose="02020900000000000000" pitchFamily="18" charset="-128"/>
            </a:endParaRPr>
          </a:p>
          <a:p>
            <a:pPr>
              <a:spcBef>
                <a:spcPct val="0"/>
              </a:spcBef>
              <a:buClr>
                <a:srgbClr val="0BD0D9"/>
              </a:buClr>
              <a:buSzTx/>
              <a:defRPr/>
            </a:pPr>
            <a:r>
              <a:rPr lang="en-US" altLang="ja-JP" sz="1800" dirty="0">
                <a:solidFill>
                  <a:schemeClr val="bg1"/>
                </a:solidFill>
                <a:latin typeface="Constantia"/>
                <a:ea typeface="HGP明朝E" panose="02020900000000000000" pitchFamily="18" charset="-128"/>
              </a:rPr>
              <a:t>(</a:t>
            </a:r>
            <a:r>
              <a:rPr lang="ja-JP" altLang="en-US" sz="1800" dirty="0">
                <a:solidFill>
                  <a:schemeClr val="bg1"/>
                </a:solidFill>
                <a:latin typeface="Constantia"/>
                <a:ea typeface="HGP明朝E" panose="02020900000000000000" pitchFamily="18" charset="-128"/>
              </a:rPr>
              <a:t>５</a:t>
            </a:r>
            <a:r>
              <a:rPr lang="en-US" altLang="ja-JP" sz="1800" dirty="0">
                <a:solidFill>
                  <a:schemeClr val="bg1"/>
                </a:solidFill>
                <a:latin typeface="Constantia"/>
                <a:ea typeface="HGP明朝E" panose="02020900000000000000" pitchFamily="18" charset="-128"/>
              </a:rPr>
              <a:t>) </a:t>
            </a:r>
            <a:r>
              <a:rPr lang="ja-JP" altLang="en-US" sz="1800" dirty="0">
                <a:solidFill>
                  <a:schemeClr val="bg1"/>
                </a:solidFill>
                <a:latin typeface="Constantia"/>
                <a:ea typeface="HGP明朝E" panose="02020900000000000000" pitchFamily="18" charset="-128"/>
              </a:rPr>
              <a:t>その他 （第</a:t>
            </a:r>
            <a:r>
              <a:rPr lang="en-US" altLang="ja-JP" sz="1800" dirty="0">
                <a:solidFill>
                  <a:schemeClr val="bg1"/>
                </a:solidFill>
                <a:latin typeface="+mn-ea"/>
              </a:rPr>
              <a:t>3</a:t>
            </a:r>
            <a:r>
              <a:rPr lang="ja-JP" altLang="en-US" sz="1800" dirty="0">
                <a:solidFill>
                  <a:schemeClr val="bg1"/>
                </a:solidFill>
                <a:latin typeface="Constantia"/>
                <a:ea typeface="HGP明朝E" panose="02020900000000000000" pitchFamily="18" charset="-128"/>
              </a:rPr>
              <a:t>部にて少し詳しく）</a:t>
            </a:r>
            <a:endParaRPr lang="en-US" altLang="ja-JP" sz="1800" dirty="0">
              <a:solidFill>
                <a:schemeClr val="bg1"/>
              </a:solidFill>
              <a:latin typeface="Constantia"/>
              <a:ea typeface="HGP明朝E" panose="02020900000000000000" pitchFamily="18" charset="-128"/>
            </a:endParaRPr>
          </a:p>
          <a:p>
            <a:pPr>
              <a:spcBef>
                <a:spcPct val="0"/>
              </a:spcBef>
              <a:buClr>
                <a:srgbClr val="0BD0D9"/>
              </a:buClr>
              <a:buSzTx/>
              <a:defRPr/>
            </a:pPr>
            <a:r>
              <a:rPr lang="ja-JP" altLang="en-US" sz="1800" dirty="0">
                <a:solidFill>
                  <a:schemeClr val="bg1"/>
                </a:solidFill>
                <a:latin typeface="Calibri" pitchFamily="34" charset="0"/>
                <a:ea typeface="ＭＳ Ｐゴシック" pitchFamily="50" charset="-128"/>
              </a:rPr>
              <a:t>　 </a:t>
            </a:r>
            <a:r>
              <a:rPr lang="ja-JP" altLang="en-US" sz="1800" dirty="0">
                <a:solidFill>
                  <a:schemeClr val="bg1"/>
                </a:solidFill>
                <a:latin typeface="HGP明朝E" panose="02020900000000000000" pitchFamily="18" charset="-128"/>
                <a:ea typeface="HGP明朝E" panose="02020900000000000000" pitchFamily="18" charset="-128"/>
              </a:rPr>
              <a:t>・ 遺留分を考えよう。</a:t>
            </a:r>
            <a:endParaRPr lang="en-US" altLang="ja-JP" sz="1800" dirty="0">
              <a:solidFill>
                <a:schemeClr val="bg1"/>
              </a:solidFill>
              <a:latin typeface="HGP明朝E" panose="02020900000000000000" pitchFamily="18" charset="-128"/>
              <a:ea typeface="HGP明朝E" panose="02020900000000000000" pitchFamily="18" charset="-128"/>
            </a:endParaRPr>
          </a:p>
          <a:p>
            <a:pPr>
              <a:spcBef>
                <a:spcPct val="0"/>
              </a:spcBef>
              <a:buClr>
                <a:srgbClr val="0BD0D9"/>
              </a:buClr>
              <a:buSzTx/>
              <a:defRPr/>
            </a:pPr>
            <a:r>
              <a:rPr lang="ja-JP" altLang="en-US" sz="1800" dirty="0">
                <a:solidFill>
                  <a:schemeClr val="bg1"/>
                </a:solidFill>
                <a:latin typeface="Calibri" pitchFamily="34" charset="0"/>
                <a:ea typeface="ＭＳ Ｐゴシック" pitchFamily="50" charset="-128"/>
              </a:rPr>
              <a:t>　 </a:t>
            </a:r>
            <a:r>
              <a:rPr lang="ja-JP" altLang="en-US" sz="1800" dirty="0">
                <a:solidFill>
                  <a:schemeClr val="bg1"/>
                </a:solidFill>
                <a:latin typeface="HGP明朝E" panose="02020900000000000000" pitchFamily="18" charset="-128"/>
                <a:ea typeface="HGP明朝E" panose="02020900000000000000" pitchFamily="18" charset="-128"/>
              </a:rPr>
              <a:t>・ 配偶者保護を考えよう。</a:t>
            </a:r>
            <a:endParaRPr lang="en-US" altLang="ja-JP" sz="1800" dirty="0">
              <a:solidFill>
                <a:schemeClr val="bg1"/>
              </a:solidFill>
              <a:latin typeface="Constantia"/>
              <a:ea typeface="HGP明朝E" panose="02020900000000000000" pitchFamily="18" charset="-128"/>
            </a:endParaRPr>
          </a:p>
          <a:p>
            <a:pPr>
              <a:spcBef>
                <a:spcPct val="0"/>
              </a:spcBef>
              <a:buClr>
                <a:srgbClr val="0BD0D9"/>
              </a:buClr>
              <a:buSzTx/>
              <a:defRPr/>
            </a:pPr>
            <a:endParaRPr lang="en-US" altLang="ja-JP" sz="1800" dirty="0">
              <a:solidFill>
                <a:schemeClr val="bg1"/>
              </a:solidFill>
              <a:latin typeface="Constantia"/>
              <a:ea typeface="HGP明朝E" panose="02020900000000000000" pitchFamily="18" charset="-128"/>
            </a:endParaRPr>
          </a:p>
          <a:p>
            <a:pPr>
              <a:spcBef>
                <a:spcPct val="0"/>
              </a:spcBef>
              <a:buClr>
                <a:srgbClr val="0BD0D9"/>
              </a:buClr>
              <a:buSzTx/>
              <a:defRPr/>
            </a:pPr>
            <a:r>
              <a:rPr lang="ja-JP" altLang="en-US" sz="1800" dirty="0">
                <a:solidFill>
                  <a:schemeClr val="bg1"/>
                </a:solidFill>
                <a:latin typeface="Constantia"/>
                <a:ea typeface="HGP明朝E" panose="02020900000000000000" pitchFamily="18" charset="-128"/>
              </a:rPr>
              <a:t>　　 </a:t>
            </a:r>
            <a:r>
              <a:rPr lang="ja-JP" altLang="en-US" sz="1800" dirty="0">
                <a:solidFill>
                  <a:schemeClr val="bg1"/>
                </a:solidFill>
                <a:latin typeface="+mn-ea"/>
                <a:ea typeface="HGP明朝E" panose="02020900000000000000" pitchFamily="18" charset="-128"/>
              </a:rPr>
              <a:t>　　　　　　　　</a:t>
            </a:r>
            <a:endParaRPr lang="ja-JP" altLang="en-US" sz="1600" dirty="0">
              <a:solidFill>
                <a:schemeClr val="bg1"/>
              </a:solidFill>
              <a:latin typeface="+mn-ea"/>
            </a:endParaRPr>
          </a:p>
        </p:txBody>
      </p:sp>
      <p:sp>
        <p:nvSpPr>
          <p:cNvPr id="4" name="スライド番号プレースホルダー 3">
            <a:extLst>
              <a:ext uri="{FF2B5EF4-FFF2-40B4-BE49-F238E27FC236}">
                <a16:creationId xmlns:a16="http://schemas.microsoft.com/office/drawing/2014/main" id="{6E693856-703A-4144-A4A8-358E602BAFDC}"/>
              </a:ext>
            </a:extLst>
          </p:cNvPr>
          <p:cNvSpPr>
            <a:spLocks noGrp="1"/>
          </p:cNvSpPr>
          <p:nvPr>
            <p:ph type="sldNum" sz="quarter" idx="12"/>
          </p:nvPr>
        </p:nvSpPr>
        <p:spPr/>
        <p:txBody>
          <a:bodyPr/>
          <a:lstStyle/>
          <a:p>
            <a:pPr fontAlgn="base">
              <a:spcBef>
                <a:spcPct val="0"/>
              </a:spcBef>
              <a:spcAft>
                <a:spcPct val="0"/>
              </a:spcAft>
              <a:defRPr/>
            </a:pPr>
            <a:fld id="{1BF73EC5-EDF2-4E74-BF6C-6E215FBCE645}" type="slidenum">
              <a:rPr lang="ja-JP" altLang="en-US">
                <a:solidFill>
                  <a:prstClr val="black"/>
                </a:solidFill>
                <a:latin typeface="Calibri" pitchFamily="34" charset="0"/>
                <a:ea typeface="ＭＳ Ｐゴシック" pitchFamily="50" charset="-128"/>
              </a:rPr>
              <a:pPr fontAlgn="base">
                <a:spcBef>
                  <a:spcPct val="0"/>
                </a:spcBef>
                <a:spcAft>
                  <a:spcPct val="0"/>
                </a:spcAft>
                <a:defRPr/>
              </a:pPr>
              <a:t>24</a:t>
            </a:fld>
            <a:endParaRPr lang="ja-JP" altLang="en-US" dirty="0">
              <a:solidFill>
                <a:prstClr val="black"/>
              </a:solidFill>
              <a:latin typeface="Calibri" pitchFamily="34" charset="0"/>
              <a:ea typeface="ＭＳ Ｐゴシック" pitchFamily="50" charset="-128"/>
            </a:endParaRPr>
          </a:p>
        </p:txBody>
      </p:sp>
    </p:spTree>
    <p:extLst>
      <p:ext uri="{BB962C8B-B14F-4D97-AF65-F5344CB8AC3E}">
        <p14:creationId xmlns:p14="http://schemas.microsoft.com/office/powerpoint/2010/main" val="224479713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5" name="タイトル 4">
            <a:extLst>
              <a:ext uri="{FF2B5EF4-FFF2-40B4-BE49-F238E27FC236}">
                <a16:creationId xmlns:a16="http://schemas.microsoft.com/office/drawing/2014/main" id="{3F9BDFC3-F9B5-424D-A079-9450D96AE188}"/>
              </a:ext>
            </a:extLst>
          </p:cNvPr>
          <p:cNvSpPr>
            <a:spLocks noGrp="1"/>
          </p:cNvSpPr>
          <p:nvPr>
            <p:ph type="title"/>
          </p:nvPr>
        </p:nvSpPr>
        <p:spPr>
          <a:xfrm>
            <a:off x="1850469" y="483156"/>
            <a:ext cx="8277979" cy="608286"/>
          </a:xfrm>
        </p:spPr>
        <p:txBody>
          <a:bodyPr/>
          <a:lstStyle/>
          <a:p>
            <a:r>
              <a:rPr lang="ja-JP" altLang="en-US" sz="3200" dirty="0"/>
              <a:t>第３部　平成</a:t>
            </a:r>
            <a:r>
              <a:rPr lang="en-US" altLang="ja-JP" sz="3200" dirty="0"/>
              <a:t>30</a:t>
            </a:r>
            <a:r>
              <a:rPr lang="ja-JP" altLang="en-US" sz="3200" dirty="0"/>
              <a:t>年法改正について</a:t>
            </a:r>
            <a:r>
              <a:rPr lang="ja-JP" altLang="en-US" sz="2600" dirty="0"/>
              <a:t>（別紙６参照）</a:t>
            </a:r>
          </a:p>
        </p:txBody>
      </p:sp>
      <p:sp>
        <p:nvSpPr>
          <p:cNvPr id="6" name="テキスト プレースホルダー 5">
            <a:extLst>
              <a:ext uri="{FF2B5EF4-FFF2-40B4-BE49-F238E27FC236}">
                <a16:creationId xmlns:a16="http://schemas.microsoft.com/office/drawing/2014/main" id="{8FC6B10C-8320-46D2-8699-82B82C3E2DB0}"/>
              </a:ext>
            </a:extLst>
          </p:cNvPr>
          <p:cNvSpPr>
            <a:spLocks noGrp="1"/>
          </p:cNvSpPr>
          <p:nvPr>
            <p:ph type="body" idx="1"/>
          </p:nvPr>
        </p:nvSpPr>
        <p:spPr>
          <a:xfrm>
            <a:off x="1850469" y="1189515"/>
            <a:ext cx="8568952" cy="5331131"/>
          </a:xfrm>
        </p:spPr>
        <p:txBody>
          <a:bodyPr>
            <a:normAutofit lnSpcReduction="10000"/>
          </a:bodyPr>
          <a:lstStyle/>
          <a:p>
            <a:r>
              <a:rPr kumimoji="1" lang="ja-JP" altLang="en-US" dirty="0">
                <a:solidFill>
                  <a:schemeClr val="bg1">
                    <a:lumMod val="85000"/>
                    <a:lumOff val="15000"/>
                  </a:schemeClr>
                </a:solidFill>
              </a:rPr>
              <a:t>１．配偶者保護</a:t>
            </a:r>
            <a:endParaRPr kumimoji="1" lang="en-US" altLang="ja-JP" dirty="0">
              <a:solidFill>
                <a:schemeClr val="bg1">
                  <a:lumMod val="85000"/>
                  <a:lumOff val="15000"/>
                </a:schemeClr>
              </a:solidFill>
            </a:endParaRPr>
          </a:p>
          <a:p>
            <a:r>
              <a:rPr lang="ja-JP" altLang="en-US" sz="1800" dirty="0">
                <a:solidFill>
                  <a:schemeClr val="bg1">
                    <a:lumMod val="85000"/>
                    <a:lumOff val="15000"/>
                  </a:schemeClr>
                </a:solidFill>
              </a:rPr>
              <a:t>   </a:t>
            </a:r>
            <a:r>
              <a:rPr lang="en-US" altLang="ja-JP" sz="1800" dirty="0">
                <a:solidFill>
                  <a:schemeClr val="bg1">
                    <a:lumMod val="85000"/>
                    <a:lumOff val="15000"/>
                  </a:schemeClr>
                </a:solidFill>
              </a:rPr>
              <a:t>(</a:t>
            </a:r>
            <a:r>
              <a:rPr lang="ja-JP" altLang="en-US" sz="1800" dirty="0">
                <a:solidFill>
                  <a:schemeClr val="bg1">
                    <a:lumMod val="85000"/>
                    <a:lumOff val="15000"/>
                  </a:schemeClr>
                </a:solidFill>
              </a:rPr>
              <a:t>１</a:t>
            </a:r>
            <a:r>
              <a:rPr lang="en-US" altLang="ja-JP" sz="1800" dirty="0">
                <a:solidFill>
                  <a:schemeClr val="bg1">
                    <a:lumMod val="85000"/>
                    <a:lumOff val="15000"/>
                  </a:schemeClr>
                </a:solidFill>
              </a:rPr>
              <a:t>) </a:t>
            </a:r>
            <a:r>
              <a:rPr lang="ja-JP" altLang="en-US" sz="1800" dirty="0">
                <a:solidFill>
                  <a:schemeClr val="bg1">
                    <a:lumMod val="85000"/>
                    <a:lumOff val="15000"/>
                  </a:schemeClr>
                </a:solidFill>
              </a:rPr>
              <a:t>特別受益分への（　　　　　　　　　　　 　）の</a:t>
            </a:r>
            <a:r>
              <a:rPr lang="ja-JP" altLang="en-US" sz="1800" u="sng" dirty="0">
                <a:solidFill>
                  <a:schemeClr val="bg1">
                    <a:lumMod val="85000"/>
                    <a:lumOff val="15000"/>
                  </a:schemeClr>
                </a:solidFill>
              </a:rPr>
              <a:t>推定</a:t>
            </a:r>
            <a:r>
              <a:rPr lang="ja-JP" altLang="en-US" sz="1800" dirty="0">
                <a:solidFill>
                  <a:schemeClr val="bg1">
                    <a:lumMod val="85000"/>
                    <a:lumOff val="15000"/>
                  </a:schemeClr>
                </a:solidFill>
              </a:rPr>
              <a:t>（新</a:t>
            </a:r>
            <a:r>
              <a:rPr lang="ja-JP" altLang="en-US" sz="1800" u="sng" dirty="0">
                <a:solidFill>
                  <a:schemeClr val="bg1">
                    <a:lumMod val="85000"/>
                    <a:lumOff val="15000"/>
                  </a:schemeClr>
                </a:solidFill>
              </a:rPr>
              <a:t>９０３条④</a:t>
            </a:r>
            <a:r>
              <a:rPr lang="ja-JP" altLang="en-US" sz="1800" dirty="0">
                <a:solidFill>
                  <a:schemeClr val="bg1">
                    <a:lumMod val="85000"/>
                    <a:lumOff val="15000"/>
                  </a:schemeClr>
                </a:solidFill>
              </a:rPr>
              <a:t>）</a:t>
            </a:r>
            <a:endParaRPr lang="en-US" altLang="ja-JP" sz="1800" dirty="0">
              <a:solidFill>
                <a:schemeClr val="bg1">
                  <a:lumMod val="85000"/>
                  <a:lumOff val="15000"/>
                </a:schemeClr>
              </a:solidFill>
            </a:endParaRPr>
          </a:p>
          <a:p>
            <a:r>
              <a:rPr lang="en-US" altLang="ja-JP" sz="1800" dirty="0">
                <a:solidFill>
                  <a:schemeClr val="bg1">
                    <a:lumMod val="85000"/>
                    <a:lumOff val="15000"/>
                  </a:schemeClr>
                </a:solidFill>
              </a:rPr>
              <a:t>         </a:t>
            </a:r>
            <a:r>
              <a:rPr lang="ja-JP" altLang="en-US" sz="1800" dirty="0">
                <a:solidFill>
                  <a:schemeClr val="bg1">
                    <a:lumMod val="85000"/>
                    <a:lumOff val="15000"/>
                  </a:schemeClr>
                </a:solidFill>
              </a:rPr>
              <a:t>配偶者の生活の保護のためで要件は</a:t>
            </a:r>
            <a:endParaRPr lang="en-US" altLang="ja-JP" sz="1800" dirty="0">
              <a:solidFill>
                <a:schemeClr val="bg1">
                  <a:lumMod val="85000"/>
                  <a:lumOff val="15000"/>
                </a:schemeClr>
              </a:solidFill>
            </a:endParaRPr>
          </a:p>
          <a:p>
            <a:r>
              <a:rPr lang="ja-JP" altLang="en-US" sz="1800" dirty="0">
                <a:solidFill>
                  <a:schemeClr val="bg1">
                    <a:lumMod val="85000"/>
                    <a:lumOff val="15000"/>
                  </a:schemeClr>
                </a:solidFill>
              </a:rPr>
              <a:t>　 　  ① 婚姻期間が２０年以上の夫婦</a:t>
            </a:r>
            <a:endParaRPr lang="en-US" altLang="ja-JP" sz="1800" dirty="0">
              <a:solidFill>
                <a:schemeClr val="bg1">
                  <a:lumMod val="85000"/>
                  <a:lumOff val="15000"/>
                </a:schemeClr>
              </a:solidFill>
            </a:endParaRPr>
          </a:p>
          <a:p>
            <a:r>
              <a:rPr lang="ja-JP" altLang="en-US" sz="1800" dirty="0">
                <a:solidFill>
                  <a:schemeClr val="bg1">
                    <a:lumMod val="85000"/>
                    <a:lumOff val="15000"/>
                  </a:schemeClr>
                </a:solidFill>
              </a:rPr>
              <a:t>　 　  ② 居住用建物又は敷地の遺贈又は贈与をしたとき（死因贈与も含む）</a:t>
            </a:r>
            <a:endParaRPr lang="en-US" altLang="ja-JP" sz="1800" dirty="0">
              <a:solidFill>
                <a:schemeClr val="bg1">
                  <a:lumMod val="85000"/>
                  <a:lumOff val="15000"/>
                </a:schemeClr>
              </a:solidFill>
            </a:endParaRPr>
          </a:p>
          <a:p>
            <a:r>
              <a:rPr lang="ja-JP" altLang="en-US" sz="1800" dirty="0">
                <a:solidFill>
                  <a:schemeClr val="bg1">
                    <a:lumMod val="85000"/>
                    <a:lumOff val="15000"/>
                  </a:schemeClr>
                </a:solidFill>
              </a:rPr>
              <a:t>　　   推定なので反証があれば持戻しをする。</a:t>
            </a:r>
            <a:endParaRPr lang="en-US" altLang="ja-JP" sz="1800" dirty="0">
              <a:solidFill>
                <a:schemeClr val="bg1">
                  <a:lumMod val="85000"/>
                  <a:lumOff val="15000"/>
                </a:schemeClr>
              </a:solidFill>
            </a:endParaRPr>
          </a:p>
          <a:p>
            <a:r>
              <a:rPr lang="ja-JP" altLang="en-US" sz="1800" dirty="0">
                <a:solidFill>
                  <a:schemeClr val="bg1">
                    <a:lumMod val="85000"/>
                    <a:lumOff val="15000"/>
                  </a:schemeClr>
                </a:solidFill>
              </a:rPr>
              <a:t>　   ・ 参考にされたのが相続税法２１条の６（贈与税の特例）で、婚姻期間が２０年以上の</a:t>
            </a:r>
            <a:endParaRPr lang="en-US" altLang="ja-JP" sz="1800" dirty="0">
              <a:solidFill>
                <a:schemeClr val="bg1">
                  <a:lumMod val="85000"/>
                  <a:lumOff val="15000"/>
                </a:schemeClr>
              </a:solidFill>
            </a:endParaRPr>
          </a:p>
          <a:p>
            <a:r>
              <a:rPr lang="en-US" altLang="ja-JP" sz="1800" dirty="0">
                <a:solidFill>
                  <a:schemeClr val="bg1">
                    <a:lumMod val="85000"/>
                    <a:lumOff val="15000"/>
                  </a:schemeClr>
                </a:solidFill>
              </a:rPr>
              <a:t>        </a:t>
            </a:r>
            <a:r>
              <a:rPr lang="ja-JP" altLang="en-US" sz="1800" dirty="0">
                <a:solidFill>
                  <a:schemeClr val="bg1">
                    <a:lumMod val="85000"/>
                    <a:lumOff val="15000"/>
                  </a:schemeClr>
                </a:solidFill>
              </a:rPr>
              <a:t>夫婦の間で、専ら居住の用に供する不動産又はその取得のための金銭の贈与が</a:t>
            </a:r>
            <a:endParaRPr lang="en-US" altLang="ja-JP" sz="1800" dirty="0">
              <a:solidFill>
                <a:schemeClr val="bg1">
                  <a:lumMod val="85000"/>
                  <a:lumOff val="15000"/>
                </a:schemeClr>
              </a:solidFill>
            </a:endParaRPr>
          </a:p>
          <a:p>
            <a:r>
              <a:rPr lang="en-US" altLang="ja-JP" sz="1800" dirty="0">
                <a:solidFill>
                  <a:schemeClr val="bg1">
                    <a:lumMod val="85000"/>
                    <a:lumOff val="15000"/>
                  </a:schemeClr>
                </a:solidFill>
              </a:rPr>
              <a:t>        </a:t>
            </a:r>
            <a:r>
              <a:rPr lang="ja-JP" altLang="en-US" sz="1800" dirty="0">
                <a:solidFill>
                  <a:schemeClr val="bg1">
                    <a:lumMod val="85000"/>
                    <a:lumOff val="15000"/>
                  </a:schemeClr>
                </a:solidFill>
              </a:rPr>
              <a:t>行われた場合には、基礎控除（１１０万円）のほかに最高２０００万円まで配偶者控除</a:t>
            </a:r>
            <a:endParaRPr lang="en-US" altLang="ja-JP" sz="1800" dirty="0">
              <a:solidFill>
                <a:schemeClr val="bg1">
                  <a:lumMod val="85000"/>
                  <a:lumOff val="15000"/>
                </a:schemeClr>
              </a:solidFill>
            </a:endParaRPr>
          </a:p>
          <a:p>
            <a:r>
              <a:rPr lang="en-US" altLang="ja-JP" sz="1800" dirty="0">
                <a:solidFill>
                  <a:schemeClr val="bg1">
                    <a:lumMod val="85000"/>
                    <a:lumOff val="15000"/>
                  </a:schemeClr>
                </a:solidFill>
              </a:rPr>
              <a:t>        </a:t>
            </a:r>
            <a:r>
              <a:rPr lang="ja-JP" altLang="en-US" sz="1800" dirty="0">
                <a:solidFill>
                  <a:schemeClr val="bg1">
                    <a:lumMod val="85000"/>
                    <a:lumOff val="15000"/>
                  </a:schemeClr>
                </a:solidFill>
              </a:rPr>
              <a:t>ができるとされている。（新９０３条①は持戻しの規定）</a:t>
            </a:r>
            <a:endParaRPr lang="en-US" altLang="ja-JP" sz="1800" dirty="0">
              <a:solidFill>
                <a:schemeClr val="bg1">
                  <a:lumMod val="85000"/>
                  <a:lumOff val="15000"/>
                </a:schemeClr>
              </a:solidFill>
            </a:endParaRPr>
          </a:p>
          <a:p>
            <a:r>
              <a:rPr lang="ja-JP" altLang="en-US" sz="1800" dirty="0">
                <a:solidFill>
                  <a:schemeClr val="bg1">
                    <a:lumMod val="85000"/>
                    <a:lumOff val="15000"/>
                  </a:schemeClr>
                </a:solidFill>
              </a:rPr>
              <a:t>　　・ 当然遺贈により配偶者居住権を設定した場合にも適用される（新</a:t>
            </a:r>
            <a:r>
              <a:rPr lang="ja-JP" altLang="en-US" sz="1800" u="sng" dirty="0">
                <a:solidFill>
                  <a:schemeClr val="bg1">
                    <a:lumMod val="85000"/>
                    <a:lumOff val="15000"/>
                  </a:schemeClr>
                </a:solidFill>
              </a:rPr>
              <a:t>１０２８条③</a:t>
            </a:r>
            <a:r>
              <a:rPr lang="ja-JP" altLang="en-US" sz="1800" dirty="0">
                <a:solidFill>
                  <a:schemeClr val="bg1">
                    <a:lumMod val="85000"/>
                    <a:lumOff val="15000"/>
                  </a:schemeClr>
                </a:solidFill>
              </a:rPr>
              <a:t>）。</a:t>
            </a:r>
            <a:endParaRPr lang="en-US" altLang="ja-JP" sz="1800" dirty="0">
              <a:solidFill>
                <a:schemeClr val="bg1">
                  <a:lumMod val="85000"/>
                  <a:lumOff val="15000"/>
                </a:schemeClr>
              </a:solidFill>
            </a:endParaRPr>
          </a:p>
          <a:p>
            <a:r>
              <a:rPr lang="ja-JP" altLang="en-US" sz="1800" dirty="0">
                <a:solidFill>
                  <a:schemeClr val="bg1">
                    <a:lumMod val="85000"/>
                    <a:lumOff val="15000"/>
                  </a:schemeClr>
                </a:solidFill>
              </a:rPr>
              <a:t>   </a:t>
            </a:r>
            <a:r>
              <a:rPr lang="en-US" altLang="ja-JP" sz="1800" dirty="0">
                <a:solidFill>
                  <a:schemeClr val="bg1">
                    <a:lumMod val="85000"/>
                    <a:lumOff val="15000"/>
                  </a:schemeClr>
                </a:solidFill>
              </a:rPr>
              <a:t>(</a:t>
            </a:r>
            <a:r>
              <a:rPr lang="ja-JP" altLang="en-US" sz="1800" dirty="0">
                <a:solidFill>
                  <a:schemeClr val="bg1">
                    <a:lumMod val="85000"/>
                    <a:lumOff val="15000"/>
                  </a:schemeClr>
                </a:solidFill>
              </a:rPr>
              <a:t>２</a:t>
            </a:r>
            <a:r>
              <a:rPr lang="en-US" altLang="ja-JP" sz="1800" dirty="0">
                <a:solidFill>
                  <a:schemeClr val="bg1">
                    <a:lumMod val="85000"/>
                    <a:lumOff val="15000"/>
                  </a:schemeClr>
                </a:solidFill>
              </a:rPr>
              <a:t>) </a:t>
            </a:r>
            <a:r>
              <a:rPr lang="ja-JP" altLang="en-US" sz="1800" dirty="0">
                <a:solidFill>
                  <a:schemeClr val="bg1">
                    <a:lumMod val="85000"/>
                    <a:lumOff val="15000"/>
                  </a:schemeClr>
                </a:solidFill>
              </a:rPr>
              <a:t>配偶者（　　　　　 ）（新</a:t>
            </a:r>
            <a:r>
              <a:rPr lang="ja-JP" altLang="en-US" sz="1800" u="sng" dirty="0">
                <a:solidFill>
                  <a:schemeClr val="bg1">
                    <a:lumMod val="85000"/>
                    <a:lumOff val="15000"/>
                  </a:schemeClr>
                </a:solidFill>
              </a:rPr>
              <a:t>１０２８条以下</a:t>
            </a:r>
            <a:r>
              <a:rPr lang="ja-JP" altLang="en-US" sz="1800" dirty="0">
                <a:solidFill>
                  <a:schemeClr val="bg1">
                    <a:lumMod val="85000"/>
                    <a:lumOff val="15000"/>
                  </a:schemeClr>
                </a:solidFill>
              </a:rPr>
              <a:t>･･･２０２０年４月１日施行）</a:t>
            </a:r>
            <a:endParaRPr lang="en-US" altLang="ja-JP" sz="1800" dirty="0">
              <a:solidFill>
                <a:schemeClr val="bg1">
                  <a:lumMod val="85000"/>
                  <a:lumOff val="15000"/>
                </a:schemeClr>
              </a:solidFill>
            </a:endParaRPr>
          </a:p>
          <a:p>
            <a:r>
              <a:rPr lang="ja-JP" altLang="en-US" sz="1800" dirty="0">
                <a:solidFill>
                  <a:schemeClr val="bg1">
                    <a:lumMod val="85000"/>
                    <a:lumOff val="15000"/>
                  </a:schemeClr>
                </a:solidFill>
              </a:rPr>
              <a:t>　　・ 配偶者一代限りの居住権で要件は</a:t>
            </a:r>
            <a:endParaRPr lang="en-US" altLang="ja-JP" sz="1800" dirty="0">
              <a:solidFill>
                <a:schemeClr val="bg1">
                  <a:lumMod val="85000"/>
                  <a:lumOff val="15000"/>
                </a:schemeClr>
              </a:solidFill>
            </a:endParaRPr>
          </a:p>
          <a:p>
            <a:r>
              <a:rPr lang="ja-JP" altLang="en-US" sz="1800" dirty="0">
                <a:solidFill>
                  <a:schemeClr val="bg1">
                    <a:lumMod val="85000"/>
                    <a:lumOff val="15000"/>
                  </a:schemeClr>
                </a:solidFill>
              </a:rPr>
              <a:t>　　　① 相続開始時に居住していて（新</a:t>
            </a:r>
            <a:r>
              <a:rPr lang="ja-JP" altLang="en-US" sz="1800" u="sng" dirty="0">
                <a:solidFill>
                  <a:schemeClr val="bg1">
                    <a:lumMod val="85000"/>
                    <a:lumOff val="15000"/>
                  </a:schemeClr>
                </a:solidFill>
              </a:rPr>
              <a:t>１０２８条① 本文</a:t>
            </a:r>
            <a:r>
              <a:rPr lang="en-US" altLang="ja-JP" sz="1800" dirty="0">
                <a:solidFill>
                  <a:schemeClr val="bg1">
                    <a:lumMod val="85000"/>
                    <a:lumOff val="15000"/>
                  </a:schemeClr>
                </a:solidFill>
              </a:rPr>
              <a:t>)</a:t>
            </a:r>
          </a:p>
          <a:p>
            <a:r>
              <a:rPr lang="en-US" altLang="ja-JP" sz="1800" dirty="0">
                <a:solidFill>
                  <a:schemeClr val="bg1">
                    <a:lumMod val="85000"/>
                    <a:lumOff val="15000"/>
                  </a:schemeClr>
                </a:solidFill>
              </a:rPr>
              <a:t>        </a:t>
            </a:r>
            <a:r>
              <a:rPr lang="ja-JP" altLang="en-US" sz="1800" dirty="0">
                <a:solidFill>
                  <a:schemeClr val="bg1">
                    <a:lumMod val="85000"/>
                    <a:lumOff val="15000"/>
                  </a:schemeClr>
                </a:solidFill>
              </a:rPr>
              <a:t>② 被相続人がその建物を配偶者以外の者と共有していないこと（</a:t>
            </a:r>
            <a:r>
              <a:rPr lang="ja-JP" altLang="en-US" sz="1800" u="sng" dirty="0">
                <a:solidFill>
                  <a:schemeClr val="bg1">
                    <a:lumMod val="85000"/>
                    <a:lumOff val="15000"/>
                  </a:schemeClr>
                </a:solidFill>
              </a:rPr>
              <a:t>同項但書</a:t>
            </a:r>
            <a:r>
              <a:rPr lang="ja-JP" altLang="en-US" sz="1800" dirty="0">
                <a:solidFill>
                  <a:schemeClr val="bg1">
                    <a:lumMod val="85000"/>
                    <a:lumOff val="15000"/>
                  </a:schemeClr>
                </a:solidFill>
              </a:rPr>
              <a:t>）</a:t>
            </a:r>
            <a:endParaRPr lang="en-US" altLang="ja-JP" sz="1800" dirty="0">
              <a:solidFill>
                <a:schemeClr val="bg1">
                  <a:lumMod val="85000"/>
                  <a:lumOff val="15000"/>
                </a:schemeClr>
              </a:solidFill>
            </a:endParaRPr>
          </a:p>
          <a:p>
            <a:r>
              <a:rPr lang="ja-JP" altLang="en-US" sz="1800" dirty="0">
                <a:solidFill>
                  <a:schemeClr val="bg1">
                    <a:lumMod val="85000"/>
                    <a:lumOff val="15000"/>
                  </a:schemeClr>
                </a:solidFill>
              </a:rPr>
              <a:t>　　　③ 以下（ａ）又は（ｂ）のいずれかに該当するとき</a:t>
            </a:r>
            <a:endParaRPr lang="en-US" altLang="ja-JP" sz="1800" dirty="0">
              <a:solidFill>
                <a:schemeClr val="bg1">
                  <a:lumMod val="85000"/>
                  <a:lumOff val="15000"/>
                </a:schemeClr>
              </a:solidFill>
            </a:endParaRPr>
          </a:p>
          <a:p>
            <a:r>
              <a:rPr lang="ja-JP" altLang="en-US" sz="1800" dirty="0">
                <a:solidFill>
                  <a:schemeClr val="bg1">
                    <a:lumMod val="85000"/>
                    <a:lumOff val="15000"/>
                  </a:schemeClr>
                </a:solidFill>
              </a:rPr>
              <a:t>　　　　</a:t>
            </a:r>
            <a:endParaRPr lang="en-US" altLang="ja-JP" sz="1800" dirty="0">
              <a:solidFill>
                <a:schemeClr val="bg1">
                  <a:lumMod val="85000"/>
                  <a:lumOff val="15000"/>
                </a:schemeClr>
              </a:solidFill>
            </a:endParaRPr>
          </a:p>
        </p:txBody>
      </p:sp>
      <p:sp>
        <p:nvSpPr>
          <p:cNvPr id="4" name="スライド番号プレースホルダー 3">
            <a:extLst>
              <a:ext uri="{FF2B5EF4-FFF2-40B4-BE49-F238E27FC236}">
                <a16:creationId xmlns:a16="http://schemas.microsoft.com/office/drawing/2014/main" id="{C6C06E6B-DCED-41FE-ABE1-7E771819159B}"/>
              </a:ext>
            </a:extLst>
          </p:cNvPr>
          <p:cNvSpPr>
            <a:spLocks noGrp="1"/>
          </p:cNvSpPr>
          <p:nvPr>
            <p:ph type="sldNum" sz="quarter" idx="12"/>
          </p:nvPr>
        </p:nvSpPr>
        <p:spPr>
          <a:xfrm>
            <a:off x="9366447" y="6340578"/>
            <a:ext cx="762000" cy="365125"/>
          </a:xfrm>
        </p:spPr>
        <p:txBody>
          <a:bodyPr/>
          <a:lstStyle/>
          <a:p>
            <a:pPr fontAlgn="base">
              <a:spcBef>
                <a:spcPct val="0"/>
              </a:spcBef>
              <a:spcAft>
                <a:spcPct val="0"/>
              </a:spcAft>
              <a:defRPr/>
            </a:pPr>
            <a:fld id="{E45BA4EA-5EFA-460C-8880-04B9C92D5A26}" type="slidenum">
              <a:rPr lang="ja-JP" altLang="en-US">
                <a:solidFill>
                  <a:prstClr val="black">
                    <a:lumMod val="85000"/>
                    <a:lumOff val="15000"/>
                  </a:prstClr>
                </a:solidFill>
                <a:latin typeface="Calibri" pitchFamily="34" charset="0"/>
                <a:ea typeface="ＭＳ Ｐゴシック" pitchFamily="50" charset="-128"/>
              </a:rPr>
              <a:pPr fontAlgn="base">
                <a:spcBef>
                  <a:spcPct val="0"/>
                </a:spcBef>
                <a:spcAft>
                  <a:spcPct val="0"/>
                </a:spcAft>
                <a:defRPr/>
              </a:pPr>
              <a:t>25</a:t>
            </a:fld>
            <a:endParaRPr lang="ja-JP" altLang="en-US" dirty="0">
              <a:solidFill>
                <a:prstClr val="black">
                  <a:lumMod val="85000"/>
                  <a:lumOff val="15000"/>
                </a:prstClr>
              </a:solidFill>
              <a:latin typeface="Calibri" pitchFamily="34" charset="0"/>
              <a:ea typeface="ＭＳ Ｐゴシック" pitchFamily="50" charset="-128"/>
            </a:endParaRPr>
          </a:p>
        </p:txBody>
      </p:sp>
      <p:sp>
        <p:nvSpPr>
          <p:cNvPr id="2" name="テキスト ボックス 1">
            <a:extLst>
              <a:ext uri="{FF2B5EF4-FFF2-40B4-BE49-F238E27FC236}">
                <a16:creationId xmlns:a16="http://schemas.microsoft.com/office/drawing/2014/main" id="{17734D97-504D-4C46-9565-9DCC575C9E90}"/>
              </a:ext>
            </a:extLst>
          </p:cNvPr>
          <p:cNvSpPr txBox="1"/>
          <p:nvPr/>
        </p:nvSpPr>
        <p:spPr>
          <a:xfrm>
            <a:off x="4079777" y="1547500"/>
            <a:ext cx="2002411" cy="369332"/>
          </a:xfrm>
          <a:prstGeom prst="rect">
            <a:avLst/>
          </a:prstGeom>
          <a:noFill/>
        </p:spPr>
        <p:txBody>
          <a:bodyPr wrap="square" rtlCol="0">
            <a:spAutoFit/>
          </a:bodyPr>
          <a:lstStyle/>
          <a:p>
            <a:pPr fontAlgn="base">
              <a:spcBef>
                <a:spcPct val="0"/>
              </a:spcBef>
              <a:spcAft>
                <a:spcPct val="0"/>
              </a:spcAft>
            </a:pPr>
            <a:r>
              <a:rPr lang="ja-JP" altLang="en-US" u="sng" dirty="0">
                <a:solidFill>
                  <a:prstClr val="black">
                    <a:lumMod val="85000"/>
                    <a:lumOff val="15000"/>
                  </a:prstClr>
                </a:solidFill>
                <a:latin typeface="Calibri" pitchFamily="34" charset="0"/>
                <a:ea typeface="ＭＳ Ｐゴシック" pitchFamily="50" charset="-128"/>
              </a:rPr>
              <a:t>持戻し免除の意思</a:t>
            </a:r>
          </a:p>
        </p:txBody>
      </p:sp>
      <p:sp>
        <p:nvSpPr>
          <p:cNvPr id="3" name="テキスト ボックス 2">
            <a:extLst>
              <a:ext uri="{FF2B5EF4-FFF2-40B4-BE49-F238E27FC236}">
                <a16:creationId xmlns:a16="http://schemas.microsoft.com/office/drawing/2014/main" id="{53F0925F-E9CE-46C9-84AF-A779EC8E902B}"/>
              </a:ext>
            </a:extLst>
          </p:cNvPr>
          <p:cNvSpPr txBox="1"/>
          <p:nvPr/>
        </p:nvSpPr>
        <p:spPr>
          <a:xfrm>
            <a:off x="3165376" y="4553345"/>
            <a:ext cx="914400" cy="369332"/>
          </a:xfrm>
          <a:prstGeom prst="rect">
            <a:avLst/>
          </a:prstGeom>
          <a:noFill/>
        </p:spPr>
        <p:txBody>
          <a:bodyPr wrap="square" rtlCol="0">
            <a:spAutoFit/>
          </a:bodyPr>
          <a:lstStyle/>
          <a:p>
            <a:pPr fontAlgn="base">
              <a:spcBef>
                <a:spcPct val="0"/>
              </a:spcBef>
              <a:spcAft>
                <a:spcPct val="0"/>
              </a:spcAft>
            </a:pPr>
            <a:r>
              <a:rPr lang="ja-JP" altLang="en-US" dirty="0">
                <a:solidFill>
                  <a:prstClr val="black">
                    <a:lumMod val="85000"/>
                    <a:lumOff val="15000"/>
                  </a:prstClr>
                </a:solidFill>
                <a:latin typeface="Calibri" pitchFamily="34" charset="0"/>
                <a:ea typeface="ＭＳ Ｐゴシック" pitchFamily="50" charset="-128"/>
              </a:rPr>
              <a:t>居住権</a:t>
            </a:r>
          </a:p>
        </p:txBody>
      </p:sp>
    </p:spTree>
    <p:extLst>
      <p:ext uri="{BB962C8B-B14F-4D97-AF65-F5344CB8AC3E}">
        <p14:creationId xmlns:p14="http://schemas.microsoft.com/office/powerpoint/2010/main" val="3603500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grpId="0" nodeType="clickEffect">
                                  <p:stCondLst>
                                    <p:cond delay="0"/>
                                  </p:stCondLst>
                                  <p:childTnLst>
                                    <p:set>
                                      <p:cBhvr>
                                        <p:cTn id="24" dur="1" fill="hold">
                                          <p:stCondLst>
                                            <p:cond delay="0"/>
                                          </p:stCondLst>
                                        </p:cTn>
                                        <p:tgtEl>
                                          <p:spTgt spid="3"/>
                                        </p:tgtEl>
                                        <p:attrNameLst>
                                          <p:attrName>style.visibility</p:attrName>
                                        </p:attrNameLst>
                                      </p:cBhvr>
                                      <p:to>
                                        <p:strVal val="visible"/>
                                      </p:to>
                                    </p:set>
                                    <p:animEffect transition="in" filter="fade">
                                      <p:cBhvr>
                                        <p:cTn id="25" dur="1000"/>
                                        <p:tgtEl>
                                          <p:spTgt spid="3"/>
                                        </p:tgtEl>
                                      </p:cBhvr>
                                    </p:animEffect>
                                    <p:anim calcmode="lin" valueType="num">
                                      <p:cBhvr>
                                        <p:cTn id="26" dur="1000" fill="hold"/>
                                        <p:tgtEl>
                                          <p:spTgt spid="3"/>
                                        </p:tgtEl>
                                        <p:attrNameLst>
                                          <p:attrName>ppt_x</p:attrName>
                                        </p:attrNameLst>
                                      </p:cBhvr>
                                      <p:tavLst>
                                        <p:tav tm="0">
                                          <p:val>
                                            <p:strVal val="#ppt_x"/>
                                          </p:val>
                                        </p:tav>
                                        <p:tav tm="100000">
                                          <p:val>
                                            <p:strVal val="#ppt_x"/>
                                          </p:val>
                                        </p:tav>
                                      </p:tavLst>
                                    </p:anim>
                                    <p:anim calcmode="lin" valueType="num">
                                      <p:cBhvr>
                                        <p:cTn id="27"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051AA0F4-ED42-40A2-8078-37EC93290CF4}"/>
              </a:ext>
            </a:extLst>
          </p:cNvPr>
          <p:cNvSpPr>
            <a:spLocks noGrp="1"/>
          </p:cNvSpPr>
          <p:nvPr>
            <p:ph type="sldNum" sz="quarter" idx="12"/>
          </p:nvPr>
        </p:nvSpPr>
        <p:spPr/>
        <p:txBody>
          <a:bodyPr/>
          <a:lstStyle/>
          <a:p>
            <a:pPr fontAlgn="base">
              <a:spcBef>
                <a:spcPct val="0"/>
              </a:spcBef>
              <a:spcAft>
                <a:spcPct val="0"/>
              </a:spcAft>
              <a:defRPr/>
            </a:pPr>
            <a:fld id="{1BF73EC5-EDF2-4E74-BF6C-6E215FBCE645}" type="slidenum">
              <a:rPr lang="ja-JP" altLang="en-US">
                <a:solidFill>
                  <a:prstClr val="black">
                    <a:lumMod val="85000"/>
                    <a:lumOff val="15000"/>
                  </a:prstClr>
                </a:solidFill>
                <a:latin typeface="Calibri" pitchFamily="34" charset="0"/>
                <a:ea typeface="ＭＳ Ｐゴシック" pitchFamily="50" charset="-128"/>
              </a:rPr>
              <a:pPr fontAlgn="base">
                <a:spcBef>
                  <a:spcPct val="0"/>
                </a:spcBef>
                <a:spcAft>
                  <a:spcPct val="0"/>
                </a:spcAft>
                <a:defRPr/>
              </a:pPr>
              <a:t>26</a:t>
            </a:fld>
            <a:endParaRPr lang="ja-JP" altLang="en-US" dirty="0">
              <a:solidFill>
                <a:prstClr val="black">
                  <a:lumMod val="85000"/>
                  <a:lumOff val="15000"/>
                </a:prstClr>
              </a:solidFill>
              <a:latin typeface="Calibri" pitchFamily="34" charset="0"/>
              <a:ea typeface="ＭＳ Ｐゴシック" pitchFamily="50" charset="-128"/>
            </a:endParaRPr>
          </a:p>
        </p:txBody>
      </p:sp>
      <p:sp>
        <p:nvSpPr>
          <p:cNvPr id="6" name="テキスト ボックス 5">
            <a:extLst>
              <a:ext uri="{FF2B5EF4-FFF2-40B4-BE49-F238E27FC236}">
                <a16:creationId xmlns:a16="http://schemas.microsoft.com/office/drawing/2014/main" id="{0EF62BC7-BF1C-4FD5-ABBC-A4590CAEBDEB}"/>
              </a:ext>
            </a:extLst>
          </p:cNvPr>
          <p:cNvSpPr txBox="1"/>
          <p:nvPr/>
        </p:nvSpPr>
        <p:spPr>
          <a:xfrm>
            <a:off x="1524001" y="476672"/>
            <a:ext cx="9000999" cy="5022914"/>
          </a:xfrm>
          <a:prstGeom prst="rect">
            <a:avLst/>
          </a:prstGeom>
          <a:noFill/>
        </p:spPr>
        <p:txBody>
          <a:bodyPr wrap="square">
            <a:spAutoFit/>
          </a:bodyPr>
          <a:lstStyle/>
          <a:p>
            <a:pPr>
              <a:spcBef>
                <a:spcPct val="20000"/>
              </a:spcBef>
              <a:buClr>
                <a:srgbClr val="0BD0D9"/>
              </a:buClr>
              <a:buSzPct val="95000"/>
              <a:defRPr/>
            </a:pPr>
            <a:r>
              <a:rPr lang="ja-JP" altLang="en-US" dirty="0">
                <a:solidFill>
                  <a:prstClr val="white"/>
                </a:solidFill>
                <a:latin typeface="Constantia"/>
                <a:ea typeface="HGP明朝E" panose="02020900000000000000" pitchFamily="18" charset="-128"/>
              </a:rPr>
              <a:t>　　</a:t>
            </a:r>
            <a:r>
              <a:rPr lang="ja-JP" altLang="en-US" dirty="0">
                <a:solidFill>
                  <a:prstClr val="black">
                    <a:lumMod val="85000"/>
                    <a:lumOff val="15000"/>
                  </a:prstClr>
                </a:solidFill>
                <a:latin typeface="Constantia"/>
                <a:ea typeface="HGP明朝E" panose="02020900000000000000" pitchFamily="18" charset="-128"/>
              </a:rPr>
              <a:t>　　（ａ）当事者の意思による取得</a:t>
            </a:r>
            <a:endParaRPr lang="en-US" altLang="ja-JP" dirty="0">
              <a:solidFill>
                <a:prstClr val="black">
                  <a:lumMod val="85000"/>
                  <a:lumOff val="15000"/>
                </a:prstClr>
              </a:solidFill>
              <a:latin typeface="Constantia"/>
              <a:ea typeface="HGP明朝E" panose="02020900000000000000" pitchFamily="18" charset="-128"/>
            </a:endParaRPr>
          </a:p>
          <a:p>
            <a:pPr>
              <a:spcBef>
                <a:spcPct val="20000"/>
              </a:spcBef>
              <a:buClr>
                <a:srgbClr val="0BD0D9"/>
              </a:buClr>
              <a:buSzPct val="95000"/>
              <a:defRPr/>
            </a:pPr>
            <a:r>
              <a:rPr lang="ja-JP" altLang="en-US" dirty="0">
                <a:solidFill>
                  <a:prstClr val="black">
                    <a:lumMod val="85000"/>
                    <a:lumOff val="15000"/>
                  </a:prstClr>
                </a:solidFill>
                <a:latin typeface="Constantia"/>
                <a:ea typeface="HGP明朝E" panose="02020900000000000000" pitchFamily="18" charset="-128"/>
              </a:rPr>
              <a:t>　　　　    ｱ  遺産分割によって配偶者居住権を取得するものとされたとき（</a:t>
            </a:r>
            <a:r>
              <a:rPr lang="ja-JP" altLang="en-US" u="sng" dirty="0">
                <a:solidFill>
                  <a:prstClr val="black">
                    <a:lumMod val="85000"/>
                    <a:lumOff val="15000"/>
                  </a:prstClr>
                </a:solidFill>
                <a:latin typeface="Constantia"/>
                <a:ea typeface="HGP明朝E" panose="02020900000000000000" pitchFamily="18" charset="-128"/>
              </a:rPr>
              <a:t>同項１号</a:t>
            </a:r>
            <a:r>
              <a:rPr lang="ja-JP" altLang="en-US" dirty="0">
                <a:solidFill>
                  <a:prstClr val="black">
                    <a:lumMod val="85000"/>
                    <a:lumOff val="15000"/>
                  </a:prstClr>
                </a:solidFill>
                <a:latin typeface="Constantia"/>
                <a:ea typeface="HGP明朝E" panose="02020900000000000000" pitchFamily="18" charset="-128"/>
              </a:rPr>
              <a:t>）　</a:t>
            </a:r>
            <a:endParaRPr lang="en-US" altLang="ja-JP" dirty="0">
              <a:solidFill>
                <a:prstClr val="black">
                  <a:lumMod val="85000"/>
                  <a:lumOff val="15000"/>
                </a:prstClr>
              </a:solidFill>
              <a:latin typeface="Constantia"/>
              <a:ea typeface="HGP明朝E" panose="02020900000000000000" pitchFamily="18" charset="-128"/>
            </a:endParaRPr>
          </a:p>
          <a:p>
            <a:pPr>
              <a:spcBef>
                <a:spcPct val="20000"/>
              </a:spcBef>
              <a:buClr>
                <a:srgbClr val="0BD0D9"/>
              </a:buClr>
              <a:buSzPct val="95000"/>
              <a:defRPr/>
            </a:pPr>
            <a:r>
              <a:rPr lang="en-US" altLang="ja-JP" dirty="0">
                <a:solidFill>
                  <a:prstClr val="black">
                    <a:lumMod val="85000"/>
                    <a:lumOff val="15000"/>
                  </a:prstClr>
                </a:solidFill>
                <a:latin typeface="Constantia"/>
                <a:ea typeface="HGP明朝E" panose="02020900000000000000" pitchFamily="18" charset="-128"/>
              </a:rPr>
              <a:t>                           </a:t>
            </a:r>
            <a:r>
              <a:rPr lang="ja-JP" altLang="en-US" dirty="0">
                <a:solidFill>
                  <a:prstClr val="black">
                    <a:lumMod val="85000"/>
                    <a:lumOff val="15000"/>
                  </a:prstClr>
                </a:solidFill>
                <a:latin typeface="Constantia"/>
                <a:ea typeface="HGP明朝E" panose="02020900000000000000" pitchFamily="18" charset="-128"/>
              </a:rPr>
              <a:t>又は</a:t>
            </a:r>
            <a:endParaRPr lang="en-US" altLang="ja-JP" dirty="0">
              <a:solidFill>
                <a:prstClr val="black">
                  <a:lumMod val="85000"/>
                  <a:lumOff val="15000"/>
                </a:prstClr>
              </a:solidFill>
              <a:latin typeface="Constantia"/>
              <a:ea typeface="HGP明朝E" panose="02020900000000000000" pitchFamily="18" charset="-128"/>
            </a:endParaRPr>
          </a:p>
          <a:p>
            <a:pPr>
              <a:spcBef>
                <a:spcPct val="20000"/>
              </a:spcBef>
              <a:buClr>
                <a:srgbClr val="0BD0D9"/>
              </a:buClr>
              <a:buSzPct val="95000"/>
              <a:defRPr/>
            </a:pPr>
            <a:r>
              <a:rPr lang="ja-JP" altLang="en-US" dirty="0">
                <a:solidFill>
                  <a:prstClr val="black">
                    <a:lumMod val="85000"/>
                    <a:lumOff val="15000"/>
                  </a:prstClr>
                </a:solidFill>
                <a:latin typeface="Constantia"/>
                <a:ea typeface="HGP明朝E" panose="02020900000000000000" pitchFamily="18" charset="-128"/>
              </a:rPr>
              <a:t>　　　　　 ｲ  配偶者居住権が遺贈の目的とされたとき（</a:t>
            </a:r>
            <a:r>
              <a:rPr lang="ja-JP" altLang="en-US" u="sng" dirty="0">
                <a:solidFill>
                  <a:prstClr val="black">
                    <a:lumMod val="85000"/>
                    <a:lumOff val="15000"/>
                  </a:prstClr>
                </a:solidFill>
                <a:latin typeface="Constantia"/>
                <a:ea typeface="HGP明朝E" panose="02020900000000000000" pitchFamily="18" charset="-128"/>
              </a:rPr>
              <a:t>同項２号</a:t>
            </a:r>
            <a:r>
              <a:rPr lang="ja-JP" altLang="en-US" dirty="0">
                <a:solidFill>
                  <a:prstClr val="black">
                    <a:lumMod val="85000"/>
                    <a:lumOff val="15000"/>
                  </a:prstClr>
                </a:solidFill>
                <a:latin typeface="Constantia"/>
                <a:ea typeface="HGP明朝E" panose="02020900000000000000" pitchFamily="18" charset="-128"/>
              </a:rPr>
              <a:t>）　</a:t>
            </a:r>
            <a:endParaRPr lang="en-US" altLang="ja-JP" dirty="0">
              <a:solidFill>
                <a:prstClr val="black">
                  <a:lumMod val="85000"/>
                  <a:lumOff val="15000"/>
                </a:prstClr>
              </a:solidFill>
              <a:latin typeface="Constantia"/>
              <a:ea typeface="HGP明朝E" panose="02020900000000000000" pitchFamily="18" charset="-128"/>
            </a:endParaRPr>
          </a:p>
          <a:p>
            <a:pPr>
              <a:spcBef>
                <a:spcPct val="20000"/>
              </a:spcBef>
              <a:buClr>
                <a:srgbClr val="0BD0D9"/>
              </a:buClr>
              <a:buSzPct val="95000"/>
              <a:defRPr/>
            </a:pPr>
            <a:r>
              <a:rPr lang="en-US" altLang="ja-JP" dirty="0">
                <a:solidFill>
                  <a:prstClr val="black">
                    <a:lumMod val="85000"/>
                    <a:lumOff val="15000"/>
                  </a:prstClr>
                </a:solidFill>
                <a:latin typeface="Constantia"/>
                <a:ea typeface="HGP明朝E" panose="02020900000000000000" pitchFamily="18" charset="-128"/>
              </a:rPr>
              <a:t>                           </a:t>
            </a:r>
            <a:r>
              <a:rPr lang="ja-JP" altLang="en-US" dirty="0">
                <a:solidFill>
                  <a:prstClr val="black">
                    <a:lumMod val="85000"/>
                    <a:lumOff val="15000"/>
                  </a:prstClr>
                </a:solidFill>
                <a:latin typeface="Constantia"/>
                <a:ea typeface="HGP明朝E" panose="02020900000000000000" pitchFamily="18" charset="-128"/>
              </a:rPr>
              <a:t>又は</a:t>
            </a:r>
            <a:endParaRPr lang="en-US" altLang="ja-JP" dirty="0">
              <a:solidFill>
                <a:prstClr val="black">
                  <a:lumMod val="85000"/>
                  <a:lumOff val="15000"/>
                </a:prstClr>
              </a:solidFill>
              <a:latin typeface="Constantia"/>
              <a:ea typeface="HGP明朝E" panose="02020900000000000000" pitchFamily="18" charset="-128"/>
            </a:endParaRPr>
          </a:p>
          <a:p>
            <a:pPr>
              <a:spcBef>
                <a:spcPct val="20000"/>
              </a:spcBef>
              <a:buClr>
                <a:srgbClr val="0BD0D9"/>
              </a:buClr>
              <a:buSzPct val="95000"/>
              <a:defRPr/>
            </a:pPr>
            <a:r>
              <a:rPr lang="ja-JP" altLang="en-US" dirty="0">
                <a:solidFill>
                  <a:prstClr val="black">
                    <a:lumMod val="85000"/>
                    <a:lumOff val="15000"/>
                  </a:prstClr>
                </a:solidFill>
                <a:latin typeface="Constantia"/>
                <a:ea typeface="HGP明朝E" panose="02020900000000000000" pitchFamily="18" charset="-128"/>
              </a:rPr>
              <a:t>　　　　　 ｳ  被相続人と配偶者との間に、配偶者に配偶者居住権を取得させる旨の死因</a:t>
            </a:r>
            <a:endParaRPr lang="en-US" altLang="ja-JP" dirty="0">
              <a:solidFill>
                <a:prstClr val="black">
                  <a:lumMod val="85000"/>
                  <a:lumOff val="15000"/>
                </a:prstClr>
              </a:solidFill>
              <a:latin typeface="Constantia"/>
              <a:ea typeface="HGP明朝E" panose="02020900000000000000" pitchFamily="18" charset="-128"/>
            </a:endParaRPr>
          </a:p>
          <a:p>
            <a:pPr>
              <a:spcBef>
                <a:spcPct val="20000"/>
              </a:spcBef>
              <a:buClr>
                <a:srgbClr val="0BD0D9"/>
              </a:buClr>
              <a:buSzPct val="95000"/>
              <a:defRPr/>
            </a:pPr>
            <a:r>
              <a:rPr lang="en-US" altLang="ja-JP" dirty="0">
                <a:solidFill>
                  <a:prstClr val="black">
                    <a:lumMod val="85000"/>
                    <a:lumOff val="15000"/>
                  </a:prstClr>
                </a:solidFill>
                <a:latin typeface="Constantia"/>
                <a:ea typeface="HGP明朝E" panose="02020900000000000000" pitchFamily="18" charset="-128"/>
              </a:rPr>
              <a:t>                   </a:t>
            </a:r>
            <a:r>
              <a:rPr lang="ja-JP" altLang="en-US" dirty="0">
                <a:solidFill>
                  <a:prstClr val="black">
                    <a:lumMod val="85000"/>
                    <a:lumOff val="15000"/>
                  </a:prstClr>
                </a:solidFill>
                <a:latin typeface="Constantia"/>
                <a:ea typeface="HGP明朝E" panose="02020900000000000000" pitchFamily="18" charset="-128"/>
              </a:rPr>
              <a:t>贈与契約があるとき（</a:t>
            </a:r>
            <a:r>
              <a:rPr lang="ja-JP" altLang="en-US" u="sng" dirty="0">
                <a:solidFill>
                  <a:prstClr val="black">
                    <a:lumMod val="85000"/>
                    <a:lumOff val="15000"/>
                  </a:prstClr>
                </a:solidFill>
                <a:latin typeface="Constantia"/>
                <a:ea typeface="HGP明朝E" panose="02020900000000000000" pitchFamily="18" charset="-128"/>
              </a:rPr>
              <a:t>同項２号、５５４条</a:t>
            </a:r>
            <a:r>
              <a:rPr lang="ja-JP" altLang="en-US" dirty="0">
                <a:solidFill>
                  <a:prstClr val="black">
                    <a:lumMod val="85000"/>
                    <a:lumOff val="15000"/>
                  </a:prstClr>
                </a:solidFill>
                <a:latin typeface="Constantia"/>
                <a:ea typeface="HGP明朝E" panose="02020900000000000000" pitchFamily="18" charset="-128"/>
              </a:rPr>
              <a:t>）</a:t>
            </a:r>
            <a:endParaRPr lang="en-US" altLang="ja-JP" dirty="0">
              <a:solidFill>
                <a:prstClr val="black">
                  <a:lumMod val="85000"/>
                  <a:lumOff val="15000"/>
                </a:prstClr>
              </a:solidFill>
              <a:latin typeface="Constantia"/>
              <a:ea typeface="HGP明朝E" panose="02020900000000000000" pitchFamily="18" charset="-128"/>
            </a:endParaRPr>
          </a:p>
          <a:p>
            <a:pPr>
              <a:spcBef>
                <a:spcPct val="20000"/>
              </a:spcBef>
              <a:buClr>
                <a:srgbClr val="0BD0D9"/>
              </a:buClr>
              <a:buSzPct val="95000"/>
              <a:defRPr/>
            </a:pPr>
            <a:r>
              <a:rPr lang="ja-JP" altLang="en-US" dirty="0">
                <a:solidFill>
                  <a:prstClr val="black">
                    <a:lumMod val="85000"/>
                    <a:lumOff val="15000"/>
                  </a:prstClr>
                </a:solidFill>
                <a:latin typeface="Constantia"/>
                <a:ea typeface="HGP明朝E" panose="02020900000000000000" pitchFamily="18" charset="-128"/>
              </a:rPr>
              <a:t>　　   　（ｂ）遺産分割審判による取得</a:t>
            </a:r>
            <a:endParaRPr lang="en-US" altLang="ja-JP" dirty="0">
              <a:solidFill>
                <a:prstClr val="black">
                  <a:lumMod val="85000"/>
                  <a:lumOff val="15000"/>
                </a:prstClr>
              </a:solidFill>
              <a:latin typeface="Constantia"/>
              <a:ea typeface="HGP明朝E" panose="02020900000000000000" pitchFamily="18" charset="-128"/>
            </a:endParaRPr>
          </a:p>
          <a:p>
            <a:pPr>
              <a:spcBef>
                <a:spcPct val="20000"/>
              </a:spcBef>
              <a:buClr>
                <a:srgbClr val="0BD0D9"/>
              </a:buClr>
              <a:buSzPct val="95000"/>
              <a:defRPr/>
            </a:pPr>
            <a:r>
              <a:rPr lang="ja-JP" altLang="en-US" dirty="0">
                <a:solidFill>
                  <a:prstClr val="black">
                    <a:lumMod val="85000"/>
                    <a:lumOff val="15000"/>
                  </a:prstClr>
                </a:solidFill>
                <a:latin typeface="Constantia"/>
                <a:ea typeface="HGP明朝E" panose="02020900000000000000" pitchFamily="18" charset="-128"/>
              </a:rPr>
              <a:t>　　　　　 ｱ  共同相続人間に配偶者が配偶者居住権を取得することについて合意が成立</a:t>
            </a:r>
            <a:endParaRPr lang="en-US" altLang="ja-JP" dirty="0">
              <a:solidFill>
                <a:prstClr val="black">
                  <a:lumMod val="85000"/>
                  <a:lumOff val="15000"/>
                </a:prstClr>
              </a:solidFill>
              <a:latin typeface="Constantia"/>
              <a:ea typeface="HGP明朝E" panose="02020900000000000000" pitchFamily="18" charset="-128"/>
            </a:endParaRPr>
          </a:p>
          <a:p>
            <a:pPr>
              <a:spcBef>
                <a:spcPct val="20000"/>
              </a:spcBef>
              <a:buClr>
                <a:srgbClr val="0BD0D9"/>
              </a:buClr>
              <a:buSzPct val="95000"/>
              <a:defRPr/>
            </a:pPr>
            <a:r>
              <a:rPr lang="en-US" altLang="ja-JP" dirty="0">
                <a:solidFill>
                  <a:prstClr val="black">
                    <a:lumMod val="85000"/>
                    <a:lumOff val="15000"/>
                  </a:prstClr>
                </a:solidFill>
                <a:latin typeface="Constantia"/>
                <a:ea typeface="HGP明朝E" panose="02020900000000000000" pitchFamily="18" charset="-128"/>
              </a:rPr>
              <a:t>                   </a:t>
            </a:r>
            <a:r>
              <a:rPr lang="ja-JP" altLang="en-US" dirty="0">
                <a:solidFill>
                  <a:prstClr val="black">
                    <a:lumMod val="85000"/>
                    <a:lumOff val="15000"/>
                  </a:prstClr>
                </a:solidFill>
                <a:latin typeface="Constantia"/>
                <a:ea typeface="HGP明朝E" panose="02020900000000000000" pitchFamily="18" charset="-128"/>
              </a:rPr>
              <a:t>してしているとき（新</a:t>
            </a:r>
            <a:r>
              <a:rPr lang="ja-JP" altLang="en-US" u="sng" dirty="0">
                <a:solidFill>
                  <a:prstClr val="black">
                    <a:lumMod val="85000"/>
                    <a:lumOff val="15000"/>
                  </a:prstClr>
                </a:solidFill>
                <a:latin typeface="Constantia"/>
                <a:ea typeface="HGP明朝E" panose="02020900000000000000" pitchFamily="18" charset="-128"/>
              </a:rPr>
              <a:t>１０２９条１号</a:t>
            </a:r>
            <a:r>
              <a:rPr lang="ja-JP" altLang="en-US" dirty="0">
                <a:solidFill>
                  <a:prstClr val="black">
                    <a:lumMod val="85000"/>
                    <a:lumOff val="15000"/>
                  </a:prstClr>
                </a:solidFill>
                <a:latin typeface="Constantia"/>
                <a:ea typeface="HGP明朝E" panose="02020900000000000000" pitchFamily="18" charset="-128"/>
              </a:rPr>
              <a:t>）　</a:t>
            </a:r>
            <a:endParaRPr lang="en-US" altLang="ja-JP" dirty="0">
              <a:solidFill>
                <a:prstClr val="black">
                  <a:lumMod val="85000"/>
                  <a:lumOff val="15000"/>
                </a:prstClr>
              </a:solidFill>
              <a:latin typeface="Constantia"/>
              <a:ea typeface="HGP明朝E" panose="02020900000000000000" pitchFamily="18" charset="-128"/>
            </a:endParaRPr>
          </a:p>
          <a:p>
            <a:pPr>
              <a:spcBef>
                <a:spcPct val="20000"/>
              </a:spcBef>
              <a:buClr>
                <a:srgbClr val="0BD0D9"/>
              </a:buClr>
              <a:buSzPct val="95000"/>
              <a:defRPr/>
            </a:pPr>
            <a:r>
              <a:rPr lang="en-US" altLang="ja-JP" dirty="0">
                <a:solidFill>
                  <a:prstClr val="black">
                    <a:lumMod val="85000"/>
                    <a:lumOff val="15000"/>
                  </a:prstClr>
                </a:solidFill>
                <a:latin typeface="Constantia"/>
                <a:ea typeface="HGP明朝E" panose="02020900000000000000" pitchFamily="18" charset="-128"/>
              </a:rPr>
              <a:t>                            </a:t>
            </a:r>
            <a:r>
              <a:rPr lang="ja-JP" altLang="en-US" dirty="0">
                <a:solidFill>
                  <a:prstClr val="black">
                    <a:lumMod val="85000"/>
                    <a:lumOff val="15000"/>
                  </a:prstClr>
                </a:solidFill>
                <a:latin typeface="Constantia"/>
                <a:ea typeface="HGP明朝E" panose="02020900000000000000" pitchFamily="18" charset="-128"/>
              </a:rPr>
              <a:t>又は</a:t>
            </a:r>
            <a:endParaRPr lang="en-US" altLang="ja-JP" dirty="0">
              <a:solidFill>
                <a:prstClr val="black">
                  <a:lumMod val="85000"/>
                  <a:lumOff val="15000"/>
                </a:prstClr>
              </a:solidFill>
              <a:latin typeface="Constantia"/>
              <a:ea typeface="HGP明朝E" panose="02020900000000000000" pitchFamily="18" charset="-128"/>
            </a:endParaRPr>
          </a:p>
          <a:p>
            <a:pPr>
              <a:spcBef>
                <a:spcPct val="20000"/>
              </a:spcBef>
              <a:buClr>
                <a:srgbClr val="0BD0D9"/>
              </a:buClr>
              <a:buSzPct val="95000"/>
              <a:defRPr/>
            </a:pPr>
            <a:r>
              <a:rPr lang="ja-JP" altLang="en-US" dirty="0">
                <a:solidFill>
                  <a:prstClr val="black">
                    <a:lumMod val="85000"/>
                    <a:lumOff val="15000"/>
                  </a:prstClr>
                </a:solidFill>
                <a:latin typeface="Constantia"/>
                <a:ea typeface="HGP明朝E" panose="02020900000000000000" pitchFamily="18" charset="-128"/>
              </a:rPr>
              <a:t>　　　　　 ｲ  配偶者が家庭裁判所に対して配偶者居住権を希望する旨を申し出た場合に</a:t>
            </a:r>
            <a:endParaRPr lang="en-US" altLang="ja-JP" dirty="0">
              <a:solidFill>
                <a:prstClr val="black">
                  <a:lumMod val="85000"/>
                  <a:lumOff val="15000"/>
                </a:prstClr>
              </a:solidFill>
              <a:latin typeface="Constantia"/>
              <a:ea typeface="HGP明朝E" panose="02020900000000000000" pitchFamily="18" charset="-128"/>
            </a:endParaRPr>
          </a:p>
          <a:p>
            <a:pPr>
              <a:spcBef>
                <a:spcPct val="20000"/>
              </a:spcBef>
              <a:buClr>
                <a:srgbClr val="0BD0D9"/>
              </a:buClr>
              <a:buSzPct val="95000"/>
              <a:defRPr/>
            </a:pPr>
            <a:r>
              <a:rPr lang="en-US" altLang="ja-JP" dirty="0">
                <a:solidFill>
                  <a:prstClr val="black">
                    <a:lumMod val="85000"/>
                    <a:lumOff val="15000"/>
                  </a:prstClr>
                </a:solidFill>
                <a:latin typeface="Constantia"/>
                <a:ea typeface="HGP明朝E" panose="02020900000000000000" pitchFamily="18" charset="-128"/>
              </a:rPr>
              <a:t>                  </a:t>
            </a:r>
            <a:r>
              <a:rPr lang="ja-JP" altLang="en-US" dirty="0">
                <a:solidFill>
                  <a:prstClr val="black">
                    <a:lumMod val="85000"/>
                    <a:lumOff val="15000"/>
                  </a:prstClr>
                </a:solidFill>
                <a:latin typeface="Constantia"/>
                <a:ea typeface="HGP明朝E" panose="02020900000000000000" pitchFamily="18" charset="-128"/>
              </a:rPr>
              <a:t>おいて、（　　　　　　　　　　　 　）の受ける不利益の程度を考慮してもなお配偶者の</a:t>
            </a:r>
            <a:endParaRPr lang="en-US" altLang="ja-JP" dirty="0">
              <a:solidFill>
                <a:prstClr val="black">
                  <a:lumMod val="85000"/>
                  <a:lumOff val="15000"/>
                </a:prstClr>
              </a:solidFill>
              <a:latin typeface="Constantia"/>
              <a:ea typeface="HGP明朝E" panose="02020900000000000000" pitchFamily="18" charset="-128"/>
            </a:endParaRPr>
          </a:p>
          <a:p>
            <a:pPr>
              <a:spcBef>
                <a:spcPct val="20000"/>
              </a:spcBef>
              <a:buClr>
                <a:srgbClr val="0BD0D9"/>
              </a:buClr>
              <a:buSzPct val="95000"/>
              <a:defRPr/>
            </a:pPr>
            <a:r>
              <a:rPr lang="ja-JP" altLang="en-US" dirty="0">
                <a:solidFill>
                  <a:prstClr val="black">
                    <a:lumMod val="85000"/>
                    <a:lumOff val="15000"/>
                  </a:prstClr>
                </a:solidFill>
                <a:latin typeface="Constantia"/>
                <a:ea typeface="HGP明朝E" panose="02020900000000000000" pitchFamily="18" charset="-128"/>
              </a:rPr>
              <a:t>　　　　　　  生活を維持するために特に必要があると認めるとき（</a:t>
            </a:r>
            <a:r>
              <a:rPr lang="ja-JP" altLang="en-US" u="sng" dirty="0">
                <a:solidFill>
                  <a:prstClr val="black">
                    <a:lumMod val="85000"/>
                    <a:lumOff val="15000"/>
                  </a:prstClr>
                </a:solidFill>
                <a:latin typeface="Constantia"/>
                <a:ea typeface="HGP明朝E" panose="02020900000000000000" pitchFamily="18" charset="-128"/>
              </a:rPr>
              <a:t>同条２号</a:t>
            </a:r>
            <a:r>
              <a:rPr lang="ja-JP" altLang="en-US" dirty="0">
                <a:solidFill>
                  <a:prstClr val="black">
                    <a:lumMod val="85000"/>
                    <a:lumOff val="15000"/>
                  </a:prstClr>
                </a:solidFill>
                <a:latin typeface="Constantia"/>
                <a:ea typeface="HGP明朝E" panose="02020900000000000000" pitchFamily="18" charset="-128"/>
              </a:rPr>
              <a:t>）</a:t>
            </a:r>
            <a:endParaRPr lang="en-US" altLang="ja-JP" dirty="0">
              <a:solidFill>
                <a:prstClr val="black">
                  <a:lumMod val="85000"/>
                  <a:lumOff val="15000"/>
                </a:prstClr>
              </a:solidFill>
              <a:latin typeface="Constantia"/>
              <a:ea typeface="HGP明朝E" panose="02020900000000000000" pitchFamily="18" charset="-128"/>
            </a:endParaRPr>
          </a:p>
          <a:p>
            <a:pPr>
              <a:spcBef>
                <a:spcPct val="20000"/>
              </a:spcBef>
              <a:buClr>
                <a:srgbClr val="0BD0D9"/>
              </a:buClr>
              <a:buSzPct val="95000"/>
              <a:defRPr/>
            </a:pPr>
            <a:endParaRPr lang="ja-JP" altLang="en-US" dirty="0">
              <a:solidFill>
                <a:prstClr val="white"/>
              </a:solidFill>
              <a:latin typeface="Calibri" pitchFamily="34" charset="0"/>
              <a:ea typeface="ＭＳ Ｐゴシック" pitchFamily="50" charset="-128"/>
            </a:endParaRPr>
          </a:p>
        </p:txBody>
      </p:sp>
      <p:sp>
        <p:nvSpPr>
          <p:cNvPr id="2" name="テキスト ボックス 1">
            <a:extLst>
              <a:ext uri="{FF2B5EF4-FFF2-40B4-BE49-F238E27FC236}">
                <a16:creationId xmlns:a16="http://schemas.microsoft.com/office/drawing/2014/main" id="{60C68F43-2030-4371-882C-EA1280BF3DEB}"/>
              </a:ext>
            </a:extLst>
          </p:cNvPr>
          <p:cNvSpPr txBox="1"/>
          <p:nvPr/>
        </p:nvSpPr>
        <p:spPr>
          <a:xfrm>
            <a:off x="3503712" y="4437112"/>
            <a:ext cx="2041376" cy="369332"/>
          </a:xfrm>
          <a:prstGeom prst="rect">
            <a:avLst/>
          </a:prstGeom>
          <a:noFill/>
        </p:spPr>
        <p:txBody>
          <a:bodyPr wrap="square" rtlCol="0">
            <a:spAutoFit/>
          </a:bodyPr>
          <a:lstStyle/>
          <a:p>
            <a:pPr fontAlgn="base">
              <a:spcBef>
                <a:spcPct val="0"/>
              </a:spcBef>
              <a:spcAft>
                <a:spcPct val="0"/>
              </a:spcAft>
            </a:pPr>
            <a:r>
              <a:rPr lang="ja-JP" altLang="en-US" dirty="0">
                <a:solidFill>
                  <a:prstClr val="black">
                    <a:lumMod val="85000"/>
                    <a:lumOff val="15000"/>
                  </a:prstClr>
                </a:solidFill>
                <a:latin typeface="Calibri" pitchFamily="34" charset="0"/>
                <a:ea typeface="ＭＳ Ｐゴシック" pitchFamily="50" charset="-128"/>
              </a:rPr>
              <a:t>居住建物の所有者</a:t>
            </a:r>
          </a:p>
        </p:txBody>
      </p:sp>
    </p:spTree>
    <p:extLst>
      <p:ext uri="{BB962C8B-B14F-4D97-AF65-F5344CB8AC3E}">
        <p14:creationId xmlns:p14="http://schemas.microsoft.com/office/powerpoint/2010/main" val="15082902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EBE8B9FC-2092-4C7E-BAD1-5A16407E39C9}"/>
              </a:ext>
            </a:extLst>
          </p:cNvPr>
          <p:cNvSpPr>
            <a:spLocks noGrp="1"/>
          </p:cNvSpPr>
          <p:nvPr>
            <p:ph type="sldNum" sz="quarter" idx="12"/>
          </p:nvPr>
        </p:nvSpPr>
        <p:spPr>
          <a:xfrm>
            <a:off x="9336360" y="6381329"/>
            <a:ext cx="762000" cy="365125"/>
          </a:xfrm>
        </p:spPr>
        <p:txBody>
          <a:bodyPr/>
          <a:lstStyle/>
          <a:p>
            <a:pPr fontAlgn="base">
              <a:spcBef>
                <a:spcPct val="0"/>
              </a:spcBef>
              <a:spcAft>
                <a:spcPct val="0"/>
              </a:spcAft>
              <a:defRPr/>
            </a:pPr>
            <a:fld id="{1BF73EC5-EDF2-4E74-BF6C-6E215FBCE645}" type="slidenum">
              <a:rPr lang="ja-JP" altLang="en-US">
                <a:solidFill>
                  <a:prstClr val="black">
                    <a:lumMod val="85000"/>
                    <a:lumOff val="15000"/>
                  </a:prstClr>
                </a:solidFill>
                <a:latin typeface="Calibri" pitchFamily="34" charset="0"/>
                <a:ea typeface="ＭＳ Ｐゴシック" pitchFamily="50" charset="-128"/>
              </a:rPr>
              <a:pPr fontAlgn="base">
                <a:spcBef>
                  <a:spcPct val="0"/>
                </a:spcBef>
                <a:spcAft>
                  <a:spcPct val="0"/>
                </a:spcAft>
                <a:defRPr/>
              </a:pPr>
              <a:t>27</a:t>
            </a:fld>
            <a:endParaRPr lang="ja-JP" altLang="en-US" dirty="0">
              <a:solidFill>
                <a:prstClr val="black">
                  <a:lumMod val="85000"/>
                  <a:lumOff val="15000"/>
                </a:prstClr>
              </a:solidFill>
              <a:latin typeface="Calibri" pitchFamily="34" charset="0"/>
              <a:ea typeface="ＭＳ Ｐゴシック" pitchFamily="50" charset="-128"/>
            </a:endParaRPr>
          </a:p>
        </p:txBody>
      </p:sp>
      <p:sp>
        <p:nvSpPr>
          <p:cNvPr id="5" name="テキスト プレースホルダー 5">
            <a:extLst>
              <a:ext uri="{FF2B5EF4-FFF2-40B4-BE49-F238E27FC236}">
                <a16:creationId xmlns:a16="http://schemas.microsoft.com/office/drawing/2014/main" id="{4D3489CD-2186-47D6-A0D7-850DA8EFEBF9}"/>
              </a:ext>
            </a:extLst>
          </p:cNvPr>
          <p:cNvSpPr txBox="1">
            <a:spLocks/>
          </p:cNvSpPr>
          <p:nvPr/>
        </p:nvSpPr>
        <p:spPr>
          <a:xfrm>
            <a:off x="1524000" y="980728"/>
            <a:ext cx="9036496" cy="4608512"/>
          </a:xfrm>
          <a:prstGeom prst="rect">
            <a:avLst/>
          </a:prstGeom>
        </p:spPr>
        <p:txBody>
          <a:bodyPr vert="horz" lIns="45720" rIns="45720" anchor="t">
            <a:noAutofit/>
          </a:bodyPr>
          <a:lstStyle>
            <a:lvl1pPr marL="0" indent="0" algn="l" rtl="0" eaLnBrk="1" latinLnBrk="0" hangingPunct="1">
              <a:spcBef>
                <a:spcPct val="20000"/>
              </a:spcBef>
              <a:buClr>
                <a:schemeClr val="accent3"/>
              </a:buClr>
              <a:buSzPct val="95000"/>
              <a:buFont typeface="Wingdings 2"/>
              <a:buNone/>
              <a:defRPr kumimoji="1" sz="22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None/>
              <a:defRPr kumimoji="1" sz="1800" kern="1200">
                <a:solidFill>
                  <a:schemeClr val="tx1">
                    <a:tint val="75000"/>
                  </a:schemeClr>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None/>
              <a:defRPr kumimoji="1" sz="1600" kern="1200">
                <a:solidFill>
                  <a:schemeClr val="tx1">
                    <a:tint val="75000"/>
                  </a:schemeClr>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None/>
              <a:defRPr kumimoji="1" sz="1400" kern="1200">
                <a:solidFill>
                  <a:schemeClr val="tx1">
                    <a:tint val="75000"/>
                  </a:schemeClr>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None/>
              <a:defRPr kumimoji="1" sz="1400" kern="1200">
                <a:solidFill>
                  <a:schemeClr val="tx1">
                    <a:tint val="75000"/>
                  </a:schemeClr>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1"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1"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1"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1" sz="1400" kern="1200" baseline="0">
                <a:solidFill>
                  <a:schemeClr val="tx1"/>
                </a:solidFill>
                <a:latin typeface="+mn-lt"/>
                <a:ea typeface="+mn-ea"/>
                <a:cs typeface="+mn-cs"/>
              </a:defRPr>
            </a:lvl9pPr>
          </a:lstStyle>
          <a:p>
            <a:pPr>
              <a:buClr>
                <a:srgbClr val="0BD0D9"/>
              </a:buClr>
              <a:defRPr/>
            </a:pPr>
            <a:r>
              <a:rPr lang="ja-JP" altLang="en-US" sz="1800" dirty="0">
                <a:solidFill>
                  <a:prstClr val="white"/>
                </a:solidFill>
                <a:latin typeface="Constantia"/>
                <a:ea typeface="HGP明朝E" panose="02020900000000000000" pitchFamily="18" charset="-128"/>
              </a:rPr>
              <a:t>　</a:t>
            </a:r>
            <a:r>
              <a:rPr lang="ja-JP" altLang="en-US" sz="1800" dirty="0">
                <a:solidFill>
                  <a:prstClr val="black">
                    <a:lumMod val="85000"/>
                    <a:lumOff val="15000"/>
                  </a:prstClr>
                </a:solidFill>
                <a:latin typeface="Constantia"/>
                <a:ea typeface="HGP明朝E" panose="02020900000000000000" pitchFamily="18" charset="-128"/>
              </a:rPr>
              <a:t>・ 対抗力･･･（　　　　　  　　 　）は、権利を取得した配偶者に対し、配偶者居住権の設定の</a:t>
            </a:r>
            <a:endParaRPr lang="en-US" altLang="ja-JP" sz="1800" dirty="0">
              <a:solidFill>
                <a:prstClr val="black">
                  <a:lumMod val="85000"/>
                  <a:lumOff val="15000"/>
                </a:prstClr>
              </a:solidFill>
              <a:latin typeface="Constantia"/>
              <a:ea typeface="HGP明朝E" panose="02020900000000000000" pitchFamily="18" charset="-128"/>
            </a:endParaRPr>
          </a:p>
          <a:p>
            <a:pPr>
              <a:buClr>
                <a:srgbClr val="0BD0D9"/>
              </a:buClr>
              <a:defRPr/>
            </a:pPr>
            <a:r>
              <a:rPr lang="ja-JP" altLang="en-US" sz="1800" dirty="0">
                <a:solidFill>
                  <a:prstClr val="black">
                    <a:lumMod val="85000"/>
                    <a:lumOff val="15000"/>
                  </a:prstClr>
                </a:solidFill>
                <a:latin typeface="Constantia"/>
                <a:ea typeface="HGP明朝E" panose="02020900000000000000" pitchFamily="18" charset="-128"/>
              </a:rPr>
              <a:t>　　 登記を備えさせる義務を負う（新</a:t>
            </a:r>
            <a:r>
              <a:rPr lang="ja-JP" altLang="en-US" sz="1800" u="sng" dirty="0">
                <a:solidFill>
                  <a:prstClr val="black">
                    <a:lumMod val="85000"/>
                    <a:lumOff val="15000"/>
                  </a:prstClr>
                </a:solidFill>
                <a:latin typeface="Constantia"/>
                <a:ea typeface="HGP明朝E" panose="02020900000000000000" pitchFamily="18" charset="-128"/>
              </a:rPr>
              <a:t>１０３１条①</a:t>
            </a:r>
            <a:r>
              <a:rPr lang="ja-JP" altLang="en-US" sz="1800" dirty="0">
                <a:solidFill>
                  <a:prstClr val="black">
                    <a:lumMod val="85000"/>
                    <a:lumOff val="15000"/>
                  </a:prstClr>
                </a:solidFill>
                <a:latin typeface="Constantia"/>
                <a:ea typeface="HGP明朝E" panose="02020900000000000000" pitchFamily="18" charset="-128"/>
              </a:rPr>
              <a:t>）</a:t>
            </a:r>
            <a:endParaRPr lang="en-US" altLang="ja-JP" sz="1800" dirty="0">
              <a:solidFill>
                <a:prstClr val="black">
                  <a:lumMod val="85000"/>
                  <a:lumOff val="15000"/>
                </a:prstClr>
              </a:solidFill>
              <a:latin typeface="Constantia"/>
              <a:ea typeface="HGP明朝E" panose="02020900000000000000" pitchFamily="18" charset="-128"/>
            </a:endParaRPr>
          </a:p>
          <a:p>
            <a:pPr>
              <a:buClr>
                <a:srgbClr val="0BD0D9"/>
              </a:buClr>
              <a:defRPr/>
            </a:pPr>
            <a:r>
              <a:rPr lang="ja-JP" altLang="en-US" sz="1800" dirty="0">
                <a:solidFill>
                  <a:prstClr val="black">
                    <a:lumMod val="85000"/>
                    <a:lumOff val="15000"/>
                  </a:prstClr>
                </a:solidFill>
                <a:latin typeface="Constantia"/>
                <a:ea typeface="HGP明朝E" panose="02020900000000000000" pitchFamily="18" charset="-128"/>
              </a:rPr>
              <a:t>   ・ 使用収益権･･･権利を取得すると、配偶者は居住していた建物全部について使用及び</a:t>
            </a:r>
            <a:endParaRPr lang="en-US" altLang="ja-JP" sz="1800" dirty="0">
              <a:solidFill>
                <a:prstClr val="black">
                  <a:lumMod val="85000"/>
                  <a:lumOff val="15000"/>
                </a:prstClr>
              </a:solidFill>
              <a:latin typeface="Constantia"/>
              <a:ea typeface="HGP明朝E" panose="02020900000000000000" pitchFamily="18" charset="-128"/>
            </a:endParaRPr>
          </a:p>
          <a:p>
            <a:pPr>
              <a:buClr>
                <a:srgbClr val="0BD0D9"/>
              </a:buClr>
              <a:defRPr/>
            </a:pPr>
            <a:r>
              <a:rPr lang="ja-JP" altLang="en-US" sz="1800" dirty="0">
                <a:solidFill>
                  <a:prstClr val="black">
                    <a:lumMod val="85000"/>
                    <a:lumOff val="15000"/>
                  </a:prstClr>
                </a:solidFill>
                <a:latin typeface="Constantia"/>
                <a:ea typeface="HGP明朝E" panose="02020900000000000000" pitchFamily="18" charset="-128"/>
              </a:rPr>
              <a:t>　　 収益する権利が認められる（新</a:t>
            </a:r>
            <a:r>
              <a:rPr lang="ja-JP" altLang="en-US" sz="1800" u="sng" dirty="0">
                <a:solidFill>
                  <a:prstClr val="black">
                    <a:lumMod val="85000"/>
                    <a:lumOff val="15000"/>
                  </a:prstClr>
                </a:solidFill>
                <a:latin typeface="Constantia"/>
                <a:ea typeface="HGP明朝E" panose="02020900000000000000" pitchFamily="18" charset="-128"/>
              </a:rPr>
              <a:t>１０２８条① 本文</a:t>
            </a:r>
            <a:r>
              <a:rPr lang="ja-JP" altLang="en-US" sz="1800" dirty="0">
                <a:solidFill>
                  <a:prstClr val="black">
                    <a:lumMod val="85000"/>
                    <a:lumOff val="15000"/>
                  </a:prstClr>
                </a:solidFill>
                <a:latin typeface="Constantia"/>
                <a:ea typeface="HGP明朝E" panose="02020900000000000000" pitchFamily="18" charset="-128"/>
              </a:rPr>
              <a:t>）</a:t>
            </a:r>
            <a:endParaRPr lang="en-US" altLang="ja-JP" sz="1800" dirty="0">
              <a:solidFill>
                <a:prstClr val="black">
                  <a:lumMod val="85000"/>
                  <a:lumOff val="15000"/>
                </a:prstClr>
              </a:solidFill>
              <a:latin typeface="Constantia"/>
              <a:ea typeface="HGP明朝E" panose="02020900000000000000" pitchFamily="18" charset="-128"/>
            </a:endParaRPr>
          </a:p>
          <a:p>
            <a:pPr>
              <a:buClr>
                <a:srgbClr val="0BD0D9"/>
              </a:buClr>
              <a:defRPr/>
            </a:pPr>
            <a:r>
              <a:rPr lang="ja-JP" altLang="en-US" sz="1800" dirty="0">
                <a:solidFill>
                  <a:prstClr val="black">
                    <a:lumMod val="85000"/>
                    <a:lumOff val="15000"/>
                  </a:prstClr>
                </a:solidFill>
                <a:latin typeface="Constantia"/>
                <a:ea typeface="HGP明朝E" panose="02020900000000000000" pitchFamily="18" charset="-128"/>
              </a:rPr>
              <a:t>　 ・ 存続期間･･･原則として終身の間（新</a:t>
            </a:r>
            <a:r>
              <a:rPr lang="ja-JP" altLang="en-US" sz="1800" u="sng" dirty="0">
                <a:solidFill>
                  <a:prstClr val="black">
                    <a:lumMod val="85000"/>
                    <a:lumOff val="15000"/>
                  </a:prstClr>
                </a:solidFill>
                <a:latin typeface="Constantia"/>
                <a:ea typeface="HGP明朝E" panose="02020900000000000000" pitchFamily="18" charset="-128"/>
              </a:rPr>
              <a:t>１０３０条本文</a:t>
            </a:r>
            <a:r>
              <a:rPr lang="ja-JP" altLang="en-US" sz="1800" dirty="0">
                <a:solidFill>
                  <a:prstClr val="black">
                    <a:lumMod val="85000"/>
                    <a:lumOff val="15000"/>
                  </a:prstClr>
                </a:solidFill>
                <a:latin typeface="Constantia"/>
                <a:ea typeface="HGP明朝E" panose="02020900000000000000" pitchFamily="18" charset="-128"/>
              </a:rPr>
              <a:t>）。ただし、協議若しくは遺言等に別段の</a:t>
            </a:r>
            <a:endParaRPr lang="en-US" altLang="ja-JP" sz="1800" dirty="0">
              <a:solidFill>
                <a:prstClr val="black">
                  <a:lumMod val="85000"/>
                  <a:lumOff val="15000"/>
                </a:prstClr>
              </a:solidFill>
              <a:latin typeface="Constantia"/>
              <a:ea typeface="HGP明朝E" panose="02020900000000000000" pitchFamily="18" charset="-128"/>
            </a:endParaRPr>
          </a:p>
          <a:p>
            <a:pPr>
              <a:buClr>
                <a:srgbClr val="0BD0D9"/>
              </a:buClr>
              <a:defRPr/>
            </a:pPr>
            <a:r>
              <a:rPr lang="ja-JP" altLang="en-US" sz="1800" dirty="0">
                <a:solidFill>
                  <a:prstClr val="black">
                    <a:lumMod val="85000"/>
                    <a:lumOff val="15000"/>
                  </a:prstClr>
                </a:solidFill>
                <a:latin typeface="Constantia"/>
                <a:ea typeface="HGP明朝E" panose="02020900000000000000" pitchFamily="18" charset="-128"/>
              </a:rPr>
              <a:t>       定めがあるときは、短くできる（</a:t>
            </a:r>
            <a:r>
              <a:rPr lang="ja-JP" altLang="en-US" sz="1800" u="sng" dirty="0">
                <a:solidFill>
                  <a:prstClr val="black">
                    <a:lumMod val="85000"/>
                    <a:lumOff val="15000"/>
                  </a:prstClr>
                </a:solidFill>
                <a:latin typeface="Constantia"/>
                <a:ea typeface="HGP明朝E" panose="02020900000000000000" pitchFamily="18" charset="-128"/>
              </a:rPr>
              <a:t>同条但書</a:t>
            </a:r>
            <a:r>
              <a:rPr lang="ja-JP" altLang="en-US" sz="1800" dirty="0">
                <a:solidFill>
                  <a:prstClr val="black">
                    <a:lumMod val="85000"/>
                    <a:lumOff val="15000"/>
                  </a:prstClr>
                </a:solidFill>
                <a:latin typeface="Constantia"/>
                <a:ea typeface="HGP明朝E" panose="02020900000000000000" pitchFamily="18" charset="-128"/>
              </a:rPr>
              <a:t>）</a:t>
            </a:r>
            <a:endParaRPr lang="en-US" altLang="ja-JP" sz="1800" dirty="0">
              <a:solidFill>
                <a:prstClr val="black">
                  <a:lumMod val="85000"/>
                  <a:lumOff val="15000"/>
                </a:prstClr>
              </a:solidFill>
              <a:latin typeface="Constantia"/>
              <a:ea typeface="HGP明朝E" panose="02020900000000000000" pitchFamily="18" charset="-128"/>
            </a:endParaRPr>
          </a:p>
          <a:p>
            <a:pPr>
              <a:buClr>
                <a:srgbClr val="0BD0D9"/>
              </a:buClr>
              <a:defRPr/>
            </a:pPr>
            <a:r>
              <a:rPr lang="ja-JP" altLang="en-US" sz="1800" dirty="0">
                <a:solidFill>
                  <a:prstClr val="black">
                    <a:lumMod val="85000"/>
                    <a:lumOff val="15000"/>
                  </a:prstClr>
                </a:solidFill>
                <a:latin typeface="Constantia"/>
                <a:ea typeface="HGP明朝E" panose="02020900000000000000" pitchFamily="18" charset="-128"/>
              </a:rPr>
              <a:t>　 ・ 居住権の範囲･･･建物全体に発生する（新</a:t>
            </a:r>
            <a:r>
              <a:rPr lang="ja-JP" altLang="en-US" sz="1800" u="sng" dirty="0">
                <a:solidFill>
                  <a:prstClr val="black">
                    <a:lumMod val="85000"/>
                    <a:lumOff val="15000"/>
                  </a:prstClr>
                </a:solidFill>
                <a:latin typeface="Constantia"/>
                <a:ea typeface="HGP明朝E" panose="02020900000000000000" pitchFamily="18" charset="-128"/>
              </a:rPr>
              <a:t>１０２８条① 本文</a:t>
            </a:r>
            <a:r>
              <a:rPr lang="ja-JP" altLang="en-US" sz="1800" dirty="0">
                <a:solidFill>
                  <a:prstClr val="black">
                    <a:lumMod val="85000"/>
                    <a:lumOff val="15000"/>
                  </a:prstClr>
                </a:solidFill>
                <a:latin typeface="Constantia"/>
                <a:ea typeface="HGP明朝E" panose="02020900000000000000" pitchFamily="18" charset="-128"/>
              </a:rPr>
              <a:t>）</a:t>
            </a:r>
            <a:endParaRPr lang="en-US" altLang="ja-JP" sz="1800" dirty="0">
              <a:solidFill>
                <a:prstClr val="black">
                  <a:lumMod val="85000"/>
                  <a:lumOff val="15000"/>
                </a:prstClr>
              </a:solidFill>
              <a:latin typeface="Constantia"/>
              <a:ea typeface="HGP明朝E" panose="02020900000000000000" pitchFamily="18" charset="-128"/>
            </a:endParaRPr>
          </a:p>
          <a:p>
            <a:pPr>
              <a:buClr>
                <a:srgbClr val="0BD0D9"/>
              </a:buClr>
              <a:defRPr/>
            </a:pPr>
            <a:r>
              <a:rPr lang="ja-JP" altLang="en-US" sz="1800" dirty="0">
                <a:solidFill>
                  <a:prstClr val="black">
                    <a:lumMod val="85000"/>
                    <a:lumOff val="15000"/>
                  </a:prstClr>
                </a:solidFill>
                <a:latin typeface="Constantia"/>
                <a:ea typeface="HGP明朝E" panose="02020900000000000000" pitchFamily="18" charset="-128"/>
              </a:rPr>
              <a:t>　 ・ 用法遵守義務・善管注意義務･･･（新</a:t>
            </a:r>
            <a:r>
              <a:rPr lang="ja-JP" altLang="en-US" sz="1800" u="sng" dirty="0">
                <a:solidFill>
                  <a:prstClr val="black">
                    <a:lumMod val="85000"/>
                    <a:lumOff val="15000"/>
                  </a:prstClr>
                </a:solidFill>
                <a:latin typeface="Constantia"/>
                <a:ea typeface="HGP明朝E" panose="02020900000000000000" pitchFamily="18" charset="-128"/>
              </a:rPr>
              <a:t>１０３２条① 本文</a:t>
            </a:r>
            <a:r>
              <a:rPr lang="ja-JP" altLang="en-US" sz="1800" dirty="0">
                <a:solidFill>
                  <a:prstClr val="black">
                    <a:lumMod val="85000"/>
                    <a:lumOff val="15000"/>
                  </a:prstClr>
                </a:solidFill>
                <a:latin typeface="Constantia"/>
                <a:ea typeface="HGP明朝E" panose="02020900000000000000" pitchFamily="18" charset="-128"/>
              </a:rPr>
              <a:t>）　</a:t>
            </a:r>
            <a:endParaRPr lang="en-US" altLang="ja-JP" sz="1800" dirty="0">
              <a:solidFill>
                <a:prstClr val="black">
                  <a:lumMod val="85000"/>
                  <a:lumOff val="15000"/>
                </a:prstClr>
              </a:solidFill>
              <a:latin typeface="Constantia"/>
              <a:ea typeface="HGP明朝E" panose="02020900000000000000" pitchFamily="18" charset="-128"/>
            </a:endParaRPr>
          </a:p>
          <a:p>
            <a:pPr>
              <a:buClr>
                <a:srgbClr val="0BD0D9"/>
              </a:buClr>
              <a:defRPr/>
            </a:pPr>
            <a:r>
              <a:rPr lang="ja-JP" altLang="en-US" sz="1800" dirty="0">
                <a:solidFill>
                  <a:prstClr val="black">
                    <a:lumMod val="85000"/>
                    <a:lumOff val="15000"/>
                  </a:prstClr>
                </a:solidFill>
                <a:latin typeface="Constantia"/>
                <a:ea typeface="HGP明朝E" panose="02020900000000000000" pitchFamily="18" charset="-128"/>
              </a:rPr>
              <a:t>　 ・ 譲渡禁止･･･（新</a:t>
            </a:r>
            <a:r>
              <a:rPr lang="ja-JP" altLang="en-US" sz="1800" u="sng" dirty="0">
                <a:solidFill>
                  <a:prstClr val="black">
                    <a:lumMod val="85000"/>
                    <a:lumOff val="15000"/>
                  </a:prstClr>
                </a:solidFill>
                <a:latin typeface="Constantia"/>
                <a:ea typeface="HGP明朝E" panose="02020900000000000000" pitchFamily="18" charset="-128"/>
              </a:rPr>
              <a:t>１０３２条②</a:t>
            </a:r>
            <a:r>
              <a:rPr lang="ja-JP" altLang="en-US" sz="1800" dirty="0">
                <a:solidFill>
                  <a:prstClr val="black">
                    <a:lumMod val="85000"/>
                    <a:lumOff val="15000"/>
                  </a:prstClr>
                </a:solidFill>
                <a:latin typeface="Constantia"/>
                <a:ea typeface="HGP明朝E" panose="02020900000000000000" pitchFamily="18" charset="-128"/>
              </a:rPr>
              <a:t> ）。しかし配偶者居住権も一種の法定債権であるので、権利を</a:t>
            </a:r>
            <a:endParaRPr lang="en-US" altLang="ja-JP" sz="1800" dirty="0">
              <a:solidFill>
                <a:prstClr val="black">
                  <a:lumMod val="85000"/>
                  <a:lumOff val="15000"/>
                </a:prstClr>
              </a:solidFill>
              <a:latin typeface="Constantia"/>
              <a:ea typeface="HGP明朝E" panose="02020900000000000000" pitchFamily="18" charset="-128"/>
            </a:endParaRPr>
          </a:p>
          <a:p>
            <a:pPr>
              <a:buClr>
                <a:srgbClr val="0BD0D9"/>
              </a:buClr>
              <a:defRPr/>
            </a:pPr>
            <a:r>
              <a:rPr lang="ja-JP" altLang="en-US" sz="1800" dirty="0">
                <a:solidFill>
                  <a:prstClr val="black">
                    <a:lumMod val="85000"/>
                    <a:lumOff val="15000"/>
                  </a:prstClr>
                </a:solidFill>
                <a:latin typeface="Constantia"/>
                <a:ea typeface="HGP明朝E" panose="02020900000000000000" pitchFamily="18" charset="-128"/>
              </a:rPr>
              <a:t>　    放棄することができ、建物所有者から対価を取得する合意は可能で、所有者の承諾を</a:t>
            </a:r>
            <a:endParaRPr lang="en-US" altLang="ja-JP" sz="1800" dirty="0">
              <a:solidFill>
                <a:prstClr val="black">
                  <a:lumMod val="85000"/>
                  <a:lumOff val="15000"/>
                </a:prstClr>
              </a:solidFill>
              <a:latin typeface="Constantia"/>
              <a:ea typeface="HGP明朝E" panose="02020900000000000000" pitchFamily="18" charset="-128"/>
            </a:endParaRPr>
          </a:p>
          <a:p>
            <a:pPr>
              <a:buClr>
                <a:srgbClr val="0BD0D9"/>
              </a:buClr>
              <a:defRPr/>
            </a:pPr>
            <a:r>
              <a:rPr lang="ja-JP" altLang="en-US" sz="1800" dirty="0">
                <a:solidFill>
                  <a:prstClr val="black">
                    <a:lumMod val="85000"/>
                    <a:lumOff val="15000"/>
                  </a:prstClr>
                </a:solidFill>
                <a:latin typeface="Constantia"/>
                <a:ea typeface="HGP明朝E" panose="02020900000000000000" pitchFamily="18" charset="-128"/>
              </a:rPr>
              <a:t>　　 得て、第三者に使用させ、配偶者が収益を得る方法もある（新</a:t>
            </a:r>
            <a:r>
              <a:rPr lang="ja-JP" altLang="en-US" sz="1800" u="sng" dirty="0">
                <a:solidFill>
                  <a:prstClr val="black">
                    <a:lumMod val="85000"/>
                    <a:lumOff val="15000"/>
                  </a:prstClr>
                </a:solidFill>
                <a:latin typeface="Constantia"/>
                <a:ea typeface="HGP明朝E" panose="02020900000000000000" pitchFamily="18" charset="-128"/>
              </a:rPr>
              <a:t>１０３２条③</a:t>
            </a:r>
            <a:r>
              <a:rPr lang="ja-JP" altLang="en-US" sz="1800" dirty="0">
                <a:solidFill>
                  <a:prstClr val="black">
                    <a:lumMod val="85000"/>
                    <a:lumOff val="15000"/>
                  </a:prstClr>
                </a:solidFill>
                <a:latin typeface="Constantia"/>
                <a:ea typeface="HGP明朝E" panose="02020900000000000000" pitchFamily="18" charset="-128"/>
              </a:rPr>
              <a:t> ）</a:t>
            </a:r>
            <a:endParaRPr lang="en-US" altLang="ja-JP" sz="1800" dirty="0">
              <a:solidFill>
                <a:prstClr val="black">
                  <a:lumMod val="85000"/>
                  <a:lumOff val="15000"/>
                </a:prstClr>
              </a:solidFill>
              <a:latin typeface="Constantia"/>
              <a:ea typeface="HGP明朝E" panose="02020900000000000000" pitchFamily="18" charset="-128"/>
            </a:endParaRPr>
          </a:p>
          <a:p>
            <a:pPr>
              <a:buClr>
                <a:srgbClr val="0BD0D9"/>
              </a:buClr>
              <a:defRPr/>
            </a:pPr>
            <a:r>
              <a:rPr lang="ja-JP" altLang="en-US" sz="1800" dirty="0">
                <a:solidFill>
                  <a:prstClr val="black">
                    <a:lumMod val="85000"/>
                    <a:lumOff val="15000"/>
                  </a:prstClr>
                </a:solidFill>
                <a:latin typeface="Constantia"/>
                <a:ea typeface="HGP明朝E" panose="02020900000000000000" pitchFamily="18" charset="-128"/>
              </a:rPr>
              <a:t>　　 その場合の賃借人の第三者、建物所有者との関係については、賃貸借における転貸の</a:t>
            </a:r>
            <a:endParaRPr lang="en-US" altLang="ja-JP" sz="1800" dirty="0">
              <a:solidFill>
                <a:prstClr val="black">
                  <a:lumMod val="85000"/>
                  <a:lumOff val="15000"/>
                </a:prstClr>
              </a:solidFill>
              <a:latin typeface="Constantia"/>
              <a:ea typeface="HGP明朝E" panose="02020900000000000000" pitchFamily="18" charset="-128"/>
            </a:endParaRPr>
          </a:p>
          <a:p>
            <a:pPr>
              <a:buClr>
                <a:srgbClr val="0BD0D9"/>
              </a:buClr>
              <a:defRPr/>
            </a:pPr>
            <a:r>
              <a:rPr lang="en-US" altLang="ja-JP" sz="1800" dirty="0">
                <a:solidFill>
                  <a:prstClr val="black">
                    <a:lumMod val="85000"/>
                    <a:lumOff val="15000"/>
                  </a:prstClr>
                </a:solidFill>
                <a:latin typeface="Constantia"/>
                <a:ea typeface="HGP明朝E" panose="02020900000000000000" pitchFamily="18" charset="-128"/>
              </a:rPr>
              <a:t>       </a:t>
            </a:r>
            <a:r>
              <a:rPr lang="ja-JP" altLang="en-US" sz="1800" dirty="0">
                <a:solidFill>
                  <a:prstClr val="black">
                    <a:lumMod val="85000"/>
                    <a:lumOff val="15000"/>
                  </a:prstClr>
                </a:solidFill>
                <a:latin typeface="Constantia"/>
                <a:ea typeface="HGP明朝E" panose="02020900000000000000" pitchFamily="18" charset="-128"/>
              </a:rPr>
              <a:t>規定が準用される（新</a:t>
            </a:r>
            <a:r>
              <a:rPr lang="ja-JP" altLang="en-US" sz="1800" u="sng" dirty="0">
                <a:solidFill>
                  <a:prstClr val="black">
                    <a:lumMod val="85000"/>
                    <a:lumOff val="15000"/>
                  </a:prstClr>
                </a:solidFill>
                <a:latin typeface="Constantia"/>
                <a:ea typeface="HGP明朝E" panose="02020900000000000000" pitchFamily="18" charset="-128"/>
              </a:rPr>
              <a:t>１０３６条、債権法改正後 ６１３条</a:t>
            </a:r>
            <a:r>
              <a:rPr lang="ja-JP" altLang="en-US" sz="1800" dirty="0">
                <a:solidFill>
                  <a:prstClr val="black">
                    <a:lumMod val="85000"/>
                    <a:lumOff val="15000"/>
                  </a:prstClr>
                </a:solidFill>
                <a:latin typeface="Constantia"/>
                <a:ea typeface="HGP明朝E" panose="02020900000000000000" pitchFamily="18" charset="-128"/>
              </a:rPr>
              <a:t>）</a:t>
            </a:r>
            <a:endParaRPr lang="en-US" altLang="ja-JP" sz="1800" dirty="0">
              <a:solidFill>
                <a:prstClr val="black">
                  <a:lumMod val="85000"/>
                  <a:lumOff val="15000"/>
                </a:prstClr>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p:txBody>
      </p:sp>
      <p:sp>
        <p:nvSpPr>
          <p:cNvPr id="2" name="テキスト ボックス 1">
            <a:extLst>
              <a:ext uri="{FF2B5EF4-FFF2-40B4-BE49-F238E27FC236}">
                <a16:creationId xmlns:a16="http://schemas.microsoft.com/office/drawing/2014/main" id="{0EA1D22D-B113-4BE2-80C9-3ECADCD0AC32}"/>
              </a:ext>
            </a:extLst>
          </p:cNvPr>
          <p:cNvSpPr txBox="1"/>
          <p:nvPr/>
        </p:nvSpPr>
        <p:spPr>
          <a:xfrm>
            <a:off x="2927648" y="966177"/>
            <a:ext cx="1584176" cy="369332"/>
          </a:xfrm>
          <a:prstGeom prst="rect">
            <a:avLst/>
          </a:prstGeom>
          <a:noFill/>
        </p:spPr>
        <p:txBody>
          <a:bodyPr wrap="square" rtlCol="0">
            <a:spAutoFit/>
          </a:bodyPr>
          <a:lstStyle/>
          <a:p>
            <a:pPr fontAlgn="base">
              <a:spcBef>
                <a:spcPct val="0"/>
              </a:spcBef>
              <a:spcAft>
                <a:spcPct val="0"/>
              </a:spcAft>
            </a:pPr>
            <a:r>
              <a:rPr lang="ja-JP" altLang="en-US" dirty="0">
                <a:solidFill>
                  <a:prstClr val="black">
                    <a:lumMod val="85000"/>
                    <a:lumOff val="15000"/>
                  </a:prstClr>
                </a:solidFill>
                <a:latin typeface="Calibri" pitchFamily="34" charset="0"/>
                <a:ea typeface="ＭＳ Ｐゴシック" pitchFamily="50" charset="-128"/>
              </a:rPr>
              <a:t>建物の所有者</a:t>
            </a:r>
          </a:p>
        </p:txBody>
      </p:sp>
    </p:spTree>
    <p:extLst>
      <p:ext uri="{BB962C8B-B14F-4D97-AF65-F5344CB8AC3E}">
        <p14:creationId xmlns:p14="http://schemas.microsoft.com/office/powerpoint/2010/main" val="37065049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3" name="テキスト プレースホルダー 2">
            <a:extLst>
              <a:ext uri="{FF2B5EF4-FFF2-40B4-BE49-F238E27FC236}">
                <a16:creationId xmlns:a16="http://schemas.microsoft.com/office/drawing/2014/main" id="{0D49B02B-EDE5-4F5A-B038-74CD45F7E15C}"/>
              </a:ext>
            </a:extLst>
          </p:cNvPr>
          <p:cNvSpPr>
            <a:spLocks noGrp="1"/>
          </p:cNvSpPr>
          <p:nvPr>
            <p:ph type="body" idx="1"/>
          </p:nvPr>
        </p:nvSpPr>
        <p:spPr>
          <a:xfrm>
            <a:off x="1847528" y="476672"/>
            <a:ext cx="8698160" cy="6048672"/>
          </a:xfrm>
        </p:spPr>
        <p:txBody>
          <a:bodyPr>
            <a:normAutofit fontScale="92500"/>
          </a:bodyPr>
          <a:lstStyle/>
          <a:p>
            <a:pPr>
              <a:buClr>
                <a:srgbClr val="0BD0D9"/>
              </a:buClr>
              <a:defRPr/>
            </a:pPr>
            <a:r>
              <a:rPr lang="ja-JP" altLang="en-US" sz="1900" dirty="0">
                <a:solidFill>
                  <a:prstClr val="white"/>
                </a:solidFill>
                <a:latin typeface="Constantia"/>
                <a:ea typeface="HGP明朝E" panose="02020900000000000000" pitchFamily="18" charset="-128"/>
              </a:rPr>
              <a:t> </a:t>
            </a:r>
            <a:r>
              <a:rPr lang="ja-JP" altLang="en-US" sz="1900" dirty="0">
                <a:solidFill>
                  <a:schemeClr val="bg1">
                    <a:lumMod val="85000"/>
                    <a:lumOff val="15000"/>
                  </a:schemeClr>
                </a:solidFill>
                <a:latin typeface="Constantia"/>
                <a:ea typeface="HGP明朝E" panose="02020900000000000000" pitchFamily="18" charset="-128"/>
              </a:rPr>
              <a:t>・ 修繕等･･･配偶者は第一次的な修繕権を有する（新</a:t>
            </a:r>
            <a:r>
              <a:rPr lang="ja-JP" altLang="en-US" sz="1900" u="sng" dirty="0">
                <a:solidFill>
                  <a:schemeClr val="bg1">
                    <a:lumMod val="85000"/>
                    <a:lumOff val="15000"/>
                  </a:schemeClr>
                </a:solidFill>
                <a:latin typeface="Constantia"/>
                <a:ea typeface="HGP明朝E" panose="02020900000000000000" pitchFamily="18" charset="-128"/>
              </a:rPr>
              <a:t>１０３３条①</a:t>
            </a:r>
            <a:r>
              <a:rPr lang="ja-JP" altLang="en-US" sz="1900" dirty="0">
                <a:solidFill>
                  <a:schemeClr val="bg1">
                    <a:lumMod val="85000"/>
                    <a:lumOff val="15000"/>
                  </a:schemeClr>
                </a:solidFill>
                <a:latin typeface="Constantia"/>
                <a:ea typeface="HGP明朝E" panose="02020900000000000000" pitchFamily="18" charset="-128"/>
              </a:rPr>
              <a:t>）。</a:t>
            </a:r>
            <a:endParaRPr lang="en-US" altLang="ja-JP" sz="1900" dirty="0">
              <a:solidFill>
                <a:schemeClr val="bg1">
                  <a:lumMod val="85000"/>
                  <a:lumOff val="15000"/>
                </a:schemeClr>
              </a:solidFill>
              <a:latin typeface="Constantia"/>
              <a:ea typeface="HGP明朝E" panose="02020900000000000000" pitchFamily="18" charset="-128"/>
            </a:endParaRPr>
          </a:p>
          <a:p>
            <a:pPr>
              <a:buClr>
                <a:srgbClr val="0BD0D9"/>
              </a:buClr>
              <a:defRPr/>
            </a:pPr>
            <a:r>
              <a:rPr lang="ja-JP" altLang="en-US" sz="1900" dirty="0">
                <a:solidFill>
                  <a:schemeClr val="bg1">
                    <a:lumMod val="85000"/>
                    <a:lumOff val="15000"/>
                  </a:schemeClr>
                </a:solidFill>
                <a:latin typeface="Constantia"/>
                <a:ea typeface="HGP明朝E" panose="02020900000000000000" pitchFamily="18" charset="-128"/>
              </a:rPr>
              <a:t>　  通常の必要費は配偶者が負担し（新</a:t>
            </a:r>
            <a:r>
              <a:rPr lang="ja-JP" altLang="en-US" sz="1900" u="sng" dirty="0">
                <a:solidFill>
                  <a:schemeClr val="bg1">
                    <a:lumMod val="85000"/>
                    <a:lumOff val="15000"/>
                  </a:schemeClr>
                </a:solidFill>
                <a:latin typeface="Constantia"/>
                <a:ea typeface="HGP明朝E" panose="02020900000000000000" pitchFamily="18" charset="-128"/>
              </a:rPr>
              <a:t>１０３４条①</a:t>
            </a:r>
            <a:r>
              <a:rPr lang="ja-JP" altLang="en-US" sz="1900" dirty="0">
                <a:solidFill>
                  <a:schemeClr val="bg1">
                    <a:lumMod val="85000"/>
                    <a:lumOff val="15000"/>
                  </a:schemeClr>
                </a:solidFill>
                <a:latin typeface="Constantia"/>
                <a:ea typeface="HGP明朝E" panose="02020900000000000000" pitchFamily="18" charset="-128"/>
              </a:rPr>
              <a:t>）、特別の必要費は支出した金額を建物</a:t>
            </a:r>
            <a:endParaRPr lang="en-US" altLang="ja-JP" sz="1900" dirty="0">
              <a:solidFill>
                <a:schemeClr val="bg1">
                  <a:lumMod val="85000"/>
                  <a:lumOff val="15000"/>
                </a:schemeClr>
              </a:solidFill>
              <a:latin typeface="Constantia"/>
              <a:ea typeface="HGP明朝E" panose="02020900000000000000" pitchFamily="18" charset="-128"/>
            </a:endParaRPr>
          </a:p>
          <a:p>
            <a:pPr>
              <a:buClr>
                <a:srgbClr val="0BD0D9"/>
              </a:buClr>
              <a:defRPr/>
            </a:pPr>
            <a:r>
              <a:rPr lang="ja-JP" altLang="en-US" sz="1900" dirty="0">
                <a:solidFill>
                  <a:schemeClr val="bg1">
                    <a:lumMod val="85000"/>
                    <a:lumOff val="15000"/>
                  </a:schemeClr>
                </a:solidFill>
                <a:latin typeface="Constantia"/>
                <a:ea typeface="HGP明朝E" panose="02020900000000000000" pitchFamily="18" charset="-128"/>
              </a:rPr>
              <a:t>     所有者が負担し（新</a:t>
            </a:r>
            <a:r>
              <a:rPr lang="ja-JP" altLang="en-US" sz="1900" u="sng" dirty="0">
                <a:solidFill>
                  <a:schemeClr val="bg1">
                    <a:lumMod val="85000"/>
                    <a:lumOff val="15000"/>
                  </a:schemeClr>
                </a:solidFill>
                <a:latin typeface="Constantia"/>
                <a:ea typeface="HGP明朝E" panose="02020900000000000000" pitchFamily="18" charset="-128"/>
              </a:rPr>
              <a:t>１０３４条②、５８３条②、１９６条①</a:t>
            </a:r>
            <a:r>
              <a:rPr lang="ja-JP" altLang="en-US" sz="1900" dirty="0">
                <a:solidFill>
                  <a:schemeClr val="bg1">
                    <a:lumMod val="85000"/>
                    <a:lumOff val="15000"/>
                  </a:schemeClr>
                </a:solidFill>
                <a:latin typeface="Constantia"/>
                <a:ea typeface="HGP明朝E" panose="02020900000000000000" pitchFamily="18" charset="-128"/>
              </a:rPr>
              <a:t>）、有益費は支出による価格の増加 </a:t>
            </a:r>
            <a:endParaRPr lang="en-US" altLang="ja-JP" sz="1900" dirty="0">
              <a:solidFill>
                <a:schemeClr val="bg1">
                  <a:lumMod val="85000"/>
                  <a:lumOff val="15000"/>
                </a:schemeClr>
              </a:solidFill>
              <a:latin typeface="Constantia"/>
              <a:ea typeface="HGP明朝E" panose="02020900000000000000" pitchFamily="18" charset="-128"/>
            </a:endParaRPr>
          </a:p>
          <a:p>
            <a:pPr>
              <a:buClr>
                <a:srgbClr val="0BD0D9"/>
              </a:buClr>
              <a:defRPr/>
            </a:pPr>
            <a:r>
              <a:rPr lang="en-US" altLang="ja-JP" sz="1900" dirty="0">
                <a:solidFill>
                  <a:schemeClr val="bg1">
                    <a:lumMod val="85000"/>
                    <a:lumOff val="15000"/>
                  </a:schemeClr>
                </a:solidFill>
                <a:latin typeface="Constantia"/>
                <a:ea typeface="HGP明朝E" panose="02020900000000000000" pitchFamily="18" charset="-128"/>
              </a:rPr>
              <a:t>     </a:t>
            </a:r>
            <a:r>
              <a:rPr lang="ja-JP" altLang="en-US" sz="1900" dirty="0">
                <a:solidFill>
                  <a:schemeClr val="bg1">
                    <a:lumMod val="85000"/>
                    <a:lumOff val="15000"/>
                  </a:schemeClr>
                </a:solidFill>
                <a:latin typeface="Constantia"/>
                <a:ea typeface="HGP明朝E" panose="02020900000000000000" pitchFamily="18" charset="-128"/>
              </a:rPr>
              <a:t>が現存する場合に限り、支出した金額又は増加額のいずれかを建物所有者の選択に</a:t>
            </a:r>
            <a:endParaRPr lang="en-US" altLang="ja-JP" sz="1900" dirty="0">
              <a:solidFill>
                <a:schemeClr val="bg1">
                  <a:lumMod val="85000"/>
                  <a:lumOff val="15000"/>
                </a:schemeClr>
              </a:solidFill>
              <a:latin typeface="Constantia"/>
              <a:ea typeface="HGP明朝E" panose="02020900000000000000" pitchFamily="18" charset="-128"/>
            </a:endParaRPr>
          </a:p>
          <a:p>
            <a:pPr>
              <a:buClr>
                <a:srgbClr val="0BD0D9"/>
              </a:buClr>
              <a:defRPr/>
            </a:pPr>
            <a:r>
              <a:rPr lang="ja-JP" altLang="en-US" sz="1900" dirty="0">
                <a:solidFill>
                  <a:schemeClr val="bg1">
                    <a:lumMod val="85000"/>
                    <a:lumOff val="15000"/>
                  </a:schemeClr>
                </a:solidFill>
                <a:latin typeface="Constantia"/>
                <a:ea typeface="HGP明朝E" panose="02020900000000000000" pitchFamily="18" charset="-128"/>
              </a:rPr>
              <a:t>     よって建物所有者が負担する（新</a:t>
            </a:r>
            <a:r>
              <a:rPr lang="ja-JP" altLang="en-US" sz="1900" u="sng" dirty="0">
                <a:solidFill>
                  <a:schemeClr val="bg1">
                    <a:lumMod val="85000"/>
                    <a:lumOff val="15000"/>
                  </a:schemeClr>
                </a:solidFill>
                <a:latin typeface="Constantia"/>
                <a:ea typeface="HGP明朝E" panose="02020900000000000000" pitchFamily="18" charset="-128"/>
              </a:rPr>
              <a:t>１０３４条②、５８３条②、１９６条②</a:t>
            </a:r>
            <a:r>
              <a:rPr lang="ja-JP" altLang="en-US" sz="1900" dirty="0">
                <a:solidFill>
                  <a:schemeClr val="bg1">
                    <a:lumMod val="85000"/>
                    <a:lumOff val="15000"/>
                  </a:schemeClr>
                </a:solidFill>
                <a:latin typeface="Constantia"/>
                <a:ea typeface="HGP明朝E" panose="02020900000000000000" pitchFamily="18" charset="-128"/>
              </a:rPr>
              <a:t>）。修繕を要するとき、</a:t>
            </a:r>
            <a:endParaRPr lang="en-US" altLang="ja-JP" sz="1900" dirty="0">
              <a:solidFill>
                <a:schemeClr val="bg1">
                  <a:lumMod val="85000"/>
                  <a:lumOff val="15000"/>
                </a:schemeClr>
              </a:solidFill>
              <a:latin typeface="Constantia"/>
              <a:ea typeface="HGP明朝E" panose="02020900000000000000" pitchFamily="18" charset="-128"/>
            </a:endParaRPr>
          </a:p>
          <a:p>
            <a:pPr>
              <a:buClr>
                <a:srgbClr val="0BD0D9"/>
              </a:buClr>
              <a:defRPr/>
            </a:pPr>
            <a:r>
              <a:rPr lang="ja-JP" altLang="en-US" sz="1900" dirty="0">
                <a:solidFill>
                  <a:schemeClr val="bg1">
                    <a:lumMod val="85000"/>
                    <a:lumOff val="15000"/>
                  </a:schemeClr>
                </a:solidFill>
                <a:latin typeface="Constantia"/>
                <a:ea typeface="HGP明朝E" panose="02020900000000000000" pitchFamily="18" charset="-128"/>
              </a:rPr>
              <a:t>　　又は、居住建物について権利を主張する者があるときは、配偶者は建物所有者に</a:t>
            </a:r>
            <a:endParaRPr lang="en-US" altLang="ja-JP" sz="1900" dirty="0">
              <a:solidFill>
                <a:schemeClr val="bg1">
                  <a:lumMod val="85000"/>
                  <a:lumOff val="15000"/>
                </a:schemeClr>
              </a:solidFill>
              <a:latin typeface="Constantia"/>
              <a:ea typeface="HGP明朝E" panose="02020900000000000000" pitchFamily="18" charset="-128"/>
            </a:endParaRPr>
          </a:p>
          <a:p>
            <a:pPr>
              <a:buClr>
                <a:srgbClr val="0BD0D9"/>
              </a:buClr>
              <a:defRPr/>
            </a:pPr>
            <a:r>
              <a:rPr lang="ja-JP" altLang="en-US" sz="1900" dirty="0">
                <a:solidFill>
                  <a:schemeClr val="bg1">
                    <a:lumMod val="85000"/>
                    <a:lumOff val="15000"/>
                  </a:schemeClr>
                </a:solidFill>
                <a:latin typeface="Constantia"/>
                <a:ea typeface="HGP明朝E" panose="02020900000000000000" pitchFamily="18" charset="-128"/>
              </a:rPr>
              <a:t>　　遅滞なく通知しなければならない（新</a:t>
            </a:r>
            <a:r>
              <a:rPr lang="ja-JP" altLang="en-US" sz="1900" u="sng" dirty="0">
                <a:solidFill>
                  <a:schemeClr val="bg1">
                    <a:lumMod val="85000"/>
                    <a:lumOff val="15000"/>
                  </a:schemeClr>
                </a:solidFill>
                <a:latin typeface="Constantia"/>
                <a:ea typeface="HGP明朝E" panose="02020900000000000000" pitchFamily="18" charset="-128"/>
              </a:rPr>
              <a:t>１０３３条③</a:t>
            </a:r>
            <a:r>
              <a:rPr lang="ja-JP" altLang="en-US" sz="1900" dirty="0">
                <a:solidFill>
                  <a:schemeClr val="bg1">
                    <a:lumMod val="85000"/>
                    <a:lumOff val="15000"/>
                  </a:schemeClr>
                </a:solidFill>
                <a:latin typeface="Constantia"/>
                <a:ea typeface="HGP明朝E" panose="02020900000000000000" pitchFamily="18" charset="-128"/>
              </a:rPr>
              <a:t>）。配偶者が相当の期間内に必要な修</a:t>
            </a:r>
            <a:endParaRPr lang="en-US" altLang="ja-JP" sz="1900" dirty="0">
              <a:solidFill>
                <a:schemeClr val="bg1">
                  <a:lumMod val="85000"/>
                  <a:lumOff val="15000"/>
                </a:schemeClr>
              </a:solidFill>
              <a:latin typeface="Constantia"/>
              <a:ea typeface="HGP明朝E" panose="02020900000000000000" pitchFamily="18" charset="-128"/>
            </a:endParaRPr>
          </a:p>
          <a:p>
            <a:pPr>
              <a:buClr>
                <a:srgbClr val="0BD0D9"/>
              </a:buClr>
              <a:defRPr/>
            </a:pPr>
            <a:r>
              <a:rPr lang="en-US" altLang="ja-JP" sz="1900" dirty="0">
                <a:solidFill>
                  <a:schemeClr val="bg1">
                    <a:lumMod val="85000"/>
                    <a:lumOff val="15000"/>
                  </a:schemeClr>
                </a:solidFill>
                <a:latin typeface="Constantia"/>
                <a:ea typeface="HGP明朝E" panose="02020900000000000000" pitchFamily="18" charset="-128"/>
              </a:rPr>
              <a:t>    </a:t>
            </a:r>
            <a:r>
              <a:rPr lang="ja-JP" altLang="en-US" sz="1900" dirty="0">
                <a:solidFill>
                  <a:schemeClr val="bg1">
                    <a:lumMod val="85000"/>
                    <a:lumOff val="15000"/>
                  </a:schemeClr>
                </a:solidFill>
                <a:latin typeface="Constantia"/>
                <a:ea typeface="HGP明朝E" panose="02020900000000000000" pitchFamily="18" charset="-128"/>
              </a:rPr>
              <a:t> 繕をしなければ、建物所有者は自ら修繕ができる（</a:t>
            </a:r>
            <a:r>
              <a:rPr lang="ja-JP" altLang="en-US" sz="1900" u="sng" dirty="0">
                <a:solidFill>
                  <a:schemeClr val="bg1">
                    <a:lumMod val="85000"/>
                    <a:lumOff val="15000"/>
                  </a:schemeClr>
                </a:solidFill>
                <a:latin typeface="Constantia"/>
                <a:ea typeface="HGP明朝E" panose="02020900000000000000" pitchFamily="18" charset="-128"/>
              </a:rPr>
              <a:t>同条②</a:t>
            </a:r>
            <a:r>
              <a:rPr lang="ja-JP" altLang="en-US" sz="1900" dirty="0">
                <a:solidFill>
                  <a:schemeClr val="bg1">
                    <a:lumMod val="85000"/>
                    <a:lumOff val="15000"/>
                  </a:schemeClr>
                </a:solidFill>
                <a:latin typeface="Constantia"/>
                <a:ea typeface="HGP明朝E" panose="02020900000000000000" pitchFamily="18" charset="-128"/>
              </a:rPr>
              <a:t>）。</a:t>
            </a:r>
            <a:endParaRPr lang="en-US" altLang="ja-JP" sz="1900" dirty="0">
              <a:solidFill>
                <a:schemeClr val="bg1">
                  <a:lumMod val="85000"/>
                  <a:lumOff val="15000"/>
                </a:schemeClr>
              </a:solidFill>
              <a:latin typeface="Constantia"/>
              <a:ea typeface="HGP明朝E" panose="02020900000000000000" pitchFamily="18" charset="-128"/>
            </a:endParaRPr>
          </a:p>
          <a:p>
            <a:pPr>
              <a:buClr>
                <a:srgbClr val="0BD0D9"/>
              </a:buClr>
              <a:defRPr/>
            </a:pPr>
            <a:r>
              <a:rPr lang="ja-JP" altLang="en-US" sz="1900" dirty="0">
                <a:solidFill>
                  <a:schemeClr val="bg1">
                    <a:lumMod val="85000"/>
                    <a:lumOff val="15000"/>
                  </a:schemeClr>
                </a:solidFill>
                <a:latin typeface="Constantia"/>
                <a:ea typeface="HGP明朝E" panose="02020900000000000000" pitchFamily="18" charset="-128"/>
              </a:rPr>
              <a:t>  ・ 消滅事由</a:t>
            </a:r>
            <a:endParaRPr lang="en-US" altLang="ja-JP" sz="1900" dirty="0">
              <a:solidFill>
                <a:schemeClr val="bg1">
                  <a:lumMod val="85000"/>
                  <a:lumOff val="15000"/>
                </a:schemeClr>
              </a:solidFill>
              <a:latin typeface="Constantia"/>
              <a:ea typeface="HGP明朝E" panose="02020900000000000000" pitchFamily="18" charset="-128"/>
            </a:endParaRPr>
          </a:p>
          <a:p>
            <a:pPr>
              <a:buClr>
                <a:srgbClr val="0BD0D9"/>
              </a:buClr>
              <a:defRPr/>
            </a:pPr>
            <a:r>
              <a:rPr lang="ja-JP" altLang="en-US" sz="1900" dirty="0">
                <a:solidFill>
                  <a:schemeClr val="bg1">
                    <a:lumMod val="85000"/>
                    <a:lumOff val="15000"/>
                  </a:schemeClr>
                </a:solidFill>
                <a:latin typeface="Constantia"/>
                <a:ea typeface="HGP明朝E" panose="02020900000000000000" pitchFamily="18" charset="-128"/>
              </a:rPr>
              <a:t>　　① 存続期間の満了（新</a:t>
            </a:r>
            <a:r>
              <a:rPr lang="ja-JP" altLang="en-US" sz="1900" u="sng" dirty="0">
                <a:solidFill>
                  <a:schemeClr val="bg1">
                    <a:lumMod val="85000"/>
                    <a:lumOff val="15000"/>
                  </a:schemeClr>
                </a:solidFill>
                <a:latin typeface="Constantia"/>
                <a:ea typeface="HGP明朝E" panose="02020900000000000000" pitchFamily="18" charset="-128"/>
              </a:rPr>
              <a:t>１０３０条</a:t>
            </a:r>
            <a:r>
              <a:rPr lang="ja-JP" altLang="en-US" sz="1900" dirty="0">
                <a:solidFill>
                  <a:schemeClr val="bg1">
                    <a:lumMod val="85000"/>
                    <a:lumOff val="15000"/>
                  </a:schemeClr>
                </a:solidFill>
                <a:latin typeface="Constantia"/>
                <a:ea typeface="HGP明朝E" panose="02020900000000000000" pitchFamily="18" charset="-128"/>
              </a:rPr>
              <a:t>）</a:t>
            </a:r>
            <a:endParaRPr lang="en-US" altLang="ja-JP" sz="1900" dirty="0">
              <a:solidFill>
                <a:schemeClr val="bg1">
                  <a:lumMod val="85000"/>
                  <a:lumOff val="15000"/>
                </a:schemeClr>
              </a:solidFill>
              <a:latin typeface="Constantia"/>
              <a:ea typeface="HGP明朝E" panose="02020900000000000000" pitchFamily="18" charset="-128"/>
            </a:endParaRPr>
          </a:p>
          <a:p>
            <a:pPr>
              <a:buClr>
                <a:srgbClr val="0BD0D9"/>
              </a:buClr>
              <a:defRPr/>
            </a:pPr>
            <a:r>
              <a:rPr lang="ja-JP" altLang="en-US" sz="1900" dirty="0">
                <a:solidFill>
                  <a:schemeClr val="bg1">
                    <a:lumMod val="85000"/>
                    <a:lumOff val="15000"/>
                  </a:schemeClr>
                </a:solidFill>
                <a:latin typeface="Constantia"/>
                <a:ea typeface="HGP明朝E" panose="02020900000000000000" pitchFamily="18" charset="-128"/>
              </a:rPr>
              <a:t>　　② 居住建物の滅失等（新</a:t>
            </a:r>
            <a:r>
              <a:rPr lang="ja-JP" altLang="en-US" sz="1900" u="sng" dirty="0">
                <a:solidFill>
                  <a:schemeClr val="bg1">
                    <a:lumMod val="85000"/>
                    <a:lumOff val="15000"/>
                  </a:schemeClr>
                </a:solidFill>
                <a:latin typeface="Constantia"/>
                <a:ea typeface="HGP明朝E" panose="02020900000000000000" pitchFamily="18" charset="-128"/>
              </a:rPr>
              <a:t>１０３６条、債権法改正後６１６条の２</a:t>
            </a:r>
            <a:r>
              <a:rPr lang="ja-JP" altLang="en-US" sz="1900" dirty="0">
                <a:solidFill>
                  <a:schemeClr val="bg1">
                    <a:lumMod val="85000"/>
                    <a:lumOff val="15000"/>
                  </a:schemeClr>
                </a:solidFill>
                <a:latin typeface="Constantia"/>
                <a:ea typeface="HGP明朝E" panose="02020900000000000000" pitchFamily="18" charset="-128"/>
              </a:rPr>
              <a:t>）</a:t>
            </a:r>
            <a:endParaRPr lang="en-US" altLang="ja-JP" sz="1900" dirty="0">
              <a:solidFill>
                <a:schemeClr val="bg1">
                  <a:lumMod val="85000"/>
                  <a:lumOff val="15000"/>
                </a:schemeClr>
              </a:solidFill>
              <a:latin typeface="Constantia"/>
              <a:ea typeface="HGP明朝E" panose="02020900000000000000" pitchFamily="18" charset="-128"/>
            </a:endParaRPr>
          </a:p>
          <a:p>
            <a:pPr>
              <a:buClr>
                <a:srgbClr val="0BD0D9"/>
              </a:buClr>
              <a:defRPr/>
            </a:pPr>
            <a:r>
              <a:rPr lang="ja-JP" altLang="en-US" sz="1900" dirty="0">
                <a:solidFill>
                  <a:schemeClr val="bg1">
                    <a:lumMod val="85000"/>
                    <a:lumOff val="15000"/>
                  </a:schemeClr>
                </a:solidFill>
                <a:latin typeface="Constantia"/>
                <a:ea typeface="HGP明朝E" panose="02020900000000000000" pitchFamily="18" charset="-128"/>
              </a:rPr>
              <a:t>　　③ 混同による消滅（</a:t>
            </a:r>
            <a:r>
              <a:rPr lang="ja-JP" altLang="en-US" sz="1900" u="sng" dirty="0">
                <a:solidFill>
                  <a:schemeClr val="bg1">
                    <a:lumMod val="85000"/>
                    <a:lumOff val="15000"/>
                  </a:schemeClr>
                </a:solidFill>
                <a:latin typeface="Constantia"/>
                <a:ea typeface="HGP明朝E" panose="02020900000000000000" pitchFamily="18" charset="-128"/>
              </a:rPr>
              <a:t>５２０条</a:t>
            </a:r>
            <a:r>
              <a:rPr lang="ja-JP" altLang="en-US" sz="1900" dirty="0">
                <a:solidFill>
                  <a:schemeClr val="bg1">
                    <a:lumMod val="85000"/>
                    <a:lumOff val="15000"/>
                  </a:schemeClr>
                </a:solidFill>
                <a:latin typeface="Constantia"/>
                <a:ea typeface="HGP明朝E" panose="02020900000000000000" pitchFamily="18" charset="-128"/>
              </a:rPr>
              <a:t>）･･･所有権を取得した場合、ただし共有持分権を取得したに</a:t>
            </a:r>
            <a:endParaRPr lang="en-US" altLang="ja-JP" sz="1900" dirty="0">
              <a:solidFill>
                <a:schemeClr val="bg1">
                  <a:lumMod val="85000"/>
                  <a:lumOff val="15000"/>
                </a:schemeClr>
              </a:solidFill>
              <a:latin typeface="Constantia"/>
              <a:ea typeface="HGP明朝E" panose="02020900000000000000" pitchFamily="18" charset="-128"/>
            </a:endParaRPr>
          </a:p>
          <a:p>
            <a:pPr>
              <a:buClr>
                <a:srgbClr val="0BD0D9"/>
              </a:buClr>
              <a:defRPr/>
            </a:pPr>
            <a:r>
              <a:rPr lang="ja-JP" altLang="en-US" sz="1900" dirty="0">
                <a:solidFill>
                  <a:schemeClr val="bg1">
                    <a:lumMod val="85000"/>
                    <a:lumOff val="15000"/>
                  </a:schemeClr>
                </a:solidFill>
                <a:latin typeface="Constantia"/>
                <a:ea typeface="HGP明朝E" panose="02020900000000000000" pitchFamily="18" charset="-128"/>
              </a:rPr>
              <a:t>　　　　過ぎないときは消滅しない（新</a:t>
            </a:r>
            <a:r>
              <a:rPr lang="ja-JP" altLang="en-US" sz="1900" u="sng" dirty="0">
                <a:solidFill>
                  <a:schemeClr val="bg1">
                    <a:lumMod val="85000"/>
                    <a:lumOff val="15000"/>
                  </a:schemeClr>
                </a:solidFill>
                <a:latin typeface="Constantia"/>
                <a:ea typeface="HGP明朝E" panose="02020900000000000000" pitchFamily="18" charset="-128"/>
              </a:rPr>
              <a:t>１０２８条②</a:t>
            </a:r>
            <a:r>
              <a:rPr lang="ja-JP" altLang="en-US" sz="1900" dirty="0">
                <a:solidFill>
                  <a:schemeClr val="bg1">
                    <a:lumMod val="85000"/>
                    <a:lumOff val="15000"/>
                  </a:schemeClr>
                </a:solidFill>
                <a:latin typeface="Constantia"/>
                <a:ea typeface="HGP明朝E" panose="02020900000000000000" pitchFamily="18" charset="-128"/>
              </a:rPr>
              <a:t>）</a:t>
            </a:r>
            <a:endParaRPr lang="en-US" altLang="ja-JP" sz="1900" dirty="0">
              <a:solidFill>
                <a:schemeClr val="bg1">
                  <a:lumMod val="85000"/>
                  <a:lumOff val="15000"/>
                </a:schemeClr>
              </a:solidFill>
              <a:latin typeface="Constantia"/>
              <a:ea typeface="HGP明朝E" panose="02020900000000000000" pitchFamily="18" charset="-128"/>
            </a:endParaRPr>
          </a:p>
          <a:p>
            <a:pPr>
              <a:buClr>
                <a:srgbClr val="0BD0D9"/>
              </a:buClr>
              <a:defRPr/>
            </a:pPr>
            <a:r>
              <a:rPr lang="ja-JP" altLang="en-US" sz="1900" dirty="0">
                <a:solidFill>
                  <a:schemeClr val="bg1">
                    <a:lumMod val="85000"/>
                    <a:lumOff val="15000"/>
                  </a:schemeClr>
                </a:solidFill>
                <a:latin typeface="Constantia"/>
                <a:ea typeface="HGP明朝E" panose="02020900000000000000" pitchFamily="18" charset="-128"/>
              </a:rPr>
              <a:t>　　④ 配偶者居住権の消滅請求（新</a:t>
            </a:r>
            <a:r>
              <a:rPr lang="ja-JP" altLang="en-US" sz="1900" u="sng" dirty="0">
                <a:solidFill>
                  <a:schemeClr val="bg1">
                    <a:lumMod val="85000"/>
                    <a:lumOff val="15000"/>
                  </a:schemeClr>
                </a:solidFill>
                <a:latin typeface="Constantia"/>
                <a:ea typeface="HGP明朝E" panose="02020900000000000000" pitchFamily="18" charset="-128"/>
              </a:rPr>
              <a:t>１０３２条④</a:t>
            </a:r>
            <a:r>
              <a:rPr lang="en-US" altLang="ja-JP" sz="1900" dirty="0">
                <a:solidFill>
                  <a:schemeClr val="bg1">
                    <a:lumMod val="85000"/>
                    <a:lumOff val="15000"/>
                  </a:schemeClr>
                </a:solidFill>
                <a:latin typeface="Constantia"/>
                <a:ea typeface="HGP明朝E" panose="02020900000000000000" pitchFamily="18" charset="-128"/>
              </a:rPr>
              <a:t>)</a:t>
            </a:r>
            <a:r>
              <a:rPr lang="ja-JP" altLang="en-US" sz="1900" dirty="0">
                <a:solidFill>
                  <a:schemeClr val="bg1">
                    <a:lumMod val="85000"/>
                    <a:lumOff val="15000"/>
                  </a:schemeClr>
                </a:solidFill>
                <a:latin typeface="Constantia"/>
                <a:ea typeface="HGP明朝E" panose="02020900000000000000" pitchFamily="18" charset="-128"/>
              </a:rPr>
              <a:t>･･･配偶者が違反（所有者の承諾なく</a:t>
            </a:r>
            <a:endParaRPr lang="en-US" altLang="ja-JP" sz="1900" dirty="0">
              <a:solidFill>
                <a:schemeClr val="bg1">
                  <a:lumMod val="85000"/>
                  <a:lumOff val="15000"/>
                </a:schemeClr>
              </a:solidFill>
              <a:latin typeface="Constantia"/>
              <a:ea typeface="HGP明朝E" panose="02020900000000000000" pitchFamily="18" charset="-128"/>
            </a:endParaRPr>
          </a:p>
          <a:p>
            <a:pPr>
              <a:buClr>
                <a:srgbClr val="0BD0D9"/>
              </a:buClr>
              <a:defRPr/>
            </a:pPr>
            <a:r>
              <a:rPr lang="en-US" altLang="ja-JP" sz="1900" dirty="0">
                <a:solidFill>
                  <a:schemeClr val="bg1">
                    <a:lumMod val="85000"/>
                    <a:lumOff val="15000"/>
                  </a:schemeClr>
                </a:solidFill>
                <a:latin typeface="Constantia"/>
                <a:ea typeface="HGP明朝E" panose="02020900000000000000" pitchFamily="18" charset="-128"/>
              </a:rPr>
              <a:t>          </a:t>
            </a:r>
            <a:r>
              <a:rPr lang="ja-JP" altLang="en-US" sz="1900" dirty="0">
                <a:solidFill>
                  <a:schemeClr val="bg1">
                    <a:lumMod val="85000"/>
                    <a:lumOff val="15000"/>
                  </a:schemeClr>
                </a:solidFill>
                <a:latin typeface="Constantia"/>
                <a:ea typeface="HGP明朝E" panose="02020900000000000000" pitchFamily="18" charset="-128"/>
              </a:rPr>
              <a:t>第三者に使用等）した場合、建物所有者が消滅請求できることにした。</a:t>
            </a:r>
            <a:endParaRPr lang="en-US" altLang="ja-JP" sz="1900" dirty="0">
              <a:solidFill>
                <a:schemeClr val="bg1">
                  <a:lumMod val="85000"/>
                  <a:lumOff val="15000"/>
                </a:schemeClr>
              </a:solidFill>
              <a:latin typeface="Constantia"/>
              <a:ea typeface="HGP明朝E" panose="02020900000000000000" pitchFamily="18" charset="-128"/>
            </a:endParaRPr>
          </a:p>
          <a:p>
            <a:pPr>
              <a:buClr>
                <a:srgbClr val="0BD0D9"/>
              </a:buClr>
              <a:defRPr/>
            </a:pPr>
            <a:r>
              <a:rPr lang="ja-JP" altLang="en-US" sz="1900" dirty="0">
                <a:solidFill>
                  <a:schemeClr val="bg1">
                    <a:lumMod val="85000"/>
                    <a:lumOff val="15000"/>
                  </a:schemeClr>
                </a:solidFill>
                <a:latin typeface="Constantia"/>
                <a:ea typeface="HGP明朝E" panose="02020900000000000000" pitchFamily="18" charset="-128"/>
              </a:rPr>
              <a:t>　　⑤ 合意又は権利放棄（</a:t>
            </a:r>
            <a:r>
              <a:rPr lang="ja-JP" altLang="en-US" sz="1900" u="sng" dirty="0">
                <a:solidFill>
                  <a:schemeClr val="bg1">
                    <a:lumMod val="85000"/>
                    <a:lumOff val="15000"/>
                  </a:schemeClr>
                </a:solidFill>
                <a:latin typeface="Constantia"/>
                <a:ea typeface="HGP明朝E" panose="02020900000000000000" pitchFamily="18" charset="-128"/>
              </a:rPr>
              <a:t>５１９条</a:t>
            </a:r>
            <a:r>
              <a:rPr lang="ja-JP" altLang="en-US" sz="1900" dirty="0">
                <a:solidFill>
                  <a:schemeClr val="bg1">
                    <a:lumMod val="85000"/>
                    <a:lumOff val="15000"/>
                  </a:schemeClr>
                </a:solidFill>
                <a:latin typeface="Constantia"/>
                <a:ea typeface="HGP明朝E" panose="02020900000000000000" pitchFamily="18" charset="-128"/>
              </a:rPr>
              <a:t>）による消滅･･･合意又は配偶者による、一方的な権利</a:t>
            </a:r>
            <a:endParaRPr lang="en-US" altLang="ja-JP" sz="1900" dirty="0">
              <a:solidFill>
                <a:schemeClr val="bg1">
                  <a:lumMod val="85000"/>
                  <a:lumOff val="15000"/>
                </a:schemeClr>
              </a:solidFill>
              <a:latin typeface="Constantia"/>
              <a:ea typeface="HGP明朝E" panose="02020900000000000000" pitchFamily="18" charset="-128"/>
            </a:endParaRPr>
          </a:p>
          <a:p>
            <a:pPr>
              <a:buClr>
                <a:srgbClr val="0BD0D9"/>
              </a:buClr>
              <a:defRPr/>
            </a:pPr>
            <a:r>
              <a:rPr lang="ja-JP" altLang="en-US" sz="1900" dirty="0">
                <a:solidFill>
                  <a:schemeClr val="bg1">
                    <a:lumMod val="85000"/>
                    <a:lumOff val="15000"/>
                  </a:schemeClr>
                </a:solidFill>
                <a:latin typeface="Constantia"/>
                <a:ea typeface="HGP明朝E" panose="02020900000000000000" pitchFamily="18" charset="-128"/>
              </a:rPr>
              <a:t>　　　　放棄により、消滅できる。</a:t>
            </a:r>
            <a:endParaRPr lang="en-US" altLang="ja-JP" sz="1900" dirty="0">
              <a:solidFill>
                <a:schemeClr val="bg1">
                  <a:lumMod val="85000"/>
                  <a:lumOff val="15000"/>
                </a:schemeClr>
              </a:solidFill>
              <a:latin typeface="Constantia"/>
              <a:ea typeface="HGP明朝E" panose="02020900000000000000" pitchFamily="18" charset="-128"/>
            </a:endParaRPr>
          </a:p>
          <a:p>
            <a:pPr>
              <a:buClr>
                <a:srgbClr val="0BD0D9"/>
              </a:buClr>
              <a:defRPr/>
            </a:pPr>
            <a:r>
              <a:rPr lang="ja-JP" altLang="en-US" sz="1900" dirty="0">
                <a:solidFill>
                  <a:schemeClr val="bg1">
                    <a:lumMod val="85000"/>
                    <a:lumOff val="15000"/>
                  </a:schemeClr>
                </a:solidFill>
                <a:latin typeface="Constantia"/>
                <a:ea typeface="HGP明朝E" panose="02020900000000000000" pitchFamily="18" charset="-128"/>
              </a:rPr>
              <a:t>　　⑥ 配偶者が死亡したとき（新</a:t>
            </a:r>
            <a:r>
              <a:rPr lang="ja-JP" altLang="en-US" sz="1900" u="sng" dirty="0">
                <a:solidFill>
                  <a:schemeClr val="bg1">
                    <a:lumMod val="85000"/>
                    <a:lumOff val="15000"/>
                  </a:schemeClr>
                </a:solidFill>
                <a:latin typeface="Constantia"/>
                <a:ea typeface="HGP明朝E" panose="02020900000000000000" pitchFamily="18" charset="-128"/>
              </a:rPr>
              <a:t>１０３６条、債権法改正後５９７条③</a:t>
            </a:r>
            <a:r>
              <a:rPr lang="ja-JP" altLang="en-US" sz="1900" dirty="0">
                <a:solidFill>
                  <a:schemeClr val="bg1">
                    <a:lumMod val="85000"/>
                    <a:lumOff val="15000"/>
                  </a:schemeClr>
                </a:solidFill>
                <a:latin typeface="Constantia"/>
                <a:ea typeface="HGP明朝E" panose="02020900000000000000" pitchFamily="18" charset="-128"/>
              </a:rPr>
              <a:t>）</a:t>
            </a:r>
            <a:endParaRPr lang="en-US" altLang="ja-JP" sz="1900" dirty="0">
              <a:solidFill>
                <a:schemeClr val="bg1">
                  <a:lumMod val="85000"/>
                  <a:lumOff val="15000"/>
                </a:schemeClr>
              </a:solidFill>
              <a:latin typeface="Constantia"/>
              <a:ea typeface="HGP明朝E" panose="02020900000000000000" pitchFamily="18" charset="-128"/>
            </a:endParaRPr>
          </a:p>
          <a:p>
            <a:pPr>
              <a:buClr>
                <a:srgbClr val="0BD0D9"/>
              </a:buClr>
              <a:defRPr/>
            </a:pPr>
            <a:endParaRPr lang="en-US" altLang="ja-JP" sz="1900" dirty="0">
              <a:solidFill>
                <a:prstClr val="white"/>
              </a:solidFill>
              <a:latin typeface="Constantia"/>
              <a:ea typeface="HGP明朝E" panose="02020900000000000000" pitchFamily="18" charset="-128"/>
            </a:endParaRPr>
          </a:p>
          <a:p>
            <a:pPr>
              <a:buClr>
                <a:srgbClr val="0BD0D9"/>
              </a:buClr>
              <a:defRPr/>
            </a:pPr>
            <a:endParaRPr lang="en-US" altLang="ja-JP" sz="1900" dirty="0">
              <a:solidFill>
                <a:prstClr val="white"/>
              </a:solidFill>
              <a:latin typeface="Constantia"/>
              <a:ea typeface="HGP明朝E" panose="02020900000000000000" pitchFamily="18" charset="-128"/>
            </a:endParaRPr>
          </a:p>
          <a:p>
            <a:pPr>
              <a:buClr>
                <a:srgbClr val="0BD0D9"/>
              </a:buClr>
              <a:defRPr/>
            </a:pPr>
            <a:endParaRPr lang="en-US" altLang="ja-JP" sz="1900" dirty="0">
              <a:solidFill>
                <a:prstClr val="white"/>
              </a:solidFill>
              <a:latin typeface="Constantia"/>
              <a:ea typeface="HGP明朝E" panose="02020900000000000000" pitchFamily="18" charset="-128"/>
            </a:endParaRPr>
          </a:p>
          <a:p>
            <a:pPr>
              <a:buClr>
                <a:srgbClr val="0BD0D9"/>
              </a:buClr>
              <a:defRPr/>
            </a:pPr>
            <a:endParaRPr lang="en-US" altLang="ja-JP" sz="1900" dirty="0">
              <a:solidFill>
                <a:prstClr val="white"/>
              </a:solidFill>
              <a:latin typeface="Constantia"/>
              <a:ea typeface="HGP明朝E" panose="02020900000000000000" pitchFamily="18" charset="-128"/>
            </a:endParaRPr>
          </a:p>
          <a:p>
            <a:pPr>
              <a:buClr>
                <a:srgbClr val="0BD0D9"/>
              </a:buClr>
              <a:defRPr/>
            </a:pPr>
            <a:endParaRPr lang="en-US" altLang="ja-JP" sz="1900" dirty="0">
              <a:solidFill>
                <a:prstClr val="white"/>
              </a:solidFill>
              <a:latin typeface="Constantia"/>
              <a:ea typeface="HGP明朝E" panose="02020900000000000000" pitchFamily="18" charset="-128"/>
            </a:endParaRPr>
          </a:p>
          <a:p>
            <a:pPr>
              <a:buClr>
                <a:srgbClr val="0BD0D9"/>
              </a:buClr>
              <a:defRPr/>
            </a:pPr>
            <a:endParaRPr lang="en-US" altLang="ja-JP" sz="1900" dirty="0">
              <a:solidFill>
                <a:prstClr val="white"/>
              </a:solidFill>
              <a:latin typeface="Constantia"/>
              <a:ea typeface="HGP明朝E" panose="02020900000000000000" pitchFamily="18" charset="-128"/>
            </a:endParaRPr>
          </a:p>
          <a:p>
            <a:pPr>
              <a:buClr>
                <a:srgbClr val="0BD0D9"/>
              </a:buClr>
              <a:defRPr/>
            </a:pPr>
            <a:endParaRPr lang="en-US" altLang="ja-JP" sz="1900" dirty="0">
              <a:solidFill>
                <a:prstClr val="white"/>
              </a:solidFill>
              <a:latin typeface="Constantia"/>
              <a:ea typeface="HGP明朝E" panose="02020900000000000000" pitchFamily="18" charset="-128"/>
            </a:endParaRPr>
          </a:p>
          <a:p>
            <a:endParaRPr kumimoji="1" lang="ja-JP" altLang="en-US" dirty="0"/>
          </a:p>
        </p:txBody>
      </p:sp>
      <p:sp>
        <p:nvSpPr>
          <p:cNvPr id="4" name="スライド番号プレースホルダー 3">
            <a:extLst>
              <a:ext uri="{FF2B5EF4-FFF2-40B4-BE49-F238E27FC236}">
                <a16:creationId xmlns:a16="http://schemas.microsoft.com/office/drawing/2014/main" id="{0B2FCE42-7813-4BEC-B09B-8945E8167EF5}"/>
              </a:ext>
            </a:extLst>
          </p:cNvPr>
          <p:cNvSpPr>
            <a:spLocks noGrp="1"/>
          </p:cNvSpPr>
          <p:nvPr>
            <p:ph type="sldNum" sz="quarter" idx="12"/>
          </p:nvPr>
        </p:nvSpPr>
        <p:spPr/>
        <p:txBody>
          <a:bodyPr/>
          <a:lstStyle/>
          <a:p>
            <a:pPr fontAlgn="base">
              <a:spcBef>
                <a:spcPct val="0"/>
              </a:spcBef>
              <a:spcAft>
                <a:spcPct val="0"/>
              </a:spcAft>
              <a:defRPr/>
            </a:pPr>
            <a:fld id="{1BF73EC5-EDF2-4E74-BF6C-6E215FBCE645}" type="slidenum">
              <a:rPr lang="ja-JP" altLang="en-US">
                <a:solidFill>
                  <a:prstClr val="black">
                    <a:lumMod val="85000"/>
                    <a:lumOff val="15000"/>
                  </a:prstClr>
                </a:solidFill>
                <a:latin typeface="Calibri" pitchFamily="34" charset="0"/>
                <a:ea typeface="ＭＳ Ｐゴシック" pitchFamily="50" charset="-128"/>
              </a:rPr>
              <a:pPr fontAlgn="base">
                <a:spcBef>
                  <a:spcPct val="0"/>
                </a:spcBef>
                <a:spcAft>
                  <a:spcPct val="0"/>
                </a:spcAft>
                <a:defRPr/>
              </a:pPr>
              <a:t>28</a:t>
            </a:fld>
            <a:endParaRPr lang="ja-JP" altLang="en-US" dirty="0">
              <a:solidFill>
                <a:prstClr val="black">
                  <a:lumMod val="85000"/>
                  <a:lumOff val="15000"/>
                </a:prstClr>
              </a:solidFill>
              <a:latin typeface="Calibri" pitchFamily="34" charset="0"/>
              <a:ea typeface="ＭＳ Ｐゴシック" pitchFamily="50" charset="-128"/>
            </a:endParaRPr>
          </a:p>
        </p:txBody>
      </p:sp>
    </p:spTree>
    <p:extLst>
      <p:ext uri="{BB962C8B-B14F-4D97-AF65-F5344CB8AC3E}">
        <p14:creationId xmlns:p14="http://schemas.microsoft.com/office/powerpoint/2010/main" val="208551074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885970BC-C5FA-49A2-B25E-9ACCB47D218E}"/>
              </a:ext>
            </a:extLst>
          </p:cNvPr>
          <p:cNvSpPr>
            <a:spLocks noGrp="1"/>
          </p:cNvSpPr>
          <p:nvPr>
            <p:ph type="sldNum" sz="quarter" idx="12"/>
          </p:nvPr>
        </p:nvSpPr>
        <p:spPr/>
        <p:txBody>
          <a:bodyPr/>
          <a:lstStyle/>
          <a:p>
            <a:pPr fontAlgn="base">
              <a:spcBef>
                <a:spcPct val="0"/>
              </a:spcBef>
              <a:spcAft>
                <a:spcPct val="0"/>
              </a:spcAft>
              <a:defRPr/>
            </a:pPr>
            <a:fld id="{1BF73EC5-EDF2-4E74-BF6C-6E215FBCE645}" type="slidenum">
              <a:rPr lang="ja-JP" altLang="en-US" smtClean="0">
                <a:solidFill>
                  <a:srgbClr val="DBF5F9">
                    <a:shade val="90000"/>
                  </a:srgbClr>
                </a:solidFill>
                <a:latin typeface="Calibri" pitchFamily="34" charset="0"/>
                <a:ea typeface="ＭＳ Ｐゴシック" pitchFamily="50" charset="-128"/>
              </a:rPr>
              <a:pPr fontAlgn="base">
                <a:spcBef>
                  <a:spcPct val="0"/>
                </a:spcBef>
                <a:spcAft>
                  <a:spcPct val="0"/>
                </a:spcAft>
                <a:defRPr/>
              </a:pPr>
              <a:t>29</a:t>
            </a:fld>
            <a:endParaRPr lang="ja-JP" altLang="en-US">
              <a:solidFill>
                <a:srgbClr val="DBF5F9">
                  <a:shade val="90000"/>
                </a:srgbClr>
              </a:solidFill>
              <a:latin typeface="Calibri" pitchFamily="34" charset="0"/>
              <a:ea typeface="ＭＳ Ｐゴシック" pitchFamily="50" charset="-128"/>
            </a:endParaRPr>
          </a:p>
        </p:txBody>
      </p:sp>
      <p:sp>
        <p:nvSpPr>
          <p:cNvPr id="14" name="テキスト プレースホルダー 13">
            <a:extLst>
              <a:ext uri="{FF2B5EF4-FFF2-40B4-BE49-F238E27FC236}">
                <a16:creationId xmlns:a16="http://schemas.microsoft.com/office/drawing/2014/main" id="{F1B3C3B3-B3F9-40D7-A5A8-BFC441B7967A}"/>
              </a:ext>
            </a:extLst>
          </p:cNvPr>
          <p:cNvSpPr>
            <a:spLocks noGrp="1"/>
          </p:cNvSpPr>
          <p:nvPr>
            <p:ph type="body" idx="1"/>
          </p:nvPr>
        </p:nvSpPr>
        <p:spPr>
          <a:xfrm>
            <a:off x="1277257" y="798287"/>
            <a:ext cx="11988800" cy="6379028"/>
          </a:xfrm>
        </p:spPr>
        <p:txBody>
          <a:bodyPr>
            <a:normAutofit lnSpcReduction="10000"/>
          </a:bodyPr>
          <a:lstStyle/>
          <a:p>
            <a:pPr marL="0" marR="0" lvl="0" indent="0" algn="l" defTabSz="914400" rtl="0" eaLnBrk="1" fontAlgn="auto" latinLnBrk="0" hangingPunct="1">
              <a:lnSpc>
                <a:spcPct val="100000"/>
              </a:lnSpc>
              <a:spcBef>
                <a:spcPct val="20000"/>
              </a:spcBef>
              <a:spcAft>
                <a:spcPts val="0"/>
              </a:spcAft>
              <a:buClr>
                <a:srgbClr val="0BD0D9"/>
              </a:buClr>
              <a:buSzPct val="95000"/>
              <a:buFont typeface="Wingdings 2"/>
              <a:buNone/>
              <a:tabLst/>
              <a:defRPr/>
            </a:pPr>
            <a:r>
              <a:rPr kumimoji="1" lang="ja-JP" altLang="en-US" sz="1800" b="0" i="0" u="none" strike="noStrike" kern="1200" cap="none" spc="0" normalizeH="0" baseline="0" noProof="0" dirty="0">
                <a:ln>
                  <a:noFill/>
                </a:ln>
                <a:solidFill>
                  <a:prstClr val="white"/>
                </a:solidFill>
                <a:effectLst/>
                <a:uLnTx/>
                <a:uFillTx/>
                <a:latin typeface="Constantia"/>
                <a:ea typeface="HGP明朝E" panose="02020900000000000000" pitchFamily="18" charset="-128"/>
                <a:cs typeface="+mn-cs"/>
              </a:rPr>
              <a:t>　</a:t>
            </a:r>
            <a:r>
              <a:rPr kumimoji="1" lang="ja-JP" altLang="en-US" sz="1800" b="0" i="0" u="none" strike="noStrike" kern="1200" cap="none" spc="0" normalizeH="0" baseline="0" noProof="0" dirty="0">
                <a:ln>
                  <a:noFill/>
                </a:ln>
                <a:solidFill>
                  <a:prstClr val="black">
                    <a:lumMod val="85000"/>
                    <a:lumOff val="15000"/>
                  </a:prstClr>
                </a:solidFill>
                <a:effectLst/>
                <a:uLnTx/>
                <a:uFillTx/>
                <a:latin typeface="Constantia"/>
                <a:ea typeface="HGP明朝E" panose="02020900000000000000" pitchFamily="18" charset="-128"/>
                <a:cs typeface="+mn-cs"/>
              </a:rPr>
              <a:t>　・ 配偶者居住権の評価額･･･相続人全員の合意が得られない場合には専門家の鑑定</a:t>
            </a:r>
            <a:endParaRPr kumimoji="1" lang="en-US" altLang="ja-JP" sz="1800" b="0" i="0" u="none" strike="noStrike" kern="1200" cap="none" spc="0" normalizeH="0" baseline="0" noProof="0" dirty="0">
              <a:ln>
                <a:noFill/>
              </a:ln>
              <a:solidFill>
                <a:prstClr val="black">
                  <a:lumMod val="85000"/>
                  <a:lumOff val="15000"/>
                </a:prstClr>
              </a:solidFill>
              <a:effectLst/>
              <a:uLnTx/>
              <a:uFillTx/>
              <a:latin typeface="Constantia"/>
              <a:ea typeface="HGP明朝E" panose="02020900000000000000" pitchFamily="18" charset="-128"/>
              <a:cs typeface="+mn-cs"/>
            </a:endParaRPr>
          </a:p>
          <a:p>
            <a:pPr marL="0" marR="0" lvl="0" indent="0" algn="l" defTabSz="914400" rtl="0" eaLnBrk="1" fontAlgn="auto" latinLnBrk="0" hangingPunct="1">
              <a:lnSpc>
                <a:spcPct val="100000"/>
              </a:lnSpc>
              <a:spcBef>
                <a:spcPct val="20000"/>
              </a:spcBef>
              <a:spcAft>
                <a:spcPts val="0"/>
              </a:spcAft>
              <a:buClr>
                <a:srgbClr val="0BD0D9"/>
              </a:buClr>
              <a:buSzPct val="95000"/>
              <a:buFont typeface="Wingdings 2"/>
              <a:buNone/>
              <a:tabLst/>
              <a:defRPr/>
            </a:pPr>
            <a:r>
              <a:rPr kumimoji="1" lang="ja-JP" altLang="en-US" sz="1800" b="0" i="0" u="none" strike="noStrike" kern="1200" cap="none" spc="0" normalizeH="0" baseline="0" noProof="0" dirty="0">
                <a:ln>
                  <a:noFill/>
                </a:ln>
                <a:solidFill>
                  <a:prstClr val="black">
                    <a:lumMod val="85000"/>
                    <a:lumOff val="15000"/>
                  </a:prstClr>
                </a:solidFill>
                <a:effectLst/>
                <a:uLnTx/>
                <a:uFillTx/>
                <a:latin typeface="Constantia"/>
                <a:ea typeface="HGP明朝E" panose="02020900000000000000" pitchFamily="18" charset="-128"/>
                <a:cs typeface="+mn-cs"/>
              </a:rPr>
              <a:t>　　　評価になる。相続税法上の評価額（相続税法２３条の２の新設･･･２０１９年３月２７日</a:t>
            </a:r>
            <a:endParaRPr kumimoji="1" lang="en-US" altLang="ja-JP" sz="1800" b="0" i="0" u="none" strike="noStrike" kern="1200" cap="none" spc="0" normalizeH="0" baseline="0" noProof="0" dirty="0">
              <a:ln>
                <a:noFill/>
              </a:ln>
              <a:solidFill>
                <a:prstClr val="black">
                  <a:lumMod val="85000"/>
                  <a:lumOff val="15000"/>
                </a:prstClr>
              </a:solidFill>
              <a:effectLst/>
              <a:uLnTx/>
              <a:uFillTx/>
              <a:latin typeface="Constantia"/>
              <a:ea typeface="HGP明朝E" panose="02020900000000000000" pitchFamily="18" charset="-128"/>
              <a:cs typeface="+mn-cs"/>
            </a:endParaRPr>
          </a:p>
          <a:p>
            <a:pPr marL="0" marR="0" lvl="0" indent="0" algn="l" defTabSz="914400" rtl="0" eaLnBrk="1" fontAlgn="auto" latinLnBrk="0" hangingPunct="1">
              <a:lnSpc>
                <a:spcPct val="100000"/>
              </a:lnSpc>
              <a:spcBef>
                <a:spcPct val="20000"/>
              </a:spcBef>
              <a:spcAft>
                <a:spcPts val="0"/>
              </a:spcAft>
              <a:buClr>
                <a:srgbClr val="0BD0D9"/>
              </a:buClr>
              <a:buSzPct val="95000"/>
              <a:buFont typeface="Wingdings 2"/>
              <a:buNone/>
              <a:tabLst/>
              <a:defRPr/>
            </a:pPr>
            <a:r>
              <a:rPr kumimoji="1" lang="ja-JP" altLang="en-US" sz="1800" b="0" i="0" u="none" strike="noStrike" kern="1200" cap="none" spc="0" normalizeH="0" baseline="0" noProof="0" dirty="0">
                <a:ln>
                  <a:noFill/>
                </a:ln>
                <a:solidFill>
                  <a:prstClr val="black">
                    <a:lumMod val="85000"/>
                    <a:lumOff val="15000"/>
                  </a:prstClr>
                </a:solidFill>
                <a:effectLst/>
                <a:uLnTx/>
                <a:uFillTx/>
                <a:latin typeface="Constantia"/>
                <a:ea typeface="HGP明朝E" panose="02020900000000000000" pitchFamily="18" charset="-128"/>
                <a:cs typeface="+mn-cs"/>
              </a:rPr>
              <a:t>　　　成立）は参考になる。</a:t>
            </a:r>
            <a:endParaRPr kumimoji="1" lang="en-US" altLang="ja-JP" sz="1800" b="0" i="0" u="none" strike="noStrike" kern="1200" cap="none" spc="0" normalizeH="0" baseline="0" noProof="0" dirty="0">
              <a:ln>
                <a:noFill/>
              </a:ln>
              <a:solidFill>
                <a:prstClr val="black">
                  <a:lumMod val="85000"/>
                  <a:lumOff val="15000"/>
                </a:prstClr>
              </a:solidFill>
              <a:effectLst/>
              <a:uLnTx/>
              <a:uFillTx/>
              <a:latin typeface="Constantia"/>
              <a:ea typeface="HGP明朝E" panose="02020900000000000000" pitchFamily="18" charset="-128"/>
              <a:cs typeface="+mn-cs"/>
            </a:endParaRPr>
          </a:p>
          <a:p>
            <a:pPr marL="0" marR="0" lvl="0" indent="0" algn="l" defTabSz="914400" rtl="0" eaLnBrk="1" fontAlgn="auto" latinLnBrk="0" hangingPunct="1">
              <a:lnSpc>
                <a:spcPct val="100000"/>
              </a:lnSpc>
              <a:spcBef>
                <a:spcPct val="20000"/>
              </a:spcBef>
              <a:spcAft>
                <a:spcPts val="0"/>
              </a:spcAft>
              <a:buClr>
                <a:srgbClr val="0BD0D9"/>
              </a:buClr>
              <a:buSzPct val="95000"/>
              <a:buFont typeface="Wingdings 2"/>
              <a:buNone/>
              <a:tabLst/>
              <a:defRPr/>
            </a:pPr>
            <a:r>
              <a:rPr kumimoji="1" lang="ja-JP" altLang="en-US" sz="1800" b="0" i="0" u="none" strike="noStrike" kern="1200" cap="none" spc="0" normalizeH="0" baseline="0" noProof="0" dirty="0">
                <a:ln>
                  <a:noFill/>
                </a:ln>
                <a:solidFill>
                  <a:prstClr val="black">
                    <a:lumMod val="85000"/>
                    <a:lumOff val="15000"/>
                  </a:prstClr>
                </a:solidFill>
                <a:effectLst/>
                <a:uLnTx/>
                <a:uFillTx/>
                <a:latin typeface="Constantia"/>
                <a:ea typeface="HGP明朝E" panose="02020900000000000000" pitchFamily="18" charset="-128"/>
                <a:cs typeface="+mn-cs"/>
              </a:rPr>
              <a:t> </a:t>
            </a:r>
            <a:r>
              <a:rPr kumimoji="1" lang="en-US" altLang="ja-JP" sz="1800" b="0" i="0" u="none" strike="noStrike" kern="1200" cap="none" spc="0" normalizeH="0" baseline="0" noProof="0" dirty="0">
                <a:ln>
                  <a:noFill/>
                </a:ln>
                <a:solidFill>
                  <a:prstClr val="black">
                    <a:lumMod val="85000"/>
                    <a:lumOff val="15000"/>
                  </a:prstClr>
                </a:solidFill>
                <a:effectLst/>
                <a:uLnTx/>
                <a:uFillTx/>
                <a:latin typeface="Constantia"/>
                <a:ea typeface="HGP明朝E" panose="02020900000000000000" pitchFamily="18" charset="-128"/>
                <a:cs typeface="+mn-cs"/>
              </a:rPr>
              <a:t>(</a:t>
            </a:r>
            <a:r>
              <a:rPr kumimoji="1" lang="ja-JP" altLang="en-US" sz="1800" b="0" i="0" u="none" strike="noStrike" kern="1200" cap="none" spc="0" normalizeH="0" baseline="0" noProof="0" dirty="0">
                <a:ln>
                  <a:noFill/>
                </a:ln>
                <a:solidFill>
                  <a:prstClr val="black">
                    <a:lumMod val="85000"/>
                    <a:lumOff val="15000"/>
                  </a:prstClr>
                </a:solidFill>
                <a:effectLst/>
                <a:uLnTx/>
                <a:uFillTx/>
                <a:latin typeface="Constantia"/>
                <a:ea typeface="HGP明朝E" panose="02020900000000000000" pitchFamily="18" charset="-128"/>
                <a:cs typeface="+mn-cs"/>
              </a:rPr>
              <a:t>３</a:t>
            </a:r>
            <a:r>
              <a:rPr kumimoji="1" lang="en-US" altLang="ja-JP" sz="1800" b="0" i="0" u="none" strike="noStrike" kern="1200" cap="none" spc="0" normalizeH="0" baseline="0" noProof="0" dirty="0">
                <a:ln>
                  <a:noFill/>
                </a:ln>
                <a:solidFill>
                  <a:prstClr val="black">
                    <a:lumMod val="85000"/>
                    <a:lumOff val="15000"/>
                  </a:prstClr>
                </a:solidFill>
                <a:effectLst/>
                <a:uLnTx/>
                <a:uFillTx/>
                <a:latin typeface="Constantia"/>
                <a:ea typeface="HGP明朝E" panose="02020900000000000000" pitchFamily="18" charset="-128"/>
                <a:cs typeface="+mn-cs"/>
              </a:rPr>
              <a:t>) </a:t>
            </a:r>
            <a:r>
              <a:rPr kumimoji="1" lang="ja-JP" altLang="en-US" sz="1800" b="0" i="0" u="none" strike="noStrike" kern="1200" cap="none" spc="0" normalizeH="0" baseline="0" noProof="0" dirty="0">
                <a:ln>
                  <a:noFill/>
                </a:ln>
                <a:solidFill>
                  <a:prstClr val="black">
                    <a:lumMod val="85000"/>
                    <a:lumOff val="15000"/>
                  </a:prstClr>
                </a:solidFill>
                <a:effectLst/>
                <a:uLnTx/>
                <a:uFillTx/>
                <a:latin typeface="Constantia"/>
                <a:ea typeface="HGP明朝E" panose="02020900000000000000" pitchFamily="18" charset="-128"/>
                <a:cs typeface="+mn-cs"/>
              </a:rPr>
              <a:t>配偶者（　　　　　　　　　）</a:t>
            </a:r>
            <a:endParaRPr kumimoji="1" lang="en-US" altLang="ja-JP" sz="1800" b="0" i="0" u="none" strike="noStrike" kern="1200" cap="none" spc="0" normalizeH="0" baseline="0" noProof="0" dirty="0">
              <a:ln>
                <a:noFill/>
              </a:ln>
              <a:solidFill>
                <a:prstClr val="black">
                  <a:lumMod val="85000"/>
                  <a:lumOff val="15000"/>
                </a:prstClr>
              </a:solidFill>
              <a:effectLst/>
              <a:uLnTx/>
              <a:uFillTx/>
              <a:latin typeface="Constantia"/>
              <a:ea typeface="HGP明朝E" panose="02020900000000000000" pitchFamily="18" charset="-128"/>
              <a:cs typeface="+mn-cs"/>
            </a:endParaRPr>
          </a:p>
          <a:p>
            <a:pPr marL="0" marR="0" lvl="0" indent="0" algn="l" defTabSz="914400" rtl="0" eaLnBrk="1" fontAlgn="auto" latinLnBrk="0" hangingPunct="1">
              <a:lnSpc>
                <a:spcPct val="100000"/>
              </a:lnSpc>
              <a:spcBef>
                <a:spcPct val="20000"/>
              </a:spcBef>
              <a:spcAft>
                <a:spcPts val="0"/>
              </a:spcAft>
              <a:buClr>
                <a:srgbClr val="0BD0D9"/>
              </a:buClr>
              <a:buSzPct val="95000"/>
              <a:buFont typeface="Wingdings 2"/>
              <a:buNone/>
              <a:tabLst/>
              <a:defRPr/>
            </a:pPr>
            <a:r>
              <a:rPr kumimoji="1" lang="ja-JP" altLang="en-US" sz="1800" b="0" i="0" u="none" strike="noStrike" kern="1200" cap="none" spc="0" normalizeH="0" baseline="0" noProof="0" dirty="0">
                <a:ln>
                  <a:noFill/>
                </a:ln>
                <a:solidFill>
                  <a:prstClr val="black">
                    <a:lumMod val="85000"/>
                    <a:lumOff val="15000"/>
                  </a:prstClr>
                </a:solidFill>
                <a:effectLst/>
                <a:uLnTx/>
                <a:uFillTx/>
                <a:latin typeface="Constantia"/>
                <a:ea typeface="HGP明朝E" panose="02020900000000000000" pitchFamily="18" charset="-128"/>
                <a:cs typeface="+mn-cs"/>
              </a:rPr>
              <a:t>　　  被相続人の意思にかかわらず、相続開始時に被相続人の建物に無償で居住してい </a:t>
            </a:r>
            <a:endParaRPr kumimoji="1" lang="en-US" altLang="ja-JP" sz="1800" b="0" i="0" u="none" strike="noStrike" kern="1200" cap="none" spc="0" normalizeH="0" baseline="0" noProof="0" dirty="0">
              <a:ln>
                <a:noFill/>
              </a:ln>
              <a:solidFill>
                <a:prstClr val="black">
                  <a:lumMod val="85000"/>
                  <a:lumOff val="15000"/>
                </a:prstClr>
              </a:solidFill>
              <a:effectLst/>
              <a:uLnTx/>
              <a:uFillTx/>
              <a:latin typeface="Constantia"/>
              <a:ea typeface="HGP明朝E" panose="02020900000000000000" pitchFamily="18" charset="-128"/>
              <a:cs typeface="+mn-cs"/>
            </a:endParaRPr>
          </a:p>
          <a:p>
            <a:pPr marL="0" marR="0" lvl="0" indent="0" algn="l" defTabSz="914400" rtl="0" eaLnBrk="1" fontAlgn="auto" latinLnBrk="0" hangingPunct="1">
              <a:lnSpc>
                <a:spcPct val="100000"/>
              </a:lnSpc>
              <a:spcBef>
                <a:spcPct val="20000"/>
              </a:spcBef>
              <a:spcAft>
                <a:spcPts val="0"/>
              </a:spcAft>
              <a:buClr>
                <a:srgbClr val="0BD0D9"/>
              </a:buClr>
              <a:buSzPct val="95000"/>
              <a:buFont typeface="Wingdings 2"/>
              <a:buNone/>
              <a:tabLst/>
              <a:defRPr/>
            </a:pPr>
            <a:r>
              <a:rPr kumimoji="1" lang="en-US" altLang="ja-JP" sz="1800" b="0" i="0" u="none" strike="noStrike" kern="1200" cap="none" spc="0" normalizeH="0" baseline="0" noProof="0" dirty="0">
                <a:ln>
                  <a:noFill/>
                </a:ln>
                <a:solidFill>
                  <a:prstClr val="black">
                    <a:lumMod val="85000"/>
                    <a:lumOff val="15000"/>
                  </a:prstClr>
                </a:solidFill>
                <a:effectLst/>
                <a:uLnTx/>
                <a:uFillTx/>
                <a:latin typeface="Constantia"/>
                <a:ea typeface="HGP明朝E" panose="02020900000000000000" pitchFamily="18" charset="-128"/>
                <a:cs typeface="+mn-cs"/>
              </a:rPr>
              <a:t>      </a:t>
            </a:r>
            <a:r>
              <a:rPr kumimoji="1" lang="ja-JP" altLang="en-US" sz="1800" b="0" i="0" u="none" strike="noStrike" kern="1200" cap="none" spc="0" normalizeH="0" baseline="0" noProof="0" dirty="0">
                <a:ln>
                  <a:noFill/>
                </a:ln>
                <a:solidFill>
                  <a:prstClr val="black">
                    <a:lumMod val="85000"/>
                    <a:lumOff val="15000"/>
                  </a:prstClr>
                </a:solidFill>
                <a:effectLst/>
                <a:uLnTx/>
                <a:uFillTx/>
                <a:latin typeface="Constantia"/>
                <a:ea typeface="HGP明朝E" panose="02020900000000000000" pitchFamily="18" charset="-128"/>
                <a:cs typeface="+mn-cs"/>
              </a:rPr>
              <a:t> た配偶者を保護するためで、要件は</a:t>
            </a:r>
            <a:endParaRPr kumimoji="1" lang="en-US" altLang="ja-JP" sz="1800" b="0" i="0" u="none" strike="noStrike" kern="1200" cap="none" spc="0" normalizeH="0" baseline="0" noProof="0" dirty="0">
              <a:ln>
                <a:noFill/>
              </a:ln>
              <a:solidFill>
                <a:prstClr val="black">
                  <a:lumMod val="85000"/>
                  <a:lumOff val="15000"/>
                </a:prstClr>
              </a:solidFill>
              <a:effectLst/>
              <a:uLnTx/>
              <a:uFillTx/>
              <a:latin typeface="Constantia"/>
              <a:ea typeface="HGP明朝E" panose="02020900000000000000" pitchFamily="18" charset="-128"/>
              <a:cs typeface="+mn-cs"/>
            </a:endParaRPr>
          </a:p>
          <a:p>
            <a:pPr marL="0" marR="0" lvl="0" indent="0" algn="l" defTabSz="914400" rtl="0" eaLnBrk="1" fontAlgn="auto" latinLnBrk="0" hangingPunct="1">
              <a:lnSpc>
                <a:spcPct val="100000"/>
              </a:lnSpc>
              <a:spcBef>
                <a:spcPct val="20000"/>
              </a:spcBef>
              <a:spcAft>
                <a:spcPts val="0"/>
              </a:spcAft>
              <a:buClr>
                <a:srgbClr val="0BD0D9"/>
              </a:buClr>
              <a:buSzPct val="95000"/>
              <a:buFont typeface="Wingdings 2"/>
              <a:buNone/>
              <a:tabLst/>
              <a:defRPr/>
            </a:pPr>
            <a:r>
              <a:rPr kumimoji="1" lang="ja-JP" altLang="en-US" sz="1800" b="0" i="0" u="none" strike="noStrike" kern="1200" cap="none" spc="0" normalizeH="0" baseline="0" noProof="0" dirty="0">
                <a:ln>
                  <a:noFill/>
                </a:ln>
                <a:solidFill>
                  <a:prstClr val="black">
                    <a:lumMod val="85000"/>
                    <a:lumOff val="15000"/>
                  </a:prstClr>
                </a:solidFill>
                <a:effectLst/>
                <a:uLnTx/>
                <a:uFillTx/>
                <a:latin typeface="Constantia"/>
                <a:ea typeface="HGP明朝E" panose="02020900000000000000" pitchFamily="18" charset="-128"/>
                <a:cs typeface="+mn-cs"/>
              </a:rPr>
              <a:t>　　　① 配偶者が</a:t>
            </a:r>
            <a:endParaRPr kumimoji="1" lang="en-US" altLang="ja-JP" sz="1800" b="0" i="0" u="none" strike="noStrike" kern="1200" cap="none" spc="0" normalizeH="0" baseline="0" noProof="0" dirty="0">
              <a:ln>
                <a:noFill/>
              </a:ln>
              <a:solidFill>
                <a:prstClr val="black">
                  <a:lumMod val="85000"/>
                  <a:lumOff val="15000"/>
                </a:prstClr>
              </a:solidFill>
              <a:effectLst/>
              <a:uLnTx/>
              <a:uFillTx/>
              <a:latin typeface="Constantia"/>
              <a:ea typeface="HGP明朝E" panose="02020900000000000000" pitchFamily="18" charset="-128"/>
              <a:cs typeface="+mn-cs"/>
            </a:endParaRPr>
          </a:p>
          <a:p>
            <a:pPr marL="0" marR="0" lvl="0" indent="0" algn="l" defTabSz="914400" rtl="0" eaLnBrk="1" fontAlgn="auto" latinLnBrk="0" hangingPunct="1">
              <a:lnSpc>
                <a:spcPct val="100000"/>
              </a:lnSpc>
              <a:spcBef>
                <a:spcPct val="20000"/>
              </a:spcBef>
              <a:spcAft>
                <a:spcPts val="0"/>
              </a:spcAft>
              <a:buClr>
                <a:srgbClr val="0BD0D9"/>
              </a:buClr>
              <a:buSzPct val="95000"/>
              <a:buFont typeface="Wingdings 2"/>
              <a:buNone/>
              <a:tabLst/>
              <a:defRPr/>
            </a:pPr>
            <a:r>
              <a:rPr kumimoji="1" lang="en-US" altLang="ja-JP" sz="1800" b="0" i="0" u="none" strike="noStrike" kern="1200" cap="none" spc="0" normalizeH="0" baseline="0" noProof="0" dirty="0">
                <a:ln>
                  <a:noFill/>
                </a:ln>
                <a:solidFill>
                  <a:prstClr val="black">
                    <a:lumMod val="85000"/>
                    <a:lumOff val="15000"/>
                  </a:prstClr>
                </a:solidFill>
                <a:effectLst/>
                <a:uLnTx/>
                <a:uFillTx/>
                <a:latin typeface="Constantia"/>
                <a:ea typeface="HGP明朝E" panose="02020900000000000000" pitchFamily="18" charset="-128"/>
                <a:cs typeface="+mn-cs"/>
              </a:rPr>
              <a:t>        </a:t>
            </a:r>
            <a:r>
              <a:rPr kumimoji="1" lang="ja-JP" altLang="en-US" sz="1800" b="0" i="0" u="none" strike="noStrike" kern="1200" cap="none" spc="0" normalizeH="0" baseline="0" noProof="0" dirty="0">
                <a:ln>
                  <a:noFill/>
                </a:ln>
                <a:solidFill>
                  <a:prstClr val="black">
                    <a:lumMod val="85000"/>
                    <a:lumOff val="15000"/>
                  </a:prstClr>
                </a:solidFill>
                <a:effectLst/>
                <a:uLnTx/>
                <a:uFillTx/>
                <a:latin typeface="Constantia"/>
                <a:ea typeface="HGP明朝E" panose="02020900000000000000" pitchFamily="18" charset="-128"/>
                <a:cs typeface="+mn-cs"/>
              </a:rPr>
              <a:t>② 被相続人の財産に属した建物に</a:t>
            </a:r>
            <a:endParaRPr kumimoji="1" lang="en-US" altLang="ja-JP" sz="1800" b="0" i="0" u="none" strike="noStrike" kern="1200" cap="none" spc="0" normalizeH="0" baseline="0" noProof="0" dirty="0">
              <a:ln>
                <a:noFill/>
              </a:ln>
              <a:solidFill>
                <a:prstClr val="black">
                  <a:lumMod val="85000"/>
                  <a:lumOff val="15000"/>
                </a:prstClr>
              </a:solidFill>
              <a:effectLst/>
              <a:uLnTx/>
              <a:uFillTx/>
              <a:latin typeface="Constantia"/>
              <a:ea typeface="HGP明朝E" panose="02020900000000000000" pitchFamily="18" charset="-128"/>
              <a:cs typeface="+mn-cs"/>
            </a:endParaRPr>
          </a:p>
          <a:p>
            <a:pPr marL="0" marR="0" lvl="0" indent="0" algn="l" defTabSz="914400" rtl="0" eaLnBrk="1" fontAlgn="auto" latinLnBrk="0" hangingPunct="1">
              <a:lnSpc>
                <a:spcPct val="100000"/>
              </a:lnSpc>
              <a:spcBef>
                <a:spcPct val="20000"/>
              </a:spcBef>
              <a:spcAft>
                <a:spcPts val="0"/>
              </a:spcAft>
              <a:buClr>
                <a:srgbClr val="0BD0D9"/>
              </a:buClr>
              <a:buSzPct val="95000"/>
              <a:buFont typeface="Wingdings 2"/>
              <a:buNone/>
              <a:tabLst/>
              <a:defRPr/>
            </a:pPr>
            <a:r>
              <a:rPr kumimoji="1" lang="ja-JP" altLang="en-US" sz="1800" b="0" i="0" u="none" strike="noStrike" kern="1200" cap="none" spc="0" normalizeH="0" baseline="0" noProof="0" dirty="0">
                <a:ln>
                  <a:noFill/>
                </a:ln>
                <a:solidFill>
                  <a:prstClr val="black">
                    <a:lumMod val="85000"/>
                    <a:lumOff val="15000"/>
                  </a:prstClr>
                </a:solidFill>
                <a:effectLst/>
                <a:uLnTx/>
                <a:uFillTx/>
                <a:latin typeface="Constantia"/>
                <a:ea typeface="HGP明朝E" panose="02020900000000000000" pitchFamily="18" charset="-128"/>
                <a:cs typeface="+mn-cs"/>
              </a:rPr>
              <a:t>　　　③ 相続開始時に無償で居住していた場合に･････で効果は</a:t>
            </a:r>
            <a:endParaRPr kumimoji="1" lang="en-US" altLang="ja-JP" sz="1800" b="0" i="0" u="none" strike="noStrike" kern="1200" cap="none" spc="0" normalizeH="0" baseline="0" noProof="0" dirty="0">
              <a:ln>
                <a:noFill/>
              </a:ln>
              <a:solidFill>
                <a:prstClr val="black">
                  <a:lumMod val="85000"/>
                  <a:lumOff val="15000"/>
                </a:prstClr>
              </a:solidFill>
              <a:effectLst/>
              <a:uLnTx/>
              <a:uFillTx/>
              <a:latin typeface="Constantia"/>
              <a:ea typeface="HGP明朝E" panose="02020900000000000000" pitchFamily="18" charset="-128"/>
              <a:cs typeface="+mn-cs"/>
            </a:endParaRPr>
          </a:p>
          <a:p>
            <a:pPr marL="0" marR="0" lvl="0" indent="0" algn="l" defTabSz="914400" rtl="0" eaLnBrk="1" fontAlgn="auto" latinLnBrk="0" hangingPunct="1">
              <a:lnSpc>
                <a:spcPct val="100000"/>
              </a:lnSpc>
              <a:spcBef>
                <a:spcPct val="20000"/>
              </a:spcBef>
              <a:spcAft>
                <a:spcPts val="0"/>
              </a:spcAft>
              <a:buClr>
                <a:srgbClr val="0BD0D9"/>
              </a:buClr>
              <a:buSzPct val="95000"/>
              <a:buFont typeface="Wingdings 2"/>
              <a:buNone/>
              <a:tabLst/>
              <a:defRPr/>
            </a:pPr>
            <a:r>
              <a:rPr kumimoji="1" lang="en-US" altLang="ja-JP" sz="1800" b="0" i="0" u="none" strike="noStrike" kern="1200" cap="none" spc="0" normalizeH="0" baseline="0" noProof="0" dirty="0">
                <a:ln>
                  <a:noFill/>
                </a:ln>
                <a:solidFill>
                  <a:prstClr val="black">
                    <a:lumMod val="85000"/>
                    <a:lumOff val="15000"/>
                  </a:prstClr>
                </a:solidFill>
                <a:effectLst/>
                <a:uLnTx/>
                <a:uFillTx/>
                <a:latin typeface="Constantia"/>
                <a:ea typeface="HGP明朝E" panose="02020900000000000000" pitchFamily="18" charset="-128"/>
                <a:cs typeface="+mn-cs"/>
              </a:rPr>
              <a:t>        </a:t>
            </a:r>
            <a:r>
              <a:rPr kumimoji="1" lang="ja-JP" altLang="en-US" sz="1800" b="0" i="0" u="none" strike="noStrike" kern="1200" cap="none" spc="0" normalizeH="0" baseline="0" noProof="0" dirty="0">
                <a:ln>
                  <a:noFill/>
                </a:ln>
                <a:solidFill>
                  <a:prstClr val="black">
                    <a:lumMod val="85000"/>
                    <a:lumOff val="15000"/>
                  </a:prstClr>
                </a:solidFill>
                <a:effectLst/>
                <a:uLnTx/>
                <a:uFillTx/>
                <a:latin typeface="Constantia"/>
                <a:ea typeface="HGP明朝E" panose="02020900000000000000" pitchFamily="18" charset="-128"/>
                <a:cs typeface="+mn-cs"/>
              </a:rPr>
              <a:t>当該居住建物（一部使用の場合はその部分に限り）に無償で一定の期間居住すること</a:t>
            </a:r>
            <a:endParaRPr kumimoji="1" lang="en-US" altLang="ja-JP" sz="1800" b="0" i="0" u="none" strike="noStrike" kern="1200" cap="none" spc="0" normalizeH="0" baseline="0" noProof="0" dirty="0">
              <a:ln>
                <a:noFill/>
              </a:ln>
              <a:solidFill>
                <a:prstClr val="black">
                  <a:lumMod val="85000"/>
                  <a:lumOff val="15000"/>
                </a:prstClr>
              </a:solidFill>
              <a:effectLst/>
              <a:uLnTx/>
              <a:uFillTx/>
              <a:latin typeface="Constantia"/>
              <a:ea typeface="HGP明朝E" panose="02020900000000000000" pitchFamily="18" charset="-128"/>
              <a:cs typeface="+mn-cs"/>
            </a:endParaRPr>
          </a:p>
          <a:p>
            <a:pPr marL="0" marR="0" lvl="0" indent="0" algn="l" defTabSz="914400" rtl="0" eaLnBrk="1" fontAlgn="auto" latinLnBrk="0" hangingPunct="1">
              <a:lnSpc>
                <a:spcPct val="100000"/>
              </a:lnSpc>
              <a:spcBef>
                <a:spcPct val="20000"/>
              </a:spcBef>
              <a:spcAft>
                <a:spcPts val="0"/>
              </a:spcAft>
              <a:buClr>
                <a:srgbClr val="0BD0D9"/>
              </a:buClr>
              <a:buSzPct val="95000"/>
              <a:buFont typeface="Wingdings 2"/>
              <a:buNone/>
              <a:tabLst/>
              <a:defRPr/>
            </a:pPr>
            <a:r>
              <a:rPr kumimoji="1" lang="en-US" altLang="ja-JP" sz="1800" b="0" i="0" u="none" strike="noStrike" kern="1200" cap="none" spc="0" normalizeH="0" baseline="0" noProof="0" dirty="0">
                <a:ln>
                  <a:noFill/>
                </a:ln>
                <a:solidFill>
                  <a:prstClr val="black">
                    <a:lumMod val="85000"/>
                    <a:lumOff val="15000"/>
                  </a:prstClr>
                </a:solidFill>
                <a:effectLst/>
                <a:uLnTx/>
                <a:uFillTx/>
                <a:latin typeface="Constantia"/>
                <a:ea typeface="HGP明朝E" panose="02020900000000000000" pitchFamily="18" charset="-128"/>
                <a:cs typeface="+mn-cs"/>
              </a:rPr>
              <a:t>         </a:t>
            </a:r>
            <a:r>
              <a:rPr kumimoji="1" lang="ja-JP" altLang="en-US" sz="1800" b="0" i="0" u="none" strike="noStrike" kern="1200" cap="none" spc="0" normalizeH="0" baseline="0" noProof="0" dirty="0">
                <a:ln>
                  <a:noFill/>
                </a:ln>
                <a:solidFill>
                  <a:prstClr val="black">
                    <a:lumMod val="85000"/>
                    <a:lumOff val="15000"/>
                  </a:prstClr>
                </a:solidFill>
                <a:effectLst/>
                <a:uLnTx/>
                <a:uFillTx/>
                <a:latin typeface="Constantia"/>
                <a:ea typeface="HGP明朝E" panose="02020900000000000000" pitchFamily="18" charset="-128"/>
                <a:cs typeface="+mn-cs"/>
              </a:rPr>
              <a:t>ができる債権である。</a:t>
            </a:r>
            <a:endParaRPr kumimoji="1" lang="en-US" altLang="ja-JP" sz="1800" b="0" i="0" u="none" strike="noStrike" kern="1200" cap="none" spc="0" normalizeH="0" baseline="0" noProof="0" dirty="0">
              <a:ln>
                <a:noFill/>
              </a:ln>
              <a:solidFill>
                <a:prstClr val="black">
                  <a:lumMod val="85000"/>
                  <a:lumOff val="15000"/>
                </a:prstClr>
              </a:solidFill>
              <a:effectLst/>
              <a:uLnTx/>
              <a:uFillTx/>
              <a:latin typeface="Constantia"/>
              <a:ea typeface="HGP明朝E" panose="02020900000000000000" pitchFamily="18" charset="-128"/>
              <a:cs typeface="+mn-cs"/>
            </a:endParaRPr>
          </a:p>
          <a:p>
            <a:pPr marL="0" marR="0" lvl="0" indent="0" algn="l" defTabSz="914400" rtl="0" eaLnBrk="1" fontAlgn="auto" latinLnBrk="0" hangingPunct="1">
              <a:lnSpc>
                <a:spcPct val="100000"/>
              </a:lnSpc>
              <a:spcBef>
                <a:spcPct val="20000"/>
              </a:spcBef>
              <a:spcAft>
                <a:spcPts val="0"/>
              </a:spcAft>
              <a:buClr>
                <a:srgbClr val="0BD0D9"/>
              </a:buClr>
              <a:buSzPct val="95000"/>
              <a:buFont typeface="Wingdings 2"/>
              <a:buNone/>
              <a:tabLst/>
              <a:defRPr/>
            </a:pPr>
            <a:r>
              <a:rPr kumimoji="1" lang="ja-JP" altLang="en-US" sz="1800" b="0" i="0" u="none" strike="noStrike" kern="1200" cap="none" spc="0" normalizeH="0" baseline="0" noProof="0" dirty="0">
                <a:ln>
                  <a:noFill/>
                </a:ln>
                <a:solidFill>
                  <a:prstClr val="black">
                    <a:lumMod val="85000"/>
                    <a:lumOff val="15000"/>
                  </a:prstClr>
                </a:solidFill>
                <a:effectLst/>
                <a:uLnTx/>
                <a:uFillTx/>
                <a:latin typeface="Constantia"/>
                <a:ea typeface="HGP明朝E" panose="02020900000000000000" pitchFamily="18" charset="-128"/>
                <a:cs typeface="+mn-cs"/>
              </a:rPr>
              <a:t>　　　 ただし使用権限は認められるが収益権限は認められない。</a:t>
            </a:r>
            <a:endParaRPr kumimoji="1" lang="en-US" altLang="ja-JP" sz="1800" b="0" i="0" u="none" strike="noStrike" kern="1200" cap="none" spc="0" normalizeH="0" baseline="0" noProof="0" dirty="0">
              <a:ln>
                <a:noFill/>
              </a:ln>
              <a:solidFill>
                <a:prstClr val="black">
                  <a:lumMod val="85000"/>
                  <a:lumOff val="15000"/>
                </a:prstClr>
              </a:solidFill>
              <a:effectLst/>
              <a:uLnTx/>
              <a:uFillTx/>
              <a:latin typeface="Constantia"/>
              <a:ea typeface="HGP明朝E" panose="02020900000000000000" pitchFamily="18" charset="-128"/>
              <a:cs typeface="+mn-cs"/>
            </a:endParaRPr>
          </a:p>
          <a:p>
            <a:pPr marL="0" marR="0" lvl="0" indent="0" algn="l" defTabSz="914400" rtl="0" eaLnBrk="1" fontAlgn="auto" latinLnBrk="0" hangingPunct="1">
              <a:lnSpc>
                <a:spcPct val="100000"/>
              </a:lnSpc>
              <a:spcBef>
                <a:spcPct val="20000"/>
              </a:spcBef>
              <a:spcAft>
                <a:spcPts val="0"/>
              </a:spcAft>
              <a:buClr>
                <a:srgbClr val="0BD0D9"/>
              </a:buClr>
              <a:buSzPct val="95000"/>
              <a:buFont typeface="Wingdings 2"/>
              <a:buNone/>
              <a:tabLst/>
              <a:defRPr/>
            </a:pPr>
            <a:r>
              <a:rPr kumimoji="1" lang="ja-JP" altLang="en-US" sz="1800" b="0" i="0" u="none" strike="noStrike" kern="1200" cap="none" spc="0" normalizeH="0" baseline="0" noProof="0" dirty="0">
                <a:ln>
                  <a:noFill/>
                </a:ln>
                <a:solidFill>
                  <a:prstClr val="black">
                    <a:lumMod val="85000"/>
                    <a:lumOff val="15000"/>
                  </a:prstClr>
                </a:solidFill>
                <a:effectLst/>
                <a:uLnTx/>
                <a:uFillTx/>
                <a:latin typeface="Constantia"/>
                <a:ea typeface="HGP明朝E" panose="02020900000000000000" pitchFamily="18" charset="-128"/>
                <a:cs typeface="+mn-cs"/>
              </a:rPr>
              <a:t>      ・ この権利は、居住建物の所有権を相続又は遺贈等により取得した者に対する債権で</a:t>
            </a:r>
            <a:endParaRPr kumimoji="1" lang="en-US" altLang="ja-JP" sz="1800" b="0" i="0" u="none" strike="noStrike" kern="1200" cap="none" spc="0" normalizeH="0" baseline="0" noProof="0" dirty="0">
              <a:ln>
                <a:noFill/>
              </a:ln>
              <a:solidFill>
                <a:prstClr val="black">
                  <a:lumMod val="85000"/>
                  <a:lumOff val="15000"/>
                </a:prstClr>
              </a:solidFill>
              <a:effectLst/>
              <a:uLnTx/>
              <a:uFillTx/>
              <a:latin typeface="Constantia"/>
              <a:ea typeface="HGP明朝E" panose="02020900000000000000" pitchFamily="18" charset="-128"/>
              <a:cs typeface="+mn-cs"/>
            </a:endParaRPr>
          </a:p>
          <a:p>
            <a:pPr marL="0" marR="0" lvl="0" indent="0" algn="l" defTabSz="914400" rtl="0" eaLnBrk="1" fontAlgn="auto" latinLnBrk="0" hangingPunct="1">
              <a:lnSpc>
                <a:spcPct val="100000"/>
              </a:lnSpc>
              <a:spcBef>
                <a:spcPct val="20000"/>
              </a:spcBef>
              <a:spcAft>
                <a:spcPts val="0"/>
              </a:spcAft>
              <a:buClr>
                <a:srgbClr val="0BD0D9"/>
              </a:buClr>
              <a:buSzPct val="95000"/>
              <a:buFont typeface="Wingdings 2"/>
              <a:buNone/>
              <a:tabLst/>
              <a:defRPr/>
            </a:pPr>
            <a:r>
              <a:rPr kumimoji="1" lang="ja-JP" altLang="en-US" sz="1800" b="0" i="0" u="none" strike="noStrike" kern="1200" cap="none" spc="0" normalizeH="0" baseline="0" noProof="0" dirty="0">
                <a:ln>
                  <a:noFill/>
                </a:ln>
                <a:solidFill>
                  <a:prstClr val="black">
                    <a:lumMod val="85000"/>
                    <a:lumOff val="15000"/>
                  </a:prstClr>
                </a:solidFill>
                <a:effectLst/>
                <a:uLnTx/>
                <a:uFillTx/>
                <a:latin typeface="Constantia"/>
                <a:ea typeface="HGP明朝E" panose="02020900000000000000" pitchFamily="18" charset="-128"/>
                <a:cs typeface="+mn-cs"/>
              </a:rPr>
              <a:t>　　　 ある。従ってこの建物の取得者は、配偶者の使用を妨げてはならない（新</a:t>
            </a:r>
            <a:r>
              <a:rPr kumimoji="1" lang="ja-JP" altLang="en-US" sz="1800" b="0" i="0" u="sng" strike="noStrike" kern="1200" cap="none" spc="0" normalizeH="0" baseline="0" noProof="0" dirty="0">
                <a:ln>
                  <a:noFill/>
                </a:ln>
                <a:solidFill>
                  <a:prstClr val="black">
                    <a:lumMod val="85000"/>
                    <a:lumOff val="15000"/>
                  </a:prstClr>
                </a:solidFill>
                <a:effectLst/>
                <a:uLnTx/>
                <a:uFillTx/>
                <a:latin typeface="Constantia"/>
                <a:ea typeface="HGP明朝E" panose="02020900000000000000" pitchFamily="18" charset="-128"/>
                <a:cs typeface="+mn-cs"/>
              </a:rPr>
              <a:t>１０３７条②</a:t>
            </a:r>
            <a:r>
              <a:rPr kumimoji="1" lang="ja-JP" altLang="en-US" sz="1800" b="0" i="0" u="none" strike="noStrike" kern="1200" cap="none" spc="0" normalizeH="0" baseline="0" noProof="0" dirty="0">
                <a:ln>
                  <a:noFill/>
                </a:ln>
                <a:solidFill>
                  <a:prstClr val="black">
                    <a:lumMod val="85000"/>
                    <a:lumOff val="15000"/>
                  </a:prstClr>
                </a:solidFill>
                <a:effectLst/>
                <a:uLnTx/>
                <a:uFillTx/>
                <a:latin typeface="Constantia"/>
                <a:ea typeface="HGP明朝E" panose="02020900000000000000" pitchFamily="18" charset="-128"/>
                <a:cs typeface="+mn-cs"/>
              </a:rPr>
              <a:t>）</a:t>
            </a:r>
            <a:endParaRPr kumimoji="1" lang="en-US" altLang="ja-JP" sz="1800" b="0" i="0" u="none" strike="noStrike" kern="1200" cap="none" spc="0" normalizeH="0" baseline="0" noProof="0" dirty="0">
              <a:ln>
                <a:noFill/>
              </a:ln>
              <a:solidFill>
                <a:prstClr val="black">
                  <a:lumMod val="85000"/>
                  <a:lumOff val="15000"/>
                </a:prstClr>
              </a:solidFill>
              <a:effectLst/>
              <a:uLnTx/>
              <a:uFillTx/>
              <a:latin typeface="Constantia"/>
              <a:ea typeface="HGP明朝E" panose="02020900000000000000" pitchFamily="18" charset="-128"/>
              <a:cs typeface="+mn-cs"/>
            </a:endParaRPr>
          </a:p>
          <a:p>
            <a:pPr marL="0" marR="0" lvl="0" indent="0" algn="l" defTabSz="914400" rtl="0" eaLnBrk="1" fontAlgn="auto" latinLnBrk="0" hangingPunct="1">
              <a:lnSpc>
                <a:spcPct val="100000"/>
              </a:lnSpc>
              <a:spcBef>
                <a:spcPct val="20000"/>
              </a:spcBef>
              <a:spcAft>
                <a:spcPts val="0"/>
              </a:spcAft>
              <a:buClr>
                <a:srgbClr val="0BD0D9"/>
              </a:buClr>
              <a:buSzPct val="95000"/>
              <a:buFont typeface="Wingdings 2"/>
              <a:buNone/>
              <a:tabLst/>
              <a:defRPr/>
            </a:pPr>
            <a:r>
              <a:rPr kumimoji="1" lang="ja-JP" altLang="en-US" sz="1800" b="0" i="0" u="none" strike="noStrike" kern="1200" cap="none" spc="0" normalizeH="0" baseline="0" noProof="0" dirty="0">
                <a:ln>
                  <a:noFill/>
                </a:ln>
                <a:solidFill>
                  <a:prstClr val="black">
                    <a:lumMod val="85000"/>
                    <a:lumOff val="15000"/>
                  </a:prstClr>
                </a:solidFill>
                <a:effectLst/>
                <a:uLnTx/>
                <a:uFillTx/>
                <a:latin typeface="Constantia"/>
                <a:ea typeface="HGP明朝E" panose="02020900000000000000" pitchFamily="18" charset="-128"/>
                <a:cs typeface="+mn-cs"/>
              </a:rPr>
              <a:t>         が、この権利に（　　　　　　　　　　　　）は認められておらず、建物所有者がこの義務に</a:t>
            </a:r>
            <a:endParaRPr kumimoji="1" lang="en-US" altLang="ja-JP" sz="1800" b="0" i="0" u="none" strike="noStrike" kern="1200" cap="none" spc="0" normalizeH="0" baseline="0" noProof="0" dirty="0">
              <a:ln>
                <a:noFill/>
              </a:ln>
              <a:solidFill>
                <a:prstClr val="black">
                  <a:lumMod val="85000"/>
                  <a:lumOff val="15000"/>
                </a:prstClr>
              </a:solidFill>
              <a:effectLst/>
              <a:uLnTx/>
              <a:uFillTx/>
              <a:latin typeface="Constantia"/>
              <a:ea typeface="HGP明朝E" panose="02020900000000000000" pitchFamily="18" charset="-128"/>
              <a:cs typeface="+mn-cs"/>
            </a:endParaRPr>
          </a:p>
          <a:p>
            <a:pPr marL="0" marR="0" lvl="0" indent="0" algn="l" defTabSz="914400" rtl="0" eaLnBrk="1" fontAlgn="auto" latinLnBrk="0" hangingPunct="1">
              <a:lnSpc>
                <a:spcPct val="100000"/>
              </a:lnSpc>
              <a:spcBef>
                <a:spcPct val="20000"/>
              </a:spcBef>
              <a:spcAft>
                <a:spcPts val="0"/>
              </a:spcAft>
              <a:buClr>
                <a:srgbClr val="0BD0D9"/>
              </a:buClr>
              <a:buSzPct val="95000"/>
              <a:buFont typeface="Wingdings 2"/>
              <a:buNone/>
              <a:tabLst/>
              <a:defRPr/>
            </a:pPr>
            <a:r>
              <a:rPr kumimoji="1" lang="en-US" altLang="ja-JP" sz="1800" b="0" i="0" u="none" strike="noStrike" kern="1200" cap="none" spc="0" normalizeH="0" baseline="0" noProof="0" dirty="0">
                <a:ln>
                  <a:noFill/>
                </a:ln>
                <a:solidFill>
                  <a:prstClr val="black">
                    <a:lumMod val="85000"/>
                    <a:lumOff val="15000"/>
                  </a:prstClr>
                </a:solidFill>
                <a:effectLst/>
                <a:uLnTx/>
                <a:uFillTx/>
                <a:latin typeface="Constantia"/>
                <a:ea typeface="HGP明朝E" panose="02020900000000000000" pitchFamily="18" charset="-128"/>
                <a:cs typeface="+mn-cs"/>
              </a:rPr>
              <a:t>         </a:t>
            </a:r>
            <a:r>
              <a:rPr kumimoji="1" lang="ja-JP" altLang="en-US" sz="1800" b="0" i="0" u="none" strike="noStrike" kern="1200" cap="none" spc="0" normalizeH="0" baseline="0" noProof="0" dirty="0">
                <a:ln>
                  <a:noFill/>
                </a:ln>
                <a:solidFill>
                  <a:prstClr val="black">
                    <a:lumMod val="85000"/>
                    <a:lumOff val="15000"/>
                  </a:prstClr>
                </a:solidFill>
                <a:effectLst/>
                <a:uLnTx/>
                <a:uFillTx/>
                <a:latin typeface="Constantia"/>
                <a:ea typeface="HGP明朝E" panose="02020900000000000000" pitchFamily="18" charset="-128"/>
                <a:cs typeface="+mn-cs"/>
              </a:rPr>
              <a:t>違反して第三者に譲渡した場合は、原則として（　　　　　　　　　）にこの権利を主張できない。</a:t>
            </a:r>
            <a:endParaRPr kumimoji="1" lang="en-US" altLang="ja-JP" sz="1800" b="0" i="0" u="none" strike="noStrike" kern="1200" cap="none" spc="0" normalizeH="0" baseline="0" noProof="0" dirty="0">
              <a:ln>
                <a:noFill/>
              </a:ln>
              <a:solidFill>
                <a:prstClr val="black">
                  <a:lumMod val="85000"/>
                  <a:lumOff val="15000"/>
                </a:prstClr>
              </a:solidFill>
              <a:effectLst/>
              <a:uLnTx/>
              <a:uFillTx/>
              <a:latin typeface="Constantia"/>
              <a:ea typeface="HGP明朝E" panose="02020900000000000000" pitchFamily="18" charset="-128"/>
              <a:cs typeface="+mn-cs"/>
            </a:endParaRPr>
          </a:p>
          <a:p>
            <a:pPr marL="0" marR="0" lvl="0" indent="0" algn="l" defTabSz="914400" rtl="0" eaLnBrk="1" fontAlgn="auto" latinLnBrk="0" hangingPunct="1">
              <a:lnSpc>
                <a:spcPct val="100000"/>
              </a:lnSpc>
              <a:spcBef>
                <a:spcPct val="20000"/>
              </a:spcBef>
              <a:spcAft>
                <a:spcPts val="0"/>
              </a:spcAft>
              <a:buClr>
                <a:srgbClr val="0BD0D9"/>
              </a:buClr>
              <a:buSzPct val="95000"/>
              <a:buFont typeface="Wingdings 2"/>
              <a:buNone/>
              <a:tabLst/>
              <a:defRPr/>
            </a:pPr>
            <a:r>
              <a:rPr kumimoji="1" lang="ja-JP" altLang="en-US" sz="1800" b="0" i="0" u="none" strike="noStrike" kern="1200" cap="none" spc="0" normalizeH="0" baseline="0" noProof="0" dirty="0">
                <a:ln>
                  <a:noFill/>
                </a:ln>
                <a:solidFill>
                  <a:prstClr val="black">
                    <a:lumMod val="85000"/>
                    <a:lumOff val="15000"/>
                  </a:prstClr>
                </a:solidFill>
                <a:effectLst/>
                <a:uLnTx/>
                <a:uFillTx/>
                <a:latin typeface="Constantia"/>
                <a:ea typeface="HGP明朝E" panose="02020900000000000000" pitchFamily="18" charset="-128"/>
                <a:cs typeface="+mn-cs"/>
              </a:rPr>
              <a:t>　　 ・ 期間については、配偶者が居住建物に遺産共有持分を有している場合は</a:t>
            </a:r>
            <a:endParaRPr kumimoji="1" lang="en-US" altLang="ja-JP" sz="1800" b="0" i="0" u="none" strike="noStrike" kern="1200" cap="none" spc="0" normalizeH="0" baseline="0" noProof="0" dirty="0">
              <a:ln>
                <a:noFill/>
              </a:ln>
              <a:solidFill>
                <a:prstClr val="black">
                  <a:lumMod val="85000"/>
                  <a:lumOff val="15000"/>
                </a:prstClr>
              </a:solidFill>
              <a:effectLst/>
              <a:uLnTx/>
              <a:uFillTx/>
              <a:latin typeface="Constantia"/>
              <a:ea typeface="HGP明朝E" panose="02020900000000000000" pitchFamily="18" charset="-128"/>
              <a:cs typeface="+mn-cs"/>
            </a:endParaRPr>
          </a:p>
          <a:p>
            <a:pPr marL="0" marR="0" lvl="0" indent="0" algn="l" defTabSz="914400" rtl="0" eaLnBrk="1" fontAlgn="auto" latinLnBrk="0" hangingPunct="1">
              <a:lnSpc>
                <a:spcPct val="100000"/>
              </a:lnSpc>
              <a:spcBef>
                <a:spcPct val="20000"/>
              </a:spcBef>
              <a:spcAft>
                <a:spcPts val="0"/>
              </a:spcAft>
              <a:buClr>
                <a:srgbClr val="0BD0D9"/>
              </a:buClr>
              <a:buSzPct val="95000"/>
              <a:buFont typeface="Wingdings 2"/>
              <a:buNone/>
              <a:tabLst/>
              <a:defRPr/>
            </a:pPr>
            <a:r>
              <a:rPr kumimoji="1" lang="ja-JP" altLang="en-US" sz="1800" b="0" i="0" u="none" strike="noStrike" kern="1200" cap="none" spc="0" normalizeH="0" baseline="0" noProof="0" dirty="0">
                <a:ln>
                  <a:noFill/>
                </a:ln>
                <a:solidFill>
                  <a:prstClr val="black">
                    <a:lumMod val="85000"/>
                    <a:lumOff val="15000"/>
                  </a:prstClr>
                </a:solidFill>
                <a:effectLst/>
                <a:uLnTx/>
                <a:uFillTx/>
                <a:latin typeface="Constantia"/>
                <a:ea typeface="HGP明朝E" panose="02020900000000000000" pitchFamily="18" charset="-128"/>
                <a:cs typeface="+mn-cs"/>
              </a:rPr>
              <a:t>　　　  ① 遺産の分割により帰属が確定した日又は</a:t>
            </a:r>
            <a:endParaRPr kumimoji="1" lang="en-US" altLang="ja-JP" sz="1800" b="0" i="0" u="none" strike="noStrike" kern="1200" cap="none" spc="0" normalizeH="0" baseline="0" noProof="0" dirty="0">
              <a:ln>
                <a:noFill/>
              </a:ln>
              <a:solidFill>
                <a:prstClr val="black">
                  <a:lumMod val="85000"/>
                  <a:lumOff val="15000"/>
                </a:prstClr>
              </a:solidFill>
              <a:effectLst/>
              <a:uLnTx/>
              <a:uFillTx/>
              <a:latin typeface="Constantia"/>
              <a:ea typeface="HGP明朝E" panose="02020900000000000000" pitchFamily="18" charset="-128"/>
              <a:cs typeface="+mn-cs"/>
            </a:endParaRPr>
          </a:p>
          <a:p>
            <a:pPr marL="0" marR="0" lvl="0" indent="0" algn="l" defTabSz="914400" rtl="0" eaLnBrk="1" fontAlgn="auto" latinLnBrk="0" hangingPunct="1">
              <a:lnSpc>
                <a:spcPct val="100000"/>
              </a:lnSpc>
              <a:spcBef>
                <a:spcPct val="20000"/>
              </a:spcBef>
              <a:spcAft>
                <a:spcPts val="0"/>
              </a:spcAft>
              <a:buClr>
                <a:srgbClr val="0BD0D9"/>
              </a:buClr>
              <a:buSzPct val="95000"/>
              <a:buFont typeface="Wingdings 2"/>
              <a:buNone/>
              <a:tabLst/>
              <a:defRPr/>
            </a:pPr>
            <a:r>
              <a:rPr kumimoji="1" lang="ja-JP" altLang="en-US" sz="1800" b="0" i="0" u="none" strike="noStrike" kern="1200" cap="none" spc="0" normalizeH="0" baseline="0" noProof="0" dirty="0">
                <a:ln>
                  <a:noFill/>
                </a:ln>
                <a:solidFill>
                  <a:prstClr val="black">
                    <a:lumMod val="85000"/>
                    <a:lumOff val="15000"/>
                  </a:prstClr>
                </a:solidFill>
                <a:effectLst/>
                <a:uLnTx/>
                <a:uFillTx/>
                <a:latin typeface="Constantia"/>
                <a:ea typeface="HGP明朝E" panose="02020900000000000000" pitchFamily="18" charset="-128"/>
                <a:cs typeface="+mn-cs"/>
              </a:rPr>
              <a:t>　　　  ② 相続開始の時から</a:t>
            </a:r>
            <a:endParaRPr kumimoji="1" lang="en-US" altLang="ja-JP" sz="1800" b="0" i="0" u="none" strike="noStrike" kern="1200" cap="none" spc="0" normalizeH="0" baseline="0" noProof="0" dirty="0">
              <a:ln>
                <a:noFill/>
              </a:ln>
              <a:solidFill>
                <a:prstClr val="black">
                  <a:lumMod val="85000"/>
                  <a:lumOff val="15000"/>
                </a:prstClr>
              </a:solidFill>
              <a:effectLst/>
              <a:uLnTx/>
              <a:uFillTx/>
              <a:latin typeface="Constantia"/>
              <a:ea typeface="HGP明朝E" panose="02020900000000000000" pitchFamily="18" charset="-128"/>
              <a:cs typeface="+mn-cs"/>
            </a:endParaRPr>
          </a:p>
          <a:p>
            <a:pPr marL="0" marR="0" lvl="0" indent="0" algn="l" defTabSz="914400" rtl="0" eaLnBrk="1" fontAlgn="auto" latinLnBrk="0" hangingPunct="1">
              <a:lnSpc>
                <a:spcPct val="100000"/>
              </a:lnSpc>
              <a:spcBef>
                <a:spcPct val="20000"/>
              </a:spcBef>
              <a:spcAft>
                <a:spcPts val="0"/>
              </a:spcAft>
              <a:buClr>
                <a:srgbClr val="0BD0D9"/>
              </a:buClr>
              <a:buSzPct val="95000"/>
              <a:buFont typeface="Wingdings 2"/>
              <a:buNone/>
              <a:tabLst/>
              <a:defRPr/>
            </a:pPr>
            <a:r>
              <a:rPr kumimoji="1" lang="ja-JP" altLang="en-US" sz="1800" b="0" i="0" u="none" strike="noStrike" kern="1200" cap="none" spc="0" normalizeH="0" baseline="0" noProof="0" dirty="0">
                <a:ln>
                  <a:noFill/>
                </a:ln>
                <a:solidFill>
                  <a:prstClr val="black">
                    <a:lumMod val="85000"/>
                    <a:lumOff val="15000"/>
                  </a:prstClr>
                </a:solidFill>
                <a:effectLst/>
                <a:uLnTx/>
                <a:uFillTx/>
                <a:latin typeface="Constantia"/>
                <a:ea typeface="HGP明朝E" panose="02020900000000000000" pitchFamily="18" charset="-128"/>
                <a:cs typeface="+mn-cs"/>
              </a:rPr>
              <a:t>　　　　　  ６か月を経過した日のいずれか遅い日まで配偶者短期居住権が存続する。</a:t>
            </a:r>
            <a:endParaRPr kumimoji="1" lang="en-US" altLang="ja-JP" sz="1800" b="0" i="0" u="none" strike="noStrike" kern="1200" cap="none" spc="0" normalizeH="0" baseline="0" noProof="0" dirty="0">
              <a:ln>
                <a:noFill/>
              </a:ln>
              <a:solidFill>
                <a:prstClr val="black">
                  <a:lumMod val="85000"/>
                  <a:lumOff val="15000"/>
                </a:prstClr>
              </a:solidFill>
              <a:effectLst/>
              <a:uLnTx/>
              <a:uFillTx/>
              <a:latin typeface="Constantia"/>
              <a:ea typeface="HGP明朝E" panose="02020900000000000000" pitchFamily="18" charset="-128"/>
              <a:cs typeface="+mn-cs"/>
            </a:endParaRPr>
          </a:p>
          <a:p>
            <a:endParaRPr lang="ja-JP" altLang="en-US" dirty="0"/>
          </a:p>
        </p:txBody>
      </p:sp>
      <p:sp>
        <p:nvSpPr>
          <p:cNvPr id="7" name="テキスト ボックス 6">
            <a:extLst>
              <a:ext uri="{FF2B5EF4-FFF2-40B4-BE49-F238E27FC236}">
                <a16:creationId xmlns:a16="http://schemas.microsoft.com/office/drawing/2014/main" id="{6606F0BA-B35C-4691-A85D-CD2BF3DBCE4E}"/>
              </a:ext>
            </a:extLst>
          </p:cNvPr>
          <p:cNvSpPr txBox="1"/>
          <p:nvPr/>
        </p:nvSpPr>
        <p:spPr>
          <a:xfrm>
            <a:off x="2425148" y="1681296"/>
            <a:ext cx="2305878" cy="369332"/>
          </a:xfrm>
          <a:prstGeom prst="rect">
            <a:avLst/>
          </a:prstGeom>
          <a:noFill/>
        </p:spPr>
        <p:txBody>
          <a:bodyPr wrap="square" rtlCol="0">
            <a:spAutoFit/>
          </a:bodyPr>
          <a:lstStyle/>
          <a:p>
            <a:r>
              <a:rPr lang="ja-JP" altLang="en-US" dirty="0">
                <a:solidFill>
                  <a:schemeClr val="bg1"/>
                </a:solidFill>
              </a:rPr>
              <a:t>　短期居住権</a:t>
            </a:r>
            <a:endParaRPr kumimoji="1" lang="ja-JP" altLang="en-US" dirty="0">
              <a:solidFill>
                <a:schemeClr val="bg1"/>
              </a:solidFill>
            </a:endParaRPr>
          </a:p>
        </p:txBody>
      </p:sp>
      <p:sp>
        <p:nvSpPr>
          <p:cNvPr id="8" name="テキスト ボックス 7">
            <a:extLst>
              <a:ext uri="{FF2B5EF4-FFF2-40B4-BE49-F238E27FC236}">
                <a16:creationId xmlns:a16="http://schemas.microsoft.com/office/drawing/2014/main" id="{339A852B-6EC8-4EC0-8B7C-992FF19ABA69}"/>
              </a:ext>
            </a:extLst>
          </p:cNvPr>
          <p:cNvSpPr txBox="1"/>
          <p:nvPr/>
        </p:nvSpPr>
        <p:spPr>
          <a:xfrm>
            <a:off x="3472071" y="4992038"/>
            <a:ext cx="2425148" cy="369332"/>
          </a:xfrm>
          <a:prstGeom prst="rect">
            <a:avLst/>
          </a:prstGeom>
          <a:noFill/>
        </p:spPr>
        <p:txBody>
          <a:bodyPr wrap="square" rtlCol="0">
            <a:spAutoFit/>
          </a:bodyPr>
          <a:lstStyle/>
          <a:p>
            <a:r>
              <a:rPr lang="ja-JP" altLang="en-US" dirty="0">
                <a:solidFill>
                  <a:schemeClr val="bg1"/>
                </a:solidFill>
              </a:rPr>
              <a:t>第三者対抗要件</a:t>
            </a:r>
            <a:endParaRPr kumimoji="1" lang="ja-JP" altLang="en-US" dirty="0">
              <a:solidFill>
                <a:schemeClr val="bg1"/>
              </a:solidFill>
            </a:endParaRPr>
          </a:p>
        </p:txBody>
      </p:sp>
      <p:sp>
        <p:nvSpPr>
          <p:cNvPr id="9" name="テキスト ボックス 8">
            <a:extLst>
              <a:ext uri="{FF2B5EF4-FFF2-40B4-BE49-F238E27FC236}">
                <a16:creationId xmlns:a16="http://schemas.microsoft.com/office/drawing/2014/main" id="{B5CA760F-9FAA-4750-888A-287DCEA699C7}"/>
              </a:ext>
            </a:extLst>
          </p:cNvPr>
          <p:cNvSpPr txBox="1"/>
          <p:nvPr/>
        </p:nvSpPr>
        <p:spPr>
          <a:xfrm>
            <a:off x="6382810" y="5317828"/>
            <a:ext cx="2213113" cy="369332"/>
          </a:xfrm>
          <a:prstGeom prst="rect">
            <a:avLst/>
          </a:prstGeom>
          <a:noFill/>
        </p:spPr>
        <p:txBody>
          <a:bodyPr wrap="square" rtlCol="0">
            <a:spAutoFit/>
          </a:bodyPr>
          <a:lstStyle/>
          <a:p>
            <a:r>
              <a:rPr kumimoji="1" lang="ja-JP" altLang="en-US" dirty="0">
                <a:solidFill>
                  <a:schemeClr val="bg1"/>
                </a:solidFill>
              </a:rPr>
              <a:t>新所有者</a:t>
            </a:r>
          </a:p>
        </p:txBody>
      </p:sp>
    </p:spTree>
    <p:extLst>
      <p:ext uri="{BB962C8B-B14F-4D97-AF65-F5344CB8AC3E}">
        <p14:creationId xmlns:p14="http://schemas.microsoft.com/office/powerpoint/2010/main" val="16991541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ppt_x"/>
                                          </p:val>
                                        </p:tav>
                                        <p:tav tm="100000">
                                          <p:val>
                                            <p:strVal val="#ppt_x"/>
                                          </p:val>
                                        </p:tav>
                                      </p:tavLst>
                                    </p:anim>
                                    <p:anim calcmode="lin" valueType="num">
                                      <p:cBhvr additive="base">
                                        <p:cTn id="1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5" name="タイトル 4">
            <a:extLst>
              <a:ext uri="{FF2B5EF4-FFF2-40B4-BE49-F238E27FC236}">
                <a16:creationId xmlns:a16="http://schemas.microsoft.com/office/drawing/2014/main" id="{3F9BDFC3-F9B5-424D-A079-9450D96AE188}"/>
              </a:ext>
            </a:extLst>
          </p:cNvPr>
          <p:cNvSpPr>
            <a:spLocks noGrp="1"/>
          </p:cNvSpPr>
          <p:nvPr>
            <p:ph type="title"/>
          </p:nvPr>
        </p:nvSpPr>
        <p:spPr>
          <a:xfrm>
            <a:off x="1646978" y="2283602"/>
            <a:ext cx="7703535" cy="661328"/>
          </a:xfrm>
        </p:spPr>
        <p:txBody>
          <a:bodyPr/>
          <a:lstStyle/>
          <a:p>
            <a:r>
              <a:rPr lang="ja-JP" altLang="en-US" sz="3200" dirty="0"/>
              <a:t>第２部　相続の基礎</a:t>
            </a:r>
          </a:p>
        </p:txBody>
      </p:sp>
      <p:sp>
        <p:nvSpPr>
          <p:cNvPr id="6" name="テキスト プレースホルダー 5">
            <a:extLst>
              <a:ext uri="{FF2B5EF4-FFF2-40B4-BE49-F238E27FC236}">
                <a16:creationId xmlns:a16="http://schemas.microsoft.com/office/drawing/2014/main" id="{8FC6B10C-8320-46D2-8699-82B82C3E2DB0}"/>
              </a:ext>
            </a:extLst>
          </p:cNvPr>
          <p:cNvSpPr>
            <a:spLocks noGrp="1"/>
          </p:cNvSpPr>
          <p:nvPr>
            <p:ph type="body" idx="1"/>
          </p:nvPr>
        </p:nvSpPr>
        <p:spPr>
          <a:xfrm>
            <a:off x="1257013" y="291706"/>
            <a:ext cx="9177570" cy="6566294"/>
          </a:xfrm>
        </p:spPr>
        <p:txBody>
          <a:bodyPr>
            <a:normAutofit fontScale="92500"/>
          </a:bodyPr>
          <a:lstStyle/>
          <a:p>
            <a:r>
              <a:rPr lang="ja-JP" altLang="en-US" dirty="0">
                <a:solidFill>
                  <a:schemeClr val="bg1"/>
                </a:solidFill>
              </a:rPr>
              <a:t>　　　</a:t>
            </a:r>
            <a:r>
              <a:rPr lang="ja-JP" altLang="en-US" sz="1900" dirty="0">
                <a:solidFill>
                  <a:schemeClr val="bg1"/>
                </a:solidFill>
              </a:rPr>
              <a:t>状態と認められる空家等。</a:t>
            </a:r>
            <a:endParaRPr lang="en-US" altLang="ja-JP" sz="1900" dirty="0">
              <a:solidFill>
                <a:schemeClr val="bg1"/>
              </a:solidFill>
            </a:endParaRPr>
          </a:p>
          <a:p>
            <a:r>
              <a:rPr lang="ja-JP" altLang="en-US" dirty="0">
                <a:solidFill>
                  <a:schemeClr val="bg1"/>
                </a:solidFill>
              </a:rPr>
              <a:t>３</a:t>
            </a:r>
            <a:r>
              <a:rPr lang="en-US" altLang="ja-JP" dirty="0">
                <a:solidFill>
                  <a:schemeClr val="bg1"/>
                </a:solidFill>
              </a:rPr>
              <a:t>.</a:t>
            </a:r>
            <a:r>
              <a:rPr lang="ja-JP" altLang="en-US" dirty="0">
                <a:solidFill>
                  <a:schemeClr val="bg1"/>
                </a:solidFill>
              </a:rPr>
              <a:t>受託調査者</a:t>
            </a:r>
            <a:r>
              <a:rPr lang="en-US" altLang="ja-JP" dirty="0">
                <a:solidFill>
                  <a:schemeClr val="bg1"/>
                </a:solidFill>
              </a:rPr>
              <a:t>(</a:t>
            </a:r>
            <a:r>
              <a:rPr lang="ja-JP" altLang="en-US" dirty="0">
                <a:solidFill>
                  <a:schemeClr val="bg1"/>
                </a:solidFill>
              </a:rPr>
              <a:t>担当者）と個人情報の保護</a:t>
            </a:r>
            <a:endParaRPr lang="en-US" altLang="ja-JP" dirty="0">
              <a:solidFill>
                <a:schemeClr val="bg1"/>
              </a:solidFill>
            </a:endParaRPr>
          </a:p>
          <a:p>
            <a:r>
              <a:rPr lang="ja-JP" altLang="en-US" sz="2000" dirty="0">
                <a:solidFill>
                  <a:schemeClr val="bg1"/>
                </a:solidFill>
              </a:rPr>
              <a:t>　　</a:t>
            </a:r>
            <a:r>
              <a:rPr lang="ja-JP" altLang="en-US" sz="1900" dirty="0">
                <a:solidFill>
                  <a:schemeClr val="bg1"/>
                </a:solidFill>
              </a:rPr>
              <a:t>　契約の履行に当たり、個人の権利利益を侵害することのないように知り得た情報</a:t>
            </a:r>
            <a:endParaRPr lang="en-US" altLang="ja-JP" sz="1900" dirty="0">
              <a:solidFill>
                <a:schemeClr val="bg1"/>
              </a:solidFill>
            </a:endParaRPr>
          </a:p>
          <a:p>
            <a:r>
              <a:rPr lang="ja-JP" altLang="en-US" sz="1900" dirty="0">
                <a:solidFill>
                  <a:schemeClr val="bg1"/>
                </a:solidFill>
              </a:rPr>
              <a:t>　　　を処理しなければならない。</a:t>
            </a:r>
            <a:endParaRPr lang="en-US" altLang="ja-JP" sz="1900" dirty="0">
              <a:solidFill>
                <a:schemeClr val="bg1"/>
              </a:solidFill>
            </a:endParaRPr>
          </a:p>
          <a:p>
            <a:r>
              <a:rPr lang="ja-JP" altLang="en-US" sz="1900" dirty="0">
                <a:solidFill>
                  <a:schemeClr val="bg1"/>
                </a:solidFill>
              </a:rPr>
              <a:t>　　①　目的外利用及び第三者への提供の禁止</a:t>
            </a:r>
            <a:endParaRPr lang="en-US" altLang="ja-JP" sz="1900" dirty="0">
              <a:solidFill>
                <a:schemeClr val="bg1"/>
              </a:solidFill>
            </a:endParaRPr>
          </a:p>
          <a:p>
            <a:r>
              <a:rPr lang="ja-JP" altLang="en-US" sz="1900" dirty="0">
                <a:solidFill>
                  <a:schemeClr val="bg1"/>
                </a:solidFill>
              </a:rPr>
              <a:t>　　②　複写及び複製の禁止</a:t>
            </a:r>
            <a:endParaRPr lang="en-US" altLang="ja-JP" sz="1900" dirty="0">
              <a:solidFill>
                <a:schemeClr val="bg1"/>
              </a:solidFill>
            </a:endParaRPr>
          </a:p>
          <a:p>
            <a:endParaRPr lang="en-US" altLang="ja-JP" dirty="0">
              <a:solidFill>
                <a:schemeClr val="bg1"/>
              </a:solidFill>
            </a:endParaRPr>
          </a:p>
          <a:p>
            <a:endParaRPr kumimoji="1" lang="en-US" altLang="ja-JP" dirty="0">
              <a:solidFill>
                <a:schemeClr val="bg1"/>
              </a:solidFill>
            </a:endParaRPr>
          </a:p>
          <a:p>
            <a:r>
              <a:rPr kumimoji="1" lang="ja-JP" altLang="en-US" dirty="0">
                <a:solidFill>
                  <a:schemeClr val="bg1"/>
                </a:solidFill>
              </a:rPr>
              <a:t>１．適用する法の確定（被相続人の死亡日と国籍）</a:t>
            </a:r>
            <a:endParaRPr kumimoji="1" lang="en-US" altLang="ja-JP" dirty="0">
              <a:solidFill>
                <a:schemeClr val="bg1"/>
              </a:solidFill>
            </a:endParaRPr>
          </a:p>
          <a:p>
            <a:r>
              <a:rPr lang="ja-JP" altLang="en-US" sz="1800" dirty="0">
                <a:solidFill>
                  <a:schemeClr val="bg1"/>
                </a:solidFill>
              </a:rPr>
              <a:t>   </a:t>
            </a:r>
            <a:r>
              <a:rPr lang="en-US" altLang="ja-JP" sz="1900" dirty="0">
                <a:solidFill>
                  <a:schemeClr val="bg1"/>
                </a:solidFill>
              </a:rPr>
              <a:t>(</a:t>
            </a:r>
            <a:r>
              <a:rPr lang="ja-JP" altLang="en-US" sz="1900" dirty="0">
                <a:solidFill>
                  <a:schemeClr val="bg1"/>
                </a:solidFill>
              </a:rPr>
              <a:t>１</a:t>
            </a:r>
            <a:r>
              <a:rPr lang="en-US" altLang="ja-JP" sz="1900" dirty="0">
                <a:solidFill>
                  <a:schemeClr val="bg1"/>
                </a:solidFill>
              </a:rPr>
              <a:t>) </a:t>
            </a:r>
            <a:r>
              <a:rPr lang="ja-JP" altLang="en-US" sz="1900" dirty="0">
                <a:solidFill>
                  <a:schemeClr val="bg1"/>
                </a:solidFill>
              </a:rPr>
              <a:t>被相続人が外国人の場合</a:t>
            </a:r>
            <a:endParaRPr lang="en-US" altLang="ja-JP" sz="1900" dirty="0">
              <a:solidFill>
                <a:schemeClr val="bg1"/>
              </a:solidFill>
            </a:endParaRPr>
          </a:p>
          <a:p>
            <a:r>
              <a:rPr lang="en-US" altLang="ja-JP" sz="1900" dirty="0">
                <a:solidFill>
                  <a:schemeClr val="bg1"/>
                </a:solidFill>
              </a:rPr>
              <a:t>        </a:t>
            </a:r>
            <a:r>
              <a:rPr lang="ja-JP" altLang="en-US" sz="1900" dirty="0">
                <a:solidFill>
                  <a:schemeClr val="bg1"/>
                </a:solidFill>
              </a:rPr>
              <a:t>基本的な考え方は、「相続は、（　　　　　　）の（　　　　　）による」（法の適用に関する通則法</a:t>
            </a:r>
            <a:endParaRPr lang="en-US" altLang="ja-JP" sz="1900" dirty="0">
              <a:solidFill>
                <a:schemeClr val="bg1"/>
              </a:solidFill>
            </a:endParaRPr>
          </a:p>
          <a:p>
            <a:r>
              <a:rPr lang="ja-JP" altLang="en-US" sz="1900" dirty="0">
                <a:solidFill>
                  <a:schemeClr val="bg1"/>
                </a:solidFill>
              </a:rPr>
              <a:t>　　　３６条）であり、不動産については所在地の法律を適用するとしているところもある（ア</a:t>
            </a:r>
            <a:endParaRPr lang="en-US" altLang="ja-JP" sz="1900" dirty="0">
              <a:solidFill>
                <a:schemeClr val="bg1"/>
              </a:solidFill>
            </a:endParaRPr>
          </a:p>
          <a:p>
            <a:r>
              <a:rPr lang="ja-JP" altLang="en-US" sz="1900" dirty="0">
                <a:solidFill>
                  <a:schemeClr val="bg1"/>
                </a:solidFill>
              </a:rPr>
              <a:t>　　　メリカの国際私法 </a:t>
            </a:r>
            <a:r>
              <a:rPr lang="en-US" altLang="ja-JP" sz="1900" dirty="0">
                <a:solidFill>
                  <a:schemeClr val="bg1"/>
                </a:solidFill>
              </a:rPr>
              <a:t>Restatement  0f  C0nflict</a:t>
            </a:r>
            <a:r>
              <a:rPr lang="ja-JP" altLang="en-US" sz="1900" dirty="0">
                <a:solidFill>
                  <a:schemeClr val="bg1"/>
                </a:solidFill>
              </a:rPr>
              <a:t>　</a:t>
            </a:r>
            <a:r>
              <a:rPr lang="en-US" altLang="ja-JP" sz="1900" dirty="0">
                <a:solidFill>
                  <a:schemeClr val="bg1"/>
                </a:solidFill>
              </a:rPr>
              <a:t>of</a:t>
            </a:r>
            <a:r>
              <a:rPr lang="ja-JP" altLang="en-US" sz="1900" dirty="0">
                <a:solidFill>
                  <a:schemeClr val="bg1"/>
                </a:solidFill>
              </a:rPr>
              <a:t>　</a:t>
            </a:r>
            <a:r>
              <a:rPr lang="en-US" altLang="ja-JP" sz="1900" dirty="0">
                <a:solidFill>
                  <a:schemeClr val="bg1"/>
                </a:solidFill>
              </a:rPr>
              <a:t>Laws</a:t>
            </a:r>
            <a:r>
              <a:rPr lang="ja-JP" altLang="en-US" sz="1900" dirty="0">
                <a:solidFill>
                  <a:schemeClr val="bg1"/>
                </a:solidFill>
              </a:rPr>
              <a:t>　２４９条）。</a:t>
            </a:r>
            <a:endParaRPr lang="en-US" altLang="ja-JP" sz="1900" dirty="0">
              <a:solidFill>
                <a:schemeClr val="bg1"/>
              </a:solidFill>
            </a:endParaRPr>
          </a:p>
          <a:p>
            <a:r>
              <a:rPr lang="ja-JP" altLang="en-US" sz="1900" dirty="0">
                <a:solidFill>
                  <a:schemeClr val="bg1"/>
                </a:solidFill>
              </a:rPr>
              <a:t>　　・中国（中華人民共和国渉外民事関係法律適用法３１条）</a:t>
            </a:r>
            <a:endParaRPr lang="en-US" altLang="ja-JP" sz="1900" dirty="0">
              <a:solidFill>
                <a:schemeClr val="bg1"/>
              </a:solidFill>
            </a:endParaRPr>
          </a:p>
          <a:p>
            <a:r>
              <a:rPr lang="ja-JP" altLang="en-US" sz="1900" dirty="0">
                <a:solidFill>
                  <a:schemeClr val="bg1"/>
                </a:solidFill>
              </a:rPr>
              <a:t>　　　法定相続は、被相続人死亡時の経常的居所地の法律を適用するが、不動産は、不 </a:t>
            </a:r>
            <a:endParaRPr lang="en-US" altLang="ja-JP" sz="1900" dirty="0">
              <a:solidFill>
                <a:schemeClr val="bg1"/>
              </a:solidFill>
            </a:endParaRPr>
          </a:p>
          <a:p>
            <a:r>
              <a:rPr lang="en-US" altLang="ja-JP" sz="1900" dirty="0">
                <a:solidFill>
                  <a:schemeClr val="bg1"/>
                </a:solidFill>
              </a:rPr>
              <a:t> </a:t>
            </a:r>
            <a:r>
              <a:rPr lang="ja-JP" altLang="en-US" sz="1900" dirty="0">
                <a:solidFill>
                  <a:schemeClr val="bg1"/>
                </a:solidFill>
              </a:rPr>
              <a:t>　    動産所在地の法律を適用する。</a:t>
            </a:r>
            <a:endParaRPr lang="en-US" altLang="ja-JP" sz="1900" dirty="0">
              <a:solidFill>
                <a:schemeClr val="bg1"/>
              </a:solidFill>
            </a:endParaRPr>
          </a:p>
          <a:p>
            <a:r>
              <a:rPr lang="ja-JP" altLang="en-US" sz="1900" dirty="0">
                <a:solidFill>
                  <a:schemeClr val="bg1"/>
                </a:solidFill>
              </a:rPr>
              <a:t>　　・韓国（大韓民国国際私法４９条）</a:t>
            </a:r>
            <a:endParaRPr lang="en-US" altLang="ja-JP" sz="1900" dirty="0">
              <a:solidFill>
                <a:schemeClr val="bg1"/>
              </a:solidFill>
            </a:endParaRPr>
          </a:p>
          <a:p>
            <a:r>
              <a:rPr lang="ja-JP" altLang="en-US" sz="1900" dirty="0">
                <a:solidFill>
                  <a:schemeClr val="bg1"/>
                </a:solidFill>
              </a:rPr>
              <a:t>　　　相続は、死亡当時被相続人の本国法による。ただし、２項で遺言に適用される方式</a:t>
            </a:r>
            <a:endParaRPr lang="en-US" altLang="ja-JP" sz="1900" dirty="0">
              <a:solidFill>
                <a:schemeClr val="bg1"/>
              </a:solidFill>
            </a:endParaRPr>
          </a:p>
          <a:p>
            <a:r>
              <a:rPr lang="en-US" altLang="ja-JP" sz="1900" dirty="0">
                <a:solidFill>
                  <a:schemeClr val="bg1"/>
                </a:solidFill>
              </a:rPr>
              <a:t>        </a:t>
            </a:r>
            <a:r>
              <a:rPr lang="ja-JP" altLang="en-US" sz="1900" dirty="0">
                <a:solidFill>
                  <a:schemeClr val="bg1"/>
                </a:solidFill>
              </a:rPr>
              <a:t>によりとあるので、遺言で日本法とあれば日本法で。</a:t>
            </a:r>
            <a:endParaRPr lang="en-US" altLang="ja-JP" sz="1900" dirty="0">
              <a:solidFill>
                <a:schemeClr val="bg1"/>
              </a:solidFill>
            </a:endParaRPr>
          </a:p>
          <a:p>
            <a:endParaRPr lang="en-US" altLang="ja-JP" sz="1900" dirty="0"/>
          </a:p>
          <a:p>
            <a:endParaRPr lang="en-US" altLang="ja-JP" sz="1800" dirty="0"/>
          </a:p>
        </p:txBody>
      </p:sp>
      <p:sp>
        <p:nvSpPr>
          <p:cNvPr id="4" name="スライド番号プレースホルダー 3">
            <a:extLst>
              <a:ext uri="{FF2B5EF4-FFF2-40B4-BE49-F238E27FC236}">
                <a16:creationId xmlns:a16="http://schemas.microsoft.com/office/drawing/2014/main" id="{C6C06E6B-DCED-41FE-ABE1-7E771819159B}"/>
              </a:ext>
            </a:extLst>
          </p:cNvPr>
          <p:cNvSpPr>
            <a:spLocks noGrp="1"/>
          </p:cNvSpPr>
          <p:nvPr>
            <p:ph type="sldNum" sz="quarter" idx="12"/>
          </p:nvPr>
        </p:nvSpPr>
        <p:spPr>
          <a:xfrm>
            <a:off x="9479872" y="6361043"/>
            <a:ext cx="762000" cy="365125"/>
          </a:xfrm>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E45BA4EA-5EFA-460C-8880-04B9C92D5A26}" type="slidenum">
              <a:rPr kumimoji="0" lang="ja-JP" altLang="en-US" sz="1200" b="0" i="0" u="none" strike="noStrike" kern="1200" cap="none" spc="0" normalizeH="0" baseline="0" noProof="0">
                <a:ln>
                  <a:noFill/>
                </a:ln>
                <a:solidFill>
                  <a:prstClr val="black"/>
                </a:solidFill>
                <a:effectLst/>
                <a:uLnTx/>
                <a:uFillTx/>
                <a:latin typeface="Calibri" pitchFamily="34" charset="0"/>
                <a:ea typeface="ＭＳ Ｐゴシック"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3</a:t>
            </a:fld>
            <a:endParaRPr kumimoji="0" lang="ja-JP" altLang="en-US" sz="1200" b="0" i="0" u="none" strike="noStrike" kern="1200" cap="none" spc="0" normalizeH="0" baseline="0" noProof="0" dirty="0">
              <a:ln>
                <a:noFill/>
              </a:ln>
              <a:solidFill>
                <a:prstClr val="black"/>
              </a:solidFill>
              <a:effectLst/>
              <a:uLnTx/>
              <a:uFillTx/>
              <a:latin typeface="Calibri" pitchFamily="34" charset="0"/>
              <a:ea typeface="ＭＳ Ｐゴシック" pitchFamily="50" charset="-128"/>
              <a:cs typeface="+mn-cs"/>
            </a:endParaRPr>
          </a:p>
        </p:txBody>
      </p:sp>
      <p:sp>
        <p:nvSpPr>
          <p:cNvPr id="7" name="テキスト ボックス 6">
            <a:extLst>
              <a:ext uri="{FF2B5EF4-FFF2-40B4-BE49-F238E27FC236}">
                <a16:creationId xmlns:a16="http://schemas.microsoft.com/office/drawing/2014/main" id="{9D251E44-B204-4AA6-DB50-8E4E73B46EF3}"/>
              </a:ext>
            </a:extLst>
          </p:cNvPr>
          <p:cNvSpPr txBox="1"/>
          <p:nvPr/>
        </p:nvSpPr>
        <p:spPr>
          <a:xfrm>
            <a:off x="5653087" y="4243734"/>
            <a:ext cx="1111564" cy="369332"/>
          </a:xfrm>
          <a:prstGeom prst="rect">
            <a:avLst/>
          </a:prstGeom>
          <a:noFill/>
        </p:spPr>
        <p:txBody>
          <a:bodyPr wrap="square" rtlCol="0">
            <a:spAutoFit/>
          </a:bodyPr>
          <a:lstStyle/>
          <a:p>
            <a:pPr algn="l"/>
            <a:r>
              <a:rPr lang="ja-JP" altLang="en-US" sz="1800" dirty="0">
                <a:solidFill>
                  <a:schemeClr val="bg1"/>
                </a:solidFill>
              </a:rPr>
              <a:t>　</a:t>
            </a:r>
            <a:endParaRPr kumimoji="1" lang="ja-JP" altLang="en-US" dirty="0">
              <a:solidFill>
                <a:schemeClr val="bg1"/>
              </a:solidFill>
              <a:latin typeface="+mj-ea"/>
              <a:ea typeface="+mj-ea"/>
            </a:endParaRPr>
          </a:p>
        </p:txBody>
      </p:sp>
    </p:spTree>
    <p:extLst>
      <p:ext uri="{BB962C8B-B14F-4D97-AF65-F5344CB8AC3E}">
        <p14:creationId xmlns:p14="http://schemas.microsoft.com/office/powerpoint/2010/main" val="28283695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6" name="テキスト プレースホルダー 5">
            <a:extLst>
              <a:ext uri="{FF2B5EF4-FFF2-40B4-BE49-F238E27FC236}">
                <a16:creationId xmlns:a16="http://schemas.microsoft.com/office/drawing/2014/main" id="{8FC6B10C-8320-46D2-8699-82B82C3E2DB0}"/>
              </a:ext>
            </a:extLst>
          </p:cNvPr>
          <p:cNvSpPr>
            <a:spLocks noGrp="1"/>
          </p:cNvSpPr>
          <p:nvPr>
            <p:ph type="body" idx="1"/>
          </p:nvPr>
        </p:nvSpPr>
        <p:spPr>
          <a:xfrm>
            <a:off x="1595500" y="765834"/>
            <a:ext cx="9001000" cy="6092167"/>
          </a:xfrm>
        </p:spPr>
        <p:txBody>
          <a:bodyPr>
            <a:noAutofit/>
          </a:bodyPr>
          <a:lstStyle/>
          <a:p>
            <a:pPr>
              <a:buClr>
                <a:srgbClr val="0BD0D9"/>
              </a:buClr>
              <a:defRPr/>
            </a:pPr>
            <a:r>
              <a:rPr lang="ja-JP" altLang="en-US" sz="1800" dirty="0">
                <a:solidFill>
                  <a:prstClr val="white"/>
                </a:solidFill>
                <a:latin typeface="Constantia"/>
                <a:ea typeface="HGP明朝E" panose="02020900000000000000" pitchFamily="18" charset="-128"/>
              </a:rPr>
              <a:t>　　</a:t>
            </a:r>
            <a:r>
              <a:rPr lang="ja-JP" altLang="en-US" sz="1800" dirty="0">
                <a:solidFill>
                  <a:schemeClr val="bg1">
                    <a:lumMod val="85000"/>
                    <a:lumOff val="15000"/>
                  </a:schemeClr>
                </a:solidFill>
                <a:latin typeface="Constantia"/>
                <a:ea typeface="HGP明朝E" panose="02020900000000000000" pitchFamily="18" charset="-128"/>
              </a:rPr>
              <a:t>　　他方配偶者以外の者が、遺贈、死因贈与により居住建物の所有権を取得したときや</a:t>
            </a:r>
            <a:endParaRPr lang="en-US" altLang="ja-JP" sz="1800" dirty="0">
              <a:solidFill>
                <a:schemeClr val="bg1">
                  <a:lumMod val="85000"/>
                  <a:lumOff val="15000"/>
                </a:schemeClr>
              </a:solidFill>
              <a:latin typeface="Constantia"/>
              <a:ea typeface="HGP明朝E" panose="02020900000000000000" pitchFamily="18" charset="-128"/>
            </a:endParaRPr>
          </a:p>
          <a:p>
            <a:pPr>
              <a:buClr>
                <a:srgbClr val="0BD0D9"/>
              </a:buClr>
              <a:defRPr/>
            </a:pPr>
            <a:r>
              <a:rPr lang="ja-JP" altLang="en-US" sz="1800" dirty="0">
                <a:solidFill>
                  <a:schemeClr val="bg1">
                    <a:lumMod val="85000"/>
                    <a:lumOff val="15000"/>
                  </a:schemeClr>
                </a:solidFill>
                <a:latin typeface="Constantia"/>
                <a:ea typeface="HGP明朝E" panose="02020900000000000000" pitchFamily="18" charset="-128"/>
              </a:rPr>
              <a:t>　　　配偶者が相続放棄をしたときは、建物取得者はいつでもこの居住権の消滅の申入れ</a:t>
            </a:r>
            <a:endParaRPr lang="en-US" altLang="ja-JP" sz="1800" dirty="0">
              <a:solidFill>
                <a:schemeClr val="bg1">
                  <a:lumMod val="85000"/>
                  <a:lumOff val="15000"/>
                </a:schemeClr>
              </a:solidFill>
              <a:latin typeface="Constantia"/>
              <a:ea typeface="HGP明朝E" panose="02020900000000000000" pitchFamily="18" charset="-128"/>
            </a:endParaRPr>
          </a:p>
          <a:p>
            <a:pPr>
              <a:buClr>
                <a:srgbClr val="0BD0D9"/>
              </a:buClr>
              <a:defRPr/>
            </a:pPr>
            <a:r>
              <a:rPr lang="ja-JP" altLang="en-US" sz="1800" dirty="0">
                <a:solidFill>
                  <a:schemeClr val="bg1">
                    <a:lumMod val="85000"/>
                    <a:lumOff val="15000"/>
                  </a:schemeClr>
                </a:solidFill>
                <a:latin typeface="Constantia"/>
                <a:ea typeface="HGP明朝E" panose="02020900000000000000" pitchFamily="18" charset="-128"/>
              </a:rPr>
              <a:t>　　　ができ（新</a:t>
            </a:r>
            <a:r>
              <a:rPr lang="ja-JP" altLang="en-US" sz="1800" u="sng" dirty="0">
                <a:solidFill>
                  <a:schemeClr val="bg1">
                    <a:lumMod val="85000"/>
                    <a:lumOff val="15000"/>
                  </a:schemeClr>
                </a:solidFill>
                <a:latin typeface="Constantia"/>
                <a:ea typeface="HGP明朝E" panose="02020900000000000000" pitchFamily="18" charset="-128"/>
              </a:rPr>
              <a:t>１０３７条③</a:t>
            </a:r>
            <a:r>
              <a:rPr lang="ja-JP" altLang="en-US" sz="1800" dirty="0">
                <a:solidFill>
                  <a:schemeClr val="bg1">
                    <a:lumMod val="85000"/>
                    <a:lumOff val="15000"/>
                  </a:schemeClr>
                </a:solidFill>
                <a:latin typeface="Constantia"/>
                <a:ea typeface="HGP明朝E" panose="02020900000000000000" pitchFamily="18" charset="-128"/>
              </a:rPr>
              <a:t>）、この申入れの日から（　　　　 ）を経過した日まで配偶者短期居住</a:t>
            </a:r>
            <a:endParaRPr lang="en-US" altLang="ja-JP" sz="1800" dirty="0">
              <a:solidFill>
                <a:schemeClr val="bg1">
                  <a:lumMod val="85000"/>
                  <a:lumOff val="15000"/>
                </a:schemeClr>
              </a:solidFill>
              <a:latin typeface="Constantia"/>
              <a:ea typeface="HGP明朝E" panose="02020900000000000000" pitchFamily="18" charset="-128"/>
            </a:endParaRPr>
          </a:p>
          <a:p>
            <a:pPr>
              <a:buClr>
                <a:srgbClr val="0BD0D9"/>
              </a:buClr>
              <a:defRPr/>
            </a:pPr>
            <a:r>
              <a:rPr lang="en-US" altLang="ja-JP" sz="1800" dirty="0">
                <a:solidFill>
                  <a:schemeClr val="bg1">
                    <a:lumMod val="85000"/>
                    <a:lumOff val="15000"/>
                  </a:schemeClr>
                </a:solidFill>
                <a:latin typeface="Constantia"/>
                <a:ea typeface="HGP明朝E" panose="02020900000000000000" pitchFamily="18" charset="-128"/>
              </a:rPr>
              <a:t>        </a:t>
            </a:r>
            <a:r>
              <a:rPr lang="ja-JP" altLang="en-US" sz="1800" dirty="0">
                <a:solidFill>
                  <a:schemeClr val="bg1">
                    <a:lumMod val="85000"/>
                    <a:lumOff val="15000"/>
                  </a:schemeClr>
                </a:solidFill>
                <a:latin typeface="Constantia"/>
                <a:ea typeface="HGP明朝E" panose="02020900000000000000" pitchFamily="18" charset="-128"/>
              </a:rPr>
              <a:t>権は存続する。なお、配偶者が配偶者居住権を取得したとき、又は欠格事由とか廃除</a:t>
            </a:r>
            <a:endParaRPr lang="en-US" altLang="ja-JP" sz="1800" dirty="0">
              <a:solidFill>
                <a:schemeClr val="bg1">
                  <a:lumMod val="85000"/>
                  <a:lumOff val="15000"/>
                </a:schemeClr>
              </a:solidFill>
              <a:latin typeface="Constantia"/>
              <a:ea typeface="HGP明朝E" panose="02020900000000000000" pitchFamily="18" charset="-128"/>
            </a:endParaRPr>
          </a:p>
          <a:p>
            <a:pPr>
              <a:buClr>
                <a:srgbClr val="0BD0D9"/>
              </a:buClr>
              <a:defRPr/>
            </a:pPr>
            <a:r>
              <a:rPr lang="ja-JP" altLang="en-US" sz="1800" dirty="0">
                <a:solidFill>
                  <a:schemeClr val="bg1">
                    <a:lumMod val="85000"/>
                    <a:lumOff val="15000"/>
                  </a:schemeClr>
                </a:solidFill>
                <a:latin typeface="Constantia"/>
                <a:ea typeface="HGP明朝E" panose="02020900000000000000" pitchFamily="18" charset="-128"/>
              </a:rPr>
              <a:t>　　　により、相続権を失ったときは短期居住権を取得しない（新</a:t>
            </a:r>
            <a:r>
              <a:rPr lang="ja-JP" altLang="en-US" sz="1800" u="sng" dirty="0">
                <a:solidFill>
                  <a:schemeClr val="bg1">
                    <a:lumMod val="85000"/>
                    <a:lumOff val="15000"/>
                  </a:schemeClr>
                </a:solidFill>
                <a:latin typeface="Constantia"/>
                <a:ea typeface="HGP明朝E" panose="02020900000000000000" pitchFamily="18" charset="-128"/>
              </a:rPr>
              <a:t>１０３７条①ただし書</a:t>
            </a:r>
            <a:r>
              <a:rPr lang="ja-JP" altLang="en-US" sz="1800" dirty="0">
                <a:solidFill>
                  <a:schemeClr val="bg1">
                    <a:lumMod val="85000"/>
                    <a:lumOff val="15000"/>
                  </a:schemeClr>
                </a:solidFill>
                <a:latin typeface="Constantia"/>
                <a:ea typeface="HGP明朝E" panose="02020900000000000000" pitchFamily="18" charset="-128"/>
              </a:rPr>
              <a:t>）。</a:t>
            </a:r>
            <a:endParaRPr lang="en-US" altLang="ja-JP" sz="1800" dirty="0">
              <a:solidFill>
                <a:schemeClr val="bg1">
                  <a:lumMod val="85000"/>
                  <a:lumOff val="15000"/>
                </a:schemeClr>
              </a:solidFill>
              <a:latin typeface="Constantia"/>
              <a:ea typeface="HGP明朝E" panose="02020900000000000000" pitchFamily="18" charset="-128"/>
            </a:endParaRPr>
          </a:p>
          <a:p>
            <a:pPr>
              <a:buClr>
                <a:srgbClr val="0BD0D9"/>
              </a:buClr>
              <a:defRPr/>
            </a:pPr>
            <a:r>
              <a:rPr lang="ja-JP" altLang="en-US" sz="1800" dirty="0">
                <a:solidFill>
                  <a:schemeClr val="bg1">
                    <a:lumMod val="85000"/>
                    <a:lumOff val="15000"/>
                  </a:schemeClr>
                </a:solidFill>
              </a:rPr>
              <a:t>     ・ 配偶者短期居住権の消滅</a:t>
            </a:r>
            <a:endParaRPr lang="en-US" altLang="ja-JP" sz="1800" dirty="0">
              <a:solidFill>
                <a:schemeClr val="bg1">
                  <a:lumMod val="85000"/>
                  <a:lumOff val="15000"/>
                </a:schemeClr>
              </a:solidFill>
            </a:endParaRPr>
          </a:p>
          <a:p>
            <a:pPr>
              <a:buClr>
                <a:srgbClr val="0BD0D9"/>
              </a:buClr>
              <a:defRPr/>
            </a:pPr>
            <a:r>
              <a:rPr lang="ja-JP" altLang="en-US" sz="1800" dirty="0">
                <a:solidFill>
                  <a:schemeClr val="bg1">
                    <a:lumMod val="85000"/>
                    <a:lumOff val="15000"/>
                  </a:schemeClr>
                </a:solidFill>
              </a:rPr>
              <a:t>         配偶者の死亡によって消滅する（新</a:t>
            </a:r>
            <a:r>
              <a:rPr lang="ja-JP" altLang="en-US" sz="1800" u="sng" dirty="0">
                <a:solidFill>
                  <a:schemeClr val="bg1">
                    <a:lumMod val="85000"/>
                    <a:lumOff val="15000"/>
                  </a:schemeClr>
                </a:solidFill>
              </a:rPr>
              <a:t>１０４１条、５９７条③</a:t>
            </a:r>
            <a:r>
              <a:rPr lang="ja-JP" altLang="en-US" sz="1800" dirty="0">
                <a:solidFill>
                  <a:schemeClr val="bg1">
                    <a:lumMod val="85000"/>
                    <a:lumOff val="15000"/>
                  </a:schemeClr>
                </a:solidFill>
              </a:rPr>
              <a:t>）。</a:t>
            </a:r>
            <a:endParaRPr lang="en-US" altLang="ja-JP" sz="1800" dirty="0">
              <a:solidFill>
                <a:schemeClr val="bg1">
                  <a:lumMod val="85000"/>
                  <a:lumOff val="15000"/>
                </a:schemeClr>
              </a:solidFill>
            </a:endParaRPr>
          </a:p>
          <a:p>
            <a:pPr>
              <a:buClr>
                <a:srgbClr val="0BD0D9"/>
              </a:buClr>
              <a:defRPr/>
            </a:pPr>
            <a:r>
              <a:rPr lang="ja-JP" altLang="en-US" sz="1800" dirty="0">
                <a:solidFill>
                  <a:schemeClr val="bg1">
                    <a:lumMod val="85000"/>
                    <a:lumOff val="15000"/>
                  </a:schemeClr>
                </a:solidFill>
              </a:rPr>
              <a:t>　　　 居住建物が全部滅失等した場合も消滅する（新</a:t>
            </a:r>
            <a:r>
              <a:rPr lang="ja-JP" altLang="en-US" sz="1800" u="sng" dirty="0">
                <a:solidFill>
                  <a:schemeClr val="bg1">
                    <a:lumMod val="85000"/>
                    <a:lumOff val="15000"/>
                  </a:schemeClr>
                </a:solidFill>
              </a:rPr>
              <a:t>１０４１条、６１６条の２</a:t>
            </a:r>
            <a:r>
              <a:rPr lang="ja-JP" altLang="en-US" sz="1800" dirty="0">
                <a:solidFill>
                  <a:schemeClr val="bg1">
                    <a:lumMod val="85000"/>
                    <a:lumOff val="15000"/>
                  </a:schemeClr>
                </a:solidFill>
              </a:rPr>
              <a:t>）。</a:t>
            </a:r>
            <a:endParaRPr lang="en-US" altLang="ja-JP" sz="1800" dirty="0">
              <a:solidFill>
                <a:schemeClr val="bg1">
                  <a:lumMod val="85000"/>
                  <a:lumOff val="15000"/>
                </a:schemeClr>
              </a:solidFill>
            </a:endParaRPr>
          </a:p>
          <a:p>
            <a:pPr>
              <a:buClr>
                <a:srgbClr val="0BD0D9"/>
              </a:buClr>
              <a:defRPr/>
            </a:pPr>
            <a:r>
              <a:rPr lang="ja-JP" altLang="en-US" sz="1800" dirty="0">
                <a:solidFill>
                  <a:schemeClr val="bg1">
                    <a:lumMod val="85000"/>
                    <a:lumOff val="15000"/>
                  </a:schemeClr>
                </a:solidFill>
              </a:rPr>
              <a:t>　　　 配偶者居住権を取得した場合も消滅する（新</a:t>
            </a:r>
            <a:r>
              <a:rPr lang="ja-JP" altLang="en-US" sz="1800" u="sng" dirty="0">
                <a:solidFill>
                  <a:schemeClr val="bg1">
                    <a:lumMod val="85000"/>
                    <a:lumOff val="15000"/>
                  </a:schemeClr>
                </a:solidFill>
              </a:rPr>
              <a:t>１０３９条</a:t>
            </a:r>
            <a:r>
              <a:rPr lang="ja-JP" altLang="en-US" sz="1800" dirty="0">
                <a:solidFill>
                  <a:schemeClr val="bg1">
                    <a:lumMod val="85000"/>
                    <a:lumOff val="15000"/>
                  </a:schemeClr>
                </a:solidFill>
              </a:rPr>
              <a:t>）。</a:t>
            </a:r>
            <a:endParaRPr lang="en-US" altLang="ja-JP" sz="1800" dirty="0">
              <a:solidFill>
                <a:schemeClr val="bg1">
                  <a:lumMod val="85000"/>
                  <a:lumOff val="15000"/>
                </a:schemeClr>
              </a:solidFill>
            </a:endParaRPr>
          </a:p>
          <a:p>
            <a:pPr>
              <a:buClr>
                <a:srgbClr val="0BD0D9"/>
              </a:buClr>
              <a:defRPr/>
            </a:pPr>
            <a:r>
              <a:rPr lang="ja-JP" altLang="en-US" sz="1800" dirty="0">
                <a:solidFill>
                  <a:schemeClr val="bg1">
                    <a:lumMod val="85000"/>
                    <a:lumOff val="15000"/>
                  </a:schemeClr>
                </a:solidFill>
              </a:rPr>
              <a:t>　　　 第三者への使用は禁止されているが、違反した場合、建物取得者は消滅請求を行う</a:t>
            </a:r>
            <a:endParaRPr lang="en-US" altLang="ja-JP" sz="1800" dirty="0">
              <a:solidFill>
                <a:schemeClr val="bg1">
                  <a:lumMod val="85000"/>
                  <a:lumOff val="15000"/>
                </a:schemeClr>
              </a:solidFill>
            </a:endParaRPr>
          </a:p>
          <a:p>
            <a:pPr>
              <a:buClr>
                <a:srgbClr val="0BD0D9"/>
              </a:buClr>
              <a:defRPr/>
            </a:pPr>
            <a:r>
              <a:rPr lang="ja-JP" altLang="en-US" sz="1800" dirty="0">
                <a:solidFill>
                  <a:schemeClr val="bg1">
                    <a:lumMod val="85000"/>
                    <a:lumOff val="15000"/>
                  </a:schemeClr>
                </a:solidFill>
              </a:rPr>
              <a:t>　　　 ことができる（新</a:t>
            </a:r>
            <a:r>
              <a:rPr lang="ja-JP" altLang="en-US" sz="1800" u="sng" dirty="0">
                <a:solidFill>
                  <a:schemeClr val="bg1">
                    <a:lumMod val="85000"/>
                    <a:lumOff val="15000"/>
                  </a:schemeClr>
                </a:solidFill>
              </a:rPr>
              <a:t>１０３８条</a:t>
            </a:r>
            <a:r>
              <a:rPr lang="ja-JP" altLang="en-US" sz="1800" dirty="0">
                <a:solidFill>
                  <a:schemeClr val="bg1">
                    <a:lumMod val="85000"/>
                    <a:lumOff val="15000"/>
                  </a:schemeClr>
                </a:solidFill>
              </a:rPr>
              <a:t>）。新１０３９条に規定する場合を除き短期居住権が消滅した</a:t>
            </a:r>
            <a:endParaRPr lang="en-US" altLang="ja-JP" sz="1800" dirty="0">
              <a:solidFill>
                <a:schemeClr val="bg1">
                  <a:lumMod val="85000"/>
                  <a:lumOff val="15000"/>
                </a:schemeClr>
              </a:solidFill>
            </a:endParaRPr>
          </a:p>
          <a:p>
            <a:pPr>
              <a:buClr>
                <a:srgbClr val="0BD0D9"/>
              </a:buClr>
              <a:defRPr/>
            </a:pPr>
            <a:r>
              <a:rPr lang="en-US" altLang="ja-JP" sz="1800" dirty="0">
                <a:solidFill>
                  <a:schemeClr val="bg1">
                    <a:lumMod val="85000"/>
                    <a:lumOff val="15000"/>
                  </a:schemeClr>
                </a:solidFill>
              </a:rPr>
              <a:t>         </a:t>
            </a:r>
            <a:r>
              <a:rPr lang="ja-JP" altLang="en-US" sz="1800" dirty="0">
                <a:solidFill>
                  <a:schemeClr val="bg1">
                    <a:lumMod val="85000"/>
                    <a:lumOff val="15000"/>
                  </a:schemeClr>
                </a:solidFill>
              </a:rPr>
              <a:t>場合、建物の返還、付属物の収去、原状回復義務を負うことになる（新</a:t>
            </a:r>
            <a:r>
              <a:rPr lang="ja-JP" altLang="en-US" sz="1800" u="sng" dirty="0">
                <a:solidFill>
                  <a:schemeClr val="bg1">
                    <a:lumMod val="85000"/>
                    <a:lumOff val="15000"/>
                  </a:schemeClr>
                </a:solidFill>
              </a:rPr>
              <a:t>１０４０条</a:t>
            </a:r>
            <a:r>
              <a:rPr lang="ja-JP" altLang="en-US" sz="1800" dirty="0">
                <a:solidFill>
                  <a:schemeClr val="bg1">
                    <a:lumMod val="85000"/>
                    <a:lumOff val="15000"/>
                  </a:schemeClr>
                </a:solidFill>
              </a:rPr>
              <a:t>）。　 </a:t>
            </a:r>
            <a:endParaRPr lang="en-US" altLang="ja-JP" sz="1800" dirty="0">
              <a:solidFill>
                <a:schemeClr val="bg1">
                  <a:lumMod val="85000"/>
                  <a:lumOff val="15000"/>
                </a:schemeClr>
              </a:solidFill>
            </a:endParaRPr>
          </a:p>
          <a:p>
            <a:pPr>
              <a:buClr>
                <a:srgbClr val="0BD0D9"/>
              </a:buClr>
              <a:defRPr/>
            </a:pPr>
            <a:r>
              <a:rPr lang="ja-JP" altLang="en-US" dirty="0">
                <a:solidFill>
                  <a:schemeClr val="bg1">
                    <a:lumMod val="85000"/>
                    <a:lumOff val="15000"/>
                  </a:schemeClr>
                </a:solidFill>
                <a:latin typeface="Constantia"/>
                <a:ea typeface="HGP明朝E" panose="02020900000000000000" pitchFamily="18" charset="-128"/>
              </a:rPr>
              <a:t>２．遺言の利用促進</a:t>
            </a:r>
            <a:endParaRPr lang="en-US" altLang="ja-JP" dirty="0">
              <a:solidFill>
                <a:schemeClr val="bg1">
                  <a:lumMod val="85000"/>
                  <a:lumOff val="15000"/>
                </a:schemeClr>
              </a:solidFill>
              <a:latin typeface="Constantia"/>
              <a:ea typeface="HGP明朝E" panose="02020900000000000000" pitchFamily="18" charset="-128"/>
            </a:endParaRPr>
          </a:p>
          <a:p>
            <a:pPr>
              <a:buClr>
                <a:srgbClr val="0BD0D9"/>
              </a:buClr>
              <a:defRPr/>
            </a:pPr>
            <a:r>
              <a:rPr lang="ja-JP" altLang="en-US" sz="1800" dirty="0">
                <a:solidFill>
                  <a:schemeClr val="bg1">
                    <a:lumMod val="85000"/>
                    <a:lumOff val="15000"/>
                  </a:schemeClr>
                </a:solidFill>
                <a:latin typeface="Constantia"/>
                <a:ea typeface="HGP明朝E" panose="02020900000000000000" pitchFamily="18" charset="-128"/>
              </a:rPr>
              <a:t>   </a:t>
            </a:r>
            <a:r>
              <a:rPr lang="en-US" altLang="ja-JP" sz="1800" dirty="0">
                <a:solidFill>
                  <a:schemeClr val="bg1">
                    <a:lumMod val="85000"/>
                    <a:lumOff val="15000"/>
                  </a:schemeClr>
                </a:solidFill>
                <a:latin typeface="Constantia"/>
                <a:ea typeface="HGP明朝E" panose="02020900000000000000" pitchFamily="18" charset="-128"/>
              </a:rPr>
              <a:t>(</a:t>
            </a:r>
            <a:r>
              <a:rPr lang="ja-JP" altLang="en-US" sz="1800" dirty="0">
                <a:solidFill>
                  <a:schemeClr val="bg1">
                    <a:lumMod val="85000"/>
                    <a:lumOff val="15000"/>
                  </a:schemeClr>
                </a:solidFill>
                <a:latin typeface="Constantia"/>
                <a:ea typeface="HGP明朝E" panose="02020900000000000000" pitchFamily="18" charset="-128"/>
              </a:rPr>
              <a:t>１</a:t>
            </a:r>
            <a:r>
              <a:rPr lang="en-US" altLang="ja-JP" sz="1800" dirty="0">
                <a:solidFill>
                  <a:schemeClr val="bg1">
                    <a:lumMod val="85000"/>
                    <a:lumOff val="15000"/>
                  </a:schemeClr>
                </a:solidFill>
                <a:latin typeface="Constantia"/>
                <a:ea typeface="HGP明朝E" panose="02020900000000000000" pitchFamily="18" charset="-128"/>
              </a:rPr>
              <a:t>) </a:t>
            </a:r>
            <a:r>
              <a:rPr lang="ja-JP" altLang="en-US" sz="1800" dirty="0">
                <a:solidFill>
                  <a:schemeClr val="bg1">
                    <a:lumMod val="85000"/>
                    <a:lumOff val="15000"/>
                  </a:schemeClr>
                </a:solidFill>
                <a:latin typeface="Constantia"/>
                <a:ea typeface="HGP明朝E" panose="02020900000000000000" pitchFamily="18" charset="-128"/>
              </a:rPr>
              <a:t>自筆証書遺言の方式緩和（２０１９年１月１３日施行）</a:t>
            </a:r>
            <a:endParaRPr lang="en-US" altLang="ja-JP" sz="1800" dirty="0">
              <a:solidFill>
                <a:schemeClr val="bg1">
                  <a:lumMod val="85000"/>
                  <a:lumOff val="15000"/>
                </a:schemeClr>
              </a:solidFill>
              <a:latin typeface="Constantia"/>
              <a:ea typeface="HGP明朝E" panose="02020900000000000000" pitchFamily="18" charset="-128"/>
            </a:endParaRPr>
          </a:p>
          <a:p>
            <a:pPr>
              <a:buClr>
                <a:srgbClr val="0BD0D9"/>
              </a:buClr>
              <a:defRPr/>
            </a:pPr>
            <a:r>
              <a:rPr lang="en-US" altLang="ja-JP" sz="1800" dirty="0">
                <a:solidFill>
                  <a:schemeClr val="bg1">
                    <a:lumMod val="85000"/>
                    <a:lumOff val="15000"/>
                  </a:schemeClr>
                </a:solidFill>
                <a:latin typeface="Constantia"/>
                <a:ea typeface="HGP明朝E" panose="02020900000000000000" pitchFamily="18" charset="-128"/>
              </a:rPr>
              <a:t>         </a:t>
            </a:r>
            <a:r>
              <a:rPr lang="ja-JP" altLang="en-US" sz="1800" dirty="0">
                <a:solidFill>
                  <a:schemeClr val="bg1">
                    <a:lumMod val="85000"/>
                    <a:lumOff val="15000"/>
                  </a:schemeClr>
                </a:solidFill>
                <a:latin typeface="Constantia"/>
                <a:ea typeface="HGP明朝E" panose="02020900000000000000" pitchFamily="18" charset="-128"/>
              </a:rPr>
              <a:t>相続財産の目録部分を自筆によらない方式（　　　　　　　）で作成添付することが認め</a:t>
            </a:r>
            <a:endParaRPr lang="en-US" altLang="ja-JP" sz="1800" dirty="0">
              <a:solidFill>
                <a:schemeClr val="bg1">
                  <a:lumMod val="85000"/>
                  <a:lumOff val="15000"/>
                </a:schemeClr>
              </a:solidFill>
              <a:latin typeface="Constantia"/>
              <a:ea typeface="HGP明朝E" panose="02020900000000000000" pitchFamily="18" charset="-128"/>
            </a:endParaRPr>
          </a:p>
          <a:p>
            <a:pPr>
              <a:buClr>
                <a:srgbClr val="0BD0D9"/>
              </a:buClr>
              <a:defRPr/>
            </a:pPr>
            <a:r>
              <a:rPr lang="ja-JP" altLang="en-US" sz="1800" dirty="0">
                <a:solidFill>
                  <a:schemeClr val="bg1">
                    <a:lumMod val="85000"/>
                    <a:lumOff val="15000"/>
                  </a:schemeClr>
                </a:solidFill>
                <a:latin typeface="Constantia"/>
                <a:ea typeface="HGP明朝E" panose="02020900000000000000" pitchFamily="18" charset="-128"/>
              </a:rPr>
              <a:t>　　    られた（新</a:t>
            </a:r>
            <a:r>
              <a:rPr lang="ja-JP" altLang="en-US" sz="1800" u="sng" dirty="0">
                <a:solidFill>
                  <a:schemeClr val="bg1">
                    <a:lumMod val="85000"/>
                    <a:lumOff val="15000"/>
                  </a:schemeClr>
                </a:solidFill>
                <a:latin typeface="Constantia"/>
                <a:ea typeface="HGP明朝E" panose="02020900000000000000" pitchFamily="18" charset="-128"/>
              </a:rPr>
              <a:t>９６８条② 前段</a:t>
            </a:r>
            <a:r>
              <a:rPr lang="ja-JP" altLang="en-US" sz="1800" dirty="0">
                <a:solidFill>
                  <a:schemeClr val="bg1">
                    <a:lumMod val="85000"/>
                    <a:lumOff val="15000"/>
                  </a:schemeClr>
                </a:solidFill>
                <a:latin typeface="Constantia"/>
                <a:ea typeface="HGP明朝E" panose="02020900000000000000" pitchFamily="18" charset="-128"/>
              </a:rPr>
              <a:t>）。</a:t>
            </a:r>
            <a:endParaRPr lang="en-US" altLang="ja-JP" sz="1800" dirty="0">
              <a:solidFill>
                <a:schemeClr val="bg1">
                  <a:lumMod val="85000"/>
                  <a:lumOff val="15000"/>
                </a:schemeClr>
              </a:solidFill>
              <a:latin typeface="Constantia"/>
              <a:ea typeface="HGP明朝E" panose="02020900000000000000" pitchFamily="18" charset="-128"/>
            </a:endParaRPr>
          </a:p>
          <a:p>
            <a:pPr>
              <a:buClr>
                <a:srgbClr val="0BD0D9"/>
              </a:buClr>
              <a:defRPr/>
            </a:pPr>
            <a:r>
              <a:rPr lang="ja-JP" altLang="en-US" sz="1800" dirty="0">
                <a:solidFill>
                  <a:schemeClr val="bg1">
                    <a:lumMod val="85000"/>
                    <a:lumOff val="15000"/>
                  </a:schemeClr>
                </a:solidFill>
                <a:latin typeface="Constantia"/>
                <a:ea typeface="HGP明朝E" panose="02020900000000000000" pitchFamily="18" charset="-128"/>
              </a:rPr>
              <a:t>　　　 預金通帳等のコピーや不動産の全部事項証明書も考えられる。</a:t>
            </a:r>
            <a:endParaRPr lang="en-US" altLang="ja-JP" sz="1800" dirty="0">
              <a:solidFill>
                <a:schemeClr val="bg1">
                  <a:lumMod val="85000"/>
                  <a:lumOff val="15000"/>
                </a:schemeClr>
              </a:solidFill>
            </a:endParaRPr>
          </a:p>
          <a:p>
            <a:r>
              <a:rPr lang="ja-JP" altLang="en-US" sz="1800" dirty="0"/>
              <a:t>　</a:t>
            </a:r>
            <a:endParaRPr lang="en-US" altLang="ja-JP" sz="1800" dirty="0"/>
          </a:p>
          <a:p>
            <a:r>
              <a:rPr lang="ja-JP" altLang="en-US" sz="1800" dirty="0"/>
              <a:t>　　　</a:t>
            </a:r>
            <a:endParaRPr lang="en-US" altLang="ja-JP" sz="1800" dirty="0"/>
          </a:p>
        </p:txBody>
      </p:sp>
      <p:sp>
        <p:nvSpPr>
          <p:cNvPr id="4" name="スライド番号プレースホルダー 3">
            <a:extLst>
              <a:ext uri="{FF2B5EF4-FFF2-40B4-BE49-F238E27FC236}">
                <a16:creationId xmlns:a16="http://schemas.microsoft.com/office/drawing/2014/main" id="{C6C06E6B-DCED-41FE-ABE1-7E771819159B}"/>
              </a:ext>
            </a:extLst>
          </p:cNvPr>
          <p:cNvSpPr>
            <a:spLocks noGrp="1"/>
          </p:cNvSpPr>
          <p:nvPr>
            <p:ph type="sldNum" sz="quarter" idx="12"/>
          </p:nvPr>
        </p:nvSpPr>
        <p:spPr/>
        <p:txBody>
          <a:bodyPr/>
          <a:lstStyle/>
          <a:p>
            <a:pPr fontAlgn="base">
              <a:spcBef>
                <a:spcPct val="0"/>
              </a:spcBef>
              <a:spcAft>
                <a:spcPct val="0"/>
              </a:spcAft>
              <a:defRPr/>
            </a:pPr>
            <a:fld id="{E45BA4EA-5EFA-460C-8880-04B9C92D5A26}" type="slidenum">
              <a:rPr lang="ja-JP" altLang="en-US">
                <a:solidFill>
                  <a:prstClr val="black">
                    <a:lumMod val="85000"/>
                    <a:lumOff val="15000"/>
                  </a:prstClr>
                </a:solidFill>
                <a:latin typeface="Calibri" pitchFamily="34" charset="0"/>
                <a:ea typeface="ＭＳ Ｐゴシック" pitchFamily="50" charset="-128"/>
              </a:rPr>
              <a:pPr fontAlgn="base">
                <a:spcBef>
                  <a:spcPct val="0"/>
                </a:spcBef>
                <a:spcAft>
                  <a:spcPct val="0"/>
                </a:spcAft>
                <a:defRPr/>
              </a:pPr>
              <a:t>30</a:t>
            </a:fld>
            <a:endParaRPr lang="ja-JP" altLang="en-US" dirty="0">
              <a:solidFill>
                <a:prstClr val="black">
                  <a:lumMod val="85000"/>
                  <a:lumOff val="15000"/>
                </a:prstClr>
              </a:solidFill>
              <a:latin typeface="Calibri" pitchFamily="34" charset="0"/>
              <a:ea typeface="ＭＳ Ｐゴシック" pitchFamily="50" charset="-128"/>
            </a:endParaRPr>
          </a:p>
        </p:txBody>
      </p:sp>
      <p:sp>
        <p:nvSpPr>
          <p:cNvPr id="2" name="テキスト ボックス 1">
            <a:extLst>
              <a:ext uri="{FF2B5EF4-FFF2-40B4-BE49-F238E27FC236}">
                <a16:creationId xmlns:a16="http://schemas.microsoft.com/office/drawing/2014/main" id="{7B6ADC03-80C3-4F1F-9E84-BA99843AF81D}"/>
              </a:ext>
            </a:extLst>
          </p:cNvPr>
          <p:cNvSpPr txBox="1"/>
          <p:nvPr/>
        </p:nvSpPr>
        <p:spPr>
          <a:xfrm>
            <a:off x="6312024" y="1412776"/>
            <a:ext cx="864096" cy="369332"/>
          </a:xfrm>
          <a:prstGeom prst="rect">
            <a:avLst/>
          </a:prstGeom>
          <a:noFill/>
        </p:spPr>
        <p:txBody>
          <a:bodyPr wrap="square" rtlCol="0">
            <a:spAutoFit/>
          </a:bodyPr>
          <a:lstStyle/>
          <a:p>
            <a:pPr fontAlgn="base">
              <a:spcBef>
                <a:spcPct val="0"/>
              </a:spcBef>
              <a:spcAft>
                <a:spcPct val="0"/>
              </a:spcAft>
            </a:pPr>
            <a:r>
              <a:rPr lang="ja-JP" altLang="en-US" dirty="0">
                <a:solidFill>
                  <a:prstClr val="black">
                    <a:lumMod val="85000"/>
                    <a:lumOff val="15000"/>
                  </a:prstClr>
                </a:solidFill>
                <a:latin typeface="Calibri" pitchFamily="34" charset="0"/>
                <a:ea typeface="ＭＳ Ｐゴシック" pitchFamily="50" charset="-128"/>
              </a:rPr>
              <a:t>６か月</a:t>
            </a:r>
          </a:p>
        </p:txBody>
      </p:sp>
      <p:sp>
        <p:nvSpPr>
          <p:cNvPr id="3" name="テキスト ボックス 2">
            <a:extLst>
              <a:ext uri="{FF2B5EF4-FFF2-40B4-BE49-F238E27FC236}">
                <a16:creationId xmlns:a16="http://schemas.microsoft.com/office/drawing/2014/main" id="{5F1F5FDD-BB4C-4531-8148-B17FA1FFCD0F}"/>
              </a:ext>
            </a:extLst>
          </p:cNvPr>
          <p:cNvSpPr txBox="1"/>
          <p:nvPr/>
        </p:nvSpPr>
        <p:spPr>
          <a:xfrm>
            <a:off x="6312025" y="5446966"/>
            <a:ext cx="1460873" cy="646331"/>
          </a:xfrm>
          <a:prstGeom prst="rect">
            <a:avLst/>
          </a:prstGeom>
          <a:noFill/>
        </p:spPr>
        <p:txBody>
          <a:bodyPr wrap="square" rtlCol="0">
            <a:spAutoFit/>
          </a:bodyPr>
          <a:lstStyle/>
          <a:p>
            <a:pPr fontAlgn="base">
              <a:spcBef>
                <a:spcPct val="0"/>
              </a:spcBef>
              <a:spcAft>
                <a:spcPct val="0"/>
              </a:spcAft>
            </a:pPr>
            <a:r>
              <a:rPr lang="ja-JP" altLang="en-US" dirty="0">
                <a:solidFill>
                  <a:prstClr val="black">
                    <a:lumMod val="85000"/>
                    <a:lumOff val="15000"/>
                  </a:prstClr>
                </a:solidFill>
                <a:latin typeface="Calibri" pitchFamily="34" charset="0"/>
                <a:ea typeface="ＭＳ Ｐゴシック" pitchFamily="50" charset="-128"/>
              </a:rPr>
              <a:t>パソコン等</a:t>
            </a:r>
            <a:endParaRPr lang="en-US" altLang="ja-JP" dirty="0">
              <a:solidFill>
                <a:prstClr val="black">
                  <a:lumMod val="85000"/>
                  <a:lumOff val="15000"/>
                </a:prstClr>
              </a:solidFill>
              <a:latin typeface="Calibri" pitchFamily="34" charset="0"/>
              <a:ea typeface="ＭＳ Ｐゴシック" pitchFamily="50" charset="-128"/>
            </a:endParaRPr>
          </a:p>
          <a:p>
            <a:pPr fontAlgn="base">
              <a:spcBef>
                <a:spcPct val="0"/>
              </a:spcBef>
              <a:spcAft>
                <a:spcPct val="0"/>
              </a:spcAft>
            </a:pPr>
            <a:endParaRPr lang="ja-JP" altLang="en-US" dirty="0">
              <a:solidFill>
                <a:prstClr val="white"/>
              </a:solidFill>
              <a:latin typeface="Calibri" pitchFamily="34" charset="0"/>
              <a:ea typeface="ＭＳ Ｐゴシック" pitchFamily="50" charset="-128"/>
            </a:endParaRPr>
          </a:p>
        </p:txBody>
      </p:sp>
      <p:sp>
        <p:nvSpPr>
          <p:cNvPr id="11" name="テキスト ボックス 10">
            <a:extLst>
              <a:ext uri="{FF2B5EF4-FFF2-40B4-BE49-F238E27FC236}">
                <a16:creationId xmlns:a16="http://schemas.microsoft.com/office/drawing/2014/main" id="{1930FBC1-58CF-4598-8340-30106A1D2976}"/>
              </a:ext>
            </a:extLst>
          </p:cNvPr>
          <p:cNvSpPr txBox="1"/>
          <p:nvPr/>
        </p:nvSpPr>
        <p:spPr>
          <a:xfrm>
            <a:off x="11071274" y="956603"/>
            <a:ext cx="511126" cy="369332"/>
          </a:xfrm>
          <a:prstGeom prst="rect">
            <a:avLst/>
          </a:prstGeom>
          <a:noFill/>
        </p:spPr>
        <p:txBody>
          <a:bodyPr wrap="square" rtlCol="0">
            <a:spAutoFit/>
          </a:bodyPr>
          <a:lstStyle/>
          <a:p>
            <a:endParaRPr kumimoji="1" lang="ja-JP" altLang="en-US" dirty="0"/>
          </a:p>
        </p:txBody>
      </p:sp>
    </p:spTree>
    <p:extLst>
      <p:ext uri="{BB962C8B-B14F-4D97-AF65-F5344CB8AC3E}">
        <p14:creationId xmlns:p14="http://schemas.microsoft.com/office/powerpoint/2010/main" val="2950169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6" name="テキスト プレースホルダー 5">
            <a:extLst>
              <a:ext uri="{FF2B5EF4-FFF2-40B4-BE49-F238E27FC236}">
                <a16:creationId xmlns:a16="http://schemas.microsoft.com/office/drawing/2014/main" id="{8FC6B10C-8320-46D2-8699-82B82C3E2DB0}"/>
              </a:ext>
            </a:extLst>
          </p:cNvPr>
          <p:cNvSpPr>
            <a:spLocks noGrp="1"/>
          </p:cNvSpPr>
          <p:nvPr>
            <p:ph type="body" idx="1"/>
          </p:nvPr>
        </p:nvSpPr>
        <p:spPr>
          <a:xfrm>
            <a:off x="1757518" y="260649"/>
            <a:ext cx="8802978" cy="6336704"/>
          </a:xfrm>
        </p:spPr>
        <p:txBody>
          <a:bodyPr>
            <a:noAutofit/>
          </a:bodyPr>
          <a:lstStyle/>
          <a:p>
            <a:pPr>
              <a:buClr>
                <a:srgbClr val="0BD0D9"/>
              </a:buClr>
              <a:defRPr/>
            </a:pPr>
            <a:r>
              <a:rPr lang="ja-JP" altLang="en-US" sz="1800" dirty="0">
                <a:solidFill>
                  <a:schemeClr val="bg1">
                    <a:lumMod val="85000"/>
                    <a:lumOff val="15000"/>
                  </a:schemeClr>
                </a:solidFill>
                <a:latin typeface="Constantia"/>
                <a:ea typeface="HGP明朝E" panose="02020900000000000000" pitchFamily="18" charset="-128"/>
              </a:rPr>
              <a:t>　 </a:t>
            </a:r>
            <a:r>
              <a:rPr lang="ja-JP" altLang="en-US" sz="1800" dirty="0">
                <a:solidFill>
                  <a:schemeClr val="bg1">
                    <a:lumMod val="85000"/>
                    <a:lumOff val="15000"/>
                  </a:schemeClr>
                </a:solidFill>
              </a:rPr>
              <a:t>  ・ 署名押印は毎葉必要であり、両面記載があればそれぞれにする必要がある（新</a:t>
            </a:r>
            <a:r>
              <a:rPr lang="ja-JP" altLang="en-US" sz="1800" u="sng" dirty="0">
                <a:solidFill>
                  <a:schemeClr val="bg1">
                    <a:lumMod val="85000"/>
                    <a:lumOff val="15000"/>
                  </a:schemeClr>
                </a:solidFill>
              </a:rPr>
              <a:t>９６８条</a:t>
            </a:r>
            <a:endParaRPr lang="en-US" altLang="ja-JP" sz="1800" u="sng" dirty="0">
              <a:solidFill>
                <a:schemeClr val="bg1">
                  <a:lumMod val="85000"/>
                  <a:lumOff val="15000"/>
                </a:schemeClr>
              </a:solidFill>
            </a:endParaRPr>
          </a:p>
          <a:p>
            <a:pPr>
              <a:buClr>
                <a:srgbClr val="0BD0D9"/>
              </a:buClr>
              <a:defRPr/>
            </a:pPr>
            <a:r>
              <a:rPr lang="en-US" altLang="ja-JP" sz="1800" dirty="0">
                <a:solidFill>
                  <a:schemeClr val="bg1">
                    <a:lumMod val="85000"/>
                    <a:lumOff val="15000"/>
                  </a:schemeClr>
                </a:solidFill>
              </a:rPr>
              <a:t>   </a:t>
            </a:r>
            <a:r>
              <a:rPr lang="ja-JP" altLang="en-US" sz="1800" dirty="0">
                <a:solidFill>
                  <a:schemeClr val="bg1">
                    <a:lumMod val="85000"/>
                    <a:lumOff val="15000"/>
                  </a:schemeClr>
                </a:solidFill>
              </a:rPr>
              <a:t>      </a:t>
            </a:r>
            <a:r>
              <a:rPr lang="ja-JP" altLang="en-US" sz="1800" u="sng" dirty="0">
                <a:solidFill>
                  <a:schemeClr val="bg1">
                    <a:lumMod val="85000"/>
                    <a:lumOff val="15000"/>
                  </a:schemeClr>
                </a:solidFill>
              </a:rPr>
              <a:t>②後段</a:t>
            </a:r>
            <a:r>
              <a:rPr lang="ja-JP" altLang="en-US" sz="1800" dirty="0">
                <a:solidFill>
                  <a:schemeClr val="bg1">
                    <a:lumMod val="85000"/>
                    <a:lumOff val="15000"/>
                  </a:schemeClr>
                </a:solidFill>
              </a:rPr>
              <a:t>）、押印は同一でなくてもいい（新</a:t>
            </a:r>
            <a:r>
              <a:rPr lang="ja-JP" altLang="en-US" sz="1800" u="sng" dirty="0">
                <a:solidFill>
                  <a:schemeClr val="bg1">
                    <a:lumMod val="85000"/>
                    <a:lumOff val="15000"/>
                  </a:schemeClr>
                </a:solidFill>
              </a:rPr>
              <a:t>９６８条①②</a:t>
            </a:r>
            <a:r>
              <a:rPr lang="ja-JP" altLang="en-US" sz="1800" dirty="0">
                <a:solidFill>
                  <a:schemeClr val="bg1">
                    <a:lumMod val="85000"/>
                    <a:lumOff val="15000"/>
                  </a:schemeClr>
                </a:solidFill>
              </a:rPr>
              <a:t>）。なお、公正証書遺言と異なり、</a:t>
            </a:r>
            <a:endParaRPr lang="en-US" altLang="ja-JP" sz="1800" dirty="0">
              <a:solidFill>
                <a:schemeClr val="bg1">
                  <a:lumMod val="85000"/>
                  <a:lumOff val="15000"/>
                </a:schemeClr>
              </a:solidFill>
            </a:endParaRPr>
          </a:p>
          <a:p>
            <a:pPr>
              <a:buClr>
                <a:srgbClr val="0BD0D9"/>
              </a:buClr>
              <a:defRPr/>
            </a:pPr>
            <a:r>
              <a:rPr lang="ja-JP" altLang="en-US" sz="1800" dirty="0">
                <a:solidFill>
                  <a:schemeClr val="bg1">
                    <a:lumMod val="85000"/>
                    <a:lumOff val="15000"/>
                  </a:schemeClr>
                </a:solidFill>
              </a:rPr>
              <a:t>　　　 各葉の間に契印を押す必要はない。又、本文部分と目録部分を混在させることは認め</a:t>
            </a:r>
            <a:endParaRPr lang="en-US" altLang="ja-JP" sz="1800" dirty="0">
              <a:solidFill>
                <a:schemeClr val="bg1">
                  <a:lumMod val="85000"/>
                  <a:lumOff val="15000"/>
                </a:schemeClr>
              </a:solidFill>
            </a:endParaRPr>
          </a:p>
          <a:p>
            <a:pPr>
              <a:buClr>
                <a:srgbClr val="0BD0D9"/>
              </a:buClr>
              <a:defRPr/>
            </a:pPr>
            <a:r>
              <a:rPr lang="ja-JP" altLang="en-US" sz="1800" dirty="0">
                <a:solidFill>
                  <a:schemeClr val="bg1">
                    <a:lumMod val="85000"/>
                    <a:lumOff val="15000"/>
                  </a:schemeClr>
                </a:solidFill>
              </a:rPr>
              <a:t>　　　 られないと考えられる。</a:t>
            </a:r>
            <a:endParaRPr lang="en-US" altLang="ja-JP" sz="1800" dirty="0">
              <a:solidFill>
                <a:schemeClr val="bg1">
                  <a:lumMod val="85000"/>
                  <a:lumOff val="15000"/>
                </a:schemeClr>
              </a:solidFill>
            </a:endParaRPr>
          </a:p>
          <a:p>
            <a:pPr>
              <a:buClr>
                <a:srgbClr val="0BD0D9"/>
              </a:buClr>
              <a:defRPr/>
            </a:pPr>
            <a:r>
              <a:rPr lang="ja-JP" altLang="en-US" sz="1800" dirty="0">
                <a:solidFill>
                  <a:schemeClr val="bg1">
                    <a:lumMod val="85000"/>
                    <a:lumOff val="15000"/>
                  </a:schemeClr>
                </a:solidFill>
                <a:latin typeface="Constantia"/>
                <a:ea typeface="HGP明朝E" panose="02020900000000000000" pitchFamily="18" charset="-128"/>
              </a:rPr>
              <a:t>   </a:t>
            </a:r>
            <a:r>
              <a:rPr lang="en-US" altLang="ja-JP" sz="1800" dirty="0">
                <a:solidFill>
                  <a:schemeClr val="bg1">
                    <a:lumMod val="85000"/>
                    <a:lumOff val="15000"/>
                  </a:schemeClr>
                </a:solidFill>
                <a:latin typeface="Constantia"/>
                <a:ea typeface="HGP明朝E" panose="02020900000000000000" pitchFamily="18" charset="-128"/>
              </a:rPr>
              <a:t>(</a:t>
            </a:r>
            <a:r>
              <a:rPr lang="ja-JP" altLang="en-US" sz="1800" dirty="0">
                <a:solidFill>
                  <a:schemeClr val="bg1">
                    <a:lumMod val="85000"/>
                    <a:lumOff val="15000"/>
                  </a:schemeClr>
                </a:solidFill>
                <a:latin typeface="Constantia"/>
                <a:ea typeface="HGP明朝E" panose="02020900000000000000" pitchFamily="18" charset="-128"/>
              </a:rPr>
              <a:t>２</a:t>
            </a:r>
            <a:r>
              <a:rPr lang="en-US" altLang="ja-JP" sz="1800" dirty="0">
                <a:solidFill>
                  <a:schemeClr val="bg1">
                    <a:lumMod val="85000"/>
                    <a:lumOff val="15000"/>
                  </a:schemeClr>
                </a:solidFill>
                <a:latin typeface="Constantia"/>
                <a:ea typeface="HGP明朝E" panose="02020900000000000000" pitchFamily="18" charset="-128"/>
              </a:rPr>
              <a:t>) </a:t>
            </a:r>
            <a:r>
              <a:rPr lang="ja-JP" altLang="en-US" sz="1800" dirty="0">
                <a:solidFill>
                  <a:schemeClr val="bg1">
                    <a:lumMod val="85000"/>
                    <a:lumOff val="15000"/>
                  </a:schemeClr>
                </a:solidFill>
                <a:latin typeface="Constantia"/>
                <a:ea typeface="HGP明朝E" panose="02020900000000000000" pitchFamily="18" charset="-128"/>
              </a:rPr>
              <a:t>法務局による自筆証書遺言保管制度（２０２０年７月１０日施行）</a:t>
            </a:r>
            <a:endParaRPr lang="en-US" altLang="ja-JP" sz="1800">
              <a:solidFill>
                <a:schemeClr val="bg1">
                  <a:lumMod val="85000"/>
                  <a:lumOff val="15000"/>
                </a:schemeClr>
              </a:solidFill>
              <a:latin typeface="Constantia"/>
              <a:ea typeface="HGP明朝E" panose="02020900000000000000" pitchFamily="18" charset="-128"/>
            </a:endParaRPr>
          </a:p>
          <a:p>
            <a:pPr>
              <a:buClr>
                <a:srgbClr val="0BD0D9"/>
              </a:buClr>
              <a:defRPr/>
            </a:pPr>
            <a:r>
              <a:rPr lang="ja-JP" altLang="en-US" sz="1800">
                <a:solidFill>
                  <a:schemeClr val="bg1">
                    <a:lumMod val="85000"/>
                    <a:lumOff val="15000"/>
                  </a:schemeClr>
                </a:solidFill>
                <a:latin typeface="Constantia"/>
                <a:ea typeface="HGP明朝E" panose="02020900000000000000" pitchFamily="18" charset="-128"/>
              </a:rPr>
              <a:t>      </a:t>
            </a:r>
            <a:r>
              <a:rPr lang="ja-JP" altLang="en-US" sz="1800" dirty="0">
                <a:solidFill>
                  <a:schemeClr val="bg1">
                    <a:lumMod val="85000"/>
                    <a:lumOff val="15000"/>
                  </a:schemeClr>
                </a:solidFill>
                <a:latin typeface="Constantia"/>
                <a:ea typeface="HGP明朝E" panose="02020900000000000000" pitchFamily="18" charset="-128"/>
              </a:rPr>
              <a:t>・ 自ら出頭して保管の申請をしなければならない（　　　　　　　　 　）</a:t>
            </a:r>
            <a:r>
              <a:rPr lang="ja-JP" altLang="en-US" sz="1800" u="sng" dirty="0">
                <a:solidFill>
                  <a:schemeClr val="bg1">
                    <a:lumMod val="85000"/>
                    <a:lumOff val="15000"/>
                  </a:schemeClr>
                </a:solidFill>
                <a:latin typeface="Constantia"/>
                <a:ea typeface="HGP明朝E" panose="02020900000000000000" pitchFamily="18" charset="-128"/>
              </a:rPr>
              <a:t>４条⑥ 別紙７参照</a:t>
            </a:r>
            <a:r>
              <a:rPr lang="ja-JP" altLang="en-US" sz="1800" dirty="0">
                <a:solidFill>
                  <a:schemeClr val="bg1">
                    <a:lumMod val="85000"/>
                    <a:lumOff val="15000"/>
                  </a:schemeClr>
                </a:solidFill>
                <a:latin typeface="Constantia"/>
                <a:ea typeface="HGP明朝E" panose="02020900000000000000" pitchFamily="18" charset="-128"/>
              </a:rPr>
              <a:t>）。　　    </a:t>
            </a:r>
            <a:endParaRPr lang="en-US" altLang="ja-JP" sz="1800" dirty="0">
              <a:solidFill>
                <a:schemeClr val="bg1">
                  <a:lumMod val="85000"/>
                  <a:lumOff val="15000"/>
                </a:schemeClr>
              </a:solidFill>
              <a:latin typeface="Constantia"/>
              <a:ea typeface="HGP明朝E" panose="02020900000000000000" pitchFamily="18" charset="-128"/>
            </a:endParaRPr>
          </a:p>
          <a:p>
            <a:pPr>
              <a:buClr>
                <a:srgbClr val="0BD0D9"/>
              </a:buClr>
              <a:defRPr/>
            </a:pPr>
            <a:r>
              <a:rPr lang="ja-JP" altLang="en-US" sz="1800" dirty="0">
                <a:solidFill>
                  <a:schemeClr val="bg1">
                    <a:lumMod val="85000"/>
                    <a:lumOff val="15000"/>
                  </a:schemeClr>
                </a:solidFill>
                <a:latin typeface="Constantia"/>
                <a:ea typeface="HGP明朝E" panose="02020900000000000000" pitchFamily="18" charset="-128"/>
              </a:rPr>
              <a:t>　　 ・ 要件確認のため無封で、省令で定める様式で（</a:t>
            </a:r>
            <a:r>
              <a:rPr lang="ja-JP" altLang="en-US" sz="1800" u="sng" dirty="0">
                <a:solidFill>
                  <a:schemeClr val="bg1">
                    <a:lumMod val="85000"/>
                    <a:lumOff val="15000"/>
                  </a:schemeClr>
                </a:solidFill>
                <a:latin typeface="Constantia"/>
                <a:ea typeface="HGP明朝E" panose="02020900000000000000" pitchFamily="18" charset="-128"/>
              </a:rPr>
              <a:t>法４条②</a:t>
            </a:r>
            <a:r>
              <a:rPr lang="ja-JP" altLang="en-US" sz="1800" dirty="0">
                <a:solidFill>
                  <a:schemeClr val="bg1">
                    <a:lumMod val="85000"/>
                    <a:lumOff val="15000"/>
                  </a:schemeClr>
                </a:solidFill>
                <a:latin typeface="Constantia"/>
                <a:ea typeface="HGP明朝E" panose="02020900000000000000" pitchFamily="18" charset="-128"/>
              </a:rPr>
              <a:t>）。　　</a:t>
            </a:r>
            <a:r>
              <a:rPr lang="ja-JP" altLang="en-US" sz="1800" dirty="0">
                <a:solidFill>
                  <a:schemeClr val="bg1">
                    <a:lumMod val="85000"/>
                    <a:lumOff val="15000"/>
                  </a:schemeClr>
                </a:solidFill>
              </a:rPr>
              <a:t>　</a:t>
            </a:r>
            <a:endParaRPr lang="en-US" altLang="ja-JP" sz="1800" dirty="0">
              <a:solidFill>
                <a:schemeClr val="bg1">
                  <a:lumMod val="85000"/>
                  <a:lumOff val="15000"/>
                </a:schemeClr>
              </a:solidFill>
            </a:endParaRPr>
          </a:p>
          <a:p>
            <a:r>
              <a:rPr lang="ja-JP" altLang="en-US" sz="1800" dirty="0">
                <a:solidFill>
                  <a:schemeClr val="bg1">
                    <a:lumMod val="85000"/>
                    <a:lumOff val="15000"/>
                  </a:schemeClr>
                </a:solidFill>
              </a:rPr>
              <a:t>　　 ・ 原本は施設内で保管される（法６条①）。</a:t>
            </a:r>
            <a:endParaRPr lang="en-US" altLang="ja-JP" sz="1800" dirty="0">
              <a:solidFill>
                <a:schemeClr val="bg1">
                  <a:lumMod val="85000"/>
                  <a:lumOff val="15000"/>
                </a:schemeClr>
              </a:solidFill>
            </a:endParaRPr>
          </a:p>
          <a:p>
            <a:r>
              <a:rPr lang="ja-JP" altLang="en-US" sz="1800" dirty="0">
                <a:solidFill>
                  <a:schemeClr val="bg1">
                    <a:lumMod val="85000"/>
                    <a:lumOff val="15000"/>
                  </a:schemeClr>
                </a:solidFill>
              </a:rPr>
              <a:t>　　　 災害等による滅失のおそれを考慮して情報がデータでも保管される（</a:t>
            </a:r>
            <a:r>
              <a:rPr lang="ja-JP" altLang="en-US" sz="1800" u="sng" dirty="0">
                <a:solidFill>
                  <a:schemeClr val="bg1">
                    <a:lumMod val="85000"/>
                    <a:lumOff val="15000"/>
                  </a:schemeClr>
                </a:solidFill>
              </a:rPr>
              <a:t>法７条①②</a:t>
            </a:r>
            <a:r>
              <a:rPr lang="ja-JP" altLang="en-US" sz="1800" dirty="0">
                <a:solidFill>
                  <a:schemeClr val="bg1">
                    <a:lumMod val="85000"/>
                    <a:lumOff val="15000"/>
                  </a:schemeClr>
                </a:solidFill>
              </a:rPr>
              <a:t>）。</a:t>
            </a:r>
            <a:endParaRPr lang="en-US" altLang="ja-JP" sz="1800" dirty="0">
              <a:solidFill>
                <a:schemeClr val="bg1">
                  <a:lumMod val="85000"/>
                  <a:lumOff val="15000"/>
                </a:schemeClr>
              </a:solidFill>
            </a:endParaRPr>
          </a:p>
          <a:p>
            <a:r>
              <a:rPr lang="ja-JP" altLang="en-US" sz="1800" dirty="0">
                <a:solidFill>
                  <a:schemeClr val="bg1">
                    <a:lumMod val="85000"/>
                    <a:lumOff val="15000"/>
                  </a:schemeClr>
                </a:solidFill>
              </a:rPr>
              <a:t>　　 ・ 遺言者は閲覧を請求できる（</a:t>
            </a:r>
            <a:r>
              <a:rPr lang="ja-JP" altLang="en-US" sz="1800" u="sng" dirty="0">
                <a:solidFill>
                  <a:schemeClr val="bg1">
                    <a:lumMod val="85000"/>
                    <a:lumOff val="15000"/>
                  </a:schemeClr>
                </a:solidFill>
              </a:rPr>
              <a:t>法６条②</a:t>
            </a:r>
            <a:r>
              <a:rPr lang="ja-JP" altLang="en-US" sz="1800" dirty="0">
                <a:solidFill>
                  <a:schemeClr val="bg1">
                    <a:lumMod val="85000"/>
                    <a:lumOff val="15000"/>
                  </a:schemeClr>
                </a:solidFill>
              </a:rPr>
              <a:t>）が存命中は、遺言者以外の推定相続人等</a:t>
            </a:r>
            <a:endParaRPr lang="en-US" altLang="ja-JP" sz="1800" dirty="0">
              <a:solidFill>
                <a:schemeClr val="bg1">
                  <a:lumMod val="85000"/>
                  <a:lumOff val="15000"/>
                </a:schemeClr>
              </a:solidFill>
            </a:endParaRPr>
          </a:p>
          <a:p>
            <a:r>
              <a:rPr lang="ja-JP" altLang="en-US" sz="1800" dirty="0">
                <a:solidFill>
                  <a:schemeClr val="bg1">
                    <a:lumMod val="85000"/>
                    <a:lumOff val="15000"/>
                  </a:schemeClr>
                </a:solidFill>
              </a:rPr>
              <a:t>          の閲覧や照会への回答は認められない（</a:t>
            </a:r>
            <a:r>
              <a:rPr lang="ja-JP" altLang="en-US" sz="1800" u="sng" dirty="0">
                <a:solidFill>
                  <a:schemeClr val="bg1">
                    <a:lumMod val="85000"/>
                    <a:lumOff val="15000"/>
                  </a:schemeClr>
                </a:solidFill>
              </a:rPr>
              <a:t>法９条①</a:t>
            </a:r>
            <a:r>
              <a:rPr lang="ja-JP" altLang="en-US" sz="1800" dirty="0">
                <a:solidFill>
                  <a:schemeClr val="bg1">
                    <a:lumMod val="85000"/>
                    <a:lumOff val="15000"/>
                  </a:schemeClr>
                </a:solidFill>
              </a:rPr>
              <a:t>）。　　</a:t>
            </a:r>
            <a:endParaRPr lang="en-US" altLang="ja-JP" sz="1800" dirty="0">
              <a:solidFill>
                <a:schemeClr val="bg1">
                  <a:lumMod val="85000"/>
                  <a:lumOff val="15000"/>
                </a:schemeClr>
              </a:solidFill>
            </a:endParaRPr>
          </a:p>
          <a:p>
            <a:r>
              <a:rPr lang="ja-JP" altLang="en-US" sz="1800" dirty="0">
                <a:solidFill>
                  <a:schemeClr val="bg1">
                    <a:lumMod val="85000"/>
                    <a:lumOff val="15000"/>
                  </a:schemeClr>
                </a:solidFill>
              </a:rPr>
              <a:t>　　 ・ 保管申請を撤回するためには自ら出頭する必要がある（</a:t>
            </a:r>
            <a:r>
              <a:rPr lang="ja-JP" altLang="en-US" sz="1800" u="sng" dirty="0">
                <a:solidFill>
                  <a:schemeClr val="bg1">
                    <a:lumMod val="85000"/>
                    <a:lumOff val="15000"/>
                  </a:schemeClr>
                </a:solidFill>
              </a:rPr>
              <a:t>法８条①</a:t>
            </a:r>
            <a:r>
              <a:rPr lang="ja-JP" altLang="en-US" sz="1800" dirty="0">
                <a:solidFill>
                  <a:schemeClr val="bg1">
                    <a:lumMod val="85000"/>
                    <a:lumOff val="15000"/>
                  </a:schemeClr>
                </a:solidFill>
              </a:rPr>
              <a:t>）。</a:t>
            </a:r>
            <a:endParaRPr lang="en-US" altLang="ja-JP" sz="1800" dirty="0">
              <a:solidFill>
                <a:schemeClr val="bg1">
                  <a:lumMod val="85000"/>
                  <a:lumOff val="15000"/>
                </a:schemeClr>
              </a:solidFill>
            </a:endParaRPr>
          </a:p>
          <a:p>
            <a:r>
              <a:rPr lang="ja-JP" altLang="en-US" sz="1800" dirty="0">
                <a:solidFill>
                  <a:schemeClr val="bg1">
                    <a:lumMod val="85000"/>
                    <a:lumOff val="15000"/>
                  </a:schemeClr>
                </a:solidFill>
              </a:rPr>
              <a:t>　　 ・ 遺言者が死亡した場合に限り、誰でも「関係遺言書」（請求者が相続人・受遺者等と</a:t>
            </a:r>
            <a:endParaRPr lang="en-US" altLang="ja-JP" sz="1800" dirty="0">
              <a:solidFill>
                <a:schemeClr val="bg1">
                  <a:lumMod val="85000"/>
                  <a:lumOff val="15000"/>
                </a:schemeClr>
              </a:solidFill>
            </a:endParaRPr>
          </a:p>
          <a:p>
            <a:r>
              <a:rPr lang="ja-JP" altLang="en-US" sz="1800" dirty="0">
                <a:solidFill>
                  <a:schemeClr val="bg1">
                    <a:lumMod val="85000"/>
                    <a:lumOff val="15000"/>
                  </a:schemeClr>
                </a:solidFill>
              </a:rPr>
              <a:t>　　　 なっている遺言書）が遺言書保管所に保管されているか否かの有無を確認することが</a:t>
            </a:r>
            <a:endParaRPr lang="en-US" altLang="ja-JP" sz="1800" dirty="0">
              <a:solidFill>
                <a:schemeClr val="bg1">
                  <a:lumMod val="85000"/>
                  <a:lumOff val="15000"/>
                </a:schemeClr>
              </a:solidFill>
            </a:endParaRPr>
          </a:p>
          <a:p>
            <a:r>
              <a:rPr lang="ja-JP" altLang="en-US" sz="1800" dirty="0">
                <a:solidFill>
                  <a:schemeClr val="bg1">
                    <a:lumMod val="85000"/>
                    <a:lumOff val="15000"/>
                  </a:schemeClr>
                </a:solidFill>
              </a:rPr>
              <a:t>         できる（</a:t>
            </a:r>
            <a:r>
              <a:rPr lang="ja-JP" altLang="en-US" sz="1800" u="sng" dirty="0">
                <a:solidFill>
                  <a:schemeClr val="bg1">
                    <a:lumMod val="85000"/>
                    <a:lumOff val="15000"/>
                  </a:schemeClr>
                </a:solidFill>
              </a:rPr>
              <a:t>法１０条①②、９条②</a:t>
            </a:r>
            <a:r>
              <a:rPr lang="ja-JP" altLang="en-US" sz="1800" dirty="0">
                <a:solidFill>
                  <a:schemeClr val="bg1">
                    <a:lumMod val="85000"/>
                    <a:lumOff val="15000"/>
                  </a:schemeClr>
                </a:solidFill>
              </a:rPr>
              <a:t>）。</a:t>
            </a:r>
            <a:endParaRPr lang="en-US" altLang="ja-JP" sz="1800" dirty="0">
              <a:solidFill>
                <a:schemeClr val="bg1">
                  <a:lumMod val="85000"/>
                  <a:lumOff val="15000"/>
                </a:schemeClr>
              </a:solidFill>
            </a:endParaRPr>
          </a:p>
          <a:p>
            <a:r>
              <a:rPr lang="ja-JP" altLang="en-US" sz="1800" dirty="0">
                <a:solidFill>
                  <a:schemeClr val="bg1">
                    <a:lumMod val="85000"/>
                    <a:lumOff val="15000"/>
                  </a:schemeClr>
                </a:solidFill>
              </a:rPr>
              <a:t>          そして保管されていれば関係者は、「遺言書保管事実証明書」の交付を請求できる</a:t>
            </a:r>
            <a:r>
              <a:rPr lang="en-US" altLang="ja-JP" sz="1800" dirty="0">
                <a:solidFill>
                  <a:schemeClr val="bg1">
                    <a:lumMod val="85000"/>
                    <a:lumOff val="15000"/>
                  </a:schemeClr>
                </a:solidFill>
              </a:rPr>
              <a:t>   </a:t>
            </a:r>
          </a:p>
          <a:p>
            <a:r>
              <a:rPr lang="en-US" altLang="ja-JP" sz="1800" dirty="0">
                <a:solidFill>
                  <a:schemeClr val="bg1">
                    <a:lumMod val="85000"/>
                    <a:lumOff val="15000"/>
                  </a:schemeClr>
                </a:solidFill>
              </a:rPr>
              <a:t>          </a:t>
            </a:r>
            <a:r>
              <a:rPr lang="ja-JP" altLang="en-US" sz="1800" dirty="0">
                <a:solidFill>
                  <a:schemeClr val="bg1">
                    <a:lumMod val="85000"/>
                    <a:lumOff val="15000"/>
                  </a:schemeClr>
                </a:solidFill>
              </a:rPr>
              <a:t>（</a:t>
            </a:r>
            <a:r>
              <a:rPr lang="ja-JP" altLang="en-US" sz="1800" u="sng" dirty="0">
                <a:solidFill>
                  <a:schemeClr val="bg1">
                    <a:lumMod val="85000"/>
                    <a:lumOff val="15000"/>
                  </a:schemeClr>
                </a:solidFill>
              </a:rPr>
              <a:t>法９条①</a:t>
            </a:r>
            <a:r>
              <a:rPr lang="ja-JP" altLang="en-US" sz="1800" dirty="0">
                <a:solidFill>
                  <a:schemeClr val="bg1">
                    <a:lumMod val="85000"/>
                    <a:lumOff val="15000"/>
                  </a:schemeClr>
                </a:solidFill>
              </a:rPr>
              <a:t>）。どの保管所でもいい（</a:t>
            </a:r>
            <a:r>
              <a:rPr lang="ja-JP" altLang="en-US" sz="1800" u="sng" dirty="0">
                <a:solidFill>
                  <a:schemeClr val="bg1">
                    <a:lumMod val="85000"/>
                    <a:lumOff val="15000"/>
                  </a:schemeClr>
                </a:solidFill>
              </a:rPr>
              <a:t>法９条②</a:t>
            </a:r>
            <a:r>
              <a:rPr lang="ja-JP" altLang="en-US" sz="1800" dirty="0">
                <a:solidFill>
                  <a:schemeClr val="bg1">
                    <a:lumMod val="85000"/>
                    <a:lumOff val="15000"/>
                  </a:schemeClr>
                </a:solidFill>
              </a:rPr>
              <a:t>）。</a:t>
            </a:r>
          </a:p>
          <a:p>
            <a:r>
              <a:rPr lang="ja-JP" altLang="en-US" sz="1800" dirty="0">
                <a:solidFill>
                  <a:schemeClr val="bg1">
                    <a:lumMod val="85000"/>
                    <a:lumOff val="15000"/>
                  </a:schemeClr>
                </a:solidFill>
              </a:rPr>
              <a:t>          さらに遺言書保管ファイル（</a:t>
            </a:r>
            <a:r>
              <a:rPr lang="ja-JP" altLang="en-US" sz="1800" u="sng" dirty="0">
                <a:solidFill>
                  <a:schemeClr val="bg1">
                    <a:lumMod val="85000"/>
                    <a:lumOff val="15000"/>
                  </a:schemeClr>
                </a:solidFill>
              </a:rPr>
              <a:t>法７条②</a:t>
            </a:r>
            <a:r>
              <a:rPr lang="ja-JP" altLang="en-US" sz="1800" dirty="0">
                <a:solidFill>
                  <a:schemeClr val="bg1">
                    <a:lumMod val="85000"/>
                    <a:lumOff val="15000"/>
                  </a:schemeClr>
                </a:solidFill>
              </a:rPr>
              <a:t>）に記録されている事項（遺言書の写しを含む）</a:t>
            </a:r>
            <a:endParaRPr lang="en-US" altLang="ja-JP" sz="1800" dirty="0">
              <a:solidFill>
                <a:schemeClr val="bg1">
                  <a:lumMod val="85000"/>
                  <a:lumOff val="15000"/>
                </a:schemeClr>
              </a:solidFill>
            </a:endParaRPr>
          </a:p>
          <a:p>
            <a:r>
              <a:rPr lang="ja-JP" altLang="en-US" sz="1800" dirty="0">
                <a:solidFill>
                  <a:schemeClr val="bg1">
                    <a:lumMod val="85000"/>
                    <a:lumOff val="15000"/>
                  </a:schemeClr>
                </a:solidFill>
              </a:rPr>
              <a:t>          が記載されている「遺言書情報証明書」の交付を請求できる（</a:t>
            </a:r>
            <a:r>
              <a:rPr lang="ja-JP" altLang="en-US" sz="1800" u="sng" dirty="0">
                <a:solidFill>
                  <a:schemeClr val="bg1">
                    <a:lumMod val="85000"/>
                    <a:lumOff val="15000"/>
                  </a:schemeClr>
                </a:solidFill>
              </a:rPr>
              <a:t>法９条①</a:t>
            </a:r>
            <a:r>
              <a:rPr lang="ja-JP" altLang="en-US" sz="1800" dirty="0">
                <a:solidFill>
                  <a:schemeClr val="bg1">
                    <a:lumMod val="85000"/>
                    <a:lumOff val="15000"/>
                  </a:schemeClr>
                </a:solidFill>
              </a:rPr>
              <a:t>）。</a:t>
            </a:r>
            <a:endParaRPr lang="en-US" altLang="ja-JP" sz="1800" dirty="0">
              <a:solidFill>
                <a:schemeClr val="bg1">
                  <a:lumMod val="85000"/>
                  <a:lumOff val="15000"/>
                </a:schemeClr>
              </a:solidFill>
            </a:endParaRPr>
          </a:p>
        </p:txBody>
      </p:sp>
      <p:sp>
        <p:nvSpPr>
          <p:cNvPr id="4" name="スライド番号プレースホルダー 3">
            <a:extLst>
              <a:ext uri="{FF2B5EF4-FFF2-40B4-BE49-F238E27FC236}">
                <a16:creationId xmlns:a16="http://schemas.microsoft.com/office/drawing/2014/main" id="{C6C06E6B-DCED-41FE-ABE1-7E771819159B}"/>
              </a:ext>
            </a:extLst>
          </p:cNvPr>
          <p:cNvSpPr>
            <a:spLocks noGrp="1"/>
          </p:cNvSpPr>
          <p:nvPr>
            <p:ph type="sldNum" sz="quarter" idx="12"/>
          </p:nvPr>
        </p:nvSpPr>
        <p:spPr/>
        <p:txBody>
          <a:bodyPr/>
          <a:lstStyle/>
          <a:p>
            <a:pPr fontAlgn="base">
              <a:spcBef>
                <a:spcPct val="0"/>
              </a:spcBef>
              <a:spcAft>
                <a:spcPct val="0"/>
              </a:spcAft>
              <a:defRPr/>
            </a:pPr>
            <a:fld id="{E45BA4EA-5EFA-460C-8880-04B9C92D5A26}" type="slidenum">
              <a:rPr lang="ja-JP" altLang="en-US">
                <a:solidFill>
                  <a:prstClr val="black">
                    <a:lumMod val="85000"/>
                    <a:lumOff val="15000"/>
                  </a:prstClr>
                </a:solidFill>
                <a:latin typeface="Calibri" pitchFamily="34" charset="0"/>
                <a:ea typeface="ＭＳ Ｐゴシック" pitchFamily="50" charset="-128"/>
              </a:rPr>
              <a:pPr fontAlgn="base">
                <a:spcBef>
                  <a:spcPct val="0"/>
                </a:spcBef>
                <a:spcAft>
                  <a:spcPct val="0"/>
                </a:spcAft>
                <a:defRPr/>
              </a:pPr>
              <a:t>31</a:t>
            </a:fld>
            <a:endParaRPr lang="ja-JP" altLang="en-US" dirty="0">
              <a:solidFill>
                <a:prstClr val="black">
                  <a:lumMod val="85000"/>
                  <a:lumOff val="15000"/>
                </a:prstClr>
              </a:solidFill>
              <a:latin typeface="Calibri" pitchFamily="34" charset="0"/>
              <a:ea typeface="ＭＳ Ｐゴシック" pitchFamily="50" charset="-128"/>
            </a:endParaRPr>
          </a:p>
        </p:txBody>
      </p:sp>
      <p:sp>
        <p:nvSpPr>
          <p:cNvPr id="2" name="テキスト ボックス 1">
            <a:extLst>
              <a:ext uri="{FF2B5EF4-FFF2-40B4-BE49-F238E27FC236}">
                <a16:creationId xmlns:a16="http://schemas.microsoft.com/office/drawing/2014/main" id="{F1B24200-AA74-4629-A222-33ACC0CA21B8}"/>
              </a:ext>
            </a:extLst>
          </p:cNvPr>
          <p:cNvSpPr txBox="1"/>
          <p:nvPr/>
        </p:nvSpPr>
        <p:spPr>
          <a:xfrm>
            <a:off x="6816080" y="1916832"/>
            <a:ext cx="1584176" cy="369332"/>
          </a:xfrm>
          <a:prstGeom prst="rect">
            <a:avLst/>
          </a:prstGeom>
          <a:noFill/>
        </p:spPr>
        <p:txBody>
          <a:bodyPr wrap="square" rtlCol="0">
            <a:spAutoFit/>
          </a:bodyPr>
          <a:lstStyle/>
          <a:p>
            <a:pPr fontAlgn="base">
              <a:spcBef>
                <a:spcPct val="0"/>
              </a:spcBef>
              <a:spcAft>
                <a:spcPct val="0"/>
              </a:spcAft>
            </a:pPr>
            <a:r>
              <a:rPr lang="ja-JP" altLang="en-US" u="sng" dirty="0">
                <a:solidFill>
                  <a:prstClr val="black">
                    <a:lumMod val="85000"/>
                    <a:lumOff val="15000"/>
                  </a:prstClr>
                </a:solidFill>
                <a:latin typeface="Calibri" pitchFamily="34" charset="0"/>
                <a:ea typeface="ＭＳ Ｐゴシック" pitchFamily="50" charset="-128"/>
              </a:rPr>
              <a:t>遺言書保管法</a:t>
            </a:r>
          </a:p>
        </p:txBody>
      </p:sp>
    </p:spTree>
    <p:extLst>
      <p:ext uri="{BB962C8B-B14F-4D97-AF65-F5344CB8AC3E}">
        <p14:creationId xmlns:p14="http://schemas.microsoft.com/office/powerpoint/2010/main" val="13630160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6" name="テキスト プレースホルダー 5">
            <a:extLst>
              <a:ext uri="{FF2B5EF4-FFF2-40B4-BE49-F238E27FC236}">
                <a16:creationId xmlns:a16="http://schemas.microsoft.com/office/drawing/2014/main" id="{8FC6B10C-8320-46D2-8699-82B82C3E2DB0}"/>
              </a:ext>
            </a:extLst>
          </p:cNvPr>
          <p:cNvSpPr>
            <a:spLocks noGrp="1"/>
          </p:cNvSpPr>
          <p:nvPr>
            <p:ph type="body" idx="1"/>
          </p:nvPr>
        </p:nvSpPr>
        <p:spPr>
          <a:xfrm>
            <a:off x="1694511" y="202208"/>
            <a:ext cx="8802978" cy="6336704"/>
          </a:xfrm>
        </p:spPr>
        <p:txBody>
          <a:bodyPr>
            <a:noAutofit/>
          </a:bodyPr>
          <a:lstStyle/>
          <a:p>
            <a:pPr>
              <a:buClr>
                <a:srgbClr val="0BD0D9"/>
              </a:buClr>
              <a:defRPr/>
            </a:pPr>
            <a:r>
              <a:rPr lang="ja-JP" altLang="en-US" sz="1800" dirty="0">
                <a:solidFill>
                  <a:schemeClr val="bg1">
                    <a:lumMod val="85000"/>
                    <a:lumOff val="15000"/>
                  </a:schemeClr>
                </a:solidFill>
                <a:latin typeface="Constantia"/>
                <a:ea typeface="HGP明朝E" panose="02020900000000000000" pitchFamily="18" charset="-128"/>
              </a:rPr>
              <a:t>　</a:t>
            </a:r>
            <a:r>
              <a:rPr lang="ja-JP" altLang="en-US" sz="1800" dirty="0">
                <a:solidFill>
                  <a:schemeClr val="bg1">
                    <a:lumMod val="85000"/>
                    <a:lumOff val="15000"/>
                  </a:schemeClr>
                </a:solidFill>
              </a:rPr>
              <a:t>　   なお、原本の閲覧請求は、当該遺言書が保管されている保管所に対してする必要が</a:t>
            </a:r>
            <a:endParaRPr lang="en-US" altLang="ja-JP" sz="1800" dirty="0">
              <a:solidFill>
                <a:schemeClr val="bg1">
                  <a:lumMod val="85000"/>
                  <a:lumOff val="15000"/>
                </a:schemeClr>
              </a:solidFill>
            </a:endParaRPr>
          </a:p>
          <a:p>
            <a:r>
              <a:rPr lang="ja-JP" altLang="en-US" sz="1800" dirty="0">
                <a:solidFill>
                  <a:schemeClr val="bg1">
                    <a:lumMod val="85000"/>
                    <a:lumOff val="15000"/>
                  </a:schemeClr>
                </a:solidFill>
              </a:rPr>
              <a:t>　　　ある（</a:t>
            </a:r>
            <a:r>
              <a:rPr lang="ja-JP" altLang="en-US" sz="1800" u="sng" dirty="0">
                <a:solidFill>
                  <a:schemeClr val="bg1">
                    <a:lumMod val="85000"/>
                    <a:lumOff val="15000"/>
                  </a:schemeClr>
                </a:solidFill>
              </a:rPr>
              <a:t>法９条③</a:t>
            </a:r>
            <a:r>
              <a:rPr lang="ja-JP" altLang="en-US" sz="1800" dirty="0">
                <a:solidFill>
                  <a:schemeClr val="bg1">
                    <a:lumMod val="85000"/>
                    <a:lumOff val="15000"/>
                  </a:schemeClr>
                </a:solidFill>
              </a:rPr>
              <a:t>）。また交付や閲覧をさせたときには他の遺言書関係者に、保管してい</a:t>
            </a:r>
            <a:endParaRPr lang="en-US" altLang="ja-JP" sz="1800" dirty="0">
              <a:solidFill>
                <a:schemeClr val="bg1">
                  <a:lumMod val="85000"/>
                  <a:lumOff val="15000"/>
                </a:schemeClr>
              </a:solidFill>
            </a:endParaRPr>
          </a:p>
          <a:p>
            <a:r>
              <a:rPr lang="ja-JP" altLang="en-US" sz="1800" dirty="0">
                <a:solidFill>
                  <a:schemeClr val="bg1">
                    <a:lumMod val="85000"/>
                    <a:lumOff val="15000"/>
                  </a:schemeClr>
                </a:solidFill>
              </a:rPr>
              <a:t>　　　る旨を通知する（</a:t>
            </a:r>
            <a:r>
              <a:rPr lang="ja-JP" altLang="en-US" sz="1800" u="sng" dirty="0">
                <a:solidFill>
                  <a:schemeClr val="bg1">
                    <a:lumMod val="85000"/>
                    <a:lumOff val="15000"/>
                  </a:schemeClr>
                </a:solidFill>
              </a:rPr>
              <a:t>法９条⑤ 本文</a:t>
            </a:r>
            <a:r>
              <a:rPr lang="ja-JP" altLang="en-US" sz="1800" dirty="0">
                <a:solidFill>
                  <a:schemeClr val="bg1">
                    <a:lumMod val="85000"/>
                    <a:lumOff val="15000"/>
                  </a:schemeClr>
                </a:solidFill>
              </a:rPr>
              <a:t>）。</a:t>
            </a:r>
            <a:endParaRPr lang="en-US" altLang="ja-JP" sz="1800" dirty="0">
              <a:solidFill>
                <a:schemeClr val="bg1">
                  <a:lumMod val="85000"/>
                  <a:lumOff val="15000"/>
                </a:schemeClr>
              </a:solidFill>
            </a:endParaRPr>
          </a:p>
          <a:p>
            <a:r>
              <a:rPr lang="ja-JP" altLang="en-US" sz="1800" dirty="0">
                <a:solidFill>
                  <a:schemeClr val="bg1">
                    <a:lumMod val="85000"/>
                    <a:lumOff val="15000"/>
                  </a:schemeClr>
                </a:solidFill>
              </a:rPr>
              <a:t>     ・ 保管されている遺言書の検認は不要（</a:t>
            </a:r>
            <a:r>
              <a:rPr lang="ja-JP" altLang="en-US" sz="1800" u="sng" dirty="0">
                <a:solidFill>
                  <a:schemeClr val="bg1">
                    <a:lumMod val="85000"/>
                    <a:lumOff val="15000"/>
                  </a:schemeClr>
                </a:solidFill>
              </a:rPr>
              <a:t>法１１条</a:t>
            </a:r>
            <a:r>
              <a:rPr lang="ja-JP" altLang="en-US" sz="1800" dirty="0">
                <a:solidFill>
                  <a:schemeClr val="bg1">
                    <a:lumMod val="85000"/>
                    <a:lumOff val="15000"/>
                  </a:schemeClr>
                </a:solidFill>
              </a:rPr>
              <a:t>）で、遺言の執行は原本ではなく、</a:t>
            </a:r>
            <a:endParaRPr lang="en-US" altLang="ja-JP" sz="1800" dirty="0">
              <a:solidFill>
                <a:schemeClr val="bg1">
                  <a:lumMod val="85000"/>
                  <a:lumOff val="15000"/>
                </a:schemeClr>
              </a:solidFill>
            </a:endParaRPr>
          </a:p>
          <a:p>
            <a:r>
              <a:rPr lang="ja-JP" altLang="en-US" sz="1800" dirty="0">
                <a:solidFill>
                  <a:schemeClr val="bg1">
                    <a:lumMod val="85000"/>
                    <a:lumOff val="15000"/>
                  </a:schemeClr>
                </a:solidFill>
              </a:rPr>
              <a:t>　　　遺言書情報証明書（複数発行可能）でも行うことができる。</a:t>
            </a:r>
            <a:endParaRPr lang="en-US" altLang="ja-JP" sz="1800" dirty="0">
              <a:solidFill>
                <a:schemeClr val="bg1">
                  <a:lumMod val="85000"/>
                  <a:lumOff val="15000"/>
                </a:schemeClr>
              </a:solidFill>
            </a:endParaRPr>
          </a:p>
          <a:p>
            <a:pPr>
              <a:buClr>
                <a:srgbClr val="0BD0D9"/>
              </a:buClr>
              <a:defRPr/>
            </a:pPr>
            <a:r>
              <a:rPr lang="ja-JP" altLang="en-US" sz="1800" dirty="0">
                <a:solidFill>
                  <a:schemeClr val="bg1">
                    <a:lumMod val="85000"/>
                    <a:lumOff val="15000"/>
                  </a:schemeClr>
                </a:solidFill>
                <a:latin typeface="Constantia"/>
                <a:ea typeface="HGP明朝E" panose="02020900000000000000" pitchFamily="18" charset="-128"/>
              </a:rPr>
              <a:t> </a:t>
            </a:r>
            <a:r>
              <a:rPr lang="en-US" altLang="ja-JP" sz="1800" dirty="0">
                <a:solidFill>
                  <a:schemeClr val="bg1">
                    <a:lumMod val="85000"/>
                    <a:lumOff val="15000"/>
                  </a:schemeClr>
                </a:solidFill>
                <a:latin typeface="Constantia"/>
                <a:ea typeface="HGP明朝E" panose="02020900000000000000" pitchFamily="18" charset="-128"/>
              </a:rPr>
              <a:t>(</a:t>
            </a:r>
            <a:r>
              <a:rPr lang="ja-JP" altLang="en-US" sz="1800" dirty="0">
                <a:solidFill>
                  <a:schemeClr val="bg1">
                    <a:lumMod val="85000"/>
                    <a:lumOff val="15000"/>
                  </a:schemeClr>
                </a:solidFill>
                <a:latin typeface="Constantia"/>
                <a:ea typeface="HGP明朝E" panose="02020900000000000000" pitchFamily="18" charset="-128"/>
              </a:rPr>
              <a:t>３</a:t>
            </a:r>
            <a:r>
              <a:rPr lang="en-US" altLang="ja-JP" sz="1800" dirty="0">
                <a:solidFill>
                  <a:schemeClr val="bg1">
                    <a:lumMod val="85000"/>
                    <a:lumOff val="15000"/>
                  </a:schemeClr>
                </a:solidFill>
                <a:latin typeface="Constantia"/>
                <a:ea typeface="HGP明朝E" panose="02020900000000000000" pitchFamily="18" charset="-128"/>
              </a:rPr>
              <a:t>) </a:t>
            </a:r>
            <a:r>
              <a:rPr lang="ja-JP" altLang="en-US" sz="1800" dirty="0">
                <a:solidFill>
                  <a:schemeClr val="bg1">
                    <a:lumMod val="85000"/>
                    <a:lumOff val="15000"/>
                  </a:schemeClr>
                </a:solidFill>
                <a:latin typeface="Constantia"/>
                <a:ea typeface="HGP明朝E" panose="02020900000000000000" pitchFamily="18" charset="-128"/>
              </a:rPr>
              <a:t>遺言執行者の権限等</a:t>
            </a:r>
            <a:endParaRPr lang="en-US" altLang="ja-JP" sz="1800" dirty="0">
              <a:solidFill>
                <a:schemeClr val="bg1">
                  <a:lumMod val="85000"/>
                  <a:lumOff val="15000"/>
                </a:schemeClr>
              </a:solidFill>
              <a:latin typeface="Constantia"/>
              <a:ea typeface="HGP明朝E" panose="02020900000000000000" pitchFamily="18" charset="-128"/>
            </a:endParaRPr>
          </a:p>
          <a:p>
            <a:pPr>
              <a:buClr>
                <a:srgbClr val="0BD0D9"/>
              </a:buClr>
              <a:defRPr/>
            </a:pPr>
            <a:r>
              <a:rPr lang="ja-JP" altLang="en-US" sz="1800" dirty="0">
                <a:solidFill>
                  <a:schemeClr val="bg1">
                    <a:lumMod val="85000"/>
                    <a:lumOff val="15000"/>
                  </a:schemeClr>
                </a:solidFill>
                <a:latin typeface="Constantia"/>
                <a:ea typeface="HGP明朝E" panose="02020900000000000000" pitchFamily="18" charset="-128"/>
              </a:rPr>
              <a:t>      ・ 法的地位の明確化･･･旧法では遺言執行者の法的地位は「（　　 　 　）の代理人とみな </a:t>
            </a:r>
            <a:endParaRPr lang="en-US" altLang="ja-JP" sz="1800" dirty="0">
              <a:solidFill>
                <a:schemeClr val="bg1">
                  <a:lumMod val="85000"/>
                  <a:lumOff val="15000"/>
                </a:schemeClr>
              </a:solidFill>
              <a:latin typeface="Constantia"/>
              <a:ea typeface="HGP明朝E" panose="02020900000000000000" pitchFamily="18" charset="-128"/>
            </a:endParaRPr>
          </a:p>
          <a:p>
            <a:pPr>
              <a:buClr>
                <a:srgbClr val="0BD0D9"/>
              </a:buClr>
              <a:defRPr/>
            </a:pPr>
            <a:r>
              <a:rPr lang="ja-JP" altLang="en-US" sz="1800" dirty="0">
                <a:solidFill>
                  <a:schemeClr val="bg1">
                    <a:lumMod val="85000"/>
                    <a:lumOff val="15000"/>
                  </a:schemeClr>
                </a:solidFill>
                <a:latin typeface="Constantia"/>
                <a:ea typeface="HGP明朝E" panose="02020900000000000000" pitchFamily="18" charset="-128"/>
              </a:rPr>
              <a:t>         す」（</a:t>
            </a:r>
            <a:r>
              <a:rPr lang="ja-JP" altLang="en-US" sz="1800" u="sng" dirty="0">
                <a:solidFill>
                  <a:schemeClr val="bg1">
                    <a:lumMod val="85000"/>
                    <a:lumOff val="15000"/>
                  </a:schemeClr>
                </a:solidFill>
                <a:latin typeface="Constantia"/>
                <a:ea typeface="HGP明朝E" panose="02020900000000000000" pitchFamily="18" charset="-128"/>
              </a:rPr>
              <a:t>旧１０１５条</a:t>
            </a:r>
            <a:r>
              <a:rPr lang="ja-JP" altLang="en-US" sz="1800" dirty="0">
                <a:solidFill>
                  <a:schemeClr val="bg1">
                    <a:lumMod val="85000"/>
                    <a:lumOff val="15000"/>
                  </a:schemeClr>
                </a:solidFill>
                <a:latin typeface="Constantia"/>
                <a:ea typeface="HGP明朝E" panose="02020900000000000000" pitchFamily="18" charset="-128"/>
              </a:rPr>
              <a:t>）とされるのみで明確でなかった。そのため遺言者の意思と相続人の</a:t>
            </a:r>
            <a:endParaRPr lang="en-US" altLang="ja-JP" sz="1800" dirty="0">
              <a:solidFill>
                <a:schemeClr val="bg1">
                  <a:lumMod val="85000"/>
                  <a:lumOff val="15000"/>
                </a:schemeClr>
              </a:solidFill>
              <a:latin typeface="Constantia"/>
              <a:ea typeface="HGP明朝E" panose="02020900000000000000" pitchFamily="18" charset="-128"/>
            </a:endParaRPr>
          </a:p>
          <a:p>
            <a:pPr>
              <a:buClr>
                <a:srgbClr val="0BD0D9"/>
              </a:buClr>
              <a:defRPr/>
            </a:pPr>
            <a:r>
              <a:rPr lang="en-US" altLang="ja-JP" sz="1800" dirty="0">
                <a:solidFill>
                  <a:schemeClr val="bg1">
                    <a:lumMod val="85000"/>
                    <a:lumOff val="15000"/>
                  </a:schemeClr>
                </a:solidFill>
                <a:latin typeface="Constantia"/>
                <a:ea typeface="HGP明朝E" panose="02020900000000000000" pitchFamily="18" charset="-128"/>
              </a:rPr>
              <a:t>         </a:t>
            </a:r>
            <a:r>
              <a:rPr lang="ja-JP" altLang="en-US" sz="1800" dirty="0">
                <a:solidFill>
                  <a:schemeClr val="bg1">
                    <a:lumMod val="85000"/>
                    <a:lumOff val="15000"/>
                  </a:schemeClr>
                </a:solidFill>
                <a:latin typeface="Constantia"/>
                <a:ea typeface="HGP明朝E" panose="02020900000000000000" pitchFamily="18" charset="-128"/>
              </a:rPr>
              <a:t>利益が対立する場合にトラブルになることがあった。そこで</a:t>
            </a:r>
            <a:r>
              <a:rPr lang="ja-JP" altLang="en-US" sz="1800" u="sng" dirty="0">
                <a:solidFill>
                  <a:schemeClr val="bg1">
                    <a:lumMod val="85000"/>
                    <a:lumOff val="15000"/>
                  </a:schemeClr>
                </a:solidFill>
                <a:latin typeface="Constantia"/>
                <a:ea typeface="HGP明朝E" panose="02020900000000000000" pitchFamily="18" charset="-128"/>
              </a:rPr>
              <a:t>新１０１２条①</a:t>
            </a:r>
            <a:r>
              <a:rPr lang="ja-JP" altLang="en-US" sz="1800" dirty="0">
                <a:solidFill>
                  <a:schemeClr val="bg1">
                    <a:lumMod val="85000"/>
                    <a:lumOff val="15000"/>
                  </a:schemeClr>
                </a:solidFill>
                <a:latin typeface="Constantia"/>
                <a:ea typeface="HGP明朝E" panose="02020900000000000000" pitchFamily="18" charset="-128"/>
              </a:rPr>
              <a:t>に「遺言の</a:t>
            </a:r>
            <a:endParaRPr lang="en-US" altLang="ja-JP" sz="1800" dirty="0">
              <a:solidFill>
                <a:schemeClr val="bg1">
                  <a:lumMod val="85000"/>
                  <a:lumOff val="15000"/>
                </a:schemeClr>
              </a:solidFill>
              <a:latin typeface="Constantia"/>
              <a:ea typeface="HGP明朝E" panose="02020900000000000000" pitchFamily="18" charset="-128"/>
            </a:endParaRPr>
          </a:p>
          <a:p>
            <a:pPr>
              <a:buClr>
                <a:srgbClr val="0BD0D9"/>
              </a:buClr>
              <a:defRPr/>
            </a:pPr>
            <a:r>
              <a:rPr lang="ja-JP" altLang="en-US" sz="1800" dirty="0">
                <a:solidFill>
                  <a:schemeClr val="bg1">
                    <a:lumMod val="85000"/>
                    <a:lumOff val="15000"/>
                  </a:schemeClr>
                </a:solidFill>
                <a:latin typeface="Constantia"/>
                <a:ea typeface="HGP明朝E" panose="02020900000000000000" pitchFamily="18" charset="-128"/>
              </a:rPr>
              <a:t>　　    内容を実現するため」との文言が追加され、あくまでも（　　  　　）の意思に従って職務を</a:t>
            </a:r>
            <a:endParaRPr lang="en-US" altLang="ja-JP" sz="1800" dirty="0">
              <a:solidFill>
                <a:schemeClr val="bg1">
                  <a:lumMod val="85000"/>
                  <a:lumOff val="15000"/>
                </a:schemeClr>
              </a:solidFill>
              <a:latin typeface="Constantia"/>
              <a:ea typeface="HGP明朝E" panose="02020900000000000000" pitchFamily="18" charset="-128"/>
            </a:endParaRPr>
          </a:p>
          <a:p>
            <a:pPr>
              <a:buClr>
                <a:srgbClr val="0BD0D9"/>
              </a:buClr>
              <a:defRPr/>
            </a:pPr>
            <a:r>
              <a:rPr lang="ja-JP" altLang="en-US" sz="1800" dirty="0">
                <a:solidFill>
                  <a:schemeClr val="bg1">
                    <a:lumMod val="85000"/>
                    <a:lumOff val="15000"/>
                  </a:schemeClr>
                </a:solidFill>
                <a:latin typeface="Constantia"/>
                <a:ea typeface="HGP明朝E" panose="02020900000000000000" pitchFamily="18" charset="-128"/>
              </a:rPr>
              <a:t>　　　  行うことが明確になった。また「相続人に対して直接にその効力を生ずる」（</a:t>
            </a:r>
            <a:r>
              <a:rPr lang="ja-JP" altLang="en-US" sz="1800" u="sng" dirty="0">
                <a:solidFill>
                  <a:schemeClr val="bg1">
                    <a:lumMod val="85000"/>
                    <a:lumOff val="15000"/>
                  </a:schemeClr>
                </a:solidFill>
                <a:latin typeface="Constantia"/>
                <a:ea typeface="HGP明朝E" panose="02020900000000000000" pitchFamily="18" charset="-128"/>
              </a:rPr>
              <a:t>新１０１５</a:t>
            </a:r>
            <a:endParaRPr lang="en-US" altLang="ja-JP" sz="1800" u="sng" dirty="0">
              <a:solidFill>
                <a:schemeClr val="bg1">
                  <a:lumMod val="85000"/>
                  <a:lumOff val="15000"/>
                </a:schemeClr>
              </a:solidFill>
              <a:latin typeface="Constantia"/>
              <a:ea typeface="HGP明朝E" panose="02020900000000000000" pitchFamily="18" charset="-128"/>
            </a:endParaRPr>
          </a:p>
          <a:p>
            <a:pPr>
              <a:buClr>
                <a:srgbClr val="0BD0D9"/>
              </a:buClr>
              <a:defRPr/>
            </a:pPr>
            <a:r>
              <a:rPr lang="ja-JP" altLang="en-US" sz="1800" dirty="0">
                <a:solidFill>
                  <a:schemeClr val="bg1">
                    <a:lumMod val="85000"/>
                    <a:lumOff val="15000"/>
                  </a:schemeClr>
                </a:solidFill>
                <a:latin typeface="Constantia"/>
                <a:ea typeface="HGP明朝E" panose="02020900000000000000" pitchFamily="18" charset="-128"/>
              </a:rPr>
              <a:t>          </a:t>
            </a:r>
            <a:r>
              <a:rPr lang="ja-JP" altLang="en-US" sz="1800" u="sng" dirty="0">
                <a:solidFill>
                  <a:schemeClr val="bg1">
                    <a:lumMod val="85000"/>
                    <a:lumOff val="15000"/>
                  </a:schemeClr>
                </a:solidFill>
                <a:latin typeface="Constantia"/>
                <a:ea typeface="HGP明朝E" panose="02020900000000000000" pitchFamily="18" charset="-128"/>
              </a:rPr>
              <a:t>条</a:t>
            </a:r>
            <a:r>
              <a:rPr lang="ja-JP" altLang="en-US" sz="1800" dirty="0">
                <a:solidFill>
                  <a:schemeClr val="bg1">
                    <a:lumMod val="85000"/>
                    <a:lumOff val="15000"/>
                  </a:schemeClr>
                </a:solidFill>
                <a:latin typeface="Constantia"/>
                <a:ea typeface="HGP明朝E" panose="02020900000000000000" pitchFamily="18" charset="-128"/>
              </a:rPr>
              <a:t>）と定められたことにより、その行為の効果が相続人に帰属することが明確になった。</a:t>
            </a:r>
            <a:endParaRPr lang="en-US" altLang="ja-JP" sz="1800" dirty="0">
              <a:solidFill>
                <a:schemeClr val="bg1">
                  <a:lumMod val="85000"/>
                  <a:lumOff val="15000"/>
                </a:schemeClr>
              </a:solidFill>
              <a:latin typeface="Constantia"/>
              <a:ea typeface="HGP明朝E" panose="02020900000000000000" pitchFamily="18" charset="-128"/>
            </a:endParaRPr>
          </a:p>
          <a:p>
            <a:pPr>
              <a:buClr>
                <a:srgbClr val="0BD0D9"/>
              </a:buClr>
              <a:defRPr/>
            </a:pPr>
            <a:r>
              <a:rPr lang="ja-JP" altLang="en-US" sz="1800" dirty="0">
                <a:solidFill>
                  <a:schemeClr val="bg1">
                    <a:lumMod val="85000"/>
                    <a:lumOff val="15000"/>
                  </a:schemeClr>
                </a:solidFill>
                <a:latin typeface="Constantia"/>
                <a:ea typeface="HGP明朝E" panose="02020900000000000000" pitchFamily="18" charset="-128"/>
              </a:rPr>
              <a:t> </a:t>
            </a:r>
            <a:r>
              <a:rPr lang="en-US" altLang="ja-JP" sz="1800" dirty="0">
                <a:solidFill>
                  <a:schemeClr val="bg1">
                    <a:lumMod val="85000"/>
                    <a:lumOff val="15000"/>
                  </a:schemeClr>
                </a:solidFill>
                <a:latin typeface="Constantia"/>
                <a:ea typeface="HGP明朝E" panose="02020900000000000000" pitchFamily="18" charset="-128"/>
              </a:rPr>
              <a:t>  </a:t>
            </a:r>
            <a:r>
              <a:rPr lang="ja-JP" altLang="en-US" sz="1800" dirty="0">
                <a:solidFill>
                  <a:schemeClr val="bg1">
                    <a:lumMod val="85000"/>
                    <a:lumOff val="15000"/>
                  </a:schemeClr>
                </a:solidFill>
                <a:latin typeface="Constantia"/>
                <a:ea typeface="HGP明朝E" panose="02020900000000000000" pitchFamily="18" charset="-128"/>
              </a:rPr>
              <a:t>　 ・ （　　　　 　　）承継遺言（</a:t>
            </a:r>
            <a:r>
              <a:rPr lang="ja-JP" altLang="en-US" sz="1800" u="sng" dirty="0">
                <a:solidFill>
                  <a:schemeClr val="bg1">
                    <a:lumMod val="85000"/>
                    <a:lumOff val="15000"/>
                  </a:schemeClr>
                </a:solidFill>
                <a:latin typeface="Constantia"/>
                <a:ea typeface="HGP明朝E" panose="02020900000000000000" pitchFamily="18" charset="-128"/>
              </a:rPr>
              <a:t>新１０１４条②</a:t>
            </a:r>
            <a:r>
              <a:rPr lang="ja-JP" altLang="en-US" sz="1800" dirty="0">
                <a:solidFill>
                  <a:schemeClr val="bg1">
                    <a:lumMod val="85000"/>
                    <a:lumOff val="15000"/>
                  </a:schemeClr>
                </a:solidFill>
                <a:latin typeface="Constantia"/>
                <a:ea typeface="HGP明朝E" panose="02020900000000000000" pitchFamily="18" charset="-128"/>
              </a:rPr>
              <a:t>）。　　</a:t>
            </a:r>
            <a:endParaRPr lang="en-US" altLang="ja-JP" sz="1800" dirty="0">
              <a:solidFill>
                <a:schemeClr val="bg1">
                  <a:lumMod val="85000"/>
                  <a:lumOff val="15000"/>
                </a:schemeClr>
              </a:solidFill>
              <a:latin typeface="Constantia"/>
              <a:ea typeface="HGP明朝E" panose="02020900000000000000" pitchFamily="18" charset="-128"/>
            </a:endParaRPr>
          </a:p>
          <a:p>
            <a:pPr>
              <a:buClr>
                <a:srgbClr val="0BD0D9"/>
              </a:buClr>
              <a:defRPr/>
            </a:pPr>
            <a:r>
              <a:rPr lang="ja-JP" altLang="en-US" sz="1800" dirty="0">
                <a:solidFill>
                  <a:schemeClr val="bg1">
                    <a:lumMod val="85000"/>
                    <a:lumOff val="15000"/>
                  </a:schemeClr>
                </a:solidFill>
                <a:latin typeface="Constantia"/>
                <a:ea typeface="HGP明朝E" panose="02020900000000000000" pitchFamily="18" charset="-128"/>
              </a:rPr>
              <a:t>　　　  遺言があれば、死亡のときに直ちに相続人が当該遺産を確定的に取得することと</a:t>
            </a:r>
            <a:endParaRPr lang="en-US" altLang="ja-JP" sz="1800" dirty="0">
              <a:solidFill>
                <a:schemeClr val="bg1">
                  <a:lumMod val="85000"/>
                  <a:lumOff val="15000"/>
                </a:schemeClr>
              </a:solidFill>
              <a:latin typeface="Constantia"/>
              <a:ea typeface="HGP明朝E" panose="02020900000000000000" pitchFamily="18" charset="-128"/>
            </a:endParaRPr>
          </a:p>
          <a:p>
            <a:pPr>
              <a:buClr>
                <a:srgbClr val="0BD0D9"/>
              </a:buClr>
              <a:defRPr/>
            </a:pPr>
            <a:r>
              <a:rPr lang="en-US" altLang="ja-JP" sz="1800" dirty="0">
                <a:solidFill>
                  <a:schemeClr val="bg1">
                    <a:lumMod val="85000"/>
                    <a:lumOff val="15000"/>
                  </a:schemeClr>
                </a:solidFill>
                <a:latin typeface="Constantia"/>
                <a:ea typeface="HGP明朝E" panose="02020900000000000000" pitchFamily="18" charset="-128"/>
              </a:rPr>
              <a:t>          </a:t>
            </a:r>
            <a:r>
              <a:rPr lang="ja-JP" altLang="en-US" sz="1800" dirty="0">
                <a:solidFill>
                  <a:schemeClr val="bg1">
                    <a:lumMod val="85000"/>
                    <a:lumOff val="15000"/>
                  </a:schemeClr>
                </a:solidFill>
                <a:latin typeface="Constantia"/>
                <a:ea typeface="HGP明朝E" panose="02020900000000000000" pitchFamily="18" charset="-128"/>
              </a:rPr>
              <a:t>なる（最判Ｈ３年４．１９）とされ、相続人による単独の登記申請が認められている。</a:t>
            </a:r>
            <a:endParaRPr lang="en-US" altLang="ja-JP" sz="1800" dirty="0">
              <a:solidFill>
                <a:schemeClr val="bg1">
                  <a:lumMod val="85000"/>
                  <a:lumOff val="15000"/>
                </a:schemeClr>
              </a:solidFill>
              <a:latin typeface="Constantia"/>
              <a:ea typeface="HGP明朝E" panose="02020900000000000000" pitchFamily="18" charset="-128"/>
            </a:endParaRPr>
          </a:p>
          <a:p>
            <a:pPr>
              <a:buClr>
                <a:srgbClr val="0BD0D9"/>
              </a:buClr>
              <a:defRPr/>
            </a:pPr>
            <a:r>
              <a:rPr lang="ja-JP" altLang="en-US" sz="1800" dirty="0">
                <a:solidFill>
                  <a:schemeClr val="bg1">
                    <a:lumMod val="85000"/>
                    <a:lumOff val="15000"/>
                  </a:schemeClr>
                </a:solidFill>
                <a:latin typeface="Constantia"/>
                <a:ea typeface="HGP明朝E" panose="02020900000000000000" pitchFamily="18" charset="-128"/>
              </a:rPr>
              <a:t>　　　  しかし受益相続人の法定相続分を超える部分については対抗問題として処理される</a:t>
            </a:r>
            <a:endParaRPr lang="en-US" altLang="ja-JP" sz="1800" dirty="0">
              <a:solidFill>
                <a:schemeClr val="bg1">
                  <a:lumMod val="85000"/>
                  <a:lumOff val="15000"/>
                </a:schemeClr>
              </a:solidFill>
              <a:latin typeface="Constantia"/>
              <a:ea typeface="HGP明朝E" panose="02020900000000000000" pitchFamily="18" charset="-128"/>
            </a:endParaRPr>
          </a:p>
          <a:p>
            <a:pPr>
              <a:buClr>
                <a:srgbClr val="0BD0D9"/>
              </a:buClr>
              <a:defRPr/>
            </a:pPr>
            <a:r>
              <a:rPr lang="ja-JP" altLang="en-US" sz="1800" dirty="0">
                <a:solidFill>
                  <a:schemeClr val="bg1">
                    <a:lumMod val="85000"/>
                    <a:lumOff val="15000"/>
                  </a:schemeClr>
                </a:solidFill>
                <a:latin typeface="Constantia"/>
                <a:ea typeface="HGP明朝E" panose="02020900000000000000" pitchFamily="18" charset="-128"/>
              </a:rPr>
              <a:t>          （</a:t>
            </a:r>
            <a:r>
              <a:rPr lang="ja-JP" altLang="en-US" sz="1800" u="sng" dirty="0">
                <a:solidFill>
                  <a:schemeClr val="bg1">
                    <a:lumMod val="85000"/>
                    <a:lumOff val="15000"/>
                  </a:schemeClr>
                </a:solidFill>
                <a:latin typeface="Constantia"/>
                <a:ea typeface="HGP明朝E" panose="02020900000000000000" pitchFamily="18" charset="-128"/>
              </a:rPr>
              <a:t>新８９９条の２</a:t>
            </a:r>
            <a:r>
              <a:rPr lang="ja-JP" altLang="en-US" sz="1800" dirty="0">
                <a:solidFill>
                  <a:schemeClr val="bg1">
                    <a:lumMod val="85000"/>
                    <a:lumOff val="15000"/>
                  </a:schemeClr>
                </a:solidFill>
                <a:latin typeface="Constantia"/>
                <a:ea typeface="HGP明朝E" panose="02020900000000000000" pitchFamily="18" charset="-128"/>
              </a:rPr>
              <a:t>）こともあって、対抗要件具備行為については遺言執行者の権限に含</a:t>
            </a:r>
            <a:endParaRPr lang="en-US" altLang="ja-JP" sz="1800" dirty="0">
              <a:solidFill>
                <a:schemeClr val="bg1">
                  <a:lumMod val="85000"/>
                  <a:lumOff val="15000"/>
                </a:schemeClr>
              </a:solidFill>
              <a:latin typeface="Constantia"/>
              <a:ea typeface="HGP明朝E" panose="02020900000000000000" pitchFamily="18" charset="-128"/>
            </a:endParaRPr>
          </a:p>
          <a:p>
            <a:pPr>
              <a:buClr>
                <a:srgbClr val="0BD0D9"/>
              </a:buClr>
              <a:defRPr/>
            </a:pPr>
            <a:r>
              <a:rPr lang="ja-JP" altLang="en-US" sz="1800" dirty="0">
                <a:solidFill>
                  <a:schemeClr val="bg1">
                    <a:lumMod val="85000"/>
                    <a:lumOff val="15000"/>
                  </a:schemeClr>
                </a:solidFill>
                <a:latin typeface="Constantia"/>
                <a:ea typeface="HGP明朝E" panose="02020900000000000000" pitchFamily="18" charset="-128"/>
              </a:rPr>
              <a:t>          めるものとされた（</a:t>
            </a:r>
            <a:r>
              <a:rPr lang="ja-JP" altLang="en-US" sz="1800" u="sng" dirty="0">
                <a:solidFill>
                  <a:schemeClr val="bg1">
                    <a:lumMod val="85000"/>
                    <a:lumOff val="15000"/>
                  </a:schemeClr>
                </a:solidFill>
                <a:latin typeface="Constantia"/>
                <a:ea typeface="HGP明朝E" panose="02020900000000000000" pitchFamily="18" charset="-128"/>
              </a:rPr>
              <a:t>新１０１４条②</a:t>
            </a:r>
            <a:r>
              <a:rPr lang="ja-JP" altLang="en-US" sz="1800" dirty="0">
                <a:solidFill>
                  <a:schemeClr val="bg1">
                    <a:lumMod val="85000"/>
                    <a:lumOff val="15000"/>
                  </a:schemeClr>
                </a:solidFill>
                <a:latin typeface="Constantia"/>
                <a:ea typeface="HGP明朝E" panose="02020900000000000000" pitchFamily="18" charset="-128"/>
              </a:rPr>
              <a:t>）。</a:t>
            </a:r>
            <a:endParaRPr lang="en-US" altLang="ja-JP" sz="1800" dirty="0">
              <a:solidFill>
                <a:schemeClr val="bg1">
                  <a:lumMod val="85000"/>
                  <a:lumOff val="15000"/>
                </a:schemeClr>
              </a:solidFill>
              <a:latin typeface="Constantia"/>
              <a:ea typeface="HGP明朝E" panose="02020900000000000000" pitchFamily="18" charset="-128"/>
            </a:endParaRPr>
          </a:p>
          <a:p>
            <a:pPr>
              <a:buClr>
                <a:srgbClr val="0BD0D9"/>
              </a:buClr>
              <a:defRPr/>
            </a:pPr>
            <a:r>
              <a:rPr lang="en-US" altLang="ja-JP" sz="1800" dirty="0">
                <a:solidFill>
                  <a:schemeClr val="bg1">
                    <a:lumMod val="85000"/>
                    <a:lumOff val="15000"/>
                  </a:schemeClr>
                </a:solidFill>
                <a:latin typeface="Constantia"/>
                <a:ea typeface="HGP明朝E" panose="02020900000000000000" pitchFamily="18" charset="-128"/>
              </a:rPr>
              <a:t>       </a:t>
            </a:r>
            <a:r>
              <a:rPr lang="ja-JP" altLang="en-US" sz="1800" dirty="0">
                <a:solidFill>
                  <a:schemeClr val="bg1">
                    <a:lumMod val="85000"/>
                    <a:lumOff val="15000"/>
                  </a:schemeClr>
                </a:solidFill>
                <a:latin typeface="Constantia"/>
                <a:ea typeface="HGP明朝E" panose="02020900000000000000" pitchFamily="18" charset="-128"/>
              </a:rPr>
              <a:t>・ 特定の事情がない限りは、遺言執行者は（　　　</a:t>
            </a:r>
            <a:r>
              <a:rPr lang="en-US" altLang="ja-JP" sz="1800" dirty="0">
                <a:solidFill>
                  <a:schemeClr val="bg1">
                    <a:lumMod val="85000"/>
                    <a:lumOff val="15000"/>
                  </a:schemeClr>
                </a:solidFill>
                <a:latin typeface="Constantia"/>
                <a:ea typeface="HGP明朝E" panose="02020900000000000000" pitchFamily="18" charset="-128"/>
              </a:rPr>
              <a:t> </a:t>
            </a:r>
            <a:r>
              <a:rPr lang="ja-JP" altLang="en-US" sz="1800" dirty="0">
                <a:solidFill>
                  <a:schemeClr val="bg1">
                    <a:lumMod val="85000"/>
                    <a:lumOff val="15000"/>
                  </a:schemeClr>
                </a:solidFill>
                <a:latin typeface="Constantia"/>
                <a:ea typeface="HGP明朝E" panose="02020900000000000000" pitchFamily="18" charset="-128"/>
              </a:rPr>
              <a:t>　　　）を負わない（最判Ｈ１０．２．２７）。</a:t>
            </a:r>
            <a:endParaRPr lang="en-US" altLang="ja-JP" sz="1800" dirty="0">
              <a:solidFill>
                <a:schemeClr val="bg1">
                  <a:lumMod val="85000"/>
                  <a:lumOff val="15000"/>
                </a:schemeClr>
              </a:solidFill>
            </a:endParaRPr>
          </a:p>
        </p:txBody>
      </p:sp>
      <p:sp>
        <p:nvSpPr>
          <p:cNvPr id="4" name="スライド番号プレースホルダー 3">
            <a:extLst>
              <a:ext uri="{FF2B5EF4-FFF2-40B4-BE49-F238E27FC236}">
                <a16:creationId xmlns:a16="http://schemas.microsoft.com/office/drawing/2014/main" id="{C6C06E6B-DCED-41FE-ABE1-7E771819159B}"/>
              </a:ext>
            </a:extLst>
          </p:cNvPr>
          <p:cNvSpPr>
            <a:spLocks noGrp="1"/>
          </p:cNvSpPr>
          <p:nvPr>
            <p:ph type="sldNum" sz="quarter" idx="12"/>
          </p:nvPr>
        </p:nvSpPr>
        <p:spPr/>
        <p:txBody>
          <a:bodyPr/>
          <a:lstStyle/>
          <a:p>
            <a:pPr fontAlgn="base">
              <a:spcBef>
                <a:spcPct val="0"/>
              </a:spcBef>
              <a:spcAft>
                <a:spcPct val="0"/>
              </a:spcAft>
              <a:defRPr/>
            </a:pPr>
            <a:fld id="{E45BA4EA-5EFA-460C-8880-04B9C92D5A26}" type="slidenum">
              <a:rPr lang="ja-JP" altLang="en-US">
                <a:solidFill>
                  <a:prstClr val="black">
                    <a:lumMod val="85000"/>
                    <a:lumOff val="15000"/>
                  </a:prstClr>
                </a:solidFill>
                <a:latin typeface="Calibri" pitchFamily="34" charset="0"/>
                <a:ea typeface="ＭＳ Ｐゴシック" pitchFamily="50" charset="-128"/>
              </a:rPr>
              <a:pPr fontAlgn="base">
                <a:spcBef>
                  <a:spcPct val="0"/>
                </a:spcBef>
                <a:spcAft>
                  <a:spcPct val="0"/>
                </a:spcAft>
                <a:defRPr/>
              </a:pPr>
              <a:t>32</a:t>
            </a:fld>
            <a:endParaRPr lang="ja-JP" altLang="en-US" dirty="0">
              <a:solidFill>
                <a:prstClr val="black">
                  <a:lumMod val="85000"/>
                  <a:lumOff val="15000"/>
                </a:prstClr>
              </a:solidFill>
              <a:latin typeface="Calibri" pitchFamily="34" charset="0"/>
              <a:ea typeface="ＭＳ Ｐゴシック" pitchFamily="50" charset="-128"/>
            </a:endParaRPr>
          </a:p>
        </p:txBody>
      </p:sp>
      <p:sp>
        <p:nvSpPr>
          <p:cNvPr id="2" name="テキスト ボックス 1">
            <a:extLst>
              <a:ext uri="{FF2B5EF4-FFF2-40B4-BE49-F238E27FC236}">
                <a16:creationId xmlns:a16="http://schemas.microsoft.com/office/drawing/2014/main" id="{FF75E135-FCDA-4F15-878B-F99F3D7DFE24}"/>
              </a:ext>
            </a:extLst>
          </p:cNvPr>
          <p:cNvSpPr txBox="1"/>
          <p:nvPr/>
        </p:nvSpPr>
        <p:spPr>
          <a:xfrm>
            <a:off x="7922488" y="2186398"/>
            <a:ext cx="1005840" cy="369332"/>
          </a:xfrm>
          <a:prstGeom prst="rect">
            <a:avLst/>
          </a:prstGeom>
          <a:noFill/>
        </p:spPr>
        <p:txBody>
          <a:bodyPr wrap="square" rtlCol="0">
            <a:spAutoFit/>
          </a:bodyPr>
          <a:lstStyle/>
          <a:p>
            <a:pPr fontAlgn="base">
              <a:spcBef>
                <a:spcPct val="0"/>
              </a:spcBef>
              <a:spcAft>
                <a:spcPct val="0"/>
              </a:spcAft>
            </a:pPr>
            <a:r>
              <a:rPr lang="ja-JP" altLang="en-US" dirty="0">
                <a:solidFill>
                  <a:prstClr val="black">
                    <a:lumMod val="85000"/>
                    <a:lumOff val="15000"/>
                  </a:prstClr>
                </a:solidFill>
                <a:latin typeface="Calibri" pitchFamily="34" charset="0"/>
                <a:ea typeface="ＭＳ Ｐゴシック" pitchFamily="50" charset="-128"/>
              </a:rPr>
              <a:t>相続人</a:t>
            </a:r>
          </a:p>
        </p:txBody>
      </p:sp>
      <p:sp>
        <p:nvSpPr>
          <p:cNvPr id="3" name="テキスト ボックス 2">
            <a:extLst>
              <a:ext uri="{FF2B5EF4-FFF2-40B4-BE49-F238E27FC236}">
                <a16:creationId xmlns:a16="http://schemas.microsoft.com/office/drawing/2014/main" id="{00BCA3A9-03FB-4356-BD37-77A9B5271CFD}"/>
              </a:ext>
            </a:extLst>
          </p:cNvPr>
          <p:cNvSpPr txBox="1"/>
          <p:nvPr/>
        </p:nvSpPr>
        <p:spPr>
          <a:xfrm>
            <a:off x="7367981" y="3147114"/>
            <a:ext cx="914400" cy="369332"/>
          </a:xfrm>
          <a:prstGeom prst="rect">
            <a:avLst/>
          </a:prstGeom>
          <a:noFill/>
        </p:spPr>
        <p:txBody>
          <a:bodyPr wrap="square" rtlCol="0">
            <a:spAutoFit/>
          </a:bodyPr>
          <a:lstStyle/>
          <a:p>
            <a:pPr fontAlgn="base">
              <a:spcBef>
                <a:spcPct val="0"/>
              </a:spcBef>
              <a:spcAft>
                <a:spcPct val="0"/>
              </a:spcAft>
            </a:pPr>
            <a:r>
              <a:rPr lang="ja-JP" altLang="en-US" dirty="0">
                <a:solidFill>
                  <a:prstClr val="black">
                    <a:lumMod val="85000"/>
                    <a:lumOff val="15000"/>
                  </a:prstClr>
                </a:solidFill>
                <a:latin typeface="Calibri" pitchFamily="34" charset="0"/>
                <a:ea typeface="ＭＳ Ｐゴシック" pitchFamily="50" charset="-128"/>
              </a:rPr>
              <a:t>遺言者</a:t>
            </a:r>
          </a:p>
        </p:txBody>
      </p:sp>
      <p:sp>
        <p:nvSpPr>
          <p:cNvPr id="5" name="テキスト ボックス 4">
            <a:extLst>
              <a:ext uri="{FF2B5EF4-FFF2-40B4-BE49-F238E27FC236}">
                <a16:creationId xmlns:a16="http://schemas.microsoft.com/office/drawing/2014/main" id="{4DE0E1C8-C715-44FC-A878-0422D76B6545}"/>
              </a:ext>
            </a:extLst>
          </p:cNvPr>
          <p:cNvSpPr txBox="1"/>
          <p:nvPr/>
        </p:nvSpPr>
        <p:spPr>
          <a:xfrm>
            <a:off x="2351584" y="4150615"/>
            <a:ext cx="1152128" cy="369332"/>
          </a:xfrm>
          <a:prstGeom prst="rect">
            <a:avLst/>
          </a:prstGeom>
          <a:noFill/>
        </p:spPr>
        <p:txBody>
          <a:bodyPr wrap="square" rtlCol="0">
            <a:spAutoFit/>
          </a:bodyPr>
          <a:lstStyle/>
          <a:p>
            <a:pPr fontAlgn="base">
              <a:spcBef>
                <a:spcPct val="0"/>
              </a:spcBef>
              <a:spcAft>
                <a:spcPct val="0"/>
              </a:spcAft>
            </a:pPr>
            <a:r>
              <a:rPr lang="ja-JP" altLang="en-US" dirty="0">
                <a:solidFill>
                  <a:prstClr val="black">
                    <a:lumMod val="85000"/>
                    <a:lumOff val="15000"/>
                  </a:prstClr>
                </a:solidFill>
                <a:latin typeface="Calibri" pitchFamily="34" charset="0"/>
                <a:ea typeface="ＭＳ Ｐゴシック" pitchFamily="50" charset="-128"/>
              </a:rPr>
              <a:t>特定財産</a:t>
            </a:r>
          </a:p>
        </p:txBody>
      </p:sp>
      <p:sp>
        <p:nvSpPr>
          <p:cNvPr id="8" name="テキスト ボックス 7">
            <a:extLst>
              <a:ext uri="{FF2B5EF4-FFF2-40B4-BE49-F238E27FC236}">
                <a16:creationId xmlns:a16="http://schemas.microsoft.com/office/drawing/2014/main" id="{D3EFA54D-4890-4CC8-B6DB-6E448E1A5C8A}"/>
              </a:ext>
            </a:extLst>
          </p:cNvPr>
          <p:cNvSpPr txBox="1"/>
          <p:nvPr/>
        </p:nvSpPr>
        <p:spPr>
          <a:xfrm>
            <a:off x="6243969" y="6132647"/>
            <a:ext cx="1105272" cy="369332"/>
          </a:xfrm>
          <a:prstGeom prst="rect">
            <a:avLst/>
          </a:prstGeom>
          <a:noFill/>
        </p:spPr>
        <p:txBody>
          <a:bodyPr wrap="square" rtlCol="0">
            <a:spAutoFit/>
          </a:bodyPr>
          <a:lstStyle/>
          <a:p>
            <a:pPr fontAlgn="base">
              <a:spcBef>
                <a:spcPct val="0"/>
              </a:spcBef>
              <a:spcAft>
                <a:spcPct val="0"/>
              </a:spcAft>
            </a:pPr>
            <a:r>
              <a:rPr lang="ja-JP" altLang="en-US" dirty="0">
                <a:solidFill>
                  <a:prstClr val="black">
                    <a:lumMod val="85000"/>
                    <a:lumOff val="15000"/>
                  </a:prstClr>
                </a:solidFill>
                <a:latin typeface="Calibri" pitchFamily="34" charset="0"/>
                <a:ea typeface="ＭＳ Ｐゴシック" pitchFamily="50" charset="-128"/>
              </a:rPr>
              <a:t>引渡義務</a:t>
            </a:r>
          </a:p>
        </p:txBody>
      </p:sp>
    </p:spTree>
    <p:extLst>
      <p:ext uri="{BB962C8B-B14F-4D97-AF65-F5344CB8AC3E}">
        <p14:creationId xmlns:p14="http://schemas.microsoft.com/office/powerpoint/2010/main" val="34014444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grpId="0" nodeType="clickEffect">
                                  <p:stCondLst>
                                    <p:cond delay="0"/>
                                  </p:stCondLst>
                                  <p:childTnLst>
                                    <p:set>
                                      <p:cBhvr>
                                        <p:cTn id="24" dur="1" fill="hold">
                                          <p:stCondLst>
                                            <p:cond delay="0"/>
                                          </p:stCondLst>
                                        </p:cTn>
                                        <p:tgtEl>
                                          <p:spTgt spid="3"/>
                                        </p:tgtEl>
                                        <p:attrNameLst>
                                          <p:attrName>style.visibility</p:attrName>
                                        </p:attrNameLst>
                                      </p:cBhvr>
                                      <p:to>
                                        <p:strVal val="visible"/>
                                      </p:to>
                                    </p:set>
                                    <p:animEffect transition="in" filter="fade">
                                      <p:cBhvr>
                                        <p:cTn id="25" dur="1000"/>
                                        <p:tgtEl>
                                          <p:spTgt spid="3"/>
                                        </p:tgtEl>
                                      </p:cBhvr>
                                    </p:animEffect>
                                    <p:anim calcmode="lin" valueType="num">
                                      <p:cBhvr>
                                        <p:cTn id="26" dur="1000" fill="hold"/>
                                        <p:tgtEl>
                                          <p:spTgt spid="3"/>
                                        </p:tgtEl>
                                        <p:attrNameLst>
                                          <p:attrName>ppt_x</p:attrName>
                                        </p:attrNameLst>
                                      </p:cBhvr>
                                      <p:tavLst>
                                        <p:tav tm="0">
                                          <p:val>
                                            <p:strVal val="#ppt_x"/>
                                          </p:val>
                                        </p:tav>
                                        <p:tav tm="100000">
                                          <p:val>
                                            <p:strVal val="#ppt_x"/>
                                          </p:val>
                                        </p:tav>
                                      </p:tavLst>
                                    </p:anim>
                                    <p:anim calcmode="lin" valueType="num">
                                      <p:cBhvr>
                                        <p:cTn id="27"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grpId="0" nodeType="clickEffect">
                                  <p:stCondLst>
                                    <p:cond delay="0"/>
                                  </p:stCondLst>
                                  <p:childTnLst>
                                    <p:set>
                                      <p:cBhvr>
                                        <p:cTn id="31" dur="1" fill="hold">
                                          <p:stCondLst>
                                            <p:cond delay="0"/>
                                          </p:stCondLst>
                                        </p:cTn>
                                        <p:tgtEl>
                                          <p:spTgt spid="5"/>
                                        </p:tgtEl>
                                        <p:attrNameLst>
                                          <p:attrName>style.visibility</p:attrName>
                                        </p:attrNameLst>
                                      </p:cBhvr>
                                      <p:to>
                                        <p:strVal val="visible"/>
                                      </p:to>
                                    </p:set>
                                    <p:animEffect transition="in" filter="fade">
                                      <p:cBhvr>
                                        <p:cTn id="32" dur="1000"/>
                                        <p:tgtEl>
                                          <p:spTgt spid="5"/>
                                        </p:tgtEl>
                                      </p:cBhvr>
                                    </p:animEffect>
                                    <p:anim calcmode="lin" valueType="num">
                                      <p:cBhvr>
                                        <p:cTn id="33" dur="1000" fill="hold"/>
                                        <p:tgtEl>
                                          <p:spTgt spid="5"/>
                                        </p:tgtEl>
                                        <p:attrNameLst>
                                          <p:attrName>ppt_x</p:attrName>
                                        </p:attrNameLst>
                                      </p:cBhvr>
                                      <p:tavLst>
                                        <p:tav tm="0">
                                          <p:val>
                                            <p:strVal val="#ppt_x"/>
                                          </p:val>
                                        </p:tav>
                                        <p:tav tm="100000">
                                          <p:val>
                                            <p:strVal val="#ppt_x"/>
                                          </p:val>
                                        </p:tav>
                                      </p:tavLst>
                                    </p:anim>
                                    <p:anim calcmode="lin" valueType="num">
                                      <p:cBhvr>
                                        <p:cTn id="34"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42" presetClass="entr" presetSubtype="0" fill="hold" grpId="0" nodeType="clickEffect">
                                  <p:stCondLst>
                                    <p:cond delay="0"/>
                                  </p:stCondLst>
                                  <p:childTnLst>
                                    <p:set>
                                      <p:cBhvr>
                                        <p:cTn id="38" dur="1" fill="hold">
                                          <p:stCondLst>
                                            <p:cond delay="0"/>
                                          </p:stCondLst>
                                        </p:cTn>
                                        <p:tgtEl>
                                          <p:spTgt spid="8"/>
                                        </p:tgtEl>
                                        <p:attrNameLst>
                                          <p:attrName>style.visibility</p:attrName>
                                        </p:attrNameLst>
                                      </p:cBhvr>
                                      <p:to>
                                        <p:strVal val="visible"/>
                                      </p:to>
                                    </p:set>
                                    <p:animEffect transition="in" filter="fade">
                                      <p:cBhvr>
                                        <p:cTn id="39" dur="1000"/>
                                        <p:tgtEl>
                                          <p:spTgt spid="8"/>
                                        </p:tgtEl>
                                      </p:cBhvr>
                                    </p:animEffect>
                                    <p:anim calcmode="lin" valueType="num">
                                      <p:cBhvr>
                                        <p:cTn id="40" dur="1000" fill="hold"/>
                                        <p:tgtEl>
                                          <p:spTgt spid="8"/>
                                        </p:tgtEl>
                                        <p:attrNameLst>
                                          <p:attrName>ppt_x</p:attrName>
                                        </p:attrNameLst>
                                      </p:cBhvr>
                                      <p:tavLst>
                                        <p:tav tm="0">
                                          <p:val>
                                            <p:strVal val="#ppt_x"/>
                                          </p:val>
                                        </p:tav>
                                        <p:tav tm="100000">
                                          <p:val>
                                            <p:strVal val="#ppt_x"/>
                                          </p:val>
                                        </p:tav>
                                      </p:tavLst>
                                    </p:anim>
                                    <p:anim calcmode="lin" valueType="num">
                                      <p:cBhvr>
                                        <p:cTn id="41"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5" grpId="0"/>
      <p:bldP spid="8" grpId="0"/>
    </p:bldLst>
  </p:timing>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6" name="テキスト プレースホルダー 5">
            <a:extLst>
              <a:ext uri="{FF2B5EF4-FFF2-40B4-BE49-F238E27FC236}">
                <a16:creationId xmlns:a16="http://schemas.microsoft.com/office/drawing/2014/main" id="{8FC6B10C-8320-46D2-8699-82B82C3E2DB0}"/>
              </a:ext>
            </a:extLst>
          </p:cNvPr>
          <p:cNvSpPr>
            <a:spLocks noGrp="1"/>
          </p:cNvSpPr>
          <p:nvPr>
            <p:ph type="body" idx="1"/>
          </p:nvPr>
        </p:nvSpPr>
        <p:spPr>
          <a:xfrm>
            <a:off x="1631504" y="262860"/>
            <a:ext cx="9001000" cy="6336704"/>
          </a:xfrm>
        </p:spPr>
        <p:txBody>
          <a:bodyPr>
            <a:noAutofit/>
          </a:bodyPr>
          <a:lstStyle/>
          <a:p>
            <a:pPr>
              <a:buClr>
                <a:srgbClr val="0BD0D9"/>
              </a:buClr>
              <a:defRPr/>
            </a:pPr>
            <a:r>
              <a:rPr lang="ja-JP" altLang="en-US" sz="1800" dirty="0">
                <a:solidFill>
                  <a:schemeClr val="bg1">
                    <a:lumMod val="85000"/>
                    <a:lumOff val="15000"/>
                  </a:schemeClr>
                </a:solidFill>
                <a:latin typeface="Constantia"/>
                <a:ea typeface="HGP明朝E" panose="02020900000000000000" pitchFamily="18" charset="-128"/>
              </a:rPr>
              <a:t>　 </a:t>
            </a:r>
            <a:r>
              <a:rPr lang="ja-JP" altLang="en-US" sz="1800" dirty="0">
                <a:solidFill>
                  <a:schemeClr val="bg1">
                    <a:lumMod val="85000"/>
                    <a:lumOff val="15000"/>
                  </a:schemeClr>
                </a:solidFill>
              </a:rPr>
              <a:t> ・ 遺言執行者に払戻権限を認め、（　　　　　　　　　）まで委ねる方が手続きとして簡便で</a:t>
            </a:r>
            <a:endParaRPr lang="en-US" altLang="ja-JP" sz="1800" dirty="0">
              <a:solidFill>
                <a:schemeClr val="bg1">
                  <a:lumMod val="85000"/>
                  <a:lumOff val="15000"/>
                </a:schemeClr>
              </a:solidFill>
            </a:endParaRPr>
          </a:p>
          <a:p>
            <a:pPr>
              <a:buClr>
                <a:srgbClr val="0BD0D9"/>
              </a:buClr>
              <a:defRPr/>
            </a:pPr>
            <a:r>
              <a:rPr lang="ja-JP" altLang="en-US" sz="1800" dirty="0">
                <a:solidFill>
                  <a:schemeClr val="bg1">
                    <a:lumMod val="85000"/>
                    <a:lumOff val="15000"/>
                  </a:schemeClr>
                </a:solidFill>
              </a:rPr>
              <a:t>        あり、その権限を付与した（</a:t>
            </a:r>
            <a:r>
              <a:rPr lang="ja-JP" altLang="en-US" sz="1800" u="sng" dirty="0">
                <a:solidFill>
                  <a:schemeClr val="bg1">
                    <a:lumMod val="85000"/>
                    <a:lumOff val="15000"/>
                  </a:schemeClr>
                </a:solidFill>
              </a:rPr>
              <a:t>新１０１４条③ 本文</a:t>
            </a:r>
            <a:r>
              <a:rPr lang="ja-JP" altLang="en-US" sz="1800" dirty="0">
                <a:solidFill>
                  <a:schemeClr val="bg1">
                    <a:lumMod val="85000"/>
                    <a:lumOff val="15000"/>
                  </a:schemeClr>
                </a:solidFill>
              </a:rPr>
              <a:t>）。</a:t>
            </a:r>
            <a:endParaRPr lang="en-US" altLang="ja-JP" sz="1800" dirty="0">
              <a:solidFill>
                <a:schemeClr val="bg1">
                  <a:lumMod val="85000"/>
                  <a:lumOff val="15000"/>
                </a:schemeClr>
              </a:solidFill>
            </a:endParaRPr>
          </a:p>
          <a:p>
            <a:pPr>
              <a:buClr>
                <a:srgbClr val="0BD0D9"/>
              </a:buClr>
              <a:defRPr/>
            </a:pPr>
            <a:r>
              <a:rPr lang="ja-JP" altLang="en-US" sz="1800" dirty="0">
                <a:solidFill>
                  <a:schemeClr val="bg1">
                    <a:lumMod val="85000"/>
                    <a:lumOff val="15000"/>
                  </a:schemeClr>
                </a:solidFill>
              </a:rPr>
              <a:t>     ・ 遺言執行者は任務開始後遅滞なく、遺言の内容を相続人に通知しなければならない</a:t>
            </a:r>
            <a:endParaRPr lang="en-US" altLang="ja-JP" sz="1800" dirty="0">
              <a:solidFill>
                <a:schemeClr val="bg1">
                  <a:lumMod val="85000"/>
                  <a:lumOff val="15000"/>
                </a:schemeClr>
              </a:solidFill>
            </a:endParaRPr>
          </a:p>
          <a:p>
            <a:pPr>
              <a:buClr>
                <a:srgbClr val="0BD0D9"/>
              </a:buClr>
              <a:defRPr/>
            </a:pPr>
            <a:r>
              <a:rPr lang="ja-JP" altLang="en-US" sz="1800" dirty="0">
                <a:solidFill>
                  <a:schemeClr val="bg1">
                    <a:lumMod val="85000"/>
                    <a:lumOff val="15000"/>
                  </a:schemeClr>
                </a:solidFill>
              </a:rPr>
              <a:t>        （</a:t>
            </a:r>
            <a:r>
              <a:rPr lang="ja-JP" altLang="en-US" sz="1800" u="sng" dirty="0">
                <a:solidFill>
                  <a:schemeClr val="bg1">
                    <a:lumMod val="85000"/>
                    <a:lumOff val="15000"/>
                  </a:schemeClr>
                </a:solidFill>
              </a:rPr>
              <a:t>新１００７条</a:t>
            </a:r>
            <a:r>
              <a:rPr lang="ja-JP" altLang="en-US" sz="1800" dirty="0">
                <a:solidFill>
                  <a:schemeClr val="bg1">
                    <a:lumMod val="85000"/>
                    <a:lumOff val="15000"/>
                  </a:schemeClr>
                </a:solidFill>
              </a:rPr>
              <a:t>）。</a:t>
            </a:r>
            <a:endParaRPr lang="en-US" altLang="ja-JP" sz="1800" dirty="0">
              <a:solidFill>
                <a:schemeClr val="bg1">
                  <a:lumMod val="85000"/>
                  <a:lumOff val="15000"/>
                </a:schemeClr>
              </a:solidFill>
            </a:endParaRPr>
          </a:p>
          <a:p>
            <a:pPr>
              <a:buClr>
                <a:srgbClr val="0BD0D9"/>
              </a:buClr>
              <a:defRPr/>
            </a:pPr>
            <a:r>
              <a:rPr lang="ja-JP" altLang="en-US" sz="1800" dirty="0">
                <a:solidFill>
                  <a:schemeClr val="bg1">
                    <a:lumMod val="85000"/>
                    <a:lumOff val="15000"/>
                  </a:schemeClr>
                </a:solidFill>
              </a:rPr>
              <a:t>     ・ 遺言執行者は、他の法定代理人と同様、自己の責任で（　　　 　）に任務を負わせること</a:t>
            </a:r>
            <a:endParaRPr lang="en-US" altLang="ja-JP" sz="1800" dirty="0">
              <a:solidFill>
                <a:schemeClr val="bg1">
                  <a:lumMod val="85000"/>
                  <a:lumOff val="15000"/>
                </a:schemeClr>
              </a:solidFill>
            </a:endParaRPr>
          </a:p>
          <a:p>
            <a:pPr>
              <a:buClr>
                <a:srgbClr val="0BD0D9"/>
              </a:buClr>
              <a:defRPr/>
            </a:pPr>
            <a:r>
              <a:rPr lang="ja-JP" altLang="en-US" sz="1800" dirty="0">
                <a:solidFill>
                  <a:schemeClr val="bg1">
                    <a:lumMod val="85000"/>
                    <a:lumOff val="15000"/>
                  </a:schemeClr>
                </a:solidFill>
              </a:rPr>
              <a:t>         ができ（</a:t>
            </a:r>
            <a:r>
              <a:rPr lang="ja-JP" altLang="en-US" sz="1800" u="sng" dirty="0">
                <a:solidFill>
                  <a:schemeClr val="bg1">
                    <a:lumMod val="85000"/>
                    <a:lumOff val="15000"/>
                  </a:schemeClr>
                </a:solidFill>
              </a:rPr>
              <a:t>新１０４７条①</a:t>
            </a:r>
            <a:r>
              <a:rPr lang="ja-JP" altLang="en-US" sz="1800" dirty="0">
                <a:solidFill>
                  <a:schemeClr val="bg1">
                    <a:lumMod val="85000"/>
                    <a:lumOff val="15000"/>
                  </a:schemeClr>
                </a:solidFill>
              </a:rPr>
              <a:t>）、第三者に任務を行わせることについてやむを得ない事由ある</a:t>
            </a:r>
            <a:endParaRPr lang="en-US" altLang="ja-JP" sz="1800" dirty="0">
              <a:solidFill>
                <a:schemeClr val="bg1">
                  <a:lumMod val="85000"/>
                  <a:lumOff val="15000"/>
                </a:schemeClr>
              </a:solidFill>
            </a:endParaRPr>
          </a:p>
          <a:p>
            <a:pPr>
              <a:buClr>
                <a:srgbClr val="0BD0D9"/>
              </a:buClr>
              <a:defRPr/>
            </a:pPr>
            <a:r>
              <a:rPr lang="ja-JP" altLang="en-US" sz="1800" dirty="0">
                <a:solidFill>
                  <a:schemeClr val="bg1">
                    <a:lumMod val="85000"/>
                    <a:lumOff val="15000"/>
                  </a:schemeClr>
                </a:solidFill>
              </a:rPr>
              <a:t>　　　 ときは、相続人に対してその選任及び監督についての責任のみ負う（</a:t>
            </a:r>
            <a:r>
              <a:rPr lang="ja-JP" altLang="en-US" sz="1800" u="sng" dirty="0">
                <a:solidFill>
                  <a:schemeClr val="bg1">
                    <a:lumMod val="85000"/>
                    <a:lumOff val="15000"/>
                  </a:schemeClr>
                </a:solidFill>
              </a:rPr>
              <a:t>新１０４７条②</a:t>
            </a:r>
            <a:r>
              <a:rPr lang="ja-JP" altLang="en-US" sz="1800" dirty="0">
                <a:solidFill>
                  <a:schemeClr val="bg1">
                    <a:lumMod val="85000"/>
                    <a:lumOff val="15000"/>
                  </a:schemeClr>
                </a:solidFill>
              </a:rPr>
              <a:t>）。</a:t>
            </a:r>
            <a:endParaRPr lang="en-US" altLang="ja-JP" sz="1800" dirty="0">
              <a:solidFill>
                <a:schemeClr val="bg1">
                  <a:lumMod val="85000"/>
                  <a:lumOff val="15000"/>
                </a:schemeClr>
              </a:solidFill>
            </a:endParaRPr>
          </a:p>
          <a:p>
            <a:pPr>
              <a:buClr>
                <a:srgbClr val="0BD0D9"/>
              </a:buClr>
              <a:defRPr/>
            </a:pPr>
            <a:r>
              <a:rPr lang="ja-JP" altLang="en-US" sz="1800" dirty="0">
                <a:solidFill>
                  <a:schemeClr val="bg1">
                    <a:lumMod val="85000"/>
                    <a:lumOff val="15000"/>
                  </a:schemeClr>
                </a:solidFill>
                <a:latin typeface="Constantia"/>
                <a:ea typeface="HGP明朝E" panose="02020900000000000000" pitchFamily="18" charset="-128"/>
              </a:rPr>
              <a:t>  </a:t>
            </a:r>
            <a:r>
              <a:rPr lang="en-US" altLang="ja-JP" sz="1800" dirty="0">
                <a:solidFill>
                  <a:schemeClr val="bg1">
                    <a:lumMod val="85000"/>
                    <a:lumOff val="15000"/>
                  </a:schemeClr>
                </a:solidFill>
                <a:latin typeface="Constantia"/>
                <a:ea typeface="HGP明朝E" panose="02020900000000000000" pitchFamily="18" charset="-128"/>
              </a:rPr>
              <a:t>(</a:t>
            </a:r>
            <a:r>
              <a:rPr lang="ja-JP" altLang="en-US" sz="1800" dirty="0">
                <a:solidFill>
                  <a:schemeClr val="bg1">
                    <a:lumMod val="85000"/>
                    <a:lumOff val="15000"/>
                  </a:schemeClr>
                </a:solidFill>
                <a:latin typeface="Constantia"/>
                <a:ea typeface="HGP明朝E" panose="02020900000000000000" pitchFamily="18" charset="-128"/>
              </a:rPr>
              <a:t>４</a:t>
            </a:r>
            <a:r>
              <a:rPr lang="en-US" altLang="ja-JP" sz="1800" dirty="0">
                <a:solidFill>
                  <a:schemeClr val="bg1">
                    <a:lumMod val="85000"/>
                    <a:lumOff val="15000"/>
                  </a:schemeClr>
                </a:solidFill>
                <a:latin typeface="Constantia"/>
                <a:ea typeface="HGP明朝E" panose="02020900000000000000" pitchFamily="18" charset="-128"/>
              </a:rPr>
              <a:t>) </a:t>
            </a:r>
            <a:r>
              <a:rPr lang="ja-JP" altLang="en-US" sz="1800" dirty="0">
                <a:solidFill>
                  <a:schemeClr val="bg1">
                    <a:lumMod val="85000"/>
                    <a:lumOff val="15000"/>
                  </a:schemeClr>
                </a:solidFill>
                <a:latin typeface="Constantia"/>
                <a:ea typeface="HGP明朝E" panose="02020900000000000000" pitchFamily="18" charset="-128"/>
              </a:rPr>
              <a:t>遺留分（２０１９年７月１日施行）</a:t>
            </a:r>
            <a:endParaRPr lang="en-US" altLang="ja-JP" sz="1800" dirty="0">
              <a:solidFill>
                <a:schemeClr val="bg1">
                  <a:lumMod val="85000"/>
                  <a:lumOff val="15000"/>
                </a:schemeClr>
              </a:solidFill>
              <a:latin typeface="Constantia"/>
              <a:ea typeface="HGP明朝E" panose="02020900000000000000" pitchFamily="18" charset="-128"/>
            </a:endParaRPr>
          </a:p>
          <a:p>
            <a:pPr>
              <a:buClr>
                <a:srgbClr val="0BD0D9"/>
              </a:buClr>
              <a:defRPr/>
            </a:pPr>
            <a:r>
              <a:rPr lang="ja-JP" altLang="en-US" sz="1800" dirty="0">
                <a:solidFill>
                  <a:schemeClr val="bg1">
                    <a:lumMod val="85000"/>
                    <a:lumOff val="15000"/>
                  </a:schemeClr>
                </a:solidFill>
                <a:latin typeface="Constantia"/>
                <a:ea typeface="HGP明朝E" panose="02020900000000000000" pitchFamily="18" charset="-128"/>
              </a:rPr>
              <a:t>     ・ 遺留分侵害額請求権</a:t>
            </a:r>
            <a:endParaRPr lang="en-US" altLang="ja-JP" sz="1800" dirty="0">
              <a:solidFill>
                <a:schemeClr val="bg1">
                  <a:lumMod val="85000"/>
                  <a:lumOff val="15000"/>
                </a:schemeClr>
              </a:solidFill>
              <a:latin typeface="Constantia"/>
              <a:ea typeface="HGP明朝E" panose="02020900000000000000" pitchFamily="18" charset="-128"/>
            </a:endParaRPr>
          </a:p>
          <a:p>
            <a:pPr>
              <a:buClr>
                <a:srgbClr val="0BD0D9"/>
              </a:buClr>
              <a:defRPr/>
            </a:pPr>
            <a:r>
              <a:rPr lang="ja-JP" altLang="en-US" sz="1800" dirty="0">
                <a:solidFill>
                  <a:schemeClr val="bg1">
                    <a:lumMod val="85000"/>
                    <a:lumOff val="15000"/>
                  </a:schemeClr>
                </a:solidFill>
                <a:latin typeface="Constantia"/>
                <a:ea typeface="HGP明朝E" panose="02020900000000000000" pitchFamily="18" charset="-128"/>
              </a:rPr>
              <a:t>        遺贈または贈与の目的財産は受遺者または受贈者と遺留分権利者の共有になること</a:t>
            </a:r>
            <a:endParaRPr lang="en-US" altLang="ja-JP" sz="1800" dirty="0">
              <a:solidFill>
                <a:schemeClr val="bg1">
                  <a:lumMod val="85000"/>
                  <a:lumOff val="15000"/>
                </a:schemeClr>
              </a:solidFill>
              <a:latin typeface="Constantia"/>
              <a:ea typeface="HGP明朝E" panose="02020900000000000000" pitchFamily="18" charset="-128"/>
            </a:endParaRPr>
          </a:p>
          <a:p>
            <a:pPr>
              <a:buClr>
                <a:srgbClr val="0BD0D9"/>
              </a:buClr>
              <a:defRPr/>
            </a:pPr>
            <a:r>
              <a:rPr lang="en-US" altLang="ja-JP" sz="1800" dirty="0">
                <a:solidFill>
                  <a:schemeClr val="bg1">
                    <a:lumMod val="85000"/>
                    <a:lumOff val="15000"/>
                  </a:schemeClr>
                </a:solidFill>
                <a:latin typeface="Constantia"/>
                <a:ea typeface="HGP明朝E" panose="02020900000000000000" pitchFamily="18" charset="-128"/>
              </a:rPr>
              <a:t>       </a:t>
            </a:r>
            <a:r>
              <a:rPr lang="ja-JP" altLang="en-US" sz="1800" dirty="0">
                <a:solidFill>
                  <a:schemeClr val="bg1">
                    <a:lumMod val="85000"/>
                    <a:lumOff val="15000"/>
                  </a:schemeClr>
                </a:solidFill>
                <a:latin typeface="Constantia"/>
                <a:ea typeface="HGP明朝E" panose="02020900000000000000" pitchFamily="18" charset="-128"/>
              </a:rPr>
              <a:t> が多く、円滑な事業承継の障害となったり、共有関係の解消をめぐって新たな紛争を</a:t>
            </a:r>
            <a:endParaRPr lang="en-US" altLang="ja-JP" sz="1800" dirty="0">
              <a:solidFill>
                <a:schemeClr val="bg1">
                  <a:lumMod val="85000"/>
                  <a:lumOff val="15000"/>
                </a:schemeClr>
              </a:solidFill>
              <a:latin typeface="Constantia"/>
              <a:ea typeface="HGP明朝E" panose="02020900000000000000" pitchFamily="18" charset="-128"/>
            </a:endParaRPr>
          </a:p>
          <a:p>
            <a:pPr>
              <a:buClr>
                <a:srgbClr val="0BD0D9"/>
              </a:buClr>
              <a:defRPr/>
            </a:pPr>
            <a:r>
              <a:rPr lang="ja-JP" altLang="en-US" sz="1800" dirty="0">
                <a:solidFill>
                  <a:schemeClr val="bg1">
                    <a:lumMod val="85000"/>
                    <a:lumOff val="15000"/>
                  </a:schemeClr>
                </a:solidFill>
                <a:latin typeface="Constantia"/>
                <a:ea typeface="HGP明朝E" panose="02020900000000000000" pitchFamily="18" charset="-128"/>
              </a:rPr>
              <a:t>        生じさせたりした。</a:t>
            </a:r>
            <a:endParaRPr lang="en-US" altLang="ja-JP" sz="1800" dirty="0">
              <a:solidFill>
                <a:schemeClr val="bg1">
                  <a:lumMod val="85000"/>
                  <a:lumOff val="15000"/>
                </a:schemeClr>
              </a:solidFill>
              <a:latin typeface="Constantia"/>
              <a:ea typeface="HGP明朝E" panose="02020900000000000000" pitchFamily="18" charset="-128"/>
            </a:endParaRPr>
          </a:p>
          <a:p>
            <a:pPr>
              <a:buClr>
                <a:srgbClr val="0BD0D9"/>
              </a:buClr>
              <a:defRPr/>
            </a:pPr>
            <a:r>
              <a:rPr lang="ja-JP" altLang="en-US" sz="1800" dirty="0">
                <a:solidFill>
                  <a:schemeClr val="bg1">
                    <a:lumMod val="85000"/>
                    <a:lumOff val="15000"/>
                  </a:schemeClr>
                </a:solidFill>
                <a:latin typeface="Constantia"/>
                <a:ea typeface="HGP明朝E" panose="02020900000000000000" pitchFamily="18" charset="-128"/>
              </a:rPr>
              <a:t>　　　他方、この制度は遺留分権利者の（　　　　　 　）や遺産の形成に（　　 　）した権利者の</a:t>
            </a:r>
            <a:endParaRPr lang="en-US" altLang="ja-JP" sz="1800" dirty="0">
              <a:solidFill>
                <a:schemeClr val="bg1">
                  <a:lumMod val="85000"/>
                  <a:lumOff val="15000"/>
                </a:schemeClr>
              </a:solidFill>
              <a:latin typeface="Constantia"/>
              <a:ea typeface="HGP明朝E" panose="02020900000000000000" pitchFamily="18" charset="-128"/>
            </a:endParaRPr>
          </a:p>
          <a:p>
            <a:pPr>
              <a:buClr>
                <a:srgbClr val="0BD0D9"/>
              </a:buClr>
              <a:defRPr/>
            </a:pPr>
            <a:r>
              <a:rPr lang="en-US" altLang="ja-JP" sz="1800" dirty="0">
                <a:solidFill>
                  <a:schemeClr val="bg1">
                    <a:lumMod val="85000"/>
                    <a:lumOff val="15000"/>
                  </a:schemeClr>
                </a:solidFill>
                <a:latin typeface="Constantia"/>
                <a:ea typeface="HGP明朝E" panose="02020900000000000000" pitchFamily="18" charset="-128"/>
              </a:rPr>
              <a:t>     </a:t>
            </a:r>
            <a:r>
              <a:rPr lang="ja-JP" altLang="en-US" sz="1800" dirty="0">
                <a:solidFill>
                  <a:schemeClr val="bg1">
                    <a:lumMod val="85000"/>
                    <a:lumOff val="15000"/>
                  </a:schemeClr>
                </a:solidFill>
                <a:latin typeface="Constantia"/>
                <a:ea typeface="HGP明朝E" panose="02020900000000000000" pitchFamily="18" charset="-128"/>
              </a:rPr>
              <a:t>　潜在的（　　　 　　 　　）等を目的とする制度となっており、必ずしも物権的効果まで認める</a:t>
            </a:r>
            <a:endParaRPr lang="en-US" altLang="ja-JP" sz="1800" dirty="0">
              <a:solidFill>
                <a:schemeClr val="bg1">
                  <a:lumMod val="85000"/>
                  <a:lumOff val="15000"/>
                </a:schemeClr>
              </a:solidFill>
              <a:latin typeface="Constantia"/>
              <a:ea typeface="HGP明朝E" panose="02020900000000000000" pitchFamily="18" charset="-128"/>
            </a:endParaRPr>
          </a:p>
          <a:p>
            <a:pPr>
              <a:buClr>
                <a:srgbClr val="0BD0D9"/>
              </a:buClr>
              <a:defRPr/>
            </a:pPr>
            <a:r>
              <a:rPr lang="ja-JP" altLang="en-US" sz="1800" dirty="0">
                <a:solidFill>
                  <a:schemeClr val="bg1">
                    <a:lumMod val="85000"/>
                    <a:lumOff val="15000"/>
                  </a:schemeClr>
                </a:solidFill>
                <a:latin typeface="Constantia"/>
                <a:ea typeface="HGP明朝E" panose="02020900000000000000" pitchFamily="18" charset="-128"/>
              </a:rPr>
              <a:t>        必要はなく、（　　 　 　 　）に一本化すべきとの指摘もあって、権利の名前を減殺請求権</a:t>
            </a:r>
            <a:endParaRPr lang="en-US" altLang="ja-JP" sz="1800" dirty="0">
              <a:solidFill>
                <a:schemeClr val="bg1">
                  <a:lumMod val="85000"/>
                  <a:lumOff val="15000"/>
                </a:schemeClr>
              </a:solidFill>
              <a:latin typeface="Constantia"/>
              <a:ea typeface="HGP明朝E" panose="02020900000000000000" pitchFamily="18" charset="-128"/>
            </a:endParaRPr>
          </a:p>
          <a:p>
            <a:pPr>
              <a:buClr>
                <a:srgbClr val="0BD0D9"/>
              </a:buClr>
              <a:defRPr/>
            </a:pPr>
            <a:r>
              <a:rPr lang="en-US" altLang="ja-JP" sz="1800" dirty="0">
                <a:solidFill>
                  <a:schemeClr val="bg1">
                    <a:lumMod val="85000"/>
                    <a:lumOff val="15000"/>
                  </a:schemeClr>
                </a:solidFill>
                <a:latin typeface="Constantia"/>
                <a:ea typeface="HGP明朝E" panose="02020900000000000000" pitchFamily="18" charset="-128"/>
              </a:rPr>
              <a:t>        </a:t>
            </a:r>
            <a:r>
              <a:rPr lang="ja-JP" altLang="en-US" sz="1800" dirty="0">
                <a:solidFill>
                  <a:schemeClr val="bg1">
                    <a:lumMod val="85000"/>
                    <a:lumOff val="15000"/>
                  </a:schemeClr>
                </a:solidFill>
                <a:latin typeface="Constantia"/>
                <a:ea typeface="HGP明朝E" panose="02020900000000000000" pitchFamily="18" charset="-128"/>
              </a:rPr>
              <a:t>から侵害額請求権に改め、（　　　 　　　　）の支払いを請求する権利とした（</a:t>
            </a:r>
            <a:r>
              <a:rPr lang="ja-JP" altLang="en-US" sz="1800" u="sng" dirty="0">
                <a:solidFill>
                  <a:schemeClr val="bg1">
                    <a:lumMod val="85000"/>
                    <a:lumOff val="15000"/>
                  </a:schemeClr>
                </a:solidFill>
                <a:latin typeface="Constantia"/>
                <a:ea typeface="HGP明朝E" panose="02020900000000000000" pitchFamily="18" charset="-128"/>
              </a:rPr>
              <a:t>新１０４６条①</a:t>
            </a:r>
            <a:r>
              <a:rPr lang="ja-JP" altLang="en-US" sz="1800" dirty="0">
                <a:solidFill>
                  <a:schemeClr val="bg1">
                    <a:lumMod val="85000"/>
                    <a:lumOff val="15000"/>
                  </a:schemeClr>
                </a:solidFill>
                <a:latin typeface="Constantia"/>
                <a:ea typeface="HGP明朝E" panose="02020900000000000000" pitchFamily="18" charset="-128"/>
              </a:rPr>
              <a:t>）。</a:t>
            </a:r>
            <a:endParaRPr lang="en-US" altLang="ja-JP" sz="1800" dirty="0">
              <a:solidFill>
                <a:schemeClr val="bg1">
                  <a:lumMod val="85000"/>
                  <a:lumOff val="15000"/>
                </a:schemeClr>
              </a:solidFill>
              <a:latin typeface="Constantia"/>
              <a:ea typeface="HGP明朝E" panose="02020900000000000000" pitchFamily="18" charset="-128"/>
            </a:endParaRPr>
          </a:p>
          <a:p>
            <a:pPr>
              <a:buClr>
                <a:srgbClr val="0BD0D9"/>
              </a:buClr>
              <a:defRPr/>
            </a:pPr>
            <a:r>
              <a:rPr lang="ja-JP" altLang="en-US" sz="1800" dirty="0">
                <a:solidFill>
                  <a:schemeClr val="bg1">
                    <a:lumMod val="85000"/>
                    <a:lumOff val="15000"/>
                  </a:schemeClr>
                </a:solidFill>
                <a:latin typeface="Constantia"/>
                <a:ea typeface="HGP明朝E" panose="02020900000000000000" pitchFamily="18" charset="-128"/>
              </a:rPr>
              <a:t>　　　また請求を受けた人に配慮し、一部の支払いにつき期限を許与できることにした</a:t>
            </a:r>
            <a:endParaRPr lang="en-US" altLang="ja-JP" sz="1800" dirty="0">
              <a:solidFill>
                <a:schemeClr val="bg1">
                  <a:lumMod val="85000"/>
                  <a:lumOff val="15000"/>
                </a:schemeClr>
              </a:solidFill>
              <a:latin typeface="Constantia"/>
              <a:ea typeface="HGP明朝E" panose="02020900000000000000" pitchFamily="18" charset="-128"/>
            </a:endParaRPr>
          </a:p>
          <a:p>
            <a:pPr>
              <a:buClr>
                <a:srgbClr val="0BD0D9"/>
              </a:buClr>
              <a:defRPr/>
            </a:pPr>
            <a:r>
              <a:rPr lang="en-US" altLang="ja-JP" sz="1800" dirty="0">
                <a:solidFill>
                  <a:schemeClr val="bg1">
                    <a:lumMod val="85000"/>
                    <a:lumOff val="15000"/>
                  </a:schemeClr>
                </a:solidFill>
                <a:latin typeface="Constantia"/>
                <a:ea typeface="HGP明朝E" panose="02020900000000000000" pitchFamily="18" charset="-128"/>
              </a:rPr>
              <a:t>        </a:t>
            </a:r>
            <a:r>
              <a:rPr lang="ja-JP" altLang="en-US" sz="1800" dirty="0">
                <a:solidFill>
                  <a:schemeClr val="bg1">
                    <a:lumMod val="85000"/>
                    <a:lumOff val="15000"/>
                  </a:schemeClr>
                </a:solidFill>
                <a:latin typeface="Constantia"/>
                <a:ea typeface="HGP明朝E" panose="02020900000000000000" pitchFamily="18" charset="-128"/>
              </a:rPr>
              <a:t>（</a:t>
            </a:r>
            <a:r>
              <a:rPr lang="ja-JP" altLang="en-US" sz="1800" u="sng" dirty="0">
                <a:solidFill>
                  <a:schemeClr val="bg1">
                    <a:lumMod val="85000"/>
                    <a:lumOff val="15000"/>
                  </a:schemeClr>
                </a:solidFill>
                <a:latin typeface="Constantia"/>
                <a:ea typeface="HGP明朝E" panose="02020900000000000000" pitchFamily="18" charset="-128"/>
              </a:rPr>
              <a:t>新１０４７条 ⑤</a:t>
            </a:r>
            <a:r>
              <a:rPr lang="ja-JP" altLang="en-US" sz="1800" dirty="0">
                <a:solidFill>
                  <a:schemeClr val="bg1">
                    <a:lumMod val="85000"/>
                    <a:lumOff val="15000"/>
                  </a:schemeClr>
                </a:solidFill>
                <a:latin typeface="Constantia"/>
                <a:ea typeface="HGP明朝E" panose="02020900000000000000" pitchFamily="18" charset="-128"/>
              </a:rPr>
              <a:t>）。　　    </a:t>
            </a:r>
            <a:endParaRPr lang="en-US" altLang="ja-JP" sz="1800" dirty="0">
              <a:solidFill>
                <a:schemeClr val="bg1">
                  <a:lumMod val="85000"/>
                  <a:lumOff val="15000"/>
                </a:schemeClr>
              </a:solidFill>
              <a:latin typeface="Constantia"/>
              <a:ea typeface="HGP明朝E" panose="02020900000000000000" pitchFamily="18" charset="-128"/>
            </a:endParaRPr>
          </a:p>
          <a:p>
            <a:pPr>
              <a:buClr>
                <a:srgbClr val="0BD0D9"/>
              </a:buClr>
              <a:defRPr/>
            </a:pPr>
            <a:r>
              <a:rPr lang="ja-JP" altLang="en-US" sz="1800" dirty="0">
                <a:solidFill>
                  <a:schemeClr val="bg1">
                    <a:lumMod val="85000"/>
                    <a:lumOff val="15000"/>
                  </a:schemeClr>
                </a:solidFill>
                <a:latin typeface="Constantia"/>
                <a:ea typeface="HGP明朝E" panose="02020900000000000000" pitchFamily="18" charset="-128"/>
              </a:rPr>
              <a:t>　</a:t>
            </a:r>
            <a:r>
              <a:rPr lang="ja-JP" altLang="en-US" sz="1800" dirty="0">
                <a:solidFill>
                  <a:schemeClr val="bg1">
                    <a:lumMod val="85000"/>
                    <a:lumOff val="15000"/>
                  </a:schemeClr>
                </a:solidFill>
              </a:rPr>
              <a:t>　</a:t>
            </a:r>
            <a:endParaRPr lang="en-US" altLang="ja-JP" sz="1800" dirty="0">
              <a:solidFill>
                <a:schemeClr val="bg1">
                  <a:lumMod val="85000"/>
                  <a:lumOff val="15000"/>
                </a:schemeClr>
              </a:solidFill>
            </a:endParaRPr>
          </a:p>
          <a:p>
            <a:r>
              <a:rPr lang="ja-JP" altLang="en-US" sz="1800" dirty="0"/>
              <a:t>　  　</a:t>
            </a:r>
            <a:endParaRPr lang="en-US" altLang="ja-JP" sz="1800" dirty="0"/>
          </a:p>
        </p:txBody>
      </p:sp>
      <p:sp>
        <p:nvSpPr>
          <p:cNvPr id="4" name="スライド番号プレースホルダー 3">
            <a:extLst>
              <a:ext uri="{FF2B5EF4-FFF2-40B4-BE49-F238E27FC236}">
                <a16:creationId xmlns:a16="http://schemas.microsoft.com/office/drawing/2014/main" id="{C6C06E6B-DCED-41FE-ABE1-7E771819159B}"/>
              </a:ext>
            </a:extLst>
          </p:cNvPr>
          <p:cNvSpPr>
            <a:spLocks noGrp="1"/>
          </p:cNvSpPr>
          <p:nvPr>
            <p:ph type="sldNum" sz="quarter" idx="12"/>
          </p:nvPr>
        </p:nvSpPr>
        <p:spPr/>
        <p:txBody>
          <a:bodyPr/>
          <a:lstStyle/>
          <a:p>
            <a:pPr fontAlgn="base">
              <a:spcBef>
                <a:spcPct val="0"/>
              </a:spcBef>
              <a:spcAft>
                <a:spcPct val="0"/>
              </a:spcAft>
              <a:defRPr/>
            </a:pPr>
            <a:fld id="{E45BA4EA-5EFA-460C-8880-04B9C92D5A26}" type="slidenum">
              <a:rPr lang="ja-JP" altLang="en-US">
                <a:solidFill>
                  <a:prstClr val="black">
                    <a:lumMod val="85000"/>
                    <a:lumOff val="15000"/>
                  </a:prstClr>
                </a:solidFill>
                <a:latin typeface="Calibri" pitchFamily="34" charset="0"/>
                <a:ea typeface="ＭＳ Ｐゴシック" pitchFamily="50" charset="-128"/>
              </a:rPr>
              <a:pPr fontAlgn="base">
                <a:spcBef>
                  <a:spcPct val="0"/>
                </a:spcBef>
                <a:spcAft>
                  <a:spcPct val="0"/>
                </a:spcAft>
                <a:defRPr/>
              </a:pPr>
              <a:t>33</a:t>
            </a:fld>
            <a:endParaRPr lang="ja-JP" altLang="en-US" dirty="0">
              <a:solidFill>
                <a:prstClr val="black">
                  <a:lumMod val="85000"/>
                  <a:lumOff val="15000"/>
                </a:prstClr>
              </a:solidFill>
              <a:latin typeface="Calibri" pitchFamily="34" charset="0"/>
              <a:ea typeface="ＭＳ Ｐゴシック" pitchFamily="50" charset="-128"/>
            </a:endParaRPr>
          </a:p>
        </p:txBody>
      </p:sp>
      <p:sp>
        <p:nvSpPr>
          <p:cNvPr id="2" name="テキスト ボックス 1">
            <a:extLst>
              <a:ext uri="{FF2B5EF4-FFF2-40B4-BE49-F238E27FC236}">
                <a16:creationId xmlns:a16="http://schemas.microsoft.com/office/drawing/2014/main" id="{663B2227-EFA7-4CA8-89B3-51EF09C8A963}"/>
              </a:ext>
            </a:extLst>
          </p:cNvPr>
          <p:cNvSpPr txBox="1"/>
          <p:nvPr/>
        </p:nvSpPr>
        <p:spPr>
          <a:xfrm>
            <a:off x="5195900" y="259420"/>
            <a:ext cx="1609328" cy="369332"/>
          </a:xfrm>
          <a:prstGeom prst="rect">
            <a:avLst/>
          </a:prstGeom>
          <a:noFill/>
        </p:spPr>
        <p:txBody>
          <a:bodyPr wrap="square" rtlCol="0">
            <a:spAutoFit/>
          </a:bodyPr>
          <a:lstStyle/>
          <a:p>
            <a:pPr fontAlgn="base">
              <a:spcBef>
                <a:spcPct val="0"/>
              </a:spcBef>
              <a:spcAft>
                <a:spcPct val="0"/>
              </a:spcAft>
            </a:pPr>
            <a:r>
              <a:rPr lang="ja-JP" altLang="en-US" dirty="0">
                <a:solidFill>
                  <a:prstClr val="black">
                    <a:lumMod val="85000"/>
                    <a:lumOff val="15000"/>
                  </a:prstClr>
                </a:solidFill>
                <a:latin typeface="Calibri" pitchFamily="34" charset="0"/>
                <a:ea typeface="ＭＳ Ｐゴシック" pitchFamily="50" charset="-128"/>
              </a:rPr>
              <a:t>預貯金の分配</a:t>
            </a:r>
          </a:p>
        </p:txBody>
      </p:sp>
      <p:sp>
        <p:nvSpPr>
          <p:cNvPr id="3" name="テキスト ボックス 2">
            <a:extLst>
              <a:ext uri="{FF2B5EF4-FFF2-40B4-BE49-F238E27FC236}">
                <a16:creationId xmlns:a16="http://schemas.microsoft.com/office/drawing/2014/main" id="{90996652-D67D-4C10-BFA9-8995A37F46D3}"/>
              </a:ext>
            </a:extLst>
          </p:cNvPr>
          <p:cNvSpPr txBox="1"/>
          <p:nvPr/>
        </p:nvSpPr>
        <p:spPr>
          <a:xfrm>
            <a:off x="7392144" y="1573580"/>
            <a:ext cx="914400" cy="369332"/>
          </a:xfrm>
          <a:prstGeom prst="rect">
            <a:avLst/>
          </a:prstGeom>
          <a:noFill/>
        </p:spPr>
        <p:txBody>
          <a:bodyPr wrap="square" rtlCol="0">
            <a:spAutoFit/>
          </a:bodyPr>
          <a:lstStyle/>
          <a:p>
            <a:pPr fontAlgn="base">
              <a:spcBef>
                <a:spcPct val="0"/>
              </a:spcBef>
              <a:spcAft>
                <a:spcPct val="0"/>
              </a:spcAft>
            </a:pPr>
            <a:r>
              <a:rPr lang="ja-JP" altLang="en-US" dirty="0">
                <a:solidFill>
                  <a:prstClr val="black">
                    <a:lumMod val="85000"/>
                    <a:lumOff val="15000"/>
                  </a:prstClr>
                </a:solidFill>
                <a:latin typeface="Calibri" pitchFamily="34" charset="0"/>
                <a:ea typeface="ＭＳ Ｐゴシック" pitchFamily="50" charset="-128"/>
              </a:rPr>
              <a:t>第三者</a:t>
            </a:r>
          </a:p>
        </p:txBody>
      </p:sp>
      <p:sp>
        <p:nvSpPr>
          <p:cNvPr id="5" name="テキスト ボックス 4">
            <a:extLst>
              <a:ext uri="{FF2B5EF4-FFF2-40B4-BE49-F238E27FC236}">
                <a16:creationId xmlns:a16="http://schemas.microsoft.com/office/drawing/2014/main" id="{B567FF86-C392-4A73-B5E6-826ED5B33C83}"/>
              </a:ext>
            </a:extLst>
          </p:cNvPr>
          <p:cNvSpPr txBox="1"/>
          <p:nvPr/>
        </p:nvSpPr>
        <p:spPr>
          <a:xfrm>
            <a:off x="5447928" y="4221088"/>
            <a:ext cx="1105272" cy="369332"/>
          </a:xfrm>
          <a:prstGeom prst="rect">
            <a:avLst/>
          </a:prstGeom>
          <a:noFill/>
        </p:spPr>
        <p:txBody>
          <a:bodyPr wrap="square" rtlCol="0">
            <a:spAutoFit/>
          </a:bodyPr>
          <a:lstStyle/>
          <a:p>
            <a:pPr fontAlgn="base">
              <a:spcBef>
                <a:spcPct val="0"/>
              </a:spcBef>
              <a:spcAft>
                <a:spcPct val="0"/>
              </a:spcAft>
            </a:pPr>
            <a:r>
              <a:rPr lang="ja-JP" altLang="en-US" dirty="0">
                <a:solidFill>
                  <a:prstClr val="black">
                    <a:lumMod val="85000"/>
                    <a:lumOff val="15000"/>
                  </a:prstClr>
                </a:solidFill>
                <a:latin typeface="Calibri" pitchFamily="34" charset="0"/>
                <a:ea typeface="ＭＳ Ｐゴシック" pitchFamily="50" charset="-128"/>
              </a:rPr>
              <a:t>生活保障</a:t>
            </a:r>
          </a:p>
        </p:txBody>
      </p:sp>
      <p:sp>
        <p:nvSpPr>
          <p:cNvPr id="7" name="テキスト ボックス 6">
            <a:extLst>
              <a:ext uri="{FF2B5EF4-FFF2-40B4-BE49-F238E27FC236}">
                <a16:creationId xmlns:a16="http://schemas.microsoft.com/office/drawing/2014/main" id="{205B3E47-DB05-4A12-86EC-9E2A29A8B112}"/>
              </a:ext>
            </a:extLst>
          </p:cNvPr>
          <p:cNvSpPr txBox="1"/>
          <p:nvPr/>
        </p:nvSpPr>
        <p:spPr>
          <a:xfrm>
            <a:off x="8173379" y="4221088"/>
            <a:ext cx="694928" cy="369332"/>
          </a:xfrm>
          <a:prstGeom prst="rect">
            <a:avLst/>
          </a:prstGeom>
          <a:noFill/>
        </p:spPr>
        <p:txBody>
          <a:bodyPr wrap="square" rtlCol="0">
            <a:spAutoFit/>
          </a:bodyPr>
          <a:lstStyle/>
          <a:p>
            <a:pPr fontAlgn="base">
              <a:spcBef>
                <a:spcPct val="0"/>
              </a:spcBef>
              <a:spcAft>
                <a:spcPct val="0"/>
              </a:spcAft>
            </a:pPr>
            <a:r>
              <a:rPr lang="ja-JP" altLang="en-US" dirty="0">
                <a:solidFill>
                  <a:prstClr val="black">
                    <a:lumMod val="85000"/>
                    <a:lumOff val="15000"/>
                  </a:prstClr>
                </a:solidFill>
                <a:latin typeface="Calibri" pitchFamily="34" charset="0"/>
                <a:ea typeface="ＭＳ Ｐゴシック" pitchFamily="50" charset="-128"/>
              </a:rPr>
              <a:t>貢献</a:t>
            </a:r>
          </a:p>
        </p:txBody>
      </p:sp>
      <p:sp>
        <p:nvSpPr>
          <p:cNvPr id="8" name="テキスト ボックス 7">
            <a:extLst>
              <a:ext uri="{FF2B5EF4-FFF2-40B4-BE49-F238E27FC236}">
                <a16:creationId xmlns:a16="http://schemas.microsoft.com/office/drawing/2014/main" id="{8F4E147C-4977-41D1-BB99-50CD4E92DECA}"/>
              </a:ext>
            </a:extLst>
          </p:cNvPr>
          <p:cNvSpPr txBox="1"/>
          <p:nvPr/>
        </p:nvSpPr>
        <p:spPr>
          <a:xfrm>
            <a:off x="2860811" y="4534903"/>
            <a:ext cx="1393304" cy="369332"/>
          </a:xfrm>
          <a:prstGeom prst="rect">
            <a:avLst/>
          </a:prstGeom>
          <a:noFill/>
        </p:spPr>
        <p:txBody>
          <a:bodyPr wrap="square" rtlCol="0">
            <a:spAutoFit/>
          </a:bodyPr>
          <a:lstStyle/>
          <a:p>
            <a:pPr fontAlgn="base">
              <a:spcBef>
                <a:spcPct val="0"/>
              </a:spcBef>
              <a:spcAft>
                <a:spcPct val="0"/>
              </a:spcAft>
            </a:pPr>
            <a:r>
              <a:rPr lang="ja-JP" altLang="en-US" dirty="0">
                <a:solidFill>
                  <a:prstClr val="black">
                    <a:lumMod val="85000"/>
                    <a:lumOff val="15000"/>
                  </a:prstClr>
                </a:solidFill>
                <a:latin typeface="Calibri" pitchFamily="34" charset="0"/>
                <a:ea typeface="ＭＳ Ｐゴシック" pitchFamily="50" charset="-128"/>
              </a:rPr>
              <a:t>持分の精算</a:t>
            </a:r>
          </a:p>
        </p:txBody>
      </p:sp>
      <p:sp>
        <p:nvSpPr>
          <p:cNvPr id="9" name="テキスト ボックス 8">
            <a:extLst>
              <a:ext uri="{FF2B5EF4-FFF2-40B4-BE49-F238E27FC236}">
                <a16:creationId xmlns:a16="http://schemas.microsoft.com/office/drawing/2014/main" id="{B750FEC3-D88B-42AF-935B-C5F2DDBBB525}"/>
              </a:ext>
            </a:extLst>
          </p:cNvPr>
          <p:cNvSpPr txBox="1"/>
          <p:nvPr/>
        </p:nvSpPr>
        <p:spPr>
          <a:xfrm>
            <a:off x="3359696" y="4880044"/>
            <a:ext cx="1152128" cy="369332"/>
          </a:xfrm>
          <a:prstGeom prst="rect">
            <a:avLst/>
          </a:prstGeom>
          <a:noFill/>
        </p:spPr>
        <p:txBody>
          <a:bodyPr wrap="square" rtlCol="0">
            <a:spAutoFit/>
          </a:bodyPr>
          <a:lstStyle/>
          <a:p>
            <a:pPr fontAlgn="base">
              <a:spcBef>
                <a:spcPct val="0"/>
              </a:spcBef>
              <a:spcAft>
                <a:spcPct val="0"/>
              </a:spcAft>
            </a:pPr>
            <a:r>
              <a:rPr lang="ja-JP" altLang="en-US" dirty="0">
                <a:solidFill>
                  <a:prstClr val="black">
                    <a:lumMod val="85000"/>
                    <a:lumOff val="15000"/>
                  </a:prstClr>
                </a:solidFill>
                <a:latin typeface="Calibri" pitchFamily="34" charset="0"/>
                <a:ea typeface="ＭＳ Ｐゴシック" pitchFamily="50" charset="-128"/>
              </a:rPr>
              <a:t>金銭債権</a:t>
            </a:r>
          </a:p>
        </p:txBody>
      </p:sp>
      <p:sp>
        <p:nvSpPr>
          <p:cNvPr id="10" name="テキスト ボックス 9">
            <a:extLst>
              <a:ext uri="{FF2B5EF4-FFF2-40B4-BE49-F238E27FC236}">
                <a16:creationId xmlns:a16="http://schemas.microsoft.com/office/drawing/2014/main" id="{219AFA59-B134-49A3-83D7-9172EE806D86}"/>
              </a:ext>
            </a:extLst>
          </p:cNvPr>
          <p:cNvSpPr txBox="1"/>
          <p:nvPr/>
        </p:nvSpPr>
        <p:spPr>
          <a:xfrm>
            <a:off x="4720452" y="5182914"/>
            <a:ext cx="1375549" cy="369332"/>
          </a:xfrm>
          <a:prstGeom prst="rect">
            <a:avLst/>
          </a:prstGeom>
          <a:noFill/>
        </p:spPr>
        <p:txBody>
          <a:bodyPr wrap="square" rtlCol="0">
            <a:spAutoFit/>
          </a:bodyPr>
          <a:lstStyle/>
          <a:p>
            <a:pPr fontAlgn="base">
              <a:spcBef>
                <a:spcPct val="0"/>
              </a:spcBef>
              <a:spcAft>
                <a:spcPct val="0"/>
              </a:spcAft>
            </a:pPr>
            <a:r>
              <a:rPr lang="ja-JP" altLang="en-US" dirty="0">
                <a:solidFill>
                  <a:prstClr val="black">
                    <a:lumMod val="85000"/>
                    <a:lumOff val="15000"/>
                  </a:prstClr>
                </a:solidFill>
                <a:latin typeface="Calibri" pitchFamily="34" charset="0"/>
                <a:ea typeface="ＭＳ Ｐゴシック" pitchFamily="50" charset="-128"/>
              </a:rPr>
              <a:t>相当な金銭</a:t>
            </a:r>
          </a:p>
        </p:txBody>
      </p:sp>
    </p:spTree>
    <p:extLst>
      <p:ext uri="{BB962C8B-B14F-4D97-AF65-F5344CB8AC3E}">
        <p14:creationId xmlns:p14="http://schemas.microsoft.com/office/powerpoint/2010/main" val="11865958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grpId="0" nodeType="clickEffect">
                                  <p:stCondLst>
                                    <p:cond delay="0"/>
                                  </p:stCondLst>
                                  <p:childTnLst>
                                    <p:set>
                                      <p:cBhvr>
                                        <p:cTn id="24" dur="1" fill="hold">
                                          <p:stCondLst>
                                            <p:cond delay="0"/>
                                          </p:stCondLst>
                                        </p:cTn>
                                        <p:tgtEl>
                                          <p:spTgt spid="3"/>
                                        </p:tgtEl>
                                        <p:attrNameLst>
                                          <p:attrName>style.visibility</p:attrName>
                                        </p:attrNameLst>
                                      </p:cBhvr>
                                      <p:to>
                                        <p:strVal val="visible"/>
                                      </p:to>
                                    </p:set>
                                    <p:animEffect transition="in" filter="fade">
                                      <p:cBhvr>
                                        <p:cTn id="25" dur="1000"/>
                                        <p:tgtEl>
                                          <p:spTgt spid="3"/>
                                        </p:tgtEl>
                                      </p:cBhvr>
                                    </p:animEffect>
                                    <p:anim calcmode="lin" valueType="num">
                                      <p:cBhvr>
                                        <p:cTn id="26" dur="1000" fill="hold"/>
                                        <p:tgtEl>
                                          <p:spTgt spid="3"/>
                                        </p:tgtEl>
                                        <p:attrNameLst>
                                          <p:attrName>ppt_x</p:attrName>
                                        </p:attrNameLst>
                                      </p:cBhvr>
                                      <p:tavLst>
                                        <p:tav tm="0">
                                          <p:val>
                                            <p:strVal val="#ppt_x"/>
                                          </p:val>
                                        </p:tav>
                                        <p:tav tm="100000">
                                          <p:val>
                                            <p:strVal val="#ppt_x"/>
                                          </p:val>
                                        </p:tav>
                                      </p:tavLst>
                                    </p:anim>
                                    <p:anim calcmode="lin" valueType="num">
                                      <p:cBhvr>
                                        <p:cTn id="27"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grpId="0" nodeType="clickEffect">
                                  <p:stCondLst>
                                    <p:cond delay="0"/>
                                  </p:stCondLst>
                                  <p:childTnLst>
                                    <p:set>
                                      <p:cBhvr>
                                        <p:cTn id="31" dur="1" fill="hold">
                                          <p:stCondLst>
                                            <p:cond delay="0"/>
                                          </p:stCondLst>
                                        </p:cTn>
                                        <p:tgtEl>
                                          <p:spTgt spid="5"/>
                                        </p:tgtEl>
                                        <p:attrNameLst>
                                          <p:attrName>style.visibility</p:attrName>
                                        </p:attrNameLst>
                                      </p:cBhvr>
                                      <p:to>
                                        <p:strVal val="visible"/>
                                      </p:to>
                                    </p:set>
                                    <p:animEffect transition="in" filter="fade">
                                      <p:cBhvr>
                                        <p:cTn id="32" dur="1000"/>
                                        <p:tgtEl>
                                          <p:spTgt spid="5"/>
                                        </p:tgtEl>
                                      </p:cBhvr>
                                    </p:animEffect>
                                    <p:anim calcmode="lin" valueType="num">
                                      <p:cBhvr>
                                        <p:cTn id="33" dur="1000" fill="hold"/>
                                        <p:tgtEl>
                                          <p:spTgt spid="5"/>
                                        </p:tgtEl>
                                        <p:attrNameLst>
                                          <p:attrName>ppt_x</p:attrName>
                                        </p:attrNameLst>
                                      </p:cBhvr>
                                      <p:tavLst>
                                        <p:tav tm="0">
                                          <p:val>
                                            <p:strVal val="#ppt_x"/>
                                          </p:val>
                                        </p:tav>
                                        <p:tav tm="100000">
                                          <p:val>
                                            <p:strVal val="#ppt_x"/>
                                          </p:val>
                                        </p:tav>
                                      </p:tavLst>
                                    </p:anim>
                                    <p:anim calcmode="lin" valueType="num">
                                      <p:cBhvr>
                                        <p:cTn id="34"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42" presetClass="entr" presetSubtype="0" fill="hold" grpId="0" nodeType="clickEffect">
                                  <p:stCondLst>
                                    <p:cond delay="0"/>
                                  </p:stCondLst>
                                  <p:childTnLst>
                                    <p:set>
                                      <p:cBhvr>
                                        <p:cTn id="38" dur="1" fill="hold">
                                          <p:stCondLst>
                                            <p:cond delay="0"/>
                                          </p:stCondLst>
                                        </p:cTn>
                                        <p:tgtEl>
                                          <p:spTgt spid="7"/>
                                        </p:tgtEl>
                                        <p:attrNameLst>
                                          <p:attrName>style.visibility</p:attrName>
                                        </p:attrNameLst>
                                      </p:cBhvr>
                                      <p:to>
                                        <p:strVal val="visible"/>
                                      </p:to>
                                    </p:set>
                                    <p:animEffect transition="in" filter="fade">
                                      <p:cBhvr>
                                        <p:cTn id="39" dur="1000"/>
                                        <p:tgtEl>
                                          <p:spTgt spid="7"/>
                                        </p:tgtEl>
                                      </p:cBhvr>
                                    </p:animEffect>
                                    <p:anim calcmode="lin" valueType="num">
                                      <p:cBhvr>
                                        <p:cTn id="40" dur="1000" fill="hold"/>
                                        <p:tgtEl>
                                          <p:spTgt spid="7"/>
                                        </p:tgtEl>
                                        <p:attrNameLst>
                                          <p:attrName>ppt_x</p:attrName>
                                        </p:attrNameLst>
                                      </p:cBhvr>
                                      <p:tavLst>
                                        <p:tav tm="0">
                                          <p:val>
                                            <p:strVal val="#ppt_x"/>
                                          </p:val>
                                        </p:tav>
                                        <p:tav tm="100000">
                                          <p:val>
                                            <p:strVal val="#ppt_x"/>
                                          </p:val>
                                        </p:tav>
                                      </p:tavLst>
                                    </p:anim>
                                    <p:anim calcmode="lin" valueType="num">
                                      <p:cBhvr>
                                        <p:cTn id="41"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42" presetClass="entr" presetSubtype="0" fill="hold" grpId="0" nodeType="clickEffect">
                                  <p:stCondLst>
                                    <p:cond delay="0"/>
                                  </p:stCondLst>
                                  <p:childTnLst>
                                    <p:set>
                                      <p:cBhvr>
                                        <p:cTn id="45" dur="1" fill="hold">
                                          <p:stCondLst>
                                            <p:cond delay="0"/>
                                          </p:stCondLst>
                                        </p:cTn>
                                        <p:tgtEl>
                                          <p:spTgt spid="8"/>
                                        </p:tgtEl>
                                        <p:attrNameLst>
                                          <p:attrName>style.visibility</p:attrName>
                                        </p:attrNameLst>
                                      </p:cBhvr>
                                      <p:to>
                                        <p:strVal val="visible"/>
                                      </p:to>
                                    </p:set>
                                    <p:animEffect transition="in" filter="fade">
                                      <p:cBhvr>
                                        <p:cTn id="46" dur="1000"/>
                                        <p:tgtEl>
                                          <p:spTgt spid="8"/>
                                        </p:tgtEl>
                                      </p:cBhvr>
                                    </p:animEffect>
                                    <p:anim calcmode="lin" valueType="num">
                                      <p:cBhvr>
                                        <p:cTn id="47" dur="1000" fill="hold"/>
                                        <p:tgtEl>
                                          <p:spTgt spid="8"/>
                                        </p:tgtEl>
                                        <p:attrNameLst>
                                          <p:attrName>ppt_x</p:attrName>
                                        </p:attrNameLst>
                                      </p:cBhvr>
                                      <p:tavLst>
                                        <p:tav tm="0">
                                          <p:val>
                                            <p:strVal val="#ppt_x"/>
                                          </p:val>
                                        </p:tav>
                                        <p:tav tm="100000">
                                          <p:val>
                                            <p:strVal val="#ppt_x"/>
                                          </p:val>
                                        </p:tav>
                                      </p:tavLst>
                                    </p:anim>
                                    <p:anim calcmode="lin" valueType="num">
                                      <p:cBhvr>
                                        <p:cTn id="48"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42" presetClass="entr" presetSubtype="0" fill="hold" grpId="0" nodeType="clickEffect">
                                  <p:stCondLst>
                                    <p:cond delay="0"/>
                                  </p:stCondLst>
                                  <p:childTnLst>
                                    <p:set>
                                      <p:cBhvr>
                                        <p:cTn id="52" dur="1" fill="hold">
                                          <p:stCondLst>
                                            <p:cond delay="0"/>
                                          </p:stCondLst>
                                        </p:cTn>
                                        <p:tgtEl>
                                          <p:spTgt spid="9"/>
                                        </p:tgtEl>
                                        <p:attrNameLst>
                                          <p:attrName>style.visibility</p:attrName>
                                        </p:attrNameLst>
                                      </p:cBhvr>
                                      <p:to>
                                        <p:strVal val="visible"/>
                                      </p:to>
                                    </p:set>
                                    <p:animEffect transition="in" filter="fade">
                                      <p:cBhvr>
                                        <p:cTn id="53" dur="1000"/>
                                        <p:tgtEl>
                                          <p:spTgt spid="9"/>
                                        </p:tgtEl>
                                      </p:cBhvr>
                                    </p:animEffect>
                                    <p:anim calcmode="lin" valueType="num">
                                      <p:cBhvr>
                                        <p:cTn id="54" dur="1000" fill="hold"/>
                                        <p:tgtEl>
                                          <p:spTgt spid="9"/>
                                        </p:tgtEl>
                                        <p:attrNameLst>
                                          <p:attrName>ppt_x</p:attrName>
                                        </p:attrNameLst>
                                      </p:cBhvr>
                                      <p:tavLst>
                                        <p:tav tm="0">
                                          <p:val>
                                            <p:strVal val="#ppt_x"/>
                                          </p:val>
                                        </p:tav>
                                        <p:tav tm="100000">
                                          <p:val>
                                            <p:strVal val="#ppt_x"/>
                                          </p:val>
                                        </p:tav>
                                      </p:tavLst>
                                    </p:anim>
                                    <p:anim calcmode="lin" valueType="num">
                                      <p:cBhvr>
                                        <p:cTn id="55"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42" presetClass="entr" presetSubtype="0" fill="hold" grpId="0" nodeType="clickEffect">
                                  <p:stCondLst>
                                    <p:cond delay="0"/>
                                  </p:stCondLst>
                                  <p:childTnLst>
                                    <p:set>
                                      <p:cBhvr>
                                        <p:cTn id="59" dur="1" fill="hold">
                                          <p:stCondLst>
                                            <p:cond delay="0"/>
                                          </p:stCondLst>
                                        </p:cTn>
                                        <p:tgtEl>
                                          <p:spTgt spid="10"/>
                                        </p:tgtEl>
                                        <p:attrNameLst>
                                          <p:attrName>style.visibility</p:attrName>
                                        </p:attrNameLst>
                                      </p:cBhvr>
                                      <p:to>
                                        <p:strVal val="visible"/>
                                      </p:to>
                                    </p:set>
                                    <p:animEffect transition="in" filter="fade">
                                      <p:cBhvr>
                                        <p:cTn id="60" dur="1000"/>
                                        <p:tgtEl>
                                          <p:spTgt spid="10"/>
                                        </p:tgtEl>
                                      </p:cBhvr>
                                    </p:animEffect>
                                    <p:anim calcmode="lin" valueType="num">
                                      <p:cBhvr>
                                        <p:cTn id="61" dur="1000" fill="hold"/>
                                        <p:tgtEl>
                                          <p:spTgt spid="10"/>
                                        </p:tgtEl>
                                        <p:attrNameLst>
                                          <p:attrName>ppt_x</p:attrName>
                                        </p:attrNameLst>
                                      </p:cBhvr>
                                      <p:tavLst>
                                        <p:tav tm="0">
                                          <p:val>
                                            <p:strVal val="#ppt_x"/>
                                          </p:val>
                                        </p:tav>
                                        <p:tav tm="100000">
                                          <p:val>
                                            <p:strVal val="#ppt_x"/>
                                          </p:val>
                                        </p:tav>
                                      </p:tavLst>
                                    </p:anim>
                                    <p:anim calcmode="lin" valueType="num">
                                      <p:cBhvr>
                                        <p:cTn id="62"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5" grpId="0"/>
      <p:bldP spid="7" grpId="0"/>
      <p:bldP spid="8" grpId="0"/>
      <p:bldP spid="9" grpId="0"/>
      <p:bldP spid="10" grpId="0"/>
    </p:bldLst>
  </p:timing>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6" name="テキスト プレースホルダー 5">
            <a:extLst>
              <a:ext uri="{FF2B5EF4-FFF2-40B4-BE49-F238E27FC236}">
                <a16:creationId xmlns:a16="http://schemas.microsoft.com/office/drawing/2014/main" id="{8FC6B10C-8320-46D2-8699-82B82C3E2DB0}"/>
              </a:ext>
            </a:extLst>
          </p:cNvPr>
          <p:cNvSpPr>
            <a:spLocks noGrp="1"/>
          </p:cNvSpPr>
          <p:nvPr>
            <p:ph type="body" idx="1"/>
          </p:nvPr>
        </p:nvSpPr>
        <p:spPr>
          <a:xfrm>
            <a:off x="1757518" y="260649"/>
            <a:ext cx="8676964" cy="6336704"/>
          </a:xfrm>
          <a:ln w="6350">
            <a:noFill/>
          </a:ln>
        </p:spPr>
        <p:txBody>
          <a:bodyPr>
            <a:noAutofit/>
          </a:bodyPr>
          <a:lstStyle/>
          <a:p>
            <a:pPr>
              <a:buClr>
                <a:srgbClr val="0BD0D9"/>
              </a:buClr>
              <a:defRPr/>
            </a:pPr>
            <a:r>
              <a:rPr lang="ja-JP" altLang="en-US" sz="1800" dirty="0">
                <a:solidFill>
                  <a:schemeClr val="bg1">
                    <a:lumMod val="85000"/>
                    <a:lumOff val="15000"/>
                  </a:schemeClr>
                </a:solidFill>
                <a:latin typeface="Constantia"/>
                <a:ea typeface="HGP明朝E" panose="02020900000000000000" pitchFamily="18" charset="-128"/>
              </a:rPr>
              <a:t>　 </a:t>
            </a:r>
            <a:r>
              <a:rPr lang="ja-JP" altLang="en-US" sz="1800" dirty="0">
                <a:solidFill>
                  <a:schemeClr val="bg1">
                    <a:lumMod val="85000"/>
                    <a:lumOff val="15000"/>
                  </a:schemeClr>
                </a:solidFill>
              </a:rPr>
              <a:t> ・ 侵害額の計算方法 </a:t>
            </a:r>
            <a:endParaRPr lang="en-US" altLang="ja-JP" sz="1800" dirty="0">
              <a:solidFill>
                <a:schemeClr val="bg1">
                  <a:lumMod val="85000"/>
                  <a:lumOff val="15000"/>
                </a:schemeClr>
              </a:solidFill>
            </a:endParaRPr>
          </a:p>
          <a:p>
            <a:pPr>
              <a:buClr>
                <a:srgbClr val="0BD0D9"/>
              </a:buClr>
              <a:defRPr/>
            </a:pPr>
            <a:r>
              <a:rPr lang="ja-JP" altLang="en-US" sz="1800" dirty="0">
                <a:solidFill>
                  <a:schemeClr val="bg1">
                    <a:lumMod val="85000"/>
                    <a:lumOff val="15000"/>
                  </a:schemeClr>
                </a:solidFill>
              </a:rPr>
              <a:t>　　</a:t>
            </a:r>
            <a:endParaRPr lang="en-US" altLang="ja-JP" sz="1800" dirty="0">
              <a:solidFill>
                <a:schemeClr val="bg1">
                  <a:lumMod val="85000"/>
                  <a:lumOff val="15000"/>
                </a:schemeClr>
              </a:solidFill>
            </a:endParaRPr>
          </a:p>
          <a:p>
            <a:pPr>
              <a:buClr>
                <a:srgbClr val="0BD0D9"/>
              </a:buClr>
              <a:defRPr/>
            </a:pPr>
            <a:r>
              <a:rPr lang="ja-JP" altLang="en-US" sz="1800" dirty="0">
                <a:solidFill>
                  <a:schemeClr val="bg1">
                    <a:lumMod val="85000"/>
                    <a:lumOff val="15000"/>
                  </a:schemeClr>
                </a:solidFill>
              </a:rPr>
              <a:t>　　</a:t>
            </a:r>
            <a:endParaRPr lang="en-US" altLang="ja-JP" sz="1800" dirty="0">
              <a:solidFill>
                <a:schemeClr val="bg1">
                  <a:lumMod val="85000"/>
                  <a:lumOff val="15000"/>
                </a:schemeClr>
              </a:solidFill>
            </a:endParaRPr>
          </a:p>
          <a:p>
            <a:pPr>
              <a:buClr>
                <a:srgbClr val="0BD0D9"/>
              </a:buClr>
              <a:defRPr/>
            </a:pPr>
            <a:r>
              <a:rPr lang="ja-JP" altLang="en-US" sz="1800" dirty="0">
                <a:solidFill>
                  <a:schemeClr val="bg1">
                    <a:lumMod val="85000"/>
                    <a:lumOff val="15000"/>
                  </a:schemeClr>
                </a:solidFill>
              </a:rPr>
              <a:t>　　　＝ 相続開始時の相続財産＋第三者に</a:t>
            </a:r>
            <a:r>
              <a:rPr lang="ja-JP" altLang="en-US" sz="1800" u="sng" dirty="0">
                <a:solidFill>
                  <a:schemeClr val="bg1">
                    <a:lumMod val="85000"/>
                    <a:lumOff val="15000"/>
                  </a:schemeClr>
                </a:solidFill>
              </a:rPr>
              <a:t>相続開始前１年間</a:t>
            </a:r>
            <a:r>
              <a:rPr lang="ja-JP" altLang="en-US" sz="1800" dirty="0">
                <a:solidFill>
                  <a:schemeClr val="bg1">
                    <a:lumMod val="85000"/>
                    <a:lumOff val="15000"/>
                  </a:schemeClr>
                </a:solidFill>
              </a:rPr>
              <a:t>に贈与した財産の価額　　</a:t>
            </a:r>
            <a:endParaRPr lang="en-US" altLang="ja-JP" sz="1800" dirty="0">
              <a:solidFill>
                <a:schemeClr val="bg1">
                  <a:lumMod val="85000"/>
                  <a:lumOff val="15000"/>
                </a:schemeClr>
              </a:solidFill>
            </a:endParaRPr>
          </a:p>
          <a:p>
            <a:pPr>
              <a:buClr>
                <a:srgbClr val="0BD0D9"/>
              </a:buClr>
              <a:defRPr/>
            </a:pPr>
            <a:r>
              <a:rPr lang="ja-JP" altLang="en-US" sz="1800" dirty="0">
                <a:solidFill>
                  <a:schemeClr val="bg1">
                    <a:lumMod val="85000"/>
                    <a:lumOff val="15000"/>
                  </a:schemeClr>
                </a:solidFill>
              </a:rPr>
              <a:t>　　　　　＋相続人に</a:t>
            </a:r>
            <a:r>
              <a:rPr lang="ja-JP" altLang="en-US" sz="1800" u="sng" dirty="0">
                <a:solidFill>
                  <a:schemeClr val="bg1">
                    <a:lumMod val="85000"/>
                    <a:lumOff val="15000"/>
                  </a:schemeClr>
                </a:solidFill>
              </a:rPr>
              <a:t>相続開始前１０年間</a:t>
            </a:r>
            <a:r>
              <a:rPr lang="ja-JP" altLang="en-US" sz="1800" dirty="0">
                <a:solidFill>
                  <a:schemeClr val="bg1">
                    <a:lumMod val="85000"/>
                    <a:lumOff val="15000"/>
                  </a:schemeClr>
                </a:solidFill>
              </a:rPr>
              <a:t>に婚姻若しくは養子縁組のためまたは生計の資本</a:t>
            </a:r>
            <a:endParaRPr lang="en-US" altLang="ja-JP" sz="1800" dirty="0">
              <a:solidFill>
                <a:schemeClr val="bg1">
                  <a:lumMod val="85000"/>
                  <a:lumOff val="15000"/>
                </a:schemeClr>
              </a:solidFill>
            </a:endParaRPr>
          </a:p>
          <a:p>
            <a:pPr>
              <a:buClr>
                <a:srgbClr val="0BD0D9"/>
              </a:buClr>
              <a:defRPr/>
            </a:pPr>
            <a:r>
              <a:rPr lang="ja-JP" altLang="en-US" sz="1800" dirty="0">
                <a:solidFill>
                  <a:schemeClr val="bg1">
                    <a:lumMod val="85000"/>
                    <a:lumOff val="15000"/>
                  </a:schemeClr>
                </a:solidFill>
              </a:rPr>
              <a:t>　　　　　として贈与した財産の価額－相続債務　　　となる（</a:t>
            </a:r>
            <a:r>
              <a:rPr lang="ja-JP" altLang="en-US" sz="1800" u="sng" dirty="0">
                <a:solidFill>
                  <a:schemeClr val="bg1">
                    <a:lumMod val="85000"/>
                    <a:lumOff val="15000"/>
                  </a:schemeClr>
                </a:solidFill>
              </a:rPr>
              <a:t>新１０４３条①</a:t>
            </a:r>
            <a:r>
              <a:rPr lang="ja-JP" altLang="en-US" sz="1800" dirty="0">
                <a:solidFill>
                  <a:schemeClr val="bg1">
                    <a:lumMod val="85000"/>
                    <a:lumOff val="15000"/>
                  </a:schemeClr>
                </a:solidFill>
              </a:rPr>
              <a:t>）。</a:t>
            </a:r>
            <a:endParaRPr lang="en-US" altLang="ja-JP" sz="1800" dirty="0">
              <a:solidFill>
                <a:schemeClr val="bg1">
                  <a:lumMod val="85000"/>
                  <a:lumOff val="15000"/>
                </a:schemeClr>
              </a:solidFill>
            </a:endParaRPr>
          </a:p>
          <a:p>
            <a:pPr>
              <a:buClr>
                <a:srgbClr val="0BD0D9"/>
              </a:buClr>
              <a:defRPr/>
            </a:pPr>
            <a:endParaRPr lang="en-US" altLang="ja-JP" sz="1800" dirty="0">
              <a:solidFill>
                <a:schemeClr val="bg1">
                  <a:lumMod val="85000"/>
                  <a:lumOff val="15000"/>
                </a:schemeClr>
              </a:solidFill>
              <a:latin typeface="Constantia"/>
              <a:ea typeface="HGP明朝E" panose="02020900000000000000" pitchFamily="18" charset="-128"/>
            </a:endParaRPr>
          </a:p>
          <a:p>
            <a:pPr>
              <a:buClr>
                <a:srgbClr val="0BD0D9"/>
              </a:buClr>
              <a:defRPr/>
            </a:pPr>
            <a:r>
              <a:rPr lang="ja-JP" altLang="en-US" sz="1800" dirty="0">
                <a:solidFill>
                  <a:schemeClr val="bg1">
                    <a:lumMod val="85000"/>
                    <a:lumOff val="15000"/>
                  </a:schemeClr>
                </a:solidFill>
                <a:latin typeface="Constantia"/>
                <a:ea typeface="HGP明朝E" panose="02020900000000000000" pitchFamily="18" charset="-128"/>
              </a:rPr>
              <a:t>　　</a:t>
            </a:r>
            <a:endParaRPr lang="en-US" altLang="ja-JP" sz="1800" dirty="0">
              <a:solidFill>
                <a:schemeClr val="bg1">
                  <a:lumMod val="85000"/>
                  <a:lumOff val="15000"/>
                </a:schemeClr>
              </a:solidFill>
              <a:latin typeface="Constantia"/>
              <a:ea typeface="HGP明朝E" panose="02020900000000000000" pitchFamily="18" charset="-128"/>
            </a:endParaRPr>
          </a:p>
          <a:p>
            <a:pPr>
              <a:buClr>
                <a:srgbClr val="0BD0D9"/>
              </a:buClr>
              <a:defRPr/>
            </a:pPr>
            <a:r>
              <a:rPr lang="ja-JP" altLang="en-US" sz="1800" dirty="0">
                <a:solidFill>
                  <a:schemeClr val="bg1">
                    <a:lumMod val="85000"/>
                    <a:lumOff val="15000"/>
                  </a:schemeClr>
                </a:solidFill>
                <a:latin typeface="Constantia"/>
                <a:ea typeface="HGP明朝E" panose="02020900000000000000" pitchFamily="18" charset="-128"/>
              </a:rPr>
              <a:t>　　　＝ 遺留分を算定するための財産の額</a:t>
            </a:r>
            <a:r>
              <a:rPr lang="en-US" altLang="ja-JP" sz="1800" dirty="0">
                <a:solidFill>
                  <a:schemeClr val="bg1">
                    <a:lumMod val="85000"/>
                    <a:lumOff val="15000"/>
                  </a:schemeClr>
                </a:solidFill>
                <a:latin typeface="Constantia"/>
                <a:ea typeface="HGP明朝E" panose="02020900000000000000" pitchFamily="18" charset="-128"/>
              </a:rPr>
              <a:t>×</a:t>
            </a:r>
            <a:r>
              <a:rPr lang="ja-JP" altLang="en-US" sz="1800" dirty="0">
                <a:solidFill>
                  <a:schemeClr val="bg1">
                    <a:lumMod val="85000"/>
                    <a:lumOff val="15000"/>
                  </a:schemeClr>
                </a:solidFill>
                <a:latin typeface="Constantia"/>
                <a:ea typeface="HGP明朝E" panose="02020900000000000000" pitchFamily="18" charset="-128"/>
              </a:rPr>
              <a:t>個別的遺留分の割合</a:t>
            </a:r>
            <a:endParaRPr lang="en-US" altLang="ja-JP" sz="1800" dirty="0">
              <a:solidFill>
                <a:schemeClr val="bg1">
                  <a:lumMod val="85000"/>
                  <a:lumOff val="15000"/>
                </a:schemeClr>
              </a:solidFill>
              <a:latin typeface="Constantia"/>
              <a:ea typeface="HGP明朝E" panose="02020900000000000000" pitchFamily="18" charset="-128"/>
            </a:endParaRPr>
          </a:p>
          <a:p>
            <a:pPr>
              <a:buClr>
                <a:srgbClr val="0BD0D9"/>
              </a:buClr>
              <a:defRPr/>
            </a:pPr>
            <a:r>
              <a:rPr lang="ja-JP" altLang="en-US" sz="1800" dirty="0">
                <a:solidFill>
                  <a:schemeClr val="bg1">
                    <a:lumMod val="85000"/>
                    <a:lumOff val="15000"/>
                  </a:schemeClr>
                </a:solidFill>
                <a:latin typeface="Constantia"/>
                <a:ea typeface="HGP明朝E" panose="02020900000000000000" pitchFamily="18" charset="-128"/>
              </a:rPr>
              <a:t>　　　　　－遺留分権利者が受けた遺贈または特別受益の額</a:t>
            </a:r>
            <a:endParaRPr lang="en-US" altLang="ja-JP" sz="1800" dirty="0">
              <a:solidFill>
                <a:schemeClr val="bg1">
                  <a:lumMod val="85000"/>
                  <a:lumOff val="15000"/>
                </a:schemeClr>
              </a:solidFill>
              <a:latin typeface="Constantia"/>
              <a:ea typeface="HGP明朝E" panose="02020900000000000000" pitchFamily="18" charset="-128"/>
            </a:endParaRPr>
          </a:p>
          <a:p>
            <a:pPr>
              <a:buClr>
                <a:srgbClr val="0BD0D9"/>
              </a:buClr>
              <a:defRPr/>
            </a:pPr>
            <a:r>
              <a:rPr lang="ja-JP" altLang="en-US" sz="1800" dirty="0">
                <a:solidFill>
                  <a:schemeClr val="bg1">
                    <a:lumMod val="85000"/>
                    <a:lumOff val="15000"/>
                  </a:schemeClr>
                </a:solidFill>
                <a:latin typeface="Constantia"/>
                <a:ea typeface="HGP明朝E" panose="02020900000000000000" pitchFamily="18" charset="-128"/>
              </a:rPr>
              <a:t>　　　　　－遺留分権利者が相続によって取得すべき財産の額　（</a:t>
            </a:r>
            <a:r>
              <a:rPr lang="en-US" altLang="ja-JP" sz="1800" dirty="0">
                <a:solidFill>
                  <a:schemeClr val="bg1">
                    <a:lumMod val="85000"/>
                    <a:lumOff val="15000"/>
                  </a:schemeClr>
                </a:solidFill>
                <a:latin typeface="Constantia"/>
                <a:ea typeface="HGP明朝E" panose="02020900000000000000" pitchFamily="18" charset="-128"/>
              </a:rPr>
              <a:t>※</a:t>
            </a:r>
            <a:r>
              <a:rPr lang="ja-JP" altLang="en-US" sz="1800" dirty="0">
                <a:solidFill>
                  <a:schemeClr val="bg1">
                    <a:lumMod val="85000"/>
                    <a:lumOff val="15000"/>
                  </a:schemeClr>
                </a:solidFill>
                <a:latin typeface="Constantia"/>
                <a:ea typeface="HGP明朝E" panose="02020900000000000000" pitchFamily="18" charset="-128"/>
              </a:rPr>
              <a:t>１）</a:t>
            </a:r>
            <a:endParaRPr lang="en-US" altLang="ja-JP" sz="1800" dirty="0">
              <a:solidFill>
                <a:schemeClr val="bg1">
                  <a:lumMod val="85000"/>
                  <a:lumOff val="15000"/>
                </a:schemeClr>
              </a:solidFill>
              <a:latin typeface="Constantia"/>
              <a:ea typeface="HGP明朝E" panose="02020900000000000000" pitchFamily="18" charset="-128"/>
            </a:endParaRPr>
          </a:p>
          <a:p>
            <a:pPr>
              <a:buClr>
                <a:srgbClr val="0BD0D9"/>
              </a:buClr>
              <a:defRPr/>
            </a:pPr>
            <a:r>
              <a:rPr lang="ja-JP" altLang="en-US" sz="1800" dirty="0">
                <a:solidFill>
                  <a:schemeClr val="bg1">
                    <a:lumMod val="85000"/>
                    <a:lumOff val="15000"/>
                  </a:schemeClr>
                </a:solidFill>
                <a:latin typeface="Constantia"/>
                <a:ea typeface="HGP明朝E" panose="02020900000000000000" pitchFamily="18" charset="-128"/>
              </a:rPr>
              <a:t>　　　　　＋遺留分権利者が承継する相続債務の額（</a:t>
            </a:r>
            <a:r>
              <a:rPr lang="ja-JP" altLang="en-US" sz="1800" u="sng" dirty="0">
                <a:solidFill>
                  <a:schemeClr val="bg1">
                    <a:lumMod val="85000"/>
                    <a:lumOff val="15000"/>
                  </a:schemeClr>
                </a:solidFill>
                <a:latin typeface="Constantia"/>
                <a:ea typeface="HGP明朝E" panose="02020900000000000000" pitchFamily="18" charset="-128"/>
              </a:rPr>
              <a:t>新１０４６条②</a:t>
            </a:r>
            <a:r>
              <a:rPr lang="ja-JP" altLang="en-US" sz="1800" dirty="0">
                <a:solidFill>
                  <a:schemeClr val="bg1">
                    <a:lumMod val="85000"/>
                    <a:lumOff val="15000"/>
                  </a:schemeClr>
                </a:solidFill>
                <a:latin typeface="Constantia"/>
                <a:ea typeface="HGP明朝E" panose="02020900000000000000" pitchFamily="18" charset="-128"/>
              </a:rPr>
              <a:t>）。</a:t>
            </a:r>
            <a:endParaRPr lang="en-US" altLang="ja-JP" sz="1800" dirty="0">
              <a:solidFill>
                <a:schemeClr val="bg1">
                  <a:lumMod val="85000"/>
                  <a:lumOff val="15000"/>
                </a:schemeClr>
              </a:solidFill>
              <a:latin typeface="Constantia"/>
              <a:ea typeface="HGP明朝E" panose="02020900000000000000" pitchFamily="18" charset="-128"/>
            </a:endParaRPr>
          </a:p>
          <a:p>
            <a:pPr>
              <a:buClr>
                <a:srgbClr val="0BD0D9"/>
              </a:buClr>
              <a:defRPr/>
            </a:pPr>
            <a:r>
              <a:rPr lang="ja-JP" altLang="en-US" sz="1800" dirty="0">
                <a:solidFill>
                  <a:schemeClr val="bg1">
                    <a:lumMod val="85000"/>
                    <a:lumOff val="15000"/>
                  </a:schemeClr>
                </a:solidFill>
                <a:latin typeface="Constantia"/>
                <a:ea typeface="HGP明朝E" panose="02020900000000000000" pitchFamily="18" charset="-128"/>
              </a:rPr>
              <a:t>　　　 </a:t>
            </a:r>
            <a:r>
              <a:rPr lang="en-US" altLang="ja-JP" sz="1800" dirty="0">
                <a:solidFill>
                  <a:schemeClr val="bg1">
                    <a:lumMod val="85000"/>
                    <a:lumOff val="15000"/>
                  </a:schemeClr>
                </a:solidFill>
                <a:latin typeface="Constantia"/>
                <a:ea typeface="HGP明朝E" panose="02020900000000000000" pitchFamily="18" charset="-128"/>
              </a:rPr>
              <a:t>※</a:t>
            </a:r>
            <a:r>
              <a:rPr lang="ja-JP" altLang="en-US" sz="1800" dirty="0">
                <a:solidFill>
                  <a:schemeClr val="bg1">
                    <a:lumMod val="85000"/>
                    <a:lumOff val="15000"/>
                  </a:schemeClr>
                </a:solidFill>
                <a:latin typeface="Constantia"/>
                <a:ea typeface="HGP明朝E" panose="02020900000000000000" pitchFamily="18" charset="-128"/>
              </a:rPr>
              <a:t>１ については、新法では寄与分を考慮しない具体的相続分と明確にされた</a:t>
            </a:r>
            <a:endParaRPr lang="en-US" altLang="ja-JP" sz="1800" dirty="0">
              <a:solidFill>
                <a:schemeClr val="bg1">
                  <a:lumMod val="85000"/>
                  <a:lumOff val="15000"/>
                </a:schemeClr>
              </a:solidFill>
              <a:latin typeface="Constantia"/>
              <a:ea typeface="HGP明朝E" panose="02020900000000000000" pitchFamily="18" charset="-128"/>
            </a:endParaRPr>
          </a:p>
          <a:p>
            <a:pPr>
              <a:buClr>
                <a:srgbClr val="0BD0D9"/>
              </a:buClr>
              <a:defRPr/>
            </a:pPr>
            <a:r>
              <a:rPr lang="en-US" altLang="ja-JP" sz="1800" dirty="0">
                <a:solidFill>
                  <a:schemeClr val="bg1">
                    <a:lumMod val="85000"/>
                    <a:lumOff val="15000"/>
                  </a:schemeClr>
                </a:solidFill>
                <a:latin typeface="Constantia"/>
                <a:ea typeface="HGP明朝E" panose="02020900000000000000" pitchFamily="18" charset="-128"/>
              </a:rPr>
              <a:t>             </a:t>
            </a:r>
            <a:r>
              <a:rPr lang="ja-JP" altLang="en-US" sz="1800" dirty="0">
                <a:solidFill>
                  <a:schemeClr val="bg1">
                    <a:lumMod val="85000"/>
                    <a:lumOff val="15000"/>
                  </a:schemeClr>
                </a:solidFill>
                <a:latin typeface="Constantia"/>
                <a:ea typeface="HGP明朝E" panose="02020900000000000000" pitchFamily="18" charset="-128"/>
              </a:rPr>
              <a:t>（</a:t>
            </a:r>
            <a:r>
              <a:rPr lang="ja-JP" altLang="en-US" sz="1800" u="sng" dirty="0">
                <a:solidFill>
                  <a:schemeClr val="bg1">
                    <a:lumMod val="85000"/>
                    <a:lumOff val="15000"/>
                  </a:schemeClr>
                </a:solidFill>
                <a:latin typeface="Constantia"/>
                <a:ea typeface="HGP明朝E" panose="02020900000000000000" pitchFamily="18" charset="-128"/>
              </a:rPr>
              <a:t>新１０４６条②　　 </a:t>
            </a:r>
            <a:r>
              <a:rPr lang="ja-JP" altLang="en-US" sz="1800" dirty="0">
                <a:solidFill>
                  <a:schemeClr val="bg1">
                    <a:lumMod val="85000"/>
                    <a:lumOff val="15000"/>
                  </a:schemeClr>
                </a:solidFill>
                <a:latin typeface="Constantia"/>
                <a:ea typeface="HGP明朝E" panose="02020900000000000000" pitchFamily="18" charset="-128"/>
              </a:rPr>
              <a:t>）</a:t>
            </a:r>
            <a:endParaRPr lang="en-US" altLang="ja-JP" sz="1800" dirty="0">
              <a:solidFill>
                <a:schemeClr val="bg1">
                  <a:lumMod val="85000"/>
                  <a:lumOff val="15000"/>
                </a:schemeClr>
              </a:solidFill>
              <a:latin typeface="Constantia"/>
              <a:ea typeface="HGP明朝E" panose="02020900000000000000" pitchFamily="18" charset="-128"/>
            </a:endParaRPr>
          </a:p>
          <a:p>
            <a:pPr>
              <a:buClr>
                <a:srgbClr val="0BD0D9"/>
              </a:buClr>
              <a:defRPr/>
            </a:pPr>
            <a:endParaRPr lang="en-US" altLang="ja-JP" sz="1800" dirty="0">
              <a:solidFill>
                <a:schemeClr val="bg1">
                  <a:lumMod val="85000"/>
                  <a:lumOff val="15000"/>
                </a:schemeClr>
              </a:solidFill>
              <a:latin typeface="Constantia"/>
              <a:ea typeface="HGP明朝E" panose="02020900000000000000" pitchFamily="18" charset="-128"/>
            </a:endParaRPr>
          </a:p>
          <a:p>
            <a:pPr>
              <a:buClr>
                <a:srgbClr val="0BD0D9"/>
              </a:buClr>
              <a:defRPr/>
            </a:pPr>
            <a:r>
              <a:rPr lang="ja-JP" altLang="en-US" sz="1800" dirty="0">
                <a:solidFill>
                  <a:schemeClr val="bg1">
                    <a:lumMod val="85000"/>
                    <a:lumOff val="15000"/>
                  </a:schemeClr>
                </a:solidFill>
                <a:latin typeface="Constantia"/>
                <a:ea typeface="HGP明朝E" panose="02020900000000000000" pitchFamily="18" charset="-128"/>
              </a:rPr>
              <a:t>　  ・ 相続債務がある場合の受遺者または受贈者の負担額</a:t>
            </a:r>
            <a:endParaRPr lang="en-US" altLang="ja-JP" sz="1800" dirty="0">
              <a:solidFill>
                <a:schemeClr val="bg1">
                  <a:lumMod val="85000"/>
                  <a:lumOff val="15000"/>
                </a:schemeClr>
              </a:solidFill>
              <a:latin typeface="Constantia"/>
              <a:ea typeface="HGP明朝E" panose="02020900000000000000" pitchFamily="18" charset="-128"/>
            </a:endParaRPr>
          </a:p>
          <a:p>
            <a:pPr>
              <a:buClr>
                <a:srgbClr val="0BD0D9"/>
              </a:buClr>
              <a:defRPr/>
            </a:pPr>
            <a:r>
              <a:rPr lang="ja-JP" altLang="en-US" sz="1800" dirty="0">
                <a:solidFill>
                  <a:schemeClr val="bg1">
                    <a:lumMod val="85000"/>
                    <a:lumOff val="15000"/>
                  </a:schemeClr>
                </a:solidFill>
                <a:latin typeface="Constantia"/>
                <a:ea typeface="HGP明朝E" panose="02020900000000000000" pitchFamily="18" charset="-128"/>
              </a:rPr>
              <a:t>　　　受遺者または受贈者が遺留分権利者の承継した相続債務を弁済等によって消滅させ</a:t>
            </a:r>
            <a:endParaRPr lang="en-US" altLang="ja-JP" sz="1800" dirty="0">
              <a:solidFill>
                <a:schemeClr val="bg1">
                  <a:lumMod val="85000"/>
                  <a:lumOff val="15000"/>
                </a:schemeClr>
              </a:solidFill>
              <a:latin typeface="Constantia"/>
              <a:ea typeface="HGP明朝E" panose="02020900000000000000" pitchFamily="18" charset="-128"/>
            </a:endParaRPr>
          </a:p>
          <a:p>
            <a:pPr>
              <a:buClr>
                <a:srgbClr val="0BD0D9"/>
              </a:buClr>
              <a:defRPr/>
            </a:pPr>
            <a:r>
              <a:rPr lang="ja-JP" altLang="en-US" sz="1800" dirty="0">
                <a:solidFill>
                  <a:schemeClr val="bg1">
                    <a:lumMod val="85000"/>
                    <a:lumOff val="15000"/>
                  </a:schemeClr>
                </a:solidFill>
                <a:latin typeface="Constantia"/>
                <a:ea typeface="HGP明朝E" panose="02020900000000000000" pitchFamily="18" charset="-128"/>
              </a:rPr>
              <a:t>        たときは、消滅した債務額の限度において、遺留分権利者に対する意思表示により、</a:t>
            </a:r>
            <a:endParaRPr lang="en-US" altLang="ja-JP" sz="1800" dirty="0">
              <a:solidFill>
                <a:schemeClr val="bg1">
                  <a:lumMod val="85000"/>
                  <a:lumOff val="15000"/>
                </a:schemeClr>
              </a:solidFill>
              <a:latin typeface="Constantia"/>
              <a:ea typeface="HGP明朝E" panose="02020900000000000000" pitchFamily="18" charset="-128"/>
            </a:endParaRPr>
          </a:p>
          <a:p>
            <a:pPr>
              <a:buClr>
                <a:srgbClr val="0BD0D9"/>
              </a:buClr>
              <a:defRPr/>
            </a:pPr>
            <a:r>
              <a:rPr lang="ja-JP" altLang="en-US" sz="1800" dirty="0">
                <a:solidFill>
                  <a:schemeClr val="bg1">
                    <a:lumMod val="85000"/>
                    <a:lumOff val="15000"/>
                  </a:schemeClr>
                </a:solidFill>
                <a:latin typeface="Constantia"/>
                <a:ea typeface="HGP明朝E" panose="02020900000000000000" pitchFamily="18" charset="-128"/>
              </a:rPr>
              <a:t>　　　遺留分侵害額請求により負担した債務を消滅させることができる（</a:t>
            </a:r>
            <a:r>
              <a:rPr lang="ja-JP" altLang="en-US" sz="1800" u="sng" dirty="0">
                <a:solidFill>
                  <a:schemeClr val="bg1">
                    <a:lumMod val="85000"/>
                    <a:lumOff val="15000"/>
                  </a:schemeClr>
                </a:solidFill>
                <a:latin typeface="Constantia"/>
                <a:ea typeface="HGP明朝E" panose="02020900000000000000" pitchFamily="18" charset="-128"/>
              </a:rPr>
              <a:t>新１０４７条③</a:t>
            </a:r>
            <a:r>
              <a:rPr lang="ja-JP" altLang="en-US" sz="1800" dirty="0">
                <a:solidFill>
                  <a:schemeClr val="bg1">
                    <a:lumMod val="85000"/>
                    <a:lumOff val="15000"/>
                  </a:schemeClr>
                </a:solidFill>
                <a:latin typeface="Constantia"/>
                <a:ea typeface="HGP明朝E" panose="02020900000000000000" pitchFamily="18" charset="-128"/>
              </a:rPr>
              <a:t>）。　　    </a:t>
            </a:r>
            <a:endParaRPr lang="en-US" altLang="ja-JP" sz="1800" dirty="0">
              <a:solidFill>
                <a:schemeClr val="bg1">
                  <a:lumMod val="85000"/>
                  <a:lumOff val="15000"/>
                </a:schemeClr>
              </a:solidFill>
              <a:latin typeface="Constantia"/>
              <a:ea typeface="HGP明朝E" panose="02020900000000000000" pitchFamily="18" charset="-128"/>
            </a:endParaRPr>
          </a:p>
          <a:p>
            <a:pPr>
              <a:buClr>
                <a:srgbClr val="0BD0D9"/>
              </a:buClr>
              <a:defRPr/>
            </a:pPr>
            <a:r>
              <a:rPr lang="ja-JP" altLang="en-US" sz="1800" dirty="0">
                <a:solidFill>
                  <a:schemeClr val="bg1">
                    <a:lumMod val="85000"/>
                    <a:lumOff val="15000"/>
                  </a:schemeClr>
                </a:solidFill>
                <a:latin typeface="Constantia"/>
                <a:ea typeface="HGP明朝E" panose="02020900000000000000" pitchFamily="18" charset="-128"/>
              </a:rPr>
              <a:t>　</a:t>
            </a:r>
            <a:r>
              <a:rPr lang="ja-JP" altLang="en-US" sz="1800" dirty="0">
                <a:solidFill>
                  <a:schemeClr val="bg1">
                    <a:lumMod val="85000"/>
                    <a:lumOff val="15000"/>
                  </a:schemeClr>
                </a:solidFill>
              </a:rPr>
              <a:t>　</a:t>
            </a:r>
            <a:endParaRPr lang="en-US" altLang="ja-JP" sz="1800" dirty="0">
              <a:solidFill>
                <a:schemeClr val="bg1">
                  <a:lumMod val="85000"/>
                  <a:lumOff val="15000"/>
                </a:schemeClr>
              </a:solidFill>
            </a:endParaRPr>
          </a:p>
          <a:p>
            <a:r>
              <a:rPr lang="ja-JP" altLang="en-US" sz="1800" dirty="0"/>
              <a:t>　  　</a:t>
            </a:r>
            <a:endParaRPr lang="en-US" altLang="ja-JP" sz="1800" dirty="0"/>
          </a:p>
        </p:txBody>
      </p:sp>
      <p:sp>
        <p:nvSpPr>
          <p:cNvPr id="4" name="スライド番号プレースホルダー 3">
            <a:extLst>
              <a:ext uri="{FF2B5EF4-FFF2-40B4-BE49-F238E27FC236}">
                <a16:creationId xmlns:a16="http://schemas.microsoft.com/office/drawing/2014/main" id="{C6C06E6B-DCED-41FE-ABE1-7E771819159B}"/>
              </a:ext>
            </a:extLst>
          </p:cNvPr>
          <p:cNvSpPr>
            <a:spLocks noGrp="1"/>
          </p:cNvSpPr>
          <p:nvPr>
            <p:ph type="sldNum" sz="quarter" idx="12"/>
          </p:nvPr>
        </p:nvSpPr>
        <p:spPr/>
        <p:txBody>
          <a:bodyPr/>
          <a:lstStyle/>
          <a:p>
            <a:pPr fontAlgn="base">
              <a:spcBef>
                <a:spcPct val="0"/>
              </a:spcBef>
              <a:spcAft>
                <a:spcPct val="0"/>
              </a:spcAft>
              <a:defRPr/>
            </a:pPr>
            <a:fld id="{E45BA4EA-5EFA-460C-8880-04B9C92D5A26}" type="slidenum">
              <a:rPr lang="ja-JP" altLang="en-US">
                <a:solidFill>
                  <a:prstClr val="black">
                    <a:lumMod val="85000"/>
                    <a:lumOff val="15000"/>
                  </a:prstClr>
                </a:solidFill>
                <a:latin typeface="Calibri" pitchFamily="34" charset="0"/>
                <a:ea typeface="ＭＳ Ｐゴシック" pitchFamily="50" charset="-128"/>
              </a:rPr>
              <a:pPr fontAlgn="base">
                <a:spcBef>
                  <a:spcPct val="0"/>
                </a:spcBef>
                <a:spcAft>
                  <a:spcPct val="0"/>
                </a:spcAft>
                <a:defRPr/>
              </a:pPr>
              <a:t>34</a:t>
            </a:fld>
            <a:endParaRPr lang="ja-JP" altLang="en-US" dirty="0">
              <a:solidFill>
                <a:prstClr val="black">
                  <a:lumMod val="85000"/>
                  <a:lumOff val="15000"/>
                </a:prstClr>
              </a:solidFill>
              <a:latin typeface="Calibri" pitchFamily="34" charset="0"/>
              <a:ea typeface="ＭＳ Ｐゴシック" pitchFamily="50" charset="-128"/>
            </a:endParaRPr>
          </a:p>
        </p:txBody>
      </p:sp>
      <p:sp>
        <p:nvSpPr>
          <p:cNvPr id="5" name="正方形/長方形 4">
            <a:extLst>
              <a:ext uri="{FF2B5EF4-FFF2-40B4-BE49-F238E27FC236}">
                <a16:creationId xmlns:a16="http://schemas.microsoft.com/office/drawing/2014/main" id="{3A49FD71-4A2B-4550-B15A-45FA9DDA0719}"/>
              </a:ext>
            </a:extLst>
          </p:cNvPr>
          <p:cNvSpPr/>
          <p:nvPr/>
        </p:nvSpPr>
        <p:spPr>
          <a:xfrm>
            <a:off x="2221490" y="784851"/>
            <a:ext cx="3168352" cy="360040"/>
          </a:xfrm>
          <a:prstGeom prst="rect">
            <a:avLst/>
          </a:prstGeom>
          <a:ln/>
        </p:spPr>
        <p:style>
          <a:lnRef idx="2">
            <a:schemeClr val="dk1"/>
          </a:lnRef>
          <a:fillRef idx="1">
            <a:schemeClr val="lt1"/>
          </a:fillRef>
          <a:effectRef idx="0">
            <a:schemeClr val="dk1"/>
          </a:effectRef>
          <a:fontRef idx="minor">
            <a:schemeClr val="dk1"/>
          </a:fontRef>
        </p:style>
        <p:txBody>
          <a:bodyPr rtlCol="0" anchor="ctr"/>
          <a:lstStyle/>
          <a:p>
            <a:pPr fontAlgn="base">
              <a:spcBef>
                <a:spcPct val="0"/>
              </a:spcBef>
              <a:spcAft>
                <a:spcPct val="0"/>
              </a:spcAft>
            </a:pPr>
            <a:r>
              <a:rPr lang="ja-JP" altLang="en-US" sz="1600" dirty="0">
                <a:solidFill>
                  <a:prstClr val="black">
                    <a:lumMod val="85000"/>
                    <a:lumOff val="15000"/>
                  </a:prstClr>
                </a:solidFill>
                <a:latin typeface="Constantia"/>
                <a:ea typeface="HGP明朝E" panose="02020900000000000000" pitchFamily="18" charset="-128"/>
              </a:rPr>
              <a:t>遺留分を算定するための財産の額</a:t>
            </a:r>
          </a:p>
        </p:txBody>
      </p:sp>
      <p:sp>
        <p:nvSpPr>
          <p:cNvPr id="7" name="正方形/長方形 6">
            <a:extLst>
              <a:ext uri="{FF2B5EF4-FFF2-40B4-BE49-F238E27FC236}">
                <a16:creationId xmlns:a16="http://schemas.microsoft.com/office/drawing/2014/main" id="{8D4E105B-E81E-4663-841C-47F06158D8EA}"/>
              </a:ext>
            </a:extLst>
          </p:cNvPr>
          <p:cNvSpPr/>
          <p:nvPr/>
        </p:nvSpPr>
        <p:spPr>
          <a:xfrm>
            <a:off x="2221490" y="2492896"/>
            <a:ext cx="1426238" cy="360040"/>
          </a:xfrm>
          <a:prstGeom prst="rect">
            <a:avLst/>
          </a:prstGeom>
          <a:ln/>
        </p:spPr>
        <p:style>
          <a:lnRef idx="2">
            <a:schemeClr val="dk1"/>
          </a:lnRef>
          <a:fillRef idx="1">
            <a:schemeClr val="lt1"/>
          </a:fillRef>
          <a:effectRef idx="0">
            <a:schemeClr val="dk1"/>
          </a:effectRef>
          <a:fontRef idx="minor">
            <a:schemeClr val="dk1"/>
          </a:fontRef>
        </p:style>
        <p:txBody>
          <a:bodyPr rtlCol="0" anchor="ctr"/>
          <a:lstStyle/>
          <a:p>
            <a:pPr fontAlgn="base">
              <a:spcBef>
                <a:spcPct val="0"/>
              </a:spcBef>
              <a:spcAft>
                <a:spcPct val="0"/>
              </a:spcAft>
            </a:pPr>
            <a:r>
              <a:rPr lang="ja-JP" altLang="en-US" sz="1600" dirty="0">
                <a:solidFill>
                  <a:prstClr val="black">
                    <a:lumMod val="85000"/>
                    <a:lumOff val="15000"/>
                  </a:prstClr>
                </a:solidFill>
                <a:latin typeface="Constantia"/>
                <a:ea typeface="HGP明朝E" panose="02020900000000000000" pitchFamily="18" charset="-128"/>
              </a:rPr>
              <a:t>遺留分侵害額</a:t>
            </a:r>
          </a:p>
        </p:txBody>
      </p:sp>
      <p:sp>
        <p:nvSpPr>
          <p:cNvPr id="8" name="正方形/長方形 7">
            <a:extLst>
              <a:ext uri="{FF2B5EF4-FFF2-40B4-BE49-F238E27FC236}">
                <a16:creationId xmlns:a16="http://schemas.microsoft.com/office/drawing/2014/main" id="{4A469E2B-F9F7-42EA-9A2E-E5494EFA6061}"/>
              </a:ext>
            </a:extLst>
          </p:cNvPr>
          <p:cNvSpPr/>
          <p:nvPr/>
        </p:nvSpPr>
        <p:spPr>
          <a:xfrm>
            <a:off x="3935760" y="4581128"/>
            <a:ext cx="216024" cy="288032"/>
          </a:xfrm>
          <a:prstGeom prst="rect">
            <a:avLst/>
          </a:prstGeom>
          <a:ln/>
        </p:spPr>
        <p:style>
          <a:lnRef idx="2">
            <a:schemeClr val="dk1"/>
          </a:lnRef>
          <a:fillRef idx="1">
            <a:schemeClr val="lt1"/>
          </a:fillRef>
          <a:effectRef idx="0">
            <a:schemeClr val="dk1"/>
          </a:effectRef>
          <a:fontRef idx="minor">
            <a:schemeClr val="dk1"/>
          </a:fontRef>
        </p:style>
        <p:txBody>
          <a:bodyPr rtlCol="0" anchor="ctr"/>
          <a:lstStyle/>
          <a:p>
            <a:pPr algn="ctr" fontAlgn="base">
              <a:spcBef>
                <a:spcPct val="0"/>
              </a:spcBef>
              <a:spcAft>
                <a:spcPct val="0"/>
              </a:spcAft>
            </a:pPr>
            <a:r>
              <a:rPr lang="ja-JP" altLang="en-US" sz="1400" dirty="0">
                <a:solidFill>
                  <a:prstClr val="black">
                    <a:lumMod val="85000"/>
                    <a:lumOff val="15000"/>
                  </a:prstClr>
                </a:solidFill>
                <a:latin typeface="Constantia"/>
                <a:ea typeface="HGP明朝E" panose="02020900000000000000" pitchFamily="18" charset="-128"/>
              </a:rPr>
              <a:t>２</a:t>
            </a:r>
            <a:endParaRPr lang="en-US" altLang="ja-JP" sz="1400" dirty="0">
              <a:solidFill>
                <a:prstClr val="black">
                  <a:lumMod val="85000"/>
                  <a:lumOff val="15000"/>
                </a:prstClr>
              </a:solidFill>
              <a:latin typeface="Constantia"/>
              <a:ea typeface="HGP明朝E" panose="02020900000000000000" pitchFamily="18" charset="-128"/>
            </a:endParaRPr>
          </a:p>
        </p:txBody>
      </p:sp>
    </p:spTree>
    <p:extLst>
      <p:ext uri="{BB962C8B-B14F-4D97-AF65-F5344CB8AC3E}">
        <p14:creationId xmlns:p14="http://schemas.microsoft.com/office/powerpoint/2010/main" val="81173443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6" name="テキスト プレースホルダー 5">
            <a:extLst>
              <a:ext uri="{FF2B5EF4-FFF2-40B4-BE49-F238E27FC236}">
                <a16:creationId xmlns:a16="http://schemas.microsoft.com/office/drawing/2014/main" id="{8FC6B10C-8320-46D2-8699-82B82C3E2DB0}"/>
              </a:ext>
            </a:extLst>
          </p:cNvPr>
          <p:cNvSpPr>
            <a:spLocks noGrp="1"/>
          </p:cNvSpPr>
          <p:nvPr>
            <p:ph type="body" idx="1"/>
          </p:nvPr>
        </p:nvSpPr>
        <p:spPr>
          <a:xfrm>
            <a:off x="1694511" y="253228"/>
            <a:ext cx="8865985" cy="6092167"/>
          </a:xfrm>
        </p:spPr>
        <p:txBody>
          <a:bodyPr>
            <a:noAutofit/>
          </a:bodyPr>
          <a:lstStyle/>
          <a:p>
            <a:pPr>
              <a:buClr>
                <a:srgbClr val="0BD0D9"/>
              </a:buClr>
              <a:defRPr/>
            </a:pPr>
            <a:r>
              <a:rPr lang="ja-JP" altLang="en-US" sz="1800" dirty="0"/>
              <a:t> </a:t>
            </a:r>
            <a:r>
              <a:rPr lang="ja-JP" altLang="en-US" dirty="0">
                <a:solidFill>
                  <a:schemeClr val="bg1">
                    <a:lumMod val="85000"/>
                    <a:lumOff val="15000"/>
                  </a:schemeClr>
                </a:solidFill>
                <a:latin typeface="Constantia"/>
                <a:ea typeface="HGP明朝E" panose="02020900000000000000" pitchFamily="18" charset="-128"/>
              </a:rPr>
              <a:t>３．相続人等関係者間の公平の促進</a:t>
            </a:r>
            <a:endParaRPr lang="en-US" altLang="ja-JP" dirty="0">
              <a:solidFill>
                <a:schemeClr val="bg1">
                  <a:lumMod val="85000"/>
                  <a:lumOff val="15000"/>
                </a:schemeClr>
              </a:solidFill>
              <a:latin typeface="Constantia"/>
              <a:ea typeface="HGP明朝E" panose="02020900000000000000" pitchFamily="18" charset="-128"/>
            </a:endParaRPr>
          </a:p>
          <a:p>
            <a:pPr>
              <a:buClr>
                <a:srgbClr val="0BD0D9"/>
              </a:buClr>
              <a:defRPr/>
            </a:pPr>
            <a:r>
              <a:rPr lang="ja-JP" altLang="en-US" sz="1800" dirty="0">
                <a:solidFill>
                  <a:schemeClr val="bg1">
                    <a:lumMod val="85000"/>
                    <a:lumOff val="15000"/>
                  </a:schemeClr>
                </a:solidFill>
                <a:latin typeface="Constantia"/>
                <a:ea typeface="HGP明朝E" panose="02020900000000000000" pitchFamily="18" charset="-128"/>
              </a:rPr>
              <a:t>   </a:t>
            </a:r>
            <a:r>
              <a:rPr lang="en-US" altLang="ja-JP" sz="1800" dirty="0">
                <a:solidFill>
                  <a:schemeClr val="bg1">
                    <a:lumMod val="85000"/>
                    <a:lumOff val="15000"/>
                  </a:schemeClr>
                </a:solidFill>
                <a:latin typeface="Constantia"/>
                <a:ea typeface="HGP明朝E" panose="02020900000000000000" pitchFamily="18" charset="-128"/>
              </a:rPr>
              <a:t>(</a:t>
            </a:r>
            <a:r>
              <a:rPr lang="ja-JP" altLang="en-US" sz="1800" dirty="0">
                <a:solidFill>
                  <a:schemeClr val="bg1">
                    <a:lumMod val="85000"/>
                    <a:lumOff val="15000"/>
                  </a:schemeClr>
                </a:solidFill>
                <a:latin typeface="Constantia"/>
                <a:ea typeface="HGP明朝E" panose="02020900000000000000" pitchFamily="18" charset="-128"/>
              </a:rPr>
              <a:t>１</a:t>
            </a:r>
            <a:r>
              <a:rPr lang="en-US" altLang="ja-JP" sz="1800" dirty="0">
                <a:solidFill>
                  <a:schemeClr val="bg1">
                    <a:lumMod val="85000"/>
                    <a:lumOff val="15000"/>
                  </a:schemeClr>
                </a:solidFill>
                <a:latin typeface="Constantia"/>
                <a:ea typeface="HGP明朝E" panose="02020900000000000000" pitchFamily="18" charset="-128"/>
              </a:rPr>
              <a:t>) </a:t>
            </a:r>
            <a:r>
              <a:rPr lang="ja-JP" altLang="en-US" sz="1800" dirty="0">
                <a:solidFill>
                  <a:schemeClr val="bg1">
                    <a:lumMod val="85000"/>
                    <a:lumOff val="15000"/>
                  </a:schemeClr>
                </a:solidFill>
                <a:latin typeface="Constantia"/>
                <a:ea typeface="HGP明朝E" panose="02020900000000000000" pitchFamily="18" charset="-128"/>
              </a:rPr>
              <a:t>遺産分割前の遺産の処分・仮処分</a:t>
            </a:r>
            <a:endParaRPr lang="en-US" altLang="ja-JP" sz="1800" dirty="0">
              <a:solidFill>
                <a:schemeClr val="bg1">
                  <a:lumMod val="85000"/>
                  <a:lumOff val="15000"/>
                </a:schemeClr>
              </a:solidFill>
              <a:latin typeface="Constantia"/>
              <a:ea typeface="HGP明朝E" panose="02020900000000000000" pitchFamily="18" charset="-128"/>
            </a:endParaRPr>
          </a:p>
          <a:p>
            <a:pPr>
              <a:buClr>
                <a:srgbClr val="0BD0D9"/>
              </a:buClr>
              <a:defRPr/>
            </a:pPr>
            <a:r>
              <a:rPr lang="ja-JP" altLang="en-US" sz="1800" dirty="0">
                <a:solidFill>
                  <a:schemeClr val="bg1">
                    <a:lumMod val="85000"/>
                    <a:lumOff val="15000"/>
                  </a:schemeClr>
                </a:solidFill>
                <a:latin typeface="Constantia"/>
                <a:ea typeface="HGP明朝E" panose="02020900000000000000" pitchFamily="18" charset="-128"/>
              </a:rPr>
              <a:t>　　 ・ 遺産分割前に遺産に属する財産が処分された場合には、共同相続人が全員同意す </a:t>
            </a:r>
            <a:endParaRPr lang="en-US" altLang="ja-JP" sz="1800" dirty="0">
              <a:solidFill>
                <a:schemeClr val="bg1">
                  <a:lumMod val="85000"/>
                  <a:lumOff val="15000"/>
                </a:schemeClr>
              </a:solidFill>
              <a:latin typeface="Constantia"/>
              <a:ea typeface="HGP明朝E" panose="02020900000000000000" pitchFamily="18" charset="-128"/>
            </a:endParaRPr>
          </a:p>
          <a:p>
            <a:pPr>
              <a:buClr>
                <a:srgbClr val="0BD0D9"/>
              </a:buClr>
              <a:defRPr/>
            </a:pPr>
            <a:r>
              <a:rPr lang="ja-JP" altLang="en-US" sz="1800" dirty="0">
                <a:solidFill>
                  <a:schemeClr val="bg1">
                    <a:lumMod val="85000"/>
                    <a:lumOff val="15000"/>
                  </a:schemeClr>
                </a:solidFill>
                <a:latin typeface="Constantia"/>
                <a:ea typeface="HGP明朝E" panose="02020900000000000000" pitchFamily="18" charset="-128"/>
              </a:rPr>
              <a:t>　　    ると、（　　　　 　　　　　　）も遺産分割時に遺産として（　　　　　  　　　）とみなすことが</a:t>
            </a:r>
            <a:endParaRPr lang="en-US" altLang="ja-JP" sz="1800" dirty="0">
              <a:solidFill>
                <a:schemeClr val="bg1">
                  <a:lumMod val="85000"/>
                  <a:lumOff val="15000"/>
                </a:schemeClr>
              </a:solidFill>
              <a:latin typeface="Constantia"/>
              <a:ea typeface="HGP明朝E" panose="02020900000000000000" pitchFamily="18" charset="-128"/>
            </a:endParaRPr>
          </a:p>
          <a:p>
            <a:pPr>
              <a:buClr>
                <a:srgbClr val="0BD0D9"/>
              </a:buClr>
              <a:defRPr/>
            </a:pPr>
            <a:r>
              <a:rPr lang="ja-JP" altLang="en-US" sz="1800" dirty="0">
                <a:solidFill>
                  <a:schemeClr val="bg1">
                    <a:lumMod val="85000"/>
                    <a:lumOff val="15000"/>
                  </a:schemeClr>
                </a:solidFill>
                <a:latin typeface="Constantia"/>
                <a:ea typeface="HGP明朝E" panose="02020900000000000000" pitchFamily="18" charset="-128"/>
              </a:rPr>
              <a:t>　　    できる（</a:t>
            </a:r>
            <a:r>
              <a:rPr lang="ja-JP" altLang="en-US" sz="1800" u="sng" dirty="0">
                <a:solidFill>
                  <a:schemeClr val="bg1">
                    <a:lumMod val="85000"/>
                    <a:lumOff val="15000"/>
                  </a:schemeClr>
                </a:solidFill>
                <a:latin typeface="Constantia"/>
                <a:ea typeface="HGP明朝E" panose="02020900000000000000" pitchFamily="18" charset="-128"/>
              </a:rPr>
              <a:t>新９０６条の２ ①</a:t>
            </a:r>
            <a:r>
              <a:rPr lang="ja-JP" altLang="en-US" sz="1800" dirty="0">
                <a:solidFill>
                  <a:schemeClr val="bg1">
                    <a:lumMod val="85000"/>
                    <a:lumOff val="15000"/>
                  </a:schemeClr>
                </a:solidFill>
                <a:latin typeface="Constantia"/>
                <a:ea typeface="HGP明朝E" panose="02020900000000000000" pitchFamily="18" charset="-128"/>
              </a:rPr>
              <a:t>）。そして共同相続人が処分した場合には、処分をした者の</a:t>
            </a:r>
            <a:endParaRPr lang="en-US" altLang="ja-JP" sz="1800" dirty="0">
              <a:solidFill>
                <a:schemeClr val="bg1">
                  <a:lumMod val="85000"/>
                  <a:lumOff val="15000"/>
                </a:schemeClr>
              </a:solidFill>
              <a:latin typeface="Constantia"/>
              <a:ea typeface="HGP明朝E" panose="02020900000000000000" pitchFamily="18" charset="-128"/>
            </a:endParaRPr>
          </a:p>
          <a:p>
            <a:pPr>
              <a:buClr>
                <a:srgbClr val="0BD0D9"/>
              </a:buClr>
              <a:defRPr/>
            </a:pPr>
            <a:r>
              <a:rPr lang="ja-JP" altLang="en-US" sz="1800" dirty="0">
                <a:solidFill>
                  <a:schemeClr val="bg1">
                    <a:lumMod val="85000"/>
                    <a:lumOff val="15000"/>
                  </a:schemeClr>
                </a:solidFill>
                <a:latin typeface="Constantia"/>
                <a:ea typeface="HGP明朝E" panose="02020900000000000000" pitchFamily="18" charset="-128"/>
              </a:rPr>
              <a:t>　　　  同意は不要（</a:t>
            </a:r>
            <a:r>
              <a:rPr lang="ja-JP" altLang="en-US" sz="1800" u="sng" dirty="0">
                <a:solidFill>
                  <a:schemeClr val="bg1">
                    <a:lumMod val="85000"/>
                    <a:lumOff val="15000"/>
                  </a:schemeClr>
                </a:solidFill>
                <a:latin typeface="Constantia"/>
                <a:ea typeface="HGP明朝E" panose="02020900000000000000" pitchFamily="18" charset="-128"/>
              </a:rPr>
              <a:t>新９０６条の２ ②</a:t>
            </a:r>
            <a:r>
              <a:rPr lang="ja-JP" altLang="en-US" sz="1800" dirty="0">
                <a:solidFill>
                  <a:schemeClr val="bg1">
                    <a:lumMod val="85000"/>
                    <a:lumOff val="15000"/>
                  </a:schemeClr>
                </a:solidFill>
                <a:latin typeface="Constantia"/>
                <a:ea typeface="HGP明朝E" panose="02020900000000000000" pitchFamily="18" charset="-128"/>
              </a:rPr>
              <a:t>）。</a:t>
            </a:r>
            <a:endParaRPr lang="en-US" altLang="ja-JP" sz="1800" dirty="0">
              <a:solidFill>
                <a:schemeClr val="bg1">
                  <a:lumMod val="85000"/>
                  <a:lumOff val="15000"/>
                </a:schemeClr>
              </a:solidFill>
              <a:latin typeface="Constantia"/>
              <a:ea typeface="HGP明朝E" panose="02020900000000000000" pitchFamily="18" charset="-128"/>
            </a:endParaRPr>
          </a:p>
          <a:p>
            <a:pPr>
              <a:buClr>
                <a:srgbClr val="0BD0D9"/>
              </a:buClr>
              <a:defRPr/>
            </a:pPr>
            <a:r>
              <a:rPr lang="ja-JP" altLang="en-US" sz="1800" dirty="0">
                <a:solidFill>
                  <a:schemeClr val="bg1">
                    <a:lumMod val="85000"/>
                    <a:lumOff val="15000"/>
                  </a:schemeClr>
                </a:solidFill>
                <a:latin typeface="Constantia"/>
                <a:ea typeface="HGP明朝E" panose="02020900000000000000" pitchFamily="18" charset="-128"/>
              </a:rPr>
              <a:t>　　 ・ 葬儀費用や被相続人の治療費などの支払いのために一定の金額を引き出せるように</a:t>
            </a:r>
            <a:endParaRPr lang="en-US" altLang="ja-JP" sz="1800" dirty="0">
              <a:solidFill>
                <a:schemeClr val="bg1">
                  <a:lumMod val="85000"/>
                  <a:lumOff val="15000"/>
                </a:schemeClr>
              </a:solidFill>
              <a:latin typeface="Constantia"/>
              <a:ea typeface="HGP明朝E" panose="02020900000000000000" pitchFamily="18" charset="-128"/>
            </a:endParaRPr>
          </a:p>
          <a:p>
            <a:pPr>
              <a:buClr>
                <a:srgbClr val="0BD0D9"/>
              </a:buClr>
              <a:defRPr/>
            </a:pPr>
            <a:r>
              <a:rPr lang="ja-JP" altLang="en-US" sz="1800" dirty="0">
                <a:solidFill>
                  <a:schemeClr val="bg1">
                    <a:lumMod val="85000"/>
                    <a:lumOff val="15000"/>
                  </a:schemeClr>
                </a:solidFill>
                <a:latin typeface="Constantia"/>
                <a:ea typeface="HGP明朝E" panose="02020900000000000000" pitchFamily="18" charset="-128"/>
              </a:rPr>
              <a:t>　　　 した。口座基準で判断され、相続開始時の預貯金の（　　　）の金額に、相続人の法定</a:t>
            </a:r>
            <a:endParaRPr lang="en-US" altLang="ja-JP" sz="1800" dirty="0">
              <a:solidFill>
                <a:schemeClr val="bg1">
                  <a:lumMod val="85000"/>
                  <a:lumOff val="15000"/>
                </a:schemeClr>
              </a:solidFill>
              <a:latin typeface="Constantia"/>
              <a:ea typeface="HGP明朝E" panose="02020900000000000000" pitchFamily="18" charset="-128"/>
            </a:endParaRPr>
          </a:p>
          <a:p>
            <a:pPr>
              <a:buClr>
                <a:srgbClr val="0BD0D9"/>
              </a:buClr>
              <a:defRPr/>
            </a:pPr>
            <a:r>
              <a:rPr lang="ja-JP" altLang="en-US" sz="1800" dirty="0">
                <a:solidFill>
                  <a:schemeClr val="bg1">
                    <a:lumMod val="85000"/>
                    <a:lumOff val="15000"/>
                  </a:schemeClr>
                </a:solidFill>
                <a:latin typeface="Constantia"/>
                <a:ea typeface="HGP明朝E" panose="02020900000000000000" pitchFamily="18" charset="-128"/>
              </a:rPr>
              <a:t>　　　 相続分を乗じた金額が上限（</a:t>
            </a:r>
            <a:r>
              <a:rPr lang="ja-JP" altLang="en-US" sz="1800" u="sng" dirty="0">
                <a:solidFill>
                  <a:schemeClr val="bg1">
                    <a:lumMod val="85000"/>
                    <a:lumOff val="15000"/>
                  </a:schemeClr>
                </a:solidFill>
                <a:latin typeface="Constantia"/>
                <a:ea typeface="HGP明朝E" panose="02020900000000000000" pitchFamily="18" charset="-128"/>
              </a:rPr>
              <a:t>新９０９条の２</a:t>
            </a:r>
            <a:r>
              <a:rPr lang="ja-JP" altLang="en-US" sz="1800" dirty="0">
                <a:solidFill>
                  <a:schemeClr val="bg1">
                    <a:lumMod val="85000"/>
                    <a:lumOff val="15000"/>
                  </a:schemeClr>
                </a:solidFill>
                <a:latin typeface="Constantia"/>
                <a:ea typeface="HGP明朝E" panose="02020900000000000000" pitchFamily="18" charset="-128"/>
              </a:rPr>
              <a:t>）で、ただし１つの金融機関から、（　　　　　　）</a:t>
            </a:r>
            <a:endParaRPr lang="en-US" altLang="ja-JP" sz="1800" dirty="0">
              <a:solidFill>
                <a:schemeClr val="bg1">
                  <a:lumMod val="85000"/>
                  <a:lumOff val="15000"/>
                </a:schemeClr>
              </a:solidFill>
              <a:latin typeface="Constantia"/>
              <a:ea typeface="HGP明朝E" panose="02020900000000000000" pitchFamily="18" charset="-128"/>
            </a:endParaRPr>
          </a:p>
          <a:p>
            <a:pPr>
              <a:buClr>
                <a:srgbClr val="0BD0D9"/>
              </a:buClr>
              <a:defRPr/>
            </a:pPr>
            <a:r>
              <a:rPr lang="ja-JP" altLang="en-US" sz="1800" dirty="0">
                <a:solidFill>
                  <a:schemeClr val="bg1">
                    <a:lumMod val="85000"/>
                    <a:lumOff val="15000"/>
                  </a:schemeClr>
                </a:solidFill>
                <a:latin typeface="Constantia"/>
                <a:ea typeface="HGP明朝E" panose="02020900000000000000" pitchFamily="18" charset="-128"/>
              </a:rPr>
              <a:t>　　　 が上限とされている。</a:t>
            </a:r>
            <a:endParaRPr lang="en-US" altLang="ja-JP" sz="1800" dirty="0">
              <a:solidFill>
                <a:schemeClr val="bg1">
                  <a:lumMod val="85000"/>
                  <a:lumOff val="15000"/>
                </a:schemeClr>
              </a:solidFill>
              <a:latin typeface="Constantia"/>
              <a:ea typeface="HGP明朝E" panose="02020900000000000000" pitchFamily="18" charset="-128"/>
            </a:endParaRPr>
          </a:p>
          <a:p>
            <a:pPr>
              <a:buClr>
                <a:srgbClr val="0BD0D9"/>
              </a:buClr>
              <a:defRPr/>
            </a:pPr>
            <a:r>
              <a:rPr lang="en-US" altLang="ja-JP" sz="1800" dirty="0">
                <a:solidFill>
                  <a:schemeClr val="bg1">
                    <a:lumMod val="85000"/>
                    <a:lumOff val="15000"/>
                  </a:schemeClr>
                </a:solidFill>
                <a:latin typeface="Constantia"/>
                <a:ea typeface="HGP明朝E" panose="02020900000000000000" pitchFamily="18" charset="-128"/>
              </a:rPr>
              <a:t>   (</a:t>
            </a:r>
            <a:r>
              <a:rPr lang="ja-JP" altLang="en-US" sz="1800" dirty="0">
                <a:solidFill>
                  <a:schemeClr val="bg1">
                    <a:lumMod val="85000"/>
                    <a:lumOff val="15000"/>
                  </a:schemeClr>
                </a:solidFill>
                <a:latin typeface="Constantia"/>
                <a:ea typeface="HGP明朝E" panose="02020900000000000000" pitchFamily="18" charset="-128"/>
              </a:rPr>
              <a:t>２</a:t>
            </a:r>
            <a:r>
              <a:rPr lang="en-US" altLang="ja-JP" sz="1800" dirty="0">
                <a:solidFill>
                  <a:schemeClr val="bg1">
                    <a:lumMod val="85000"/>
                    <a:lumOff val="15000"/>
                  </a:schemeClr>
                </a:solidFill>
                <a:latin typeface="Constantia"/>
                <a:ea typeface="HGP明朝E" panose="02020900000000000000" pitchFamily="18" charset="-128"/>
              </a:rPr>
              <a:t>) </a:t>
            </a:r>
            <a:r>
              <a:rPr lang="ja-JP" altLang="en-US" sz="1800" dirty="0">
                <a:solidFill>
                  <a:schemeClr val="bg1">
                    <a:lumMod val="85000"/>
                    <a:lumOff val="15000"/>
                  </a:schemeClr>
                </a:solidFill>
                <a:latin typeface="Constantia"/>
                <a:ea typeface="HGP明朝E" panose="02020900000000000000" pitchFamily="18" charset="-128"/>
              </a:rPr>
              <a:t>特別の寄与（　　　　　　　　　　　　　　　　　　　）（２０１９年７月１日施行）</a:t>
            </a:r>
            <a:endParaRPr lang="en-US" altLang="ja-JP" sz="1800" dirty="0">
              <a:solidFill>
                <a:schemeClr val="bg1">
                  <a:lumMod val="85000"/>
                  <a:lumOff val="15000"/>
                </a:schemeClr>
              </a:solidFill>
              <a:latin typeface="Constantia"/>
              <a:ea typeface="HGP明朝E" panose="02020900000000000000" pitchFamily="18" charset="-128"/>
            </a:endParaRPr>
          </a:p>
          <a:p>
            <a:pPr>
              <a:buClr>
                <a:srgbClr val="0BD0D9"/>
              </a:buClr>
              <a:defRPr/>
            </a:pPr>
            <a:r>
              <a:rPr lang="ja-JP" altLang="en-US" sz="1800" dirty="0">
                <a:solidFill>
                  <a:schemeClr val="bg1">
                    <a:lumMod val="85000"/>
                    <a:lumOff val="15000"/>
                  </a:schemeClr>
                </a:solidFill>
                <a:latin typeface="Constantia"/>
                <a:ea typeface="HGP明朝E" panose="02020900000000000000" pitchFamily="18" charset="-128"/>
              </a:rPr>
              <a:t>　　　  一定の要件の下で相続人でない親族に特別寄与料の支払請求権というものが認め</a:t>
            </a:r>
            <a:endParaRPr lang="en-US" altLang="ja-JP" sz="1800" dirty="0">
              <a:solidFill>
                <a:schemeClr val="bg1">
                  <a:lumMod val="85000"/>
                  <a:lumOff val="15000"/>
                </a:schemeClr>
              </a:solidFill>
              <a:latin typeface="Constantia"/>
              <a:ea typeface="HGP明朝E" panose="02020900000000000000" pitchFamily="18" charset="-128"/>
            </a:endParaRPr>
          </a:p>
          <a:p>
            <a:pPr>
              <a:buClr>
                <a:srgbClr val="0BD0D9"/>
              </a:buClr>
              <a:defRPr/>
            </a:pPr>
            <a:r>
              <a:rPr lang="en-US" altLang="ja-JP" sz="1800" dirty="0">
                <a:solidFill>
                  <a:schemeClr val="bg1">
                    <a:lumMod val="85000"/>
                    <a:lumOff val="15000"/>
                  </a:schemeClr>
                </a:solidFill>
                <a:latin typeface="Constantia"/>
                <a:ea typeface="HGP明朝E" panose="02020900000000000000" pitchFamily="18" charset="-128"/>
              </a:rPr>
              <a:t>          </a:t>
            </a:r>
            <a:r>
              <a:rPr lang="ja-JP" altLang="en-US" sz="1800" dirty="0">
                <a:solidFill>
                  <a:schemeClr val="bg1">
                    <a:lumMod val="85000"/>
                    <a:lumOff val="15000"/>
                  </a:schemeClr>
                </a:solidFill>
                <a:latin typeface="Constantia"/>
                <a:ea typeface="HGP明朝E" panose="02020900000000000000" pitchFamily="18" charset="-128"/>
              </a:rPr>
              <a:t>られることになった（</a:t>
            </a:r>
            <a:r>
              <a:rPr lang="ja-JP" altLang="en-US" sz="1800" u="sng" dirty="0">
                <a:solidFill>
                  <a:schemeClr val="bg1">
                    <a:lumMod val="85000"/>
                    <a:lumOff val="15000"/>
                  </a:schemeClr>
                </a:solidFill>
                <a:latin typeface="Constantia"/>
                <a:ea typeface="HGP明朝E" panose="02020900000000000000" pitchFamily="18" charset="-128"/>
              </a:rPr>
              <a:t>新１０５０条①</a:t>
            </a:r>
            <a:r>
              <a:rPr lang="ja-JP" altLang="en-US" sz="1800" dirty="0">
                <a:solidFill>
                  <a:schemeClr val="bg1">
                    <a:lumMod val="85000"/>
                    <a:lumOff val="15000"/>
                  </a:schemeClr>
                </a:solidFill>
                <a:latin typeface="Constantia"/>
                <a:ea typeface="HGP明朝E" panose="02020900000000000000" pitchFamily="18" charset="-128"/>
              </a:rPr>
              <a:t>）。</a:t>
            </a:r>
            <a:endParaRPr lang="en-US" altLang="ja-JP" sz="1800" dirty="0">
              <a:solidFill>
                <a:schemeClr val="bg1">
                  <a:lumMod val="85000"/>
                  <a:lumOff val="15000"/>
                </a:schemeClr>
              </a:solidFill>
              <a:latin typeface="Constantia"/>
              <a:ea typeface="HGP明朝E" panose="02020900000000000000" pitchFamily="18" charset="-128"/>
            </a:endParaRPr>
          </a:p>
          <a:p>
            <a:pPr>
              <a:buClr>
                <a:srgbClr val="0BD0D9"/>
              </a:buClr>
              <a:defRPr/>
            </a:pPr>
            <a:r>
              <a:rPr lang="ja-JP" altLang="en-US" sz="1800" dirty="0">
                <a:solidFill>
                  <a:schemeClr val="bg1">
                    <a:lumMod val="85000"/>
                    <a:lumOff val="15000"/>
                  </a:schemeClr>
                </a:solidFill>
                <a:latin typeface="Constantia"/>
                <a:ea typeface="HGP明朝E" panose="02020900000000000000" pitchFamily="18" charset="-128"/>
              </a:rPr>
              <a:t>　　 ・ 要件は</a:t>
            </a:r>
            <a:endParaRPr lang="en-US" altLang="ja-JP" sz="1800" dirty="0">
              <a:solidFill>
                <a:schemeClr val="bg1">
                  <a:lumMod val="85000"/>
                  <a:lumOff val="15000"/>
                </a:schemeClr>
              </a:solidFill>
              <a:latin typeface="Constantia"/>
              <a:ea typeface="HGP明朝E" panose="02020900000000000000" pitchFamily="18" charset="-128"/>
            </a:endParaRPr>
          </a:p>
          <a:p>
            <a:pPr>
              <a:buClr>
                <a:srgbClr val="0BD0D9"/>
              </a:buClr>
              <a:defRPr/>
            </a:pPr>
            <a:r>
              <a:rPr lang="ja-JP" altLang="en-US" sz="1800" dirty="0">
                <a:solidFill>
                  <a:schemeClr val="bg1">
                    <a:lumMod val="85000"/>
                    <a:lumOff val="15000"/>
                  </a:schemeClr>
                </a:solidFill>
                <a:latin typeface="Constantia"/>
                <a:ea typeface="HGP明朝E" panose="02020900000000000000" pitchFamily="18" charset="-128"/>
              </a:rPr>
              <a:t>　　　  ① 相続人でない親族の人が</a:t>
            </a:r>
            <a:endParaRPr lang="en-US" altLang="ja-JP" sz="1800" dirty="0">
              <a:solidFill>
                <a:schemeClr val="bg1">
                  <a:lumMod val="85000"/>
                  <a:lumOff val="15000"/>
                </a:schemeClr>
              </a:solidFill>
              <a:latin typeface="Constantia"/>
              <a:ea typeface="HGP明朝E" panose="02020900000000000000" pitchFamily="18" charset="-128"/>
            </a:endParaRPr>
          </a:p>
          <a:p>
            <a:pPr>
              <a:buClr>
                <a:srgbClr val="0BD0D9"/>
              </a:buClr>
              <a:defRPr/>
            </a:pPr>
            <a:r>
              <a:rPr lang="ja-JP" altLang="en-US" sz="1800" dirty="0">
                <a:solidFill>
                  <a:schemeClr val="bg1">
                    <a:lumMod val="85000"/>
                    <a:lumOff val="15000"/>
                  </a:schemeClr>
                </a:solidFill>
                <a:latin typeface="Constantia"/>
                <a:ea typeface="HGP明朝E" panose="02020900000000000000" pitchFamily="18" charset="-128"/>
              </a:rPr>
              <a:t>　　  　② 無償で（　　　　　　　　　　　　 　　  ）</a:t>
            </a:r>
            <a:endParaRPr lang="en-US" altLang="ja-JP" sz="1800" dirty="0">
              <a:solidFill>
                <a:schemeClr val="bg1">
                  <a:lumMod val="85000"/>
                  <a:lumOff val="15000"/>
                </a:schemeClr>
              </a:solidFill>
              <a:latin typeface="Constantia"/>
              <a:ea typeface="HGP明朝E" panose="02020900000000000000" pitchFamily="18" charset="-128"/>
            </a:endParaRPr>
          </a:p>
          <a:p>
            <a:pPr>
              <a:buClr>
                <a:srgbClr val="0BD0D9"/>
              </a:buClr>
              <a:defRPr/>
            </a:pPr>
            <a:r>
              <a:rPr lang="ja-JP" altLang="en-US" sz="1800" dirty="0">
                <a:solidFill>
                  <a:schemeClr val="bg1">
                    <a:lumMod val="85000"/>
                    <a:lumOff val="15000"/>
                  </a:schemeClr>
                </a:solidFill>
                <a:latin typeface="Constantia"/>
                <a:ea typeface="HGP明朝E" panose="02020900000000000000" pitchFamily="18" charset="-128"/>
              </a:rPr>
              <a:t>　　　  ③ 被相続人の（　　　　　　 　　　　　　　　　）</a:t>
            </a:r>
            <a:endParaRPr lang="en-US" altLang="ja-JP" sz="1800" dirty="0">
              <a:solidFill>
                <a:schemeClr val="bg1">
                  <a:lumMod val="85000"/>
                  <a:lumOff val="15000"/>
                </a:schemeClr>
              </a:solidFill>
              <a:latin typeface="Constantia"/>
              <a:ea typeface="HGP明朝E" panose="02020900000000000000" pitchFamily="18" charset="-128"/>
            </a:endParaRPr>
          </a:p>
          <a:p>
            <a:pPr>
              <a:buClr>
                <a:srgbClr val="0BD0D9"/>
              </a:buClr>
              <a:defRPr/>
            </a:pPr>
            <a:r>
              <a:rPr lang="ja-JP" altLang="en-US" sz="1800" dirty="0">
                <a:solidFill>
                  <a:schemeClr val="bg1">
                    <a:lumMod val="85000"/>
                    <a:lumOff val="15000"/>
                  </a:schemeClr>
                </a:solidFill>
                <a:latin typeface="Constantia"/>
                <a:ea typeface="HGP明朝E" panose="02020900000000000000" pitchFamily="18" charset="-128"/>
              </a:rPr>
              <a:t>　　　　　　　　　寄与したこと。</a:t>
            </a:r>
            <a:endParaRPr lang="en-US" altLang="ja-JP" sz="1800" dirty="0">
              <a:solidFill>
                <a:schemeClr val="bg1">
                  <a:lumMod val="85000"/>
                  <a:lumOff val="15000"/>
                </a:schemeClr>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r>
              <a:rPr lang="ja-JP" altLang="en-US" sz="1800" dirty="0">
                <a:solidFill>
                  <a:prstClr val="white"/>
                </a:solidFill>
                <a:latin typeface="Constantia"/>
                <a:ea typeface="HGP明朝E" panose="02020900000000000000" pitchFamily="18" charset="-128"/>
              </a:rPr>
              <a:t>る（新</a:t>
            </a:r>
            <a:endParaRPr lang="en-US" altLang="ja-JP" sz="1800" dirty="0">
              <a:solidFill>
                <a:prstClr val="white"/>
              </a:solidFill>
              <a:latin typeface="Constantia"/>
              <a:ea typeface="HGP明朝E" panose="02020900000000000000" pitchFamily="18" charset="-128"/>
            </a:endParaRPr>
          </a:p>
          <a:p>
            <a:pPr>
              <a:buClr>
                <a:srgbClr val="0BD0D9"/>
              </a:buClr>
              <a:defRPr/>
            </a:pPr>
            <a:r>
              <a:rPr lang="ja-JP" altLang="en-US" sz="1800" dirty="0">
                <a:solidFill>
                  <a:prstClr val="white"/>
                </a:solidFill>
                <a:latin typeface="Constantia"/>
                <a:ea typeface="HGP明朝E" panose="02020900000000000000" pitchFamily="18" charset="-128"/>
              </a:rPr>
              <a:t>　　　 預金通帳等のコピーや不動産の全部事項証明書も考えられる。</a:t>
            </a:r>
            <a:endParaRPr lang="en-US" altLang="ja-JP" sz="1800" dirty="0"/>
          </a:p>
          <a:p>
            <a:r>
              <a:rPr lang="ja-JP" altLang="en-US" sz="1800" dirty="0"/>
              <a:t>　</a:t>
            </a:r>
            <a:endParaRPr lang="en-US" altLang="ja-JP" sz="1800" dirty="0"/>
          </a:p>
          <a:p>
            <a:r>
              <a:rPr lang="ja-JP" altLang="en-US" sz="1800" dirty="0"/>
              <a:t>　　　</a:t>
            </a:r>
            <a:endParaRPr lang="en-US" altLang="ja-JP" sz="1800" dirty="0"/>
          </a:p>
        </p:txBody>
      </p:sp>
      <p:sp>
        <p:nvSpPr>
          <p:cNvPr id="4" name="スライド番号プレースホルダー 3">
            <a:extLst>
              <a:ext uri="{FF2B5EF4-FFF2-40B4-BE49-F238E27FC236}">
                <a16:creationId xmlns:a16="http://schemas.microsoft.com/office/drawing/2014/main" id="{C6C06E6B-DCED-41FE-ABE1-7E771819159B}"/>
              </a:ext>
            </a:extLst>
          </p:cNvPr>
          <p:cNvSpPr>
            <a:spLocks noGrp="1"/>
          </p:cNvSpPr>
          <p:nvPr>
            <p:ph type="sldNum" sz="quarter" idx="12"/>
          </p:nvPr>
        </p:nvSpPr>
        <p:spPr/>
        <p:txBody>
          <a:bodyPr/>
          <a:lstStyle/>
          <a:p>
            <a:pPr fontAlgn="base">
              <a:spcBef>
                <a:spcPct val="0"/>
              </a:spcBef>
              <a:spcAft>
                <a:spcPct val="0"/>
              </a:spcAft>
              <a:defRPr/>
            </a:pPr>
            <a:fld id="{E45BA4EA-5EFA-460C-8880-04B9C92D5A26}" type="slidenum">
              <a:rPr lang="ja-JP" altLang="en-US">
                <a:solidFill>
                  <a:prstClr val="black">
                    <a:lumMod val="85000"/>
                    <a:lumOff val="15000"/>
                  </a:prstClr>
                </a:solidFill>
                <a:latin typeface="Calibri" pitchFamily="34" charset="0"/>
                <a:ea typeface="ＭＳ Ｐゴシック" pitchFamily="50" charset="-128"/>
              </a:rPr>
              <a:pPr fontAlgn="base">
                <a:spcBef>
                  <a:spcPct val="0"/>
                </a:spcBef>
                <a:spcAft>
                  <a:spcPct val="0"/>
                </a:spcAft>
                <a:defRPr/>
              </a:pPr>
              <a:t>35</a:t>
            </a:fld>
            <a:endParaRPr lang="ja-JP" altLang="en-US" dirty="0">
              <a:solidFill>
                <a:prstClr val="black">
                  <a:lumMod val="85000"/>
                  <a:lumOff val="15000"/>
                </a:prstClr>
              </a:solidFill>
              <a:latin typeface="Calibri" pitchFamily="34" charset="0"/>
              <a:ea typeface="ＭＳ Ｐゴシック" pitchFamily="50" charset="-128"/>
            </a:endParaRPr>
          </a:p>
        </p:txBody>
      </p:sp>
      <p:sp>
        <p:nvSpPr>
          <p:cNvPr id="2" name="テキスト ボックス 1">
            <a:extLst>
              <a:ext uri="{FF2B5EF4-FFF2-40B4-BE49-F238E27FC236}">
                <a16:creationId xmlns:a16="http://schemas.microsoft.com/office/drawing/2014/main" id="{A5D4EE3F-7214-4510-92AF-3AB8308706FC}"/>
              </a:ext>
            </a:extLst>
          </p:cNvPr>
          <p:cNvSpPr txBox="1"/>
          <p:nvPr/>
        </p:nvSpPr>
        <p:spPr>
          <a:xfrm>
            <a:off x="3359696" y="5245327"/>
            <a:ext cx="2545432" cy="369332"/>
          </a:xfrm>
          <a:prstGeom prst="rect">
            <a:avLst/>
          </a:prstGeom>
          <a:noFill/>
        </p:spPr>
        <p:txBody>
          <a:bodyPr wrap="square" rtlCol="0">
            <a:spAutoFit/>
          </a:bodyPr>
          <a:lstStyle/>
          <a:p>
            <a:pPr fontAlgn="base">
              <a:spcBef>
                <a:spcPct val="0"/>
              </a:spcBef>
              <a:spcAft>
                <a:spcPct val="0"/>
              </a:spcAft>
            </a:pPr>
            <a:r>
              <a:rPr lang="ja-JP" altLang="en-US" dirty="0">
                <a:solidFill>
                  <a:prstClr val="black">
                    <a:lumMod val="85000"/>
                    <a:lumOff val="15000"/>
                  </a:prstClr>
                </a:solidFill>
                <a:latin typeface="Calibri" pitchFamily="34" charset="0"/>
                <a:ea typeface="ＭＳ Ｐゴシック" pitchFamily="50" charset="-128"/>
              </a:rPr>
              <a:t>又は非常に低い対価で</a:t>
            </a:r>
          </a:p>
        </p:txBody>
      </p:sp>
      <p:sp>
        <p:nvSpPr>
          <p:cNvPr id="3" name="テキスト ボックス 2">
            <a:extLst>
              <a:ext uri="{FF2B5EF4-FFF2-40B4-BE49-F238E27FC236}">
                <a16:creationId xmlns:a16="http://schemas.microsoft.com/office/drawing/2014/main" id="{BB6BA98A-7EBB-47F3-9592-AD040422A336}"/>
              </a:ext>
            </a:extLst>
          </p:cNvPr>
          <p:cNvSpPr txBox="1"/>
          <p:nvPr/>
        </p:nvSpPr>
        <p:spPr>
          <a:xfrm>
            <a:off x="3755740" y="5571914"/>
            <a:ext cx="2473424" cy="369332"/>
          </a:xfrm>
          <a:prstGeom prst="rect">
            <a:avLst/>
          </a:prstGeom>
          <a:noFill/>
        </p:spPr>
        <p:txBody>
          <a:bodyPr wrap="square" rtlCol="0">
            <a:spAutoFit/>
          </a:bodyPr>
          <a:lstStyle/>
          <a:p>
            <a:pPr fontAlgn="base">
              <a:spcBef>
                <a:spcPct val="0"/>
              </a:spcBef>
              <a:spcAft>
                <a:spcPct val="0"/>
              </a:spcAft>
            </a:pPr>
            <a:r>
              <a:rPr lang="ja-JP" altLang="en-US" dirty="0">
                <a:solidFill>
                  <a:prstClr val="black">
                    <a:lumMod val="85000"/>
                    <a:lumOff val="15000"/>
                  </a:prstClr>
                </a:solidFill>
                <a:latin typeface="Calibri" pitchFamily="34" charset="0"/>
                <a:ea typeface="ＭＳ Ｐゴシック" pitchFamily="50" charset="-128"/>
              </a:rPr>
              <a:t>財産の維持又は増加に</a:t>
            </a:r>
          </a:p>
        </p:txBody>
      </p:sp>
      <p:sp>
        <p:nvSpPr>
          <p:cNvPr id="5" name="テキスト ボックス 4">
            <a:extLst>
              <a:ext uri="{FF2B5EF4-FFF2-40B4-BE49-F238E27FC236}">
                <a16:creationId xmlns:a16="http://schemas.microsoft.com/office/drawing/2014/main" id="{BC090204-40AF-4AA5-8990-7B15D077E92B}"/>
              </a:ext>
            </a:extLst>
          </p:cNvPr>
          <p:cNvSpPr txBox="1"/>
          <p:nvPr/>
        </p:nvSpPr>
        <p:spPr>
          <a:xfrm>
            <a:off x="2807060" y="1298593"/>
            <a:ext cx="1825352" cy="369332"/>
          </a:xfrm>
          <a:prstGeom prst="rect">
            <a:avLst/>
          </a:prstGeom>
          <a:noFill/>
        </p:spPr>
        <p:txBody>
          <a:bodyPr wrap="square" rtlCol="0">
            <a:spAutoFit/>
          </a:bodyPr>
          <a:lstStyle/>
          <a:p>
            <a:pPr fontAlgn="base">
              <a:spcBef>
                <a:spcPct val="0"/>
              </a:spcBef>
              <a:spcAft>
                <a:spcPct val="0"/>
              </a:spcAft>
            </a:pPr>
            <a:r>
              <a:rPr lang="ja-JP" altLang="en-US" dirty="0">
                <a:solidFill>
                  <a:prstClr val="black">
                    <a:lumMod val="85000"/>
                    <a:lumOff val="15000"/>
                  </a:prstClr>
                </a:solidFill>
                <a:latin typeface="Calibri" pitchFamily="34" charset="0"/>
                <a:ea typeface="ＭＳ Ｐゴシック" pitchFamily="50" charset="-128"/>
              </a:rPr>
              <a:t>処分された財産</a:t>
            </a:r>
          </a:p>
        </p:txBody>
      </p:sp>
      <p:sp>
        <p:nvSpPr>
          <p:cNvPr id="7" name="テキスト ボックス 6">
            <a:extLst>
              <a:ext uri="{FF2B5EF4-FFF2-40B4-BE49-F238E27FC236}">
                <a16:creationId xmlns:a16="http://schemas.microsoft.com/office/drawing/2014/main" id="{3ADC0337-C16D-466F-B94B-999EF88C6D75}"/>
              </a:ext>
            </a:extLst>
          </p:cNvPr>
          <p:cNvSpPr txBox="1"/>
          <p:nvPr/>
        </p:nvSpPr>
        <p:spPr>
          <a:xfrm>
            <a:off x="7207197" y="1298593"/>
            <a:ext cx="1609328" cy="369332"/>
          </a:xfrm>
          <a:prstGeom prst="rect">
            <a:avLst/>
          </a:prstGeom>
          <a:noFill/>
        </p:spPr>
        <p:txBody>
          <a:bodyPr wrap="square" rtlCol="0">
            <a:spAutoFit/>
          </a:bodyPr>
          <a:lstStyle/>
          <a:p>
            <a:pPr fontAlgn="base">
              <a:spcBef>
                <a:spcPct val="0"/>
              </a:spcBef>
              <a:spcAft>
                <a:spcPct val="0"/>
              </a:spcAft>
            </a:pPr>
            <a:r>
              <a:rPr lang="ja-JP" altLang="en-US" dirty="0">
                <a:solidFill>
                  <a:prstClr val="black">
                    <a:lumMod val="85000"/>
                    <a:lumOff val="15000"/>
                  </a:prstClr>
                </a:solidFill>
                <a:latin typeface="Calibri" pitchFamily="34" charset="0"/>
                <a:ea typeface="ＭＳ Ｐゴシック" pitchFamily="50" charset="-128"/>
              </a:rPr>
              <a:t>存在するもの</a:t>
            </a:r>
          </a:p>
        </p:txBody>
      </p:sp>
      <p:sp>
        <p:nvSpPr>
          <p:cNvPr id="8" name="テキスト ボックス 7">
            <a:extLst>
              <a:ext uri="{FF2B5EF4-FFF2-40B4-BE49-F238E27FC236}">
                <a16:creationId xmlns:a16="http://schemas.microsoft.com/office/drawing/2014/main" id="{072A8728-B205-4B8F-AA71-A22E45A29570}"/>
              </a:ext>
            </a:extLst>
          </p:cNvPr>
          <p:cNvSpPr txBox="1"/>
          <p:nvPr/>
        </p:nvSpPr>
        <p:spPr>
          <a:xfrm>
            <a:off x="7207197" y="2618446"/>
            <a:ext cx="648072" cy="369332"/>
          </a:xfrm>
          <a:prstGeom prst="rect">
            <a:avLst/>
          </a:prstGeom>
          <a:noFill/>
        </p:spPr>
        <p:txBody>
          <a:bodyPr wrap="square" rtlCol="0">
            <a:spAutoFit/>
          </a:bodyPr>
          <a:lstStyle/>
          <a:p>
            <a:pPr fontAlgn="base">
              <a:spcBef>
                <a:spcPct val="0"/>
              </a:spcBef>
              <a:spcAft>
                <a:spcPct val="0"/>
              </a:spcAft>
            </a:pPr>
            <a:r>
              <a:rPr lang="ja-JP" altLang="en-US" dirty="0">
                <a:solidFill>
                  <a:prstClr val="black">
                    <a:lumMod val="85000"/>
                    <a:lumOff val="15000"/>
                  </a:prstClr>
                </a:solidFill>
                <a:latin typeface="Calibri" pitchFamily="34" charset="0"/>
                <a:ea typeface="ＭＳ Ｐゴシック" pitchFamily="50" charset="-128"/>
              </a:rPr>
              <a:t>１</a:t>
            </a:r>
            <a:r>
              <a:rPr lang="en-US" altLang="ja-JP" dirty="0">
                <a:solidFill>
                  <a:prstClr val="black">
                    <a:lumMod val="85000"/>
                    <a:lumOff val="15000"/>
                  </a:prstClr>
                </a:solidFill>
                <a:latin typeface="Calibri" pitchFamily="34" charset="0"/>
                <a:ea typeface="ＭＳ Ｐゴシック" pitchFamily="50" charset="-128"/>
              </a:rPr>
              <a:t>/</a:t>
            </a:r>
            <a:r>
              <a:rPr lang="ja-JP" altLang="en-US" dirty="0">
                <a:solidFill>
                  <a:prstClr val="black">
                    <a:lumMod val="85000"/>
                    <a:lumOff val="15000"/>
                  </a:prstClr>
                </a:solidFill>
                <a:latin typeface="Calibri" pitchFamily="34" charset="0"/>
                <a:ea typeface="ＭＳ Ｐゴシック" pitchFamily="50" charset="-128"/>
              </a:rPr>
              <a:t>３</a:t>
            </a:r>
          </a:p>
        </p:txBody>
      </p:sp>
      <p:sp>
        <p:nvSpPr>
          <p:cNvPr id="9" name="テキスト ボックス 8">
            <a:extLst>
              <a:ext uri="{FF2B5EF4-FFF2-40B4-BE49-F238E27FC236}">
                <a16:creationId xmlns:a16="http://schemas.microsoft.com/office/drawing/2014/main" id="{E6245053-78B7-4DF9-8556-2588970F0A61}"/>
              </a:ext>
            </a:extLst>
          </p:cNvPr>
          <p:cNvSpPr txBox="1"/>
          <p:nvPr/>
        </p:nvSpPr>
        <p:spPr>
          <a:xfrm>
            <a:off x="9340936" y="2946766"/>
            <a:ext cx="1177280" cy="369332"/>
          </a:xfrm>
          <a:prstGeom prst="rect">
            <a:avLst/>
          </a:prstGeom>
          <a:noFill/>
        </p:spPr>
        <p:txBody>
          <a:bodyPr wrap="square" rtlCol="0">
            <a:spAutoFit/>
          </a:bodyPr>
          <a:lstStyle/>
          <a:p>
            <a:pPr fontAlgn="base">
              <a:spcBef>
                <a:spcPct val="0"/>
              </a:spcBef>
              <a:spcAft>
                <a:spcPct val="0"/>
              </a:spcAft>
            </a:pPr>
            <a:r>
              <a:rPr lang="ja-JP" altLang="en-US" dirty="0">
                <a:solidFill>
                  <a:prstClr val="black">
                    <a:lumMod val="85000"/>
                    <a:lumOff val="15000"/>
                  </a:prstClr>
                </a:solidFill>
                <a:latin typeface="Calibri" pitchFamily="34" charset="0"/>
                <a:ea typeface="ＭＳ Ｐゴシック" pitchFamily="50" charset="-128"/>
              </a:rPr>
              <a:t>１５０万円</a:t>
            </a:r>
          </a:p>
        </p:txBody>
      </p:sp>
      <p:sp>
        <p:nvSpPr>
          <p:cNvPr id="11" name="テキスト ボックス 10">
            <a:extLst>
              <a:ext uri="{FF2B5EF4-FFF2-40B4-BE49-F238E27FC236}">
                <a16:creationId xmlns:a16="http://schemas.microsoft.com/office/drawing/2014/main" id="{F2C65576-1266-4A43-9897-5332DABFE08C}"/>
              </a:ext>
            </a:extLst>
          </p:cNvPr>
          <p:cNvSpPr txBox="1"/>
          <p:nvPr/>
        </p:nvSpPr>
        <p:spPr>
          <a:xfrm>
            <a:off x="3431705" y="3598547"/>
            <a:ext cx="3121497" cy="369332"/>
          </a:xfrm>
          <a:prstGeom prst="rect">
            <a:avLst/>
          </a:prstGeom>
          <a:noFill/>
        </p:spPr>
        <p:txBody>
          <a:bodyPr wrap="square" rtlCol="0">
            <a:spAutoFit/>
          </a:bodyPr>
          <a:lstStyle/>
          <a:p>
            <a:pPr fontAlgn="base">
              <a:spcBef>
                <a:spcPct val="0"/>
              </a:spcBef>
              <a:spcAft>
                <a:spcPct val="0"/>
              </a:spcAft>
            </a:pPr>
            <a:r>
              <a:rPr lang="ja-JP" altLang="en-US" dirty="0">
                <a:solidFill>
                  <a:prstClr val="black">
                    <a:lumMod val="85000"/>
                    <a:lumOff val="15000"/>
                  </a:prstClr>
                </a:solidFill>
                <a:latin typeface="Calibri" pitchFamily="34" charset="0"/>
                <a:ea typeface="ＭＳ Ｐゴシック" pitchFamily="50" charset="-128"/>
              </a:rPr>
              <a:t>相続人以外の親族による寄与</a:t>
            </a:r>
          </a:p>
        </p:txBody>
      </p:sp>
    </p:spTree>
    <p:extLst>
      <p:ext uri="{BB962C8B-B14F-4D97-AF65-F5344CB8AC3E}">
        <p14:creationId xmlns:p14="http://schemas.microsoft.com/office/powerpoint/2010/main" val="19135056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fade">
                                      <p:cBhvr>
                                        <p:cTn id="14" dur="1000"/>
                                        <p:tgtEl>
                                          <p:spTgt spid="7"/>
                                        </p:tgtEl>
                                      </p:cBhvr>
                                    </p:animEffect>
                                    <p:anim calcmode="lin" valueType="num">
                                      <p:cBhvr>
                                        <p:cTn id="15" dur="1000" fill="hold"/>
                                        <p:tgtEl>
                                          <p:spTgt spid="7"/>
                                        </p:tgtEl>
                                        <p:attrNameLst>
                                          <p:attrName>ppt_x</p:attrName>
                                        </p:attrNameLst>
                                      </p:cBhvr>
                                      <p:tavLst>
                                        <p:tav tm="0">
                                          <p:val>
                                            <p:strVal val="#ppt_x"/>
                                          </p:val>
                                        </p:tav>
                                        <p:tav tm="100000">
                                          <p:val>
                                            <p:strVal val="#ppt_x"/>
                                          </p:val>
                                        </p:tav>
                                      </p:tavLst>
                                    </p:anim>
                                    <p:anim calcmode="lin" valueType="num">
                                      <p:cBhvr>
                                        <p:cTn id="16"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fade">
                                      <p:cBhvr>
                                        <p:cTn id="21" dur="1000"/>
                                        <p:tgtEl>
                                          <p:spTgt spid="8"/>
                                        </p:tgtEl>
                                      </p:cBhvr>
                                    </p:animEffect>
                                    <p:anim calcmode="lin" valueType="num">
                                      <p:cBhvr>
                                        <p:cTn id="22" dur="1000" fill="hold"/>
                                        <p:tgtEl>
                                          <p:spTgt spid="8"/>
                                        </p:tgtEl>
                                        <p:attrNameLst>
                                          <p:attrName>ppt_x</p:attrName>
                                        </p:attrNameLst>
                                      </p:cBhvr>
                                      <p:tavLst>
                                        <p:tav tm="0">
                                          <p:val>
                                            <p:strVal val="#ppt_x"/>
                                          </p:val>
                                        </p:tav>
                                        <p:tav tm="100000">
                                          <p:val>
                                            <p:strVal val="#ppt_x"/>
                                          </p:val>
                                        </p:tav>
                                      </p:tavLst>
                                    </p:anim>
                                    <p:anim calcmode="lin" valueType="num">
                                      <p:cBhvr>
                                        <p:cTn id="23"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9"/>
                                        </p:tgtEl>
                                        <p:attrNameLst>
                                          <p:attrName>style.visibility</p:attrName>
                                        </p:attrNameLst>
                                      </p:cBhvr>
                                      <p:to>
                                        <p:strVal val="visible"/>
                                      </p:to>
                                    </p:set>
                                    <p:animEffect transition="in" filter="fade">
                                      <p:cBhvr>
                                        <p:cTn id="28" dur="1000"/>
                                        <p:tgtEl>
                                          <p:spTgt spid="9"/>
                                        </p:tgtEl>
                                      </p:cBhvr>
                                    </p:animEffect>
                                    <p:anim calcmode="lin" valueType="num">
                                      <p:cBhvr>
                                        <p:cTn id="29" dur="1000" fill="hold"/>
                                        <p:tgtEl>
                                          <p:spTgt spid="9"/>
                                        </p:tgtEl>
                                        <p:attrNameLst>
                                          <p:attrName>ppt_x</p:attrName>
                                        </p:attrNameLst>
                                      </p:cBhvr>
                                      <p:tavLst>
                                        <p:tav tm="0">
                                          <p:val>
                                            <p:strVal val="#ppt_x"/>
                                          </p:val>
                                        </p:tav>
                                        <p:tav tm="100000">
                                          <p:val>
                                            <p:strVal val="#ppt_x"/>
                                          </p:val>
                                        </p:tav>
                                      </p:tavLst>
                                    </p:anim>
                                    <p:anim calcmode="lin" valueType="num">
                                      <p:cBhvr>
                                        <p:cTn id="30"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6" presetClass="entr" presetSubtype="0" fill="hold" grpId="0" nodeType="clickEffect">
                                  <p:stCondLst>
                                    <p:cond delay="0"/>
                                  </p:stCondLst>
                                  <p:childTnLst>
                                    <p:set>
                                      <p:cBhvr>
                                        <p:cTn id="34" dur="1" fill="hold">
                                          <p:stCondLst>
                                            <p:cond delay="0"/>
                                          </p:stCondLst>
                                        </p:cTn>
                                        <p:tgtEl>
                                          <p:spTgt spid="11"/>
                                        </p:tgtEl>
                                        <p:attrNameLst>
                                          <p:attrName>style.visibility</p:attrName>
                                        </p:attrNameLst>
                                      </p:cBhvr>
                                      <p:to>
                                        <p:strVal val="visible"/>
                                      </p:to>
                                    </p:set>
                                    <p:animEffect transition="in" filter="wipe(down)">
                                      <p:cBhvr>
                                        <p:cTn id="35" dur="580">
                                          <p:stCondLst>
                                            <p:cond delay="0"/>
                                          </p:stCondLst>
                                        </p:cTn>
                                        <p:tgtEl>
                                          <p:spTgt spid="11"/>
                                        </p:tgtEl>
                                      </p:cBhvr>
                                    </p:animEffect>
                                    <p:anim calcmode="lin" valueType="num">
                                      <p:cBhvr>
                                        <p:cTn id="36" dur="1822" tmFilter="0,0; 0.14,0.36; 0.43,0.73; 0.71,0.91; 1.0,1.0">
                                          <p:stCondLst>
                                            <p:cond delay="0"/>
                                          </p:stCondLst>
                                        </p:cTn>
                                        <p:tgtEl>
                                          <p:spTgt spid="11"/>
                                        </p:tgtEl>
                                        <p:attrNameLst>
                                          <p:attrName>ppt_x</p:attrName>
                                        </p:attrNameLst>
                                      </p:cBhvr>
                                      <p:tavLst>
                                        <p:tav tm="0">
                                          <p:val>
                                            <p:strVal val="#ppt_x-0.25"/>
                                          </p:val>
                                        </p:tav>
                                        <p:tav tm="100000">
                                          <p:val>
                                            <p:strVal val="#ppt_x"/>
                                          </p:val>
                                        </p:tav>
                                      </p:tavLst>
                                    </p:anim>
                                    <p:anim calcmode="lin" valueType="num">
                                      <p:cBhvr>
                                        <p:cTn id="37" dur="664" tmFilter="0.0,0.0; 0.25,0.07; 0.50,0.2; 0.75,0.467; 1.0,1.0">
                                          <p:stCondLst>
                                            <p:cond delay="0"/>
                                          </p:stCondLst>
                                        </p:cTn>
                                        <p:tgtEl>
                                          <p:spTgt spid="11"/>
                                        </p:tgtEl>
                                        <p:attrNameLst>
                                          <p:attrName>ppt_y</p:attrName>
                                        </p:attrNameLst>
                                      </p:cBhvr>
                                      <p:tavLst>
                                        <p:tav tm="0" fmla="#ppt_y-sin(pi*$)/3">
                                          <p:val>
                                            <p:fltVal val="0.5"/>
                                          </p:val>
                                        </p:tav>
                                        <p:tav tm="100000">
                                          <p:val>
                                            <p:fltVal val="1"/>
                                          </p:val>
                                        </p:tav>
                                      </p:tavLst>
                                    </p:anim>
                                    <p:anim calcmode="lin" valueType="num">
                                      <p:cBhvr>
                                        <p:cTn id="38" dur="664" tmFilter="0, 0; 0.125,0.2665; 0.25,0.4; 0.375,0.465; 0.5,0.5;  0.625,0.535; 0.75,0.6; 0.875,0.7335; 1,1">
                                          <p:stCondLst>
                                            <p:cond delay="664"/>
                                          </p:stCondLst>
                                        </p:cTn>
                                        <p:tgtEl>
                                          <p:spTgt spid="11"/>
                                        </p:tgtEl>
                                        <p:attrNameLst>
                                          <p:attrName>ppt_y</p:attrName>
                                        </p:attrNameLst>
                                      </p:cBhvr>
                                      <p:tavLst>
                                        <p:tav tm="0" fmla="#ppt_y-sin(pi*$)/9">
                                          <p:val>
                                            <p:fltVal val="0"/>
                                          </p:val>
                                        </p:tav>
                                        <p:tav tm="100000">
                                          <p:val>
                                            <p:fltVal val="1"/>
                                          </p:val>
                                        </p:tav>
                                      </p:tavLst>
                                    </p:anim>
                                    <p:anim calcmode="lin" valueType="num">
                                      <p:cBhvr>
                                        <p:cTn id="39" dur="332" tmFilter="0, 0; 0.125,0.2665; 0.25,0.4; 0.375,0.465; 0.5,0.5;  0.625,0.535; 0.75,0.6; 0.875,0.7335; 1,1">
                                          <p:stCondLst>
                                            <p:cond delay="1324"/>
                                          </p:stCondLst>
                                        </p:cTn>
                                        <p:tgtEl>
                                          <p:spTgt spid="11"/>
                                        </p:tgtEl>
                                        <p:attrNameLst>
                                          <p:attrName>ppt_y</p:attrName>
                                        </p:attrNameLst>
                                      </p:cBhvr>
                                      <p:tavLst>
                                        <p:tav tm="0" fmla="#ppt_y-sin(pi*$)/27">
                                          <p:val>
                                            <p:fltVal val="0"/>
                                          </p:val>
                                        </p:tav>
                                        <p:tav tm="100000">
                                          <p:val>
                                            <p:fltVal val="1"/>
                                          </p:val>
                                        </p:tav>
                                      </p:tavLst>
                                    </p:anim>
                                    <p:anim calcmode="lin" valueType="num">
                                      <p:cBhvr>
                                        <p:cTn id="40" dur="164" tmFilter="0, 0; 0.125,0.2665; 0.25,0.4; 0.375,0.465; 0.5,0.5;  0.625,0.535; 0.75,0.6; 0.875,0.7335; 1,1">
                                          <p:stCondLst>
                                            <p:cond delay="1656"/>
                                          </p:stCondLst>
                                        </p:cTn>
                                        <p:tgtEl>
                                          <p:spTgt spid="11"/>
                                        </p:tgtEl>
                                        <p:attrNameLst>
                                          <p:attrName>ppt_y</p:attrName>
                                        </p:attrNameLst>
                                      </p:cBhvr>
                                      <p:tavLst>
                                        <p:tav tm="0" fmla="#ppt_y-sin(pi*$)/81">
                                          <p:val>
                                            <p:fltVal val="0"/>
                                          </p:val>
                                        </p:tav>
                                        <p:tav tm="100000">
                                          <p:val>
                                            <p:fltVal val="1"/>
                                          </p:val>
                                        </p:tav>
                                      </p:tavLst>
                                    </p:anim>
                                    <p:animScale>
                                      <p:cBhvr>
                                        <p:cTn id="41" dur="26">
                                          <p:stCondLst>
                                            <p:cond delay="650"/>
                                          </p:stCondLst>
                                        </p:cTn>
                                        <p:tgtEl>
                                          <p:spTgt spid="11"/>
                                        </p:tgtEl>
                                      </p:cBhvr>
                                      <p:to x="100000" y="60000"/>
                                    </p:animScale>
                                    <p:animScale>
                                      <p:cBhvr>
                                        <p:cTn id="42" dur="166" decel="50000">
                                          <p:stCondLst>
                                            <p:cond delay="676"/>
                                          </p:stCondLst>
                                        </p:cTn>
                                        <p:tgtEl>
                                          <p:spTgt spid="11"/>
                                        </p:tgtEl>
                                      </p:cBhvr>
                                      <p:to x="100000" y="100000"/>
                                    </p:animScale>
                                    <p:animScale>
                                      <p:cBhvr>
                                        <p:cTn id="43" dur="26">
                                          <p:stCondLst>
                                            <p:cond delay="1312"/>
                                          </p:stCondLst>
                                        </p:cTn>
                                        <p:tgtEl>
                                          <p:spTgt spid="11"/>
                                        </p:tgtEl>
                                      </p:cBhvr>
                                      <p:to x="100000" y="80000"/>
                                    </p:animScale>
                                    <p:animScale>
                                      <p:cBhvr>
                                        <p:cTn id="44" dur="166" decel="50000">
                                          <p:stCondLst>
                                            <p:cond delay="1338"/>
                                          </p:stCondLst>
                                        </p:cTn>
                                        <p:tgtEl>
                                          <p:spTgt spid="11"/>
                                        </p:tgtEl>
                                      </p:cBhvr>
                                      <p:to x="100000" y="100000"/>
                                    </p:animScale>
                                    <p:animScale>
                                      <p:cBhvr>
                                        <p:cTn id="45" dur="26">
                                          <p:stCondLst>
                                            <p:cond delay="1642"/>
                                          </p:stCondLst>
                                        </p:cTn>
                                        <p:tgtEl>
                                          <p:spTgt spid="11"/>
                                        </p:tgtEl>
                                      </p:cBhvr>
                                      <p:to x="100000" y="90000"/>
                                    </p:animScale>
                                    <p:animScale>
                                      <p:cBhvr>
                                        <p:cTn id="46" dur="166" decel="50000">
                                          <p:stCondLst>
                                            <p:cond delay="1668"/>
                                          </p:stCondLst>
                                        </p:cTn>
                                        <p:tgtEl>
                                          <p:spTgt spid="11"/>
                                        </p:tgtEl>
                                      </p:cBhvr>
                                      <p:to x="100000" y="100000"/>
                                    </p:animScale>
                                    <p:animScale>
                                      <p:cBhvr>
                                        <p:cTn id="47" dur="26">
                                          <p:stCondLst>
                                            <p:cond delay="1808"/>
                                          </p:stCondLst>
                                        </p:cTn>
                                        <p:tgtEl>
                                          <p:spTgt spid="11"/>
                                        </p:tgtEl>
                                      </p:cBhvr>
                                      <p:to x="100000" y="95000"/>
                                    </p:animScale>
                                    <p:animScale>
                                      <p:cBhvr>
                                        <p:cTn id="48" dur="166" decel="50000">
                                          <p:stCondLst>
                                            <p:cond delay="1834"/>
                                          </p:stCondLst>
                                        </p:cTn>
                                        <p:tgtEl>
                                          <p:spTgt spid="11"/>
                                        </p:tgtEl>
                                      </p:cBhvr>
                                      <p:to x="100000" y="100000"/>
                                    </p:animScale>
                                  </p:childTnLst>
                                </p:cTn>
                              </p:par>
                            </p:childTnLst>
                          </p:cTn>
                        </p:par>
                      </p:childTnLst>
                    </p:cTn>
                  </p:par>
                  <p:par>
                    <p:cTn id="49" fill="hold">
                      <p:stCondLst>
                        <p:cond delay="indefinite"/>
                      </p:stCondLst>
                      <p:childTnLst>
                        <p:par>
                          <p:cTn id="50" fill="hold">
                            <p:stCondLst>
                              <p:cond delay="0"/>
                            </p:stCondLst>
                            <p:childTnLst>
                              <p:par>
                                <p:cTn id="51" presetID="42" presetClass="entr" presetSubtype="0" fill="hold" grpId="0" nodeType="clickEffect">
                                  <p:stCondLst>
                                    <p:cond delay="0"/>
                                  </p:stCondLst>
                                  <p:childTnLst>
                                    <p:set>
                                      <p:cBhvr>
                                        <p:cTn id="52" dur="1" fill="hold">
                                          <p:stCondLst>
                                            <p:cond delay="0"/>
                                          </p:stCondLst>
                                        </p:cTn>
                                        <p:tgtEl>
                                          <p:spTgt spid="2"/>
                                        </p:tgtEl>
                                        <p:attrNameLst>
                                          <p:attrName>style.visibility</p:attrName>
                                        </p:attrNameLst>
                                      </p:cBhvr>
                                      <p:to>
                                        <p:strVal val="visible"/>
                                      </p:to>
                                    </p:set>
                                    <p:animEffect transition="in" filter="fade">
                                      <p:cBhvr>
                                        <p:cTn id="53" dur="1000"/>
                                        <p:tgtEl>
                                          <p:spTgt spid="2"/>
                                        </p:tgtEl>
                                      </p:cBhvr>
                                    </p:animEffect>
                                    <p:anim calcmode="lin" valueType="num">
                                      <p:cBhvr>
                                        <p:cTn id="54" dur="1000" fill="hold"/>
                                        <p:tgtEl>
                                          <p:spTgt spid="2"/>
                                        </p:tgtEl>
                                        <p:attrNameLst>
                                          <p:attrName>ppt_x</p:attrName>
                                        </p:attrNameLst>
                                      </p:cBhvr>
                                      <p:tavLst>
                                        <p:tav tm="0">
                                          <p:val>
                                            <p:strVal val="#ppt_x"/>
                                          </p:val>
                                        </p:tav>
                                        <p:tav tm="100000">
                                          <p:val>
                                            <p:strVal val="#ppt_x"/>
                                          </p:val>
                                        </p:tav>
                                      </p:tavLst>
                                    </p:anim>
                                    <p:anim calcmode="lin" valueType="num">
                                      <p:cBhvr>
                                        <p:cTn id="55"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42" presetClass="entr" presetSubtype="0" fill="hold" grpId="0" nodeType="clickEffect">
                                  <p:stCondLst>
                                    <p:cond delay="0"/>
                                  </p:stCondLst>
                                  <p:childTnLst>
                                    <p:set>
                                      <p:cBhvr>
                                        <p:cTn id="59" dur="1" fill="hold">
                                          <p:stCondLst>
                                            <p:cond delay="0"/>
                                          </p:stCondLst>
                                        </p:cTn>
                                        <p:tgtEl>
                                          <p:spTgt spid="3"/>
                                        </p:tgtEl>
                                        <p:attrNameLst>
                                          <p:attrName>style.visibility</p:attrName>
                                        </p:attrNameLst>
                                      </p:cBhvr>
                                      <p:to>
                                        <p:strVal val="visible"/>
                                      </p:to>
                                    </p:set>
                                    <p:animEffect transition="in" filter="fade">
                                      <p:cBhvr>
                                        <p:cTn id="60" dur="1000"/>
                                        <p:tgtEl>
                                          <p:spTgt spid="3"/>
                                        </p:tgtEl>
                                      </p:cBhvr>
                                    </p:animEffect>
                                    <p:anim calcmode="lin" valueType="num">
                                      <p:cBhvr>
                                        <p:cTn id="61" dur="1000" fill="hold"/>
                                        <p:tgtEl>
                                          <p:spTgt spid="3"/>
                                        </p:tgtEl>
                                        <p:attrNameLst>
                                          <p:attrName>ppt_x</p:attrName>
                                        </p:attrNameLst>
                                      </p:cBhvr>
                                      <p:tavLst>
                                        <p:tav tm="0">
                                          <p:val>
                                            <p:strVal val="#ppt_x"/>
                                          </p:val>
                                        </p:tav>
                                        <p:tav tm="100000">
                                          <p:val>
                                            <p:strVal val="#ppt_x"/>
                                          </p:val>
                                        </p:tav>
                                      </p:tavLst>
                                    </p:anim>
                                    <p:anim calcmode="lin" valueType="num">
                                      <p:cBhvr>
                                        <p:cTn id="62"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5" grpId="0"/>
      <p:bldP spid="7" grpId="0"/>
      <p:bldP spid="8" grpId="0"/>
      <p:bldP spid="9" grpId="0"/>
      <p:bldP spid="11" grpId="0"/>
    </p:bldLst>
  </p:timing>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6" name="テキスト プレースホルダー 5">
            <a:extLst>
              <a:ext uri="{FF2B5EF4-FFF2-40B4-BE49-F238E27FC236}">
                <a16:creationId xmlns:a16="http://schemas.microsoft.com/office/drawing/2014/main" id="{8FC6B10C-8320-46D2-8699-82B82C3E2DB0}"/>
              </a:ext>
            </a:extLst>
          </p:cNvPr>
          <p:cNvSpPr>
            <a:spLocks noGrp="1"/>
          </p:cNvSpPr>
          <p:nvPr>
            <p:ph type="body" idx="1"/>
          </p:nvPr>
        </p:nvSpPr>
        <p:spPr>
          <a:xfrm>
            <a:off x="1631504" y="667720"/>
            <a:ext cx="9036496" cy="5688631"/>
          </a:xfrm>
        </p:spPr>
        <p:txBody>
          <a:bodyPr>
            <a:noAutofit/>
          </a:bodyPr>
          <a:lstStyle/>
          <a:p>
            <a:pPr>
              <a:buClr>
                <a:srgbClr val="0BD0D9"/>
              </a:buClr>
              <a:defRPr/>
            </a:pPr>
            <a:r>
              <a:rPr lang="ja-JP" altLang="en-US" sz="1800" dirty="0">
                <a:solidFill>
                  <a:schemeClr val="bg1">
                    <a:lumMod val="85000"/>
                    <a:lumOff val="15000"/>
                  </a:schemeClr>
                </a:solidFill>
                <a:latin typeface="Constantia"/>
                <a:ea typeface="HGP明朝E" panose="02020900000000000000" pitchFamily="18" charset="-128"/>
              </a:rPr>
              <a:t>　 </a:t>
            </a:r>
            <a:r>
              <a:rPr lang="ja-JP" altLang="en-US" sz="1800" dirty="0">
                <a:solidFill>
                  <a:schemeClr val="bg1">
                    <a:lumMod val="85000"/>
                    <a:lumOff val="15000"/>
                  </a:schemeClr>
                </a:solidFill>
              </a:rPr>
              <a:t> ・ 請求の仕方は･･･まずは（　　　 ）。協議が整わなかったり、協議ができなかったりしたときは、</a:t>
            </a:r>
            <a:endParaRPr lang="en-US" altLang="ja-JP" sz="1800" dirty="0">
              <a:solidFill>
                <a:schemeClr val="bg1">
                  <a:lumMod val="85000"/>
                  <a:lumOff val="15000"/>
                </a:schemeClr>
              </a:solidFill>
            </a:endParaRPr>
          </a:p>
          <a:p>
            <a:pPr>
              <a:buClr>
                <a:srgbClr val="0BD0D9"/>
              </a:buClr>
              <a:defRPr/>
            </a:pPr>
            <a:r>
              <a:rPr lang="ja-JP" altLang="en-US" sz="1800" dirty="0">
                <a:solidFill>
                  <a:schemeClr val="bg1">
                    <a:lumMod val="85000"/>
                    <a:lumOff val="15000"/>
                  </a:schemeClr>
                </a:solidFill>
              </a:rPr>
              <a:t>　　　家庭裁判所に対して協議に代わる処分を請求することになる（</a:t>
            </a:r>
            <a:r>
              <a:rPr lang="ja-JP" altLang="en-US" sz="1800" u="sng" dirty="0">
                <a:solidFill>
                  <a:schemeClr val="bg1">
                    <a:lumMod val="85000"/>
                    <a:lumOff val="15000"/>
                  </a:schemeClr>
                </a:solidFill>
              </a:rPr>
              <a:t>新１０５０条② 本文</a:t>
            </a:r>
            <a:r>
              <a:rPr lang="ja-JP" altLang="en-US" sz="1800" dirty="0">
                <a:solidFill>
                  <a:schemeClr val="bg1">
                    <a:lumMod val="85000"/>
                    <a:lumOff val="15000"/>
                  </a:schemeClr>
                </a:solidFill>
              </a:rPr>
              <a:t>）。</a:t>
            </a:r>
            <a:endParaRPr lang="en-US" altLang="ja-JP" sz="1800" dirty="0">
              <a:solidFill>
                <a:schemeClr val="bg1">
                  <a:lumMod val="85000"/>
                  <a:lumOff val="15000"/>
                </a:schemeClr>
              </a:solidFill>
            </a:endParaRPr>
          </a:p>
          <a:p>
            <a:pPr>
              <a:buClr>
                <a:srgbClr val="0BD0D9"/>
              </a:buClr>
              <a:defRPr/>
            </a:pPr>
            <a:r>
              <a:rPr lang="ja-JP" altLang="en-US" sz="1800" dirty="0">
                <a:solidFill>
                  <a:schemeClr val="bg1">
                    <a:lumMod val="85000"/>
                    <a:lumOff val="15000"/>
                  </a:schemeClr>
                </a:solidFill>
              </a:rPr>
              <a:t>     ・ 期間･･･相続の開始及び相続人を知った時から（　　　　）、又は相続開始時から（　　 ）を</a:t>
            </a:r>
            <a:endParaRPr lang="en-US" altLang="ja-JP" sz="1800" dirty="0">
              <a:solidFill>
                <a:schemeClr val="bg1">
                  <a:lumMod val="85000"/>
                  <a:lumOff val="15000"/>
                </a:schemeClr>
              </a:solidFill>
            </a:endParaRPr>
          </a:p>
          <a:p>
            <a:pPr>
              <a:buClr>
                <a:srgbClr val="0BD0D9"/>
              </a:buClr>
              <a:defRPr/>
            </a:pPr>
            <a:r>
              <a:rPr lang="ja-JP" altLang="en-US" sz="1800" dirty="0">
                <a:solidFill>
                  <a:schemeClr val="bg1">
                    <a:lumMod val="85000"/>
                    <a:lumOff val="15000"/>
                  </a:schemeClr>
                </a:solidFill>
              </a:rPr>
              <a:t>        経過すると特別寄与料の支払請求をすることはできなくなる（</a:t>
            </a:r>
            <a:r>
              <a:rPr lang="ja-JP" altLang="en-US" sz="1800" u="sng" dirty="0">
                <a:solidFill>
                  <a:schemeClr val="bg1">
                    <a:lumMod val="85000"/>
                    <a:lumOff val="15000"/>
                  </a:schemeClr>
                </a:solidFill>
              </a:rPr>
              <a:t>新１０５０条②ただし書</a:t>
            </a:r>
            <a:r>
              <a:rPr lang="ja-JP" altLang="en-US" sz="1800" dirty="0">
                <a:solidFill>
                  <a:schemeClr val="bg1">
                    <a:lumMod val="85000"/>
                    <a:lumOff val="15000"/>
                  </a:schemeClr>
                </a:solidFill>
              </a:rPr>
              <a:t>）。</a:t>
            </a:r>
            <a:endParaRPr lang="en-US" altLang="ja-JP" sz="1800" dirty="0">
              <a:solidFill>
                <a:schemeClr val="bg1">
                  <a:lumMod val="85000"/>
                  <a:lumOff val="15000"/>
                </a:schemeClr>
              </a:solidFill>
            </a:endParaRPr>
          </a:p>
          <a:p>
            <a:pPr>
              <a:buClr>
                <a:srgbClr val="0BD0D9"/>
              </a:buClr>
              <a:defRPr/>
            </a:pPr>
            <a:r>
              <a:rPr lang="ja-JP" altLang="en-US" sz="1800" dirty="0">
                <a:solidFill>
                  <a:schemeClr val="bg1">
                    <a:lumMod val="85000"/>
                    <a:lumOff val="15000"/>
                  </a:schemeClr>
                </a:solidFill>
              </a:rPr>
              <a:t>　　　（　　 ）の期間制限はいわゆる除斥期間。     </a:t>
            </a:r>
            <a:endParaRPr lang="en-US" altLang="ja-JP" sz="1800" dirty="0">
              <a:solidFill>
                <a:schemeClr val="bg1">
                  <a:lumMod val="85000"/>
                  <a:lumOff val="15000"/>
                </a:schemeClr>
              </a:solidFill>
            </a:endParaRPr>
          </a:p>
          <a:p>
            <a:pPr>
              <a:buClr>
                <a:srgbClr val="0BD0D9"/>
              </a:buClr>
              <a:defRPr/>
            </a:pPr>
            <a:r>
              <a:rPr lang="ja-JP" altLang="en-US" sz="1800" dirty="0">
                <a:solidFill>
                  <a:schemeClr val="bg1">
                    <a:lumMod val="85000"/>
                    <a:lumOff val="15000"/>
                  </a:schemeClr>
                </a:solidFill>
              </a:rPr>
              <a:t>     ・ どこの家裁か･･･相続が開始された地を管轄する家庭裁判所（</a:t>
            </a:r>
            <a:r>
              <a:rPr lang="ja-JP" altLang="en-US" sz="1800" u="sng" dirty="0">
                <a:solidFill>
                  <a:schemeClr val="bg1">
                    <a:lumMod val="85000"/>
                    <a:lumOff val="15000"/>
                  </a:schemeClr>
                </a:solidFill>
              </a:rPr>
              <a:t>新家事事件手続法２１６</a:t>
            </a:r>
            <a:endParaRPr lang="en-US" altLang="ja-JP" sz="1800" u="sng" dirty="0">
              <a:solidFill>
                <a:schemeClr val="bg1">
                  <a:lumMod val="85000"/>
                  <a:lumOff val="15000"/>
                </a:schemeClr>
              </a:solidFill>
            </a:endParaRPr>
          </a:p>
          <a:p>
            <a:pPr>
              <a:buClr>
                <a:srgbClr val="0BD0D9"/>
              </a:buClr>
              <a:defRPr/>
            </a:pPr>
            <a:r>
              <a:rPr lang="ja-JP" altLang="en-US" sz="1800" dirty="0">
                <a:solidFill>
                  <a:schemeClr val="bg1">
                    <a:lumMod val="85000"/>
                    <a:lumOff val="15000"/>
                  </a:schemeClr>
                </a:solidFill>
              </a:rPr>
              <a:t>　　　</a:t>
            </a:r>
            <a:r>
              <a:rPr lang="ja-JP" altLang="en-US" sz="1800" u="sng" dirty="0">
                <a:solidFill>
                  <a:schemeClr val="bg1">
                    <a:lumMod val="85000"/>
                    <a:lumOff val="15000"/>
                  </a:schemeClr>
                </a:solidFill>
              </a:rPr>
              <a:t>条の２</a:t>
            </a:r>
            <a:r>
              <a:rPr lang="ja-JP" altLang="en-US" sz="1800" dirty="0">
                <a:solidFill>
                  <a:schemeClr val="bg1">
                    <a:lumMod val="85000"/>
                    <a:lumOff val="15000"/>
                  </a:schemeClr>
                </a:solidFill>
              </a:rPr>
              <a:t>）。この点は遺産分割審判事件との併合審理が強制される寄与分とは異なる</a:t>
            </a:r>
            <a:endParaRPr lang="en-US" altLang="ja-JP" sz="1800" dirty="0">
              <a:solidFill>
                <a:schemeClr val="bg1">
                  <a:lumMod val="85000"/>
                  <a:lumOff val="15000"/>
                </a:schemeClr>
              </a:solidFill>
            </a:endParaRPr>
          </a:p>
          <a:p>
            <a:pPr>
              <a:buClr>
                <a:srgbClr val="0BD0D9"/>
              </a:buClr>
              <a:defRPr/>
            </a:pPr>
            <a:r>
              <a:rPr lang="ja-JP" altLang="en-US" sz="1800" dirty="0">
                <a:solidFill>
                  <a:schemeClr val="bg1">
                    <a:lumMod val="85000"/>
                    <a:lumOff val="15000"/>
                  </a:schemeClr>
                </a:solidFill>
              </a:rPr>
              <a:t>　　　（</a:t>
            </a:r>
            <a:r>
              <a:rPr lang="ja-JP" altLang="en-US" sz="1800" u="sng" dirty="0">
                <a:solidFill>
                  <a:schemeClr val="bg1">
                    <a:lumMod val="85000"/>
                    <a:lumOff val="15000"/>
                  </a:schemeClr>
                </a:solidFill>
              </a:rPr>
              <a:t>家事事件手続法１９２条前段</a:t>
            </a:r>
            <a:r>
              <a:rPr lang="ja-JP" altLang="en-US" sz="1800" dirty="0">
                <a:solidFill>
                  <a:schemeClr val="bg1">
                    <a:lumMod val="85000"/>
                    <a:lumOff val="15000"/>
                  </a:schemeClr>
                </a:solidFill>
              </a:rPr>
              <a:t>）。</a:t>
            </a:r>
            <a:endParaRPr lang="en-US" altLang="ja-JP" sz="1800" dirty="0">
              <a:solidFill>
                <a:schemeClr val="bg1">
                  <a:lumMod val="85000"/>
                  <a:lumOff val="15000"/>
                </a:schemeClr>
              </a:solidFill>
            </a:endParaRPr>
          </a:p>
          <a:p>
            <a:pPr>
              <a:buClr>
                <a:srgbClr val="0BD0D9"/>
              </a:buClr>
              <a:defRPr/>
            </a:pPr>
            <a:r>
              <a:rPr lang="ja-JP" altLang="en-US" sz="1800" dirty="0">
                <a:solidFill>
                  <a:schemeClr val="bg1">
                    <a:lumMod val="85000"/>
                    <a:lumOff val="15000"/>
                  </a:schemeClr>
                </a:solidFill>
              </a:rPr>
              <a:t>　　・ 額の決め方は･･･寄与の時期、方法及び程度、相続財産の額その他（　　　　　　　　）を</a:t>
            </a:r>
            <a:endParaRPr lang="en-US" altLang="ja-JP" sz="1800" dirty="0">
              <a:solidFill>
                <a:schemeClr val="bg1">
                  <a:lumMod val="85000"/>
                  <a:lumOff val="15000"/>
                </a:schemeClr>
              </a:solidFill>
            </a:endParaRPr>
          </a:p>
          <a:p>
            <a:pPr>
              <a:buClr>
                <a:srgbClr val="0BD0D9"/>
              </a:buClr>
              <a:defRPr/>
            </a:pPr>
            <a:r>
              <a:rPr lang="ja-JP" altLang="en-US" sz="1800" dirty="0">
                <a:solidFill>
                  <a:schemeClr val="bg1">
                    <a:lumMod val="85000"/>
                    <a:lumOff val="15000"/>
                  </a:schemeClr>
                </a:solidFill>
              </a:rPr>
              <a:t>　　　考慮して定める（</a:t>
            </a:r>
            <a:r>
              <a:rPr lang="ja-JP" altLang="en-US" sz="1800" u="sng" dirty="0">
                <a:solidFill>
                  <a:schemeClr val="bg1">
                    <a:lumMod val="85000"/>
                    <a:lumOff val="15000"/>
                  </a:schemeClr>
                </a:solidFill>
              </a:rPr>
              <a:t>新１０５０条③</a:t>
            </a:r>
            <a:r>
              <a:rPr lang="ja-JP" altLang="en-US" sz="1800" dirty="0">
                <a:solidFill>
                  <a:schemeClr val="bg1">
                    <a:lumMod val="85000"/>
                    <a:lumOff val="15000"/>
                  </a:schemeClr>
                </a:solidFill>
              </a:rPr>
              <a:t>）。ただし、一応の上限はある（</a:t>
            </a:r>
            <a:r>
              <a:rPr lang="ja-JP" altLang="en-US" sz="1800" u="sng" dirty="0">
                <a:solidFill>
                  <a:schemeClr val="bg1">
                    <a:lumMod val="85000"/>
                    <a:lumOff val="15000"/>
                  </a:schemeClr>
                </a:solidFill>
              </a:rPr>
              <a:t>新１０５０条④</a:t>
            </a:r>
            <a:r>
              <a:rPr lang="ja-JP" altLang="en-US" sz="1800" dirty="0">
                <a:solidFill>
                  <a:schemeClr val="bg1">
                    <a:lumMod val="85000"/>
                    <a:lumOff val="15000"/>
                  </a:schemeClr>
                </a:solidFill>
              </a:rPr>
              <a:t>）。この点は</a:t>
            </a:r>
            <a:endParaRPr lang="en-US" altLang="ja-JP" sz="1800" dirty="0">
              <a:solidFill>
                <a:schemeClr val="bg1">
                  <a:lumMod val="85000"/>
                  <a:lumOff val="15000"/>
                </a:schemeClr>
              </a:solidFill>
            </a:endParaRPr>
          </a:p>
          <a:p>
            <a:pPr>
              <a:buClr>
                <a:srgbClr val="0BD0D9"/>
              </a:buClr>
              <a:defRPr/>
            </a:pPr>
            <a:r>
              <a:rPr lang="ja-JP" altLang="en-US" sz="1800" dirty="0">
                <a:solidFill>
                  <a:schemeClr val="bg1">
                    <a:lumMod val="85000"/>
                    <a:lumOff val="15000"/>
                  </a:schemeClr>
                </a:solidFill>
              </a:rPr>
              <a:t>　　　相続人の寄与分（</a:t>
            </a:r>
            <a:r>
              <a:rPr lang="ja-JP" altLang="en-US" sz="1800" u="sng" dirty="0">
                <a:solidFill>
                  <a:schemeClr val="bg1">
                    <a:lumMod val="85000"/>
                    <a:lumOff val="15000"/>
                  </a:schemeClr>
                </a:solidFill>
              </a:rPr>
              <a:t>９０４条の２ ③</a:t>
            </a:r>
            <a:r>
              <a:rPr lang="ja-JP" altLang="en-US" sz="1800" dirty="0">
                <a:solidFill>
                  <a:schemeClr val="bg1">
                    <a:lumMod val="85000"/>
                    <a:lumOff val="15000"/>
                  </a:schemeClr>
                </a:solidFill>
              </a:rPr>
              <a:t>）と同様。</a:t>
            </a:r>
            <a:endParaRPr lang="en-US" altLang="ja-JP" sz="1800" dirty="0">
              <a:solidFill>
                <a:schemeClr val="bg1">
                  <a:lumMod val="85000"/>
                  <a:lumOff val="15000"/>
                </a:schemeClr>
              </a:solidFill>
            </a:endParaRPr>
          </a:p>
          <a:p>
            <a:pPr>
              <a:buClr>
                <a:srgbClr val="0BD0D9"/>
              </a:buClr>
              <a:defRPr/>
            </a:pPr>
            <a:r>
              <a:rPr lang="ja-JP" altLang="en-US" sz="1800" dirty="0">
                <a:solidFill>
                  <a:schemeClr val="bg1">
                    <a:lumMod val="85000"/>
                    <a:lumOff val="15000"/>
                  </a:schemeClr>
                </a:solidFill>
              </a:rPr>
              <a:t>　　　また、法定相続分に応じて、それぞれの負担額は異なることになる（</a:t>
            </a:r>
            <a:r>
              <a:rPr lang="ja-JP" altLang="en-US" sz="1800" u="sng" dirty="0">
                <a:solidFill>
                  <a:schemeClr val="bg1">
                    <a:lumMod val="85000"/>
                    <a:lumOff val="15000"/>
                  </a:schemeClr>
                </a:solidFill>
              </a:rPr>
              <a:t>新１０５０条⑤</a:t>
            </a:r>
            <a:r>
              <a:rPr lang="ja-JP" altLang="en-US" sz="1800" dirty="0">
                <a:solidFill>
                  <a:schemeClr val="bg1">
                    <a:lumMod val="85000"/>
                    <a:lumOff val="15000"/>
                  </a:schemeClr>
                </a:solidFill>
              </a:rPr>
              <a:t>）。</a:t>
            </a:r>
            <a:endParaRPr lang="en-US" altLang="ja-JP" sz="1800" dirty="0">
              <a:solidFill>
                <a:schemeClr val="bg1">
                  <a:lumMod val="85000"/>
                  <a:lumOff val="15000"/>
                </a:schemeClr>
              </a:solidFill>
            </a:endParaRPr>
          </a:p>
          <a:p>
            <a:pPr>
              <a:buClr>
                <a:srgbClr val="0BD0D9"/>
              </a:buClr>
              <a:defRPr/>
            </a:pPr>
            <a:r>
              <a:rPr lang="ja-JP" altLang="en-US" dirty="0">
                <a:solidFill>
                  <a:schemeClr val="bg1">
                    <a:lumMod val="85000"/>
                    <a:lumOff val="15000"/>
                  </a:schemeClr>
                </a:solidFill>
                <a:latin typeface="Constantia"/>
                <a:ea typeface="HGP明朝E" panose="02020900000000000000" pitchFamily="18" charset="-128"/>
              </a:rPr>
              <a:t>４．おまけ</a:t>
            </a:r>
            <a:r>
              <a:rPr lang="ja-JP" altLang="en-US" sz="1800" dirty="0">
                <a:solidFill>
                  <a:schemeClr val="bg1">
                    <a:lumMod val="85000"/>
                    <a:lumOff val="15000"/>
                  </a:schemeClr>
                </a:solidFill>
                <a:latin typeface="Constantia"/>
                <a:ea typeface="HGP明朝E" panose="02020900000000000000" pitchFamily="18" charset="-128"/>
              </a:rPr>
              <a:t>（（　　　    　）の法改正の一部）</a:t>
            </a:r>
            <a:endParaRPr lang="en-US" altLang="ja-JP" sz="1800" dirty="0">
              <a:solidFill>
                <a:schemeClr val="bg1">
                  <a:lumMod val="85000"/>
                  <a:lumOff val="15000"/>
                </a:schemeClr>
              </a:solidFill>
              <a:latin typeface="Constantia"/>
              <a:ea typeface="HGP明朝E" panose="02020900000000000000" pitchFamily="18" charset="-128"/>
            </a:endParaRPr>
          </a:p>
          <a:p>
            <a:pPr>
              <a:buClr>
                <a:srgbClr val="0BD0D9"/>
              </a:buClr>
              <a:defRPr/>
            </a:pPr>
            <a:r>
              <a:rPr lang="ja-JP" altLang="en-US" sz="1800" dirty="0">
                <a:solidFill>
                  <a:schemeClr val="bg1">
                    <a:lumMod val="85000"/>
                    <a:lumOff val="15000"/>
                  </a:schemeClr>
                </a:solidFill>
                <a:latin typeface="Constantia"/>
                <a:ea typeface="HGP明朝E" panose="02020900000000000000" pitchFamily="18" charset="-128"/>
              </a:rPr>
              <a:t>   </a:t>
            </a:r>
            <a:r>
              <a:rPr lang="en-US" altLang="ja-JP" sz="1800" dirty="0">
                <a:solidFill>
                  <a:schemeClr val="bg1">
                    <a:lumMod val="85000"/>
                    <a:lumOff val="15000"/>
                  </a:schemeClr>
                </a:solidFill>
                <a:latin typeface="Constantia"/>
                <a:ea typeface="HGP明朝E" panose="02020900000000000000" pitchFamily="18" charset="-128"/>
              </a:rPr>
              <a:t>(</a:t>
            </a:r>
            <a:r>
              <a:rPr lang="ja-JP" altLang="en-US" sz="1800" dirty="0">
                <a:solidFill>
                  <a:schemeClr val="bg1">
                    <a:lumMod val="85000"/>
                    <a:lumOff val="15000"/>
                  </a:schemeClr>
                </a:solidFill>
                <a:latin typeface="Constantia"/>
                <a:ea typeface="HGP明朝E" panose="02020900000000000000" pitchFamily="18" charset="-128"/>
              </a:rPr>
              <a:t>１</a:t>
            </a:r>
            <a:r>
              <a:rPr lang="en-US" altLang="ja-JP" sz="1800" dirty="0">
                <a:solidFill>
                  <a:schemeClr val="bg1">
                    <a:lumMod val="85000"/>
                    <a:lumOff val="15000"/>
                  </a:schemeClr>
                </a:solidFill>
                <a:latin typeface="Constantia"/>
                <a:ea typeface="HGP明朝E" panose="02020900000000000000" pitchFamily="18" charset="-128"/>
              </a:rPr>
              <a:t>) </a:t>
            </a:r>
            <a:r>
              <a:rPr lang="ja-JP" altLang="en-US" sz="1800" dirty="0">
                <a:solidFill>
                  <a:schemeClr val="bg1">
                    <a:lumMod val="85000"/>
                    <a:lumOff val="15000"/>
                  </a:schemeClr>
                </a:solidFill>
                <a:latin typeface="Constantia"/>
                <a:ea typeface="HGP明朝E" panose="02020900000000000000" pitchFamily="18" charset="-128"/>
              </a:rPr>
              <a:t>所有者不明土地問題の解決と予防のために</a:t>
            </a:r>
            <a:endParaRPr lang="en-US" altLang="ja-JP" sz="1800" dirty="0">
              <a:solidFill>
                <a:schemeClr val="bg1">
                  <a:lumMod val="85000"/>
                  <a:lumOff val="15000"/>
                </a:schemeClr>
              </a:solidFill>
              <a:latin typeface="Constantia"/>
              <a:ea typeface="HGP明朝E" panose="02020900000000000000" pitchFamily="18" charset="-128"/>
            </a:endParaRPr>
          </a:p>
          <a:p>
            <a:pPr>
              <a:buClr>
                <a:srgbClr val="0BD0D9"/>
              </a:buClr>
              <a:defRPr/>
            </a:pPr>
            <a:r>
              <a:rPr lang="ja-JP" altLang="en-US" sz="1800" dirty="0">
                <a:solidFill>
                  <a:schemeClr val="bg1">
                    <a:lumMod val="85000"/>
                    <a:lumOff val="15000"/>
                  </a:schemeClr>
                </a:solidFill>
                <a:latin typeface="Constantia"/>
                <a:ea typeface="HGP明朝E" panose="02020900000000000000" pitchFamily="18" charset="-128"/>
              </a:rPr>
              <a:t>　　 ・ 所有者不明土地とは</a:t>
            </a:r>
            <a:endParaRPr lang="en-US" altLang="ja-JP" sz="1800" dirty="0">
              <a:solidFill>
                <a:schemeClr val="bg1">
                  <a:lumMod val="85000"/>
                  <a:lumOff val="15000"/>
                </a:schemeClr>
              </a:solidFill>
              <a:latin typeface="Constantia"/>
              <a:ea typeface="HGP明朝E" panose="02020900000000000000" pitchFamily="18" charset="-128"/>
            </a:endParaRPr>
          </a:p>
          <a:p>
            <a:pPr>
              <a:buClr>
                <a:srgbClr val="0BD0D9"/>
              </a:buClr>
              <a:defRPr/>
            </a:pPr>
            <a:r>
              <a:rPr lang="ja-JP" altLang="en-US" sz="1800" dirty="0">
                <a:solidFill>
                  <a:schemeClr val="bg1">
                    <a:lumMod val="85000"/>
                    <a:lumOff val="15000"/>
                  </a:schemeClr>
                </a:solidFill>
                <a:latin typeface="Constantia"/>
                <a:ea typeface="HGP明朝E" panose="02020900000000000000" pitchFamily="18" charset="-128"/>
              </a:rPr>
              <a:t>　　　 ① （　　　　　）が分らない土地（すでに死亡）</a:t>
            </a:r>
            <a:endParaRPr lang="en-US" altLang="ja-JP" sz="1800" dirty="0">
              <a:solidFill>
                <a:schemeClr val="bg1">
                  <a:lumMod val="85000"/>
                  <a:lumOff val="15000"/>
                </a:schemeClr>
              </a:solidFill>
              <a:latin typeface="Constantia"/>
              <a:ea typeface="HGP明朝E" panose="02020900000000000000" pitchFamily="18" charset="-128"/>
            </a:endParaRPr>
          </a:p>
          <a:p>
            <a:pPr>
              <a:buClr>
                <a:srgbClr val="0BD0D9"/>
              </a:buClr>
              <a:defRPr/>
            </a:pPr>
            <a:r>
              <a:rPr lang="ja-JP" altLang="en-US" sz="1800" dirty="0">
                <a:solidFill>
                  <a:schemeClr val="bg1">
                    <a:lumMod val="85000"/>
                    <a:lumOff val="15000"/>
                  </a:schemeClr>
                </a:solidFill>
                <a:latin typeface="Constantia"/>
                <a:ea typeface="HGP明朝E" panose="02020900000000000000" pitchFamily="18" charset="-128"/>
              </a:rPr>
              <a:t>　　　 ② 所有者の（　　 　　）　が分らない土地（連絡が付かない）</a:t>
            </a:r>
            <a:endParaRPr lang="en-US" altLang="ja-JP" sz="1800" dirty="0">
              <a:solidFill>
                <a:schemeClr val="bg1">
                  <a:lumMod val="85000"/>
                  <a:lumOff val="15000"/>
                </a:schemeClr>
              </a:solidFill>
            </a:endParaRPr>
          </a:p>
          <a:p>
            <a:pPr>
              <a:buClr>
                <a:srgbClr val="0BD0D9"/>
              </a:buClr>
              <a:defRPr/>
            </a:pPr>
            <a:r>
              <a:rPr lang="ja-JP" altLang="en-US" sz="1800" dirty="0">
                <a:solidFill>
                  <a:prstClr val="white"/>
                </a:solidFill>
                <a:latin typeface="Constantia"/>
                <a:ea typeface="HGP明朝E" panose="02020900000000000000" pitchFamily="18" charset="-128"/>
              </a:rPr>
              <a:t>　</a:t>
            </a:r>
            <a:r>
              <a:rPr lang="ja-JP" altLang="en-US" sz="1800" dirty="0"/>
              <a:t>　</a:t>
            </a:r>
            <a:endParaRPr lang="en-US" altLang="ja-JP" sz="1800" dirty="0"/>
          </a:p>
          <a:p>
            <a:r>
              <a:rPr lang="ja-JP" altLang="en-US" sz="1800" dirty="0"/>
              <a:t>　  　</a:t>
            </a:r>
            <a:endParaRPr lang="en-US" altLang="ja-JP" sz="1800" dirty="0"/>
          </a:p>
        </p:txBody>
      </p:sp>
      <p:sp>
        <p:nvSpPr>
          <p:cNvPr id="4" name="スライド番号プレースホルダー 3">
            <a:extLst>
              <a:ext uri="{FF2B5EF4-FFF2-40B4-BE49-F238E27FC236}">
                <a16:creationId xmlns:a16="http://schemas.microsoft.com/office/drawing/2014/main" id="{C6C06E6B-DCED-41FE-ABE1-7E771819159B}"/>
              </a:ext>
            </a:extLst>
          </p:cNvPr>
          <p:cNvSpPr>
            <a:spLocks noGrp="1"/>
          </p:cNvSpPr>
          <p:nvPr>
            <p:ph type="sldNum" sz="quarter" idx="12"/>
          </p:nvPr>
        </p:nvSpPr>
        <p:spPr/>
        <p:txBody>
          <a:bodyPr/>
          <a:lstStyle/>
          <a:p>
            <a:pPr fontAlgn="base">
              <a:spcBef>
                <a:spcPct val="0"/>
              </a:spcBef>
              <a:spcAft>
                <a:spcPct val="0"/>
              </a:spcAft>
              <a:defRPr/>
            </a:pPr>
            <a:fld id="{E45BA4EA-5EFA-460C-8880-04B9C92D5A26}" type="slidenum">
              <a:rPr lang="ja-JP" altLang="en-US">
                <a:solidFill>
                  <a:prstClr val="black">
                    <a:lumMod val="85000"/>
                    <a:lumOff val="15000"/>
                  </a:prstClr>
                </a:solidFill>
                <a:latin typeface="Calibri" pitchFamily="34" charset="0"/>
                <a:ea typeface="ＭＳ Ｐゴシック" pitchFamily="50" charset="-128"/>
              </a:rPr>
              <a:pPr fontAlgn="base">
                <a:spcBef>
                  <a:spcPct val="0"/>
                </a:spcBef>
                <a:spcAft>
                  <a:spcPct val="0"/>
                </a:spcAft>
                <a:defRPr/>
              </a:pPr>
              <a:t>36</a:t>
            </a:fld>
            <a:endParaRPr lang="ja-JP" altLang="en-US" dirty="0">
              <a:solidFill>
                <a:prstClr val="black">
                  <a:lumMod val="85000"/>
                  <a:lumOff val="15000"/>
                </a:prstClr>
              </a:solidFill>
              <a:latin typeface="Calibri" pitchFamily="34" charset="0"/>
              <a:ea typeface="ＭＳ Ｐゴシック" pitchFamily="50" charset="-128"/>
            </a:endParaRPr>
          </a:p>
        </p:txBody>
      </p:sp>
      <p:sp>
        <p:nvSpPr>
          <p:cNvPr id="2" name="テキスト ボックス 1">
            <a:extLst>
              <a:ext uri="{FF2B5EF4-FFF2-40B4-BE49-F238E27FC236}">
                <a16:creationId xmlns:a16="http://schemas.microsoft.com/office/drawing/2014/main" id="{239996AF-66A3-450E-8532-5853AF4C15E9}"/>
              </a:ext>
            </a:extLst>
          </p:cNvPr>
          <p:cNvSpPr txBox="1"/>
          <p:nvPr/>
        </p:nvSpPr>
        <p:spPr>
          <a:xfrm>
            <a:off x="4439816" y="667719"/>
            <a:ext cx="914400" cy="369332"/>
          </a:xfrm>
          <a:prstGeom prst="rect">
            <a:avLst/>
          </a:prstGeom>
          <a:noFill/>
        </p:spPr>
        <p:txBody>
          <a:bodyPr wrap="square" rtlCol="0">
            <a:spAutoFit/>
          </a:bodyPr>
          <a:lstStyle/>
          <a:p>
            <a:pPr fontAlgn="base">
              <a:spcBef>
                <a:spcPct val="0"/>
              </a:spcBef>
              <a:spcAft>
                <a:spcPct val="0"/>
              </a:spcAft>
            </a:pPr>
            <a:r>
              <a:rPr lang="ja-JP" altLang="en-US" dirty="0">
                <a:solidFill>
                  <a:prstClr val="black">
                    <a:lumMod val="85000"/>
                    <a:lumOff val="15000"/>
                  </a:prstClr>
                </a:solidFill>
                <a:latin typeface="Calibri" pitchFamily="34" charset="0"/>
                <a:ea typeface="ＭＳ Ｐゴシック" pitchFamily="50" charset="-128"/>
              </a:rPr>
              <a:t>協議</a:t>
            </a:r>
          </a:p>
        </p:txBody>
      </p:sp>
      <p:sp>
        <p:nvSpPr>
          <p:cNvPr id="3" name="テキスト ボックス 2">
            <a:extLst>
              <a:ext uri="{FF2B5EF4-FFF2-40B4-BE49-F238E27FC236}">
                <a16:creationId xmlns:a16="http://schemas.microsoft.com/office/drawing/2014/main" id="{BF7897A9-B038-48E0-8FE2-88EE68F39FA0}"/>
              </a:ext>
            </a:extLst>
          </p:cNvPr>
          <p:cNvSpPr txBox="1"/>
          <p:nvPr/>
        </p:nvSpPr>
        <p:spPr>
          <a:xfrm>
            <a:off x="6600056" y="1322302"/>
            <a:ext cx="864096" cy="369332"/>
          </a:xfrm>
          <a:prstGeom prst="rect">
            <a:avLst/>
          </a:prstGeom>
          <a:noFill/>
        </p:spPr>
        <p:txBody>
          <a:bodyPr wrap="square" rtlCol="0">
            <a:spAutoFit/>
          </a:bodyPr>
          <a:lstStyle/>
          <a:p>
            <a:pPr fontAlgn="base">
              <a:spcBef>
                <a:spcPct val="0"/>
              </a:spcBef>
              <a:spcAft>
                <a:spcPct val="0"/>
              </a:spcAft>
            </a:pPr>
            <a:r>
              <a:rPr lang="ja-JP" altLang="en-US" dirty="0">
                <a:solidFill>
                  <a:prstClr val="black">
                    <a:lumMod val="85000"/>
                    <a:lumOff val="15000"/>
                  </a:prstClr>
                </a:solidFill>
                <a:latin typeface="Calibri" pitchFamily="34" charset="0"/>
                <a:ea typeface="ＭＳ Ｐゴシック" pitchFamily="50" charset="-128"/>
              </a:rPr>
              <a:t>６か月</a:t>
            </a:r>
          </a:p>
        </p:txBody>
      </p:sp>
      <p:sp>
        <p:nvSpPr>
          <p:cNvPr id="5" name="テキスト ボックス 4">
            <a:extLst>
              <a:ext uri="{FF2B5EF4-FFF2-40B4-BE49-F238E27FC236}">
                <a16:creationId xmlns:a16="http://schemas.microsoft.com/office/drawing/2014/main" id="{587358F6-14E3-4578-8351-E7289D247BD7}"/>
              </a:ext>
            </a:extLst>
          </p:cNvPr>
          <p:cNvSpPr txBox="1"/>
          <p:nvPr/>
        </p:nvSpPr>
        <p:spPr>
          <a:xfrm>
            <a:off x="9552384" y="1322302"/>
            <a:ext cx="658416" cy="369332"/>
          </a:xfrm>
          <a:prstGeom prst="rect">
            <a:avLst/>
          </a:prstGeom>
          <a:noFill/>
        </p:spPr>
        <p:txBody>
          <a:bodyPr wrap="square" rtlCol="0">
            <a:spAutoFit/>
          </a:bodyPr>
          <a:lstStyle/>
          <a:p>
            <a:pPr fontAlgn="base">
              <a:spcBef>
                <a:spcPct val="0"/>
              </a:spcBef>
              <a:spcAft>
                <a:spcPct val="0"/>
              </a:spcAft>
            </a:pPr>
            <a:r>
              <a:rPr lang="ja-JP" altLang="en-US" dirty="0">
                <a:solidFill>
                  <a:prstClr val="black">
                    <a:lumMod val="85000"/>
                    <a:lumOff val="15000"/>
                  </a:prstClr>
                </a:solidFill>
                <a:latin typeface="Calibri" pitchFamily="34" charset="0"/>
                <a:ea typeface="ＭＳ Ｐゴシック" pitchFamily="50" charset="-128"/>
              </a:rPr>
              <a:t>１年</a:t>
            </a:r>
          </a:p>
        </p:txBody>
      </p:sp>
      <p:sp>
        <p:nvSpPr>
          <p:cNvPr id="7" name="テキスト ボックス 6">
            <a:extLst>
              <a:ext uri="{FF2B5EF4-FFF2-40B4-BE49-F238E27FC236}">
                <a16:creationId xmlns:a16="http://schemas.microsoft.com/office/drawing/2014/main" id="{7C0B57CA-7E54-4206-A597-A8D0C39B1A5C}"/>
              </a:ext>
            </a:extLst>
          </p:cNvPr>
          <p:cNvSpPr txBox="1"/>
          <p:nvPr/>
        </p:nvSpPr>
        <p:spPr>
          <a:xfrm>
            <a:off x="2135560" y="1988840"/>
            <a:ext cx="597764" cy="369332"/>
          </a:xfrm>
          <a:prstGeom prst="rect">
            <a:avLst/>
          </a:prstGeom>
          <a:noFill/>
        </p:spPr>
        <p:txBody>
          <a:bodyPr wrap="square" rtlCol="0">
            <a:spAutoFit/>
          </a:bodyPr>
          <a:lstStyle/>
          <a:p>
            <a:pPr fontAlgn="base">
              <a:spcBef>
                <a:spcPct val="0"/>
              </a:spcBef>
              <a:spcAft>
                <a:spcPct val="0"/>
              </a:spcAft>
            </a:pPr>
            <a:r>
              <a:rPr lang="ja-JP" altLang="en-US" dirty="0">
                <a:solidFill>
                  <a:prstClr val="black">
                    <a:lumMod val="85000"/>
                    <a:lumOff val="15000"/>
                  </a:prstClr>
                </a:solidFill>
                <a:latin typeface="Calibri" pitchFamily="34" charset="0"/>
                <a:ea typeface="ＭＳ Ｐゴシック" pitchFamily="50" charset="-128"/>
              </a:rPr>
              <a:t>１年</a:t>
            </a:r>
          </a:p>
        </p:txBody>
      </p:sp>
      <p:sp>
        <p:nvSpPr>
          <p:cNvPr id="9" name="テキスト ボックス 8">
            <a:extLst>
              <a:ext uri="{FF2B5EF4-FFF2-40B4-BE49-F238E27FC236}">
                <a16:creationId xmlns:a16="http://schemas.microsoft.com/office/drawing/2014/main" id="{FC3BC1DE-4445-46F6-B4E5-FB8B00DF1BCC}"/>
              </a:ext>
            </a:extLst>
          </p:cNvPr>
          <p:cNvSpPr txBox="1"/>
          <p:nvPr/>
        </p:nvSpPr>
        <p:spPr>
          <a:xfrm>
            <a:off x="8688288" y="3288588"/>
            <a:ext cx="1389852" cy="369332"/>
          </a:xfrm>
          <a:prstGeom prst="rect">
            <a:avLst/>
          </a:prstGeom>
          <a:noFill/>
        </p:spPr>
        <p:txBody>
          <a:bodyPr wrap="square" rtlCol="0">
            <a:spAutoFit/>
          </a:bodyPr>
          <a:lstStyle/>
          <a:p>
            <a:pPr fontAlgn="base">
              <a:spcBef>
                <a:spcPct val="0"/>
              </a:spcBef>
              <a:spcAft>
                <a:spcPct val="0"/>
              </a:spcAft>
            </a:pPr>
            <a:r>
              <a:rPr lang="ja-JP" altLang="en-US" dirty="0">
                <a:solidFill>
                  <a:prstClr val="black">
                    <a:lumMod val="85000"/>
                    <a:lumOff val="15000"/>
                  </a:prstClr>
                </a:solidFill>
                <a:latin typeface="Calibri" pitchFamily="34" charset="0"/>
                <a:ea typeface="ＭＳ Ｐゴシック" pitchFamily="50" charset="-128"/>
              </a:rPr>
              <a:t>一切の事情</a:t>
            </a:r>
          </a:p>
        </p:txBody>
      </p:sp>
      <p:sp>
        <p:nvSpPr>
          <p:cNvPr id="10" name="テキスト ボックス 9">
            <a:extLst>
              <a:ext uri="{FF2B5EF4-FFF2-40B4-BE49-F238E27FC236}">
                <a16:creationId xmlns:a16="http://schemas.microsoft.com/office/drawing/2014/main" id="{E9E2C59E-4832-4C9A-BDF7-DD53ED15B3C2}"/>
              </a:ext>
            </a:extLst>
          </p:cNvPr>
          <p:cNvSpPr txBox="1"/>
          <p:nvPr/>
        </p:nvSpPr>
        <p:spPr>
          <a:xfrm>
            <a:off x="2927648" y="4686364"/>
            <a:ext cx="1029812" cy="369332"/>
          </a:xfrm>
          <a:prstGeom prst="rect">
            <a:avLst/>
          </a:prstGeom>
          <a:noFill/>
        </p:spPr>
        <p:txBody>
          <a:bodyPr wrap="square" rtlCol="0">
            <a:spAutoFit/>
          </a:bodyPr>
          <a:lstStyle/>
          <a:p>
            <a:pPr fontAlgn="base">
              <a:spcBef>
                <a:spcPct val="0"/>
              </a:spcBef>
              <a:spcAft>
                <a:spcPct val="0"/>
              </a:spcAft>
            </a:pPr>
            <a:r>
              <a:rPr lang="ja-JP" altLang="en-US" dirty="0">
                <a:solidFill>
                  <a:prstClr val="black">
                    <a:lumMod val="85000"/>
                    <a:lumOff val="15000"/>
                  </a:prstClr>
                </a:solidFill>
                <a:latin typeface="Calibri" pitchFamily="34" charset="0"/>
                <a:ea typeface="ＭＳ Ｐゴシック" pitchFamily="50" charset="-128"/>
              </a:rPr>
              <a:t>令和３年</a:t>
            </a:r>
          </a:p>
        </p:txBody>
      </p:sp>
      <p:sp>
        <p:nvSpPr>
          <p:cNvPr id="11" name="テキスト ボックス 10">
            <a:extLst>
              <a:ext uri="{FF2B5EF4-FFF2-40B4-BE49-F238E27FC236}">
                <a16:creationId xmlns:a16="http://schemas.microsoft.com/office/drawing/2014/main" id="{0F56895B-E962-494A-9A68-61A69DBD41FC}"/>
              </a:ext>
            </a:extLst>
          </p:cNvPr>
          <p:cNvSpPr txBox="1"/>
          <p:nvPr/>
        </p:nvSpPr>
        <p:spPr>
          <a:xfrm>
            <a:off x="2545907" y="5661248"/>
            <a:ext cx="914400" cy="369332"/>
          </a:xfrm>
          <a:prstGeom prst="rect">
            <a:avLst/>
          </a:prstGeom>
          <a:noFill/>
        </p:spPr>
        <p:txBody>
          <a:bodyPr wrap="square" rtlCol="0">
            <a:spAutoFit/>
          </a:bodyPr>
          <a:lstStyle/>
          <a:p>
            <a:pPr fontAlgn="base">
              <a:spcBef>
                <a:spcPct val="0"/>
              </a:spcBef>
              <a:spcAft>
                <a:spcPct val="0"/>
              </a:spcAft>
            </a:pPr>
            <a:r>
              <a:rPr lang="ja-JP" altLang="en-US" dirty="0">
                <a:solidFill>
                  <a:prstClr val="black">
                    <a:lumMod val="85000"/>
                    <a:lumOff val="15000"/>
                  </a:prstClr>
                </a:solidFill>
                <a:latin typeface="Calibri" pitchFamily="34" charset="0"/>
                <a:ea typeface="ＭＳ Ｐゴシック" pitchFamily="50" charset="-128"/>
              </a:rPr>
              <a:t>所有者</a:t>
            </a:r>
          </a:p>
        </p:txBody>
      </p:sp>
      <p:sp>
        <p:nvSpPr>
          <p:cNvPr id="12" name="テキスト ボックス 11">
            <a:extLst>
              <a:ext uri="{FF2B5EF4-FFF2-40B4-BE49-F238E27FC236}">
                <a16:creationId xmlns:a16="http://schemas.microsoft.com/office/drawing/2014/main" id="{48118938-8560-48EB-AA82-4265D8EDD3F9}"/>
              </a:ext>
            </a:extLst>
          </p:cNvPr>
          <p:cNvSpPr txBox="1"/>
          <p:nvPr/>
        </p:nvSpPr>
        <p:spPr>
          <a:xfrm>
            <a:off x="3503713" y="6028377"/>
            <a:ext cx="655957" cy="369332"/>
          </a:xfrm>
          <a:prstGeom prst="rect">
            <a:avLst/>
          </a:prstGeom>
          <a:solidFill>
            <a:schemeClr val="tx1"/>
          </a:solidFill>
        </p:spPr>
        <p:txBody>
          <a:bodyPr wrap="square" rtlCol="0">
            <a:spAutoFit/>
          </a:bodyPr>
          <a:lstStyle/>
          <a:p>
            <a:pPr fontAlgn="base">
              <a:spcBef>
                <a:spcPct val="0"/>
              </a:spcBef>
              <a:spcAft>
                <a:spcPct val="0"/>
              </a:spcAft>
            </a:pPr>
            <a:r>
              <a:rPr lang="ja-JP" altLang="en-US" dirty="0">
                <a:solidFill>
                  <a:prstClr val="black">
                    <a:lumMod val="85000"/>
                    <a:lumOff val="15000"/>
                  </a:prstClr>
                </a:solidFill>
                <a:latin typeface="Calibri" pitchFamily="34" charset="0"/>
                <a:ea typeface="ＭＳ Ｐゴシック" pitchFamily="50" charset="-128"/>
              </a:rPr>
              <a:t>住所</a:t>
            </a:r>
          </a:p>
        </p:txBody>
      </p:sp>
    </p:spTree>
    <p:extLst>
      <p:ext uri="{BB962C8B-B14F-4D97-AF65-F5344CB8AC3E}">
        <p14:creationId xmlns:p14="http://schemas.microsoft.com/office/powerpoint/2010/main" val="18744139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grpId="0" nodeType="clickEffect">
                                  <p:stCondLst>
                                    <p:cond delay="0"/>
                                  </p:stCondLst>
                                  <p:childTnLst>
                                    <p:set>
                                      <p:cBhvr>
                                        <p:cTn id="24" dur="1" fill="hold">
                                          <p:stCondLst>
                                            <p:cond delay="0"/>
                                          </p:stCondLst>
                                        </p:cTn>
                                        <p:tgtEl>
                                          <p:spTgt spid="3"/>
                                        </p:tgtEl>
                                        <p:attrNameLst>
                                          <p:attrName>style.visibility</p:attrName>
                                        </p:attrNameLst>
                                      </p:cBhvr>
                                      <p:to>
                                        <p:strVal val="visible"/>
                                      </p:to>
                                    </p:set>
                                    <p:animEffect transition="in" filter="fade">
                                      <p:cBhvr>
                                        <p:cTn id="25" dur="1000"/>
                                        <p:tgtEl>
                                          <p:spTgt spid="3"/>
                                        </p:tgtEl>
                                      </p:cBhvr>
                                    </p:animEffect>
                                    <p:anim calcmode="lin" valueType="num">
                                      <p:cBhvr>
                                        <p:cTn id="26" dur="1000" fill="hold"/>
                                        <p:tgtEl>
                                          <p:spTgt spid="3"/>
                                        </p:tgtEl>
                                        <p:attrNameLst>
                                          <p:attrName>ppt_x</p:attrName>
                                        </p:attrNameLst>
                                      </p:cBhvr>
                                      <p:tavLst>
                                        <p:tav tm="0">
                                          <p:val>
                                            <p:strVal val="#ppt_x"/>
                                          </p:val>
                                        </p:tav>
                                        <p:tav tm="100000">
                                          <p:val>
                                            <p:strVal val="#ppt_x"/>
                                          </p:val>
                                        </p:tav>
                                      </p:tavLst>
                                    </p:anim>
                                    <p:anim calcmode="lin" valueType="num">
                                      <p:cBhvr>
                                        <p:cTn id="27"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grpId="0" nodeType="clickEffect">
                                  <p:stCondLst>
                                    <p:cond delay="0"/>
                                  </p:stCondLst>
                                  <p:childTnLst>
                                    <p:set>
                                      <p:cBhvr>
                                        <p:cTn id="31" dur="1" fill="hold">
                                          <p:stCondLst>
                                            <p:cond delay="0"/>
                                          </p:stCondLst>
                                        </p:cTn>
                                        <p:tgtEl>
                                          <p:spTgt spid="5"/>
                                        </p:tgtEl>
                                        <p:attrNameLst>
                                          <p:attrName>style.visibility</p:attrName>
                                        </p:attrNameLst>
                                      </p:cBhvr>
                                      <p:to>
                                        <p:strVal val="visible"/>
                                      </p:to>
                                    </p:set>
                                    <p:animEffect transition="in" filter="fade">
                                      <p:cBhvr>
                                        <p:cTn id="32" dur="1000"/>
                                        <p:tgtEl>
                                          <p:spTgt spid="5"/>
                                        </p:tgtEl>
                                      </p:cBhvr>
                                    </p:animEffect>
                                    <p:anim calcmode="lin" valueType="num">
                                      <p:cBhvr>
                                        <p:cTn id="33" dur="1000" fill="hold"/>
                                        <p:tgtEl>
                                          <p:spTgt spid="5"/>
                                        </p:tgtEl>
                                        <p:attrNameLst>
                                          <p:attrName>ppt_x</p:attrName>
                                        </p:attrNameLst>
                                      </p:cBhvr>
                                      <p:tavLst>
                                        <p:tav tm="0">
                                          <p:val>
                                            <p:strVal val="#ppt_x"/>
                                          </p:val>
                                        </p:tav>
                                        <p:tav tm="100000">
                                          <p:val>
                                            <p:strVal val="#ppt_x"/>
                                          </p:val>
                                        </p:tav>
                                      </p:tavLst>
                                    </p:anim>
                                    <p:anim calcmode="lin" valueType="num">
                                      <p:cBhvr>
                                        <p:cTn id="34"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42" presetClass="entr" presetSubtype="0" fill="hold" grpId="0" nodeType="clickEffect">
                                  <p:stCondLst>
                                    <p:cond delay="0"/>
                                  </p:stCondLst>
                                  <p:childTnLst>
                                    <p:set>
                                      <p:cBhvr>
                                        <p:cTn id="38" dur="1" fill="hold">
                                          <p:stCondLst>
                                            <p:cond delay="0"/>
                                          </p:stCondLst>
                                        </p:cTn>
                                        <p:tgtEl>
                                          <p:spTgt spid="7"/>
                                        </p:tgtEl>
                                        <p:attrNameLst>
                                          <p:attrName>style.visibility</p:attrName>
                                        </p:attrNameLst>
                                      </p:cBhvr>
                                      <p:to>
                                        <p:strVal val="visible"/>
                                      </p:to>
                                    </p:set>
                                    <p:animEffect transition="in" filter="fade">
                                      <p:cBhvr>
                                        <p:cTn id="39" dur="1000"/>
                                        <p:tgtEl>
                                          <p:spTgt spid="7"/>
                                        </p:tgtEl>
                                      </p:cBhvr>
                                    </p:animEffect>
                                    <p:anim calcmode="lin" valueType="num">
                                      <p:cBhvr>
                                        <p:cTn id="40" dur="1000" fill="hold"/>
                                        <p:tgtEl>
                                          <p:spTgt spid="7"/>
                                        </p:tgtEl>
                                        <p:attrNameLst>
                                          <p:attrName>ppt_x</p:attrName>
                                        </p:attrNameLst>
                                      </p:cBhvr>
                                      <p:tavLst>
                                        <p:tav tm="0">
                                          <p:val>
                                            <p:strVal val="#ppt_x"/>
                                          </p:val>
                                        </p:tav>
                                        <p:tav tm="100000">
                                          <p:val>
                                            <p:strVal val="#ppt_x"/>
                                          </p:val>
                                        </p:tav>
                                      </p:tavLst>
                                    </p:anim>
                                    <p:anim calcmode="lin" valueType="num">
                                      <p:cBhvr>
                                        <p:cTn id="41"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42" presetClass="entr" presetSubtype="0" fill="hold" grpId="0" nodeType="clickEffect">
                                  <p:stCondLst>
                                    <p:cond delay="0"/>
                                  </p:stCondLst>
                                  <p:childTnLst>
                                    <p:set>
                                      <p:cBhvr>
                                        <p:cTn id="45" dur="1" fill="hold">
                                          <p:stCondLst>
                                            <p:cond delay="0"/>
                                          </p:stCondLst>
                                        </p:cTn>
                                        <p:tgtEl>
                                          <p:spTgt spid="9"/>
                                        </p:tgtEl>
                                        <p:attrNameLst>
                                          <p:attrName>style.visibility</p:attrName>
                                        </p:attrNameLst>
                                      </p:cBhvr>
                                      <p:to>
                                        <p:strVal val="visible"/>
                                      </p:to>
                                    </p:set>
                                    <p:animEffect transition="in" filter="fade">
                                      <p:cBhvr>
                                        <p:cTn id="46" dur="1000"/>
                                        <p:tgtEl>
                                          <p:spTgt spid="9"/>
                                        </p:tgtEl>
                                      </p:cBhvr>
                                    </p:animEffect>
                                    <p:anim calcmode="lin" valueType="num">
                                      <p:cBhvr>
                                        <p:cTn id="47" dur="1000" fill="hold"/>
                                        <p:tgtEl>
                                          <p:spTgt spid="9"/>
                                        </p:tgtEl>
                                        <p:attrNameLst>
                                          <p:attrName>ppt_x</p:attrName>
                                        </p:attrNameLst>
                                      </p:cBhvr>
                                      <p:tavLst>
                                        <p:tav tm="0">
                                          <p:val>
                                            <p:strVal val="#ppt_x"/>
                                          </p:val>
                                        </p:tav>
                                        <p:tav tm="100000">
                                          <p:val>
                                            <p:strVal val="#ppt_x"/>
                                          </p:val>
                                        </p:tav>
                                      </p:tavLst>
                                    </p:anim>
                                    <p:anim calcmode="lin" valueType="num">
                                      <p:cBhvr>
                                        <p:cTn id="48"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6" presetClass="entr" presetSubtype="0" fill="hold" grpId="0" nodeType="clickEffect">
                                  <p:stCondLst>
                                    <p:cond delay="0"/>
                                  </p:stCondLst>
                                  <p:childTnLst>
                                    <p:set>
                                      <p:cBhvr>
                                        <p:cTn id="52" dur="1" fill="hold">
                                          <p:stCondLst>
                                            <p:cond delay="0"/>
                                          </p:stCondLst>
                                        </p:cTn>
                                        <p:tgtEl>
                                          <p:spTgt spid="10"/>
                                        </p:tgtEl>
                                        <p:attrNameLst>
                                          <p:attrName>style.visibility</p:attrName>
                                        </p:attrNameLst>
                                      </p:cBhvr>
                                      <p:to>
                                        <p:strVal val="visible"/>
                                      </p:to>
                                    </p:set>
                                    <p:animEffect transition="in" filter="wipe(down)">
                                      <p:cBhvr>
                                        <p:cTn id="53" dur="580">
                                          <p:stCondLst>
                                            <p:cond delay="0"/>
                                          </p:stCondLst>
                                        </p:cTn>
                                        <p:tgtEl>
                                          <p:spTgt spid="10"/>
                                        </p:tgtEl>
                                      </p:cBhvr>
                                    </p:animEffect>
                                    <p:anim calcmode="lin" valueType="num">
                                      <p:cBhvr>
                                        <p:cTn id="54" dur="1822" tmFilter="0,0; 0.14,0.36; 0.43,0.73; 0.71,0.91; 1.0,1.0">
                                          <p:stCondLst>
                                            <p:cond delay="0"/>
                                          </p:stCondLst>
                                        </p:cTn>
                                        <p:tgtEl>
                                          <p:spTgt spid="10"/>
                                        </p:tgtEl>
                                        <p:attrNameLst>
                                          <p:attrName>ppt_x</p:attrName>
                                        </p:attrNameLst>
                                      </p:cBhvr>
                                      <p:tavLst>
                                        <p:tav tm="0">
                                          <p:val>
                                            <p:strVal val="#ppt_x-0.25"/>
                                          </p:val>
                                        </p:tav>
                                        <p:tav tm="100000">
                                          <p:val>
                                            <p:strVal val="#ppt_x"/>
                                          </p:val>
                                        </p:tav>
                                      </p:tavLst>
                                    </p:anim>
                                    <p:anim calcmode="lin" valueType="num">
                                      <p:cBhvr>
                                        <p:cTn id="55" dur="664" tmFilter="0.0,0.0; 0.25,0.07; 0.50,0.2; 0.75,0.467; 1.0,1.0">
                                          <p:stCondLst>
                                            <p:cond delay="0"/>
                                          </p:stCondLst>
                                        </p:cTn>
                                        <p:tgtEl>
                                          <p:spTgt spid="10"/>
                                        </p:tgtEl>
                                        <p:attrNameLst>
                                          <p:attrName>ppt_y</p:attrName>
                                        </p:attrNameLst>
                                      </p:cBhvr>
                                      <p:tavLst>
                                        <p:tav tm="0" fmla="#ppt_y-sin(pi*$)/3">
                                          <p:val>
                                            <p:fltVal val="0.5"/>
                                          </p:val>
                                        </p:tav>
                                        <p:tav tm="100000">
                                          <p:val>
                                            <p:fltVal val="1"/>
                                          </p:val>
                                        </p:tav>
                                      </p:tavLst>
                                    </p:anim>
                                    <p:anim calcmode="lin" valueType="num">
                                      <p:cBhvr>
                                        <p:cTn id="56" dur="664" tmFilter="0, 0; 0.125,0.2665; 0.25,0.4; 0.375,0.465; 0.5,0.5;  0.625,0.535; 0.75,0.6; 0.875,0.7335; 1,1">
                                          <p:stCondLst>
                                            <p:cond delay="664"/>
                                          </p:stCondLst>
                                        </p:cTn>
                                        <p:tgtEl>
                                          <p:spTgt spid="10"/>
                                        </p:tgtEl>
                                        <p:attrNameLst>
                                          <p:attrName>ppt_y</p:attrName>
                                        </p:attrNameLst>
                                      </p:cBhvr>
                                      <p:tavLst>
                                        <p:tav tm="0" fmla="#ppt_y-sin(pi*$)/9">
                                          <p:val>
                                            <p:fltVal val="0"/>
                                          </p:val>
                                        </p:tav>
                                        <p:tav tm="100000">
                                          <p:val>
                                            <p:fltVal val="1"/>
                                          </p:val>
                                        </p:tav>
                                      </p:tavLst>
                                    </p:anim>
                                    <p:anim calcmode="lin" valueType="num">
                                      <p:cBhvr>
                                        <p:cTn id="57" dur="332" tmFilter="0, 0; 0.125,0.2665; 0.25,0.4; 0.375,0.465; 0.5,0.5;  0.625,0.535; 0.75,0.6; 0.875,0.7335; 1,1">
                                          <p:stCondLst>
                                            <p:cond delay="1324"/>
                                          </p:stCondLst>
                                        </p:cTn>
                                        <p:tgtEl>
                                          <p:spTgt spid="10"/>
                                        </p:tgtEl>
                                        <p:attrNameLst>
                                          <p:attrName>ppt_y</p:attrName>
                                        </p:attrNameLst>
                                      </p:cBhvr>
                                      <p:tavLst>
                                        <p:tav tm="0" fmla="#ppt_y-sin(pi*$)/27">
                                          <p:val>
                                            <p:fltVal val="0"/>
                                          </p:val>
                                        </p:tav>
                                        <p:tav tm="100000">
                                          <p:val>
                                            <p:fltVal val="1"/>
                                          </p:val>
                                        </p:tav>
                                      </p:tavLst>
                                    </p:anim>
                                    <p:anim calcmode="lin" valueType="num">
                                      <p:cBhvr>
                                        <p:cTn id="58" dur="164" tmFilter="0, 0; 0.125,0.2665; 0.25,0.4; 0.375,0.465; 0.5,0.5;  0.625,0.535; 0.75,0.6; 0.875,0.7335; 1,1">
                                          <p:stCondLst>
                                            <p:cond delay="1656"/>
                                          </p:stCondLst>
                                        </p:cTn>
                                        <p:tgtEl>
                                          <p:spTgt spid="10"/>
                                        </p:tgtEl>
                                        <p:attrNameLst>
                                          <p:attrName>ppt_y</p:attrName>
                                        </p:attrNameLst>
                                      </p:cBhvr>
                                      <p:tavLst>
                                        <p:tav tm="0" fmla="#ppt_y-sin(pi*$)/81">
                                          <p:val>
                                            <p:fltVal val="0"/>
                                          </p:val>
                                        </p:tav>
                                        <p:tav tm="100000">
                                          <p:val>
                                            <p:fltVal val="1"/>
                                          </p:val>
                                        </p:tav>
                                      </p:tavLst>
                                    </p:anim>
                                    <p:animScale>
                                      <p:cBhvr>
                                        <p:cTn id="59" dur="26">
                                          <p:stCondLst>
                                            <p:cond delay="650"/>
                                          </p:stCondLst>
                                        </p:cTn>
                                        <p:tgtEl>
                                          <p:spTgt spid="10"/>
                                        </p:tgtEl>
                                      </p:cBhvr>
                                      <p:to x="100000" y="60000"/>
                                    </p:animScale>
                                    <p:animScale>
                                      <p:cBhvr>
                                        <p:cTn id="60" dur="166" decel="50000">
                                          <p:stCondLst>
                                            <p:cond delay="676"/>
                                          </p:stCondLst>
                                        </p:cTn>
                                        <p:tgtEl>
                                          <p:spTgt spid="10"/>
                                        </p:tgtEl>
                                      </p:cBhvr>
                                      <p:to x="100000" y="100000"/>
                                    </p:animScale>
                                    <p:animScale>
                                      <p:cBhvr>
                                        <p:cTn id="61" dur="26">
                                          <p:stCondLst>
                                            <p:cond delay="1312"/>
                                          </p:stCondLst>
                                        </p:cTn>
                                        <p:tgtEl>
                                          <p:spTgt spid="10"/>
                                        </p:tgtEl>
                                      </p:cBhvr>
                                      <p:to x="100000" y="80000"/>
                                    </p:animScale>
                                    <p:animScale>
                                      <p:cBhvr>
                                        <p:cTn id="62" dur="166" decel="50000">
                                          <p:stCondLst>
                                            <p:cond delay="1338"/>
                                          </p:stCondLst>
                                        </p:cTn>
                                        <p:tgtEl>
                                          <p:spTgt spid="10"/>
                                        </p:tgtEl>
                                      </p:cBhvr>
                                      <p:to x="100000" y="100000"/>
                                    </p:animScale>
                                    <p:animScale>
                                      <p:cBhvr>
                                        <p:cTn id="63" dur="26">
                                          <p:stCondLst>
                                            <p:cond delay="1642"/>
                                          </p:stCondLst>
                                        </p:cTn>
                                        <p:tgtEl>
                                          <p:spTgt spid="10"/>
                                        </p:tgtEl>
                                      </p:cBhvr>
                                      <p:to x="100000" y="90000"/>
                                    </p:animScale>
                                    <p:animScale>
                                      <p:cBhvr>
                                        <p:cTn id="64" dur="166" decel="50000">
                                          <p:stCondLst>
                                            <p:cond delay="1668"/>
                                          </p:stCondLst>
                                        </p:cTn>
                                        <p:tgtEl>
                                          <p:spTgt spid="10"/>
                                        </p:tgtEl>
                                      </p:cBhvr>
                                      <p:to x="100000" y="100000"/>
                                    </p:animScale>
                                    <p:animScale>
                                      <p:cBhvr>
                                        <p:cTn id="65" dur="26">
                                          <p:stCondLst>
                                            <p:cond delay="1808"/>
                                          </p:stCondLst>
                                        </p:cTn>
                                        <p:tgtEl>
                                          <p:spTgt spid="10"/>
                                        </p:tgtEl>
                                      </p:cBhvr>
                                      <p:to x="100000" y="95000"/>
                                    </p:animScale>
                                    <p:animScale>
                                      <p:cBhvr>
                                        <p:cTn id="66" dur="166" decel="50000">
                                          <p:stCondLst>
                                            <p:cond delay="1834"/>
                                          </p:stCondLst>
                                        </p:cTn>
                                        <p:tgtEl>
                                          <p:spTgt spid="10"/>
                                        </p:tgtEl>
                                      </p:cBhvr>
                                      <p:to x="100000" y="100000"/>
                                    </p:animScale>
                                  </p:childTnLst>
                                </p:cTn>
                              </p:par>
                            </p:childTnLst>
                          </p:cTn>
                        </p:par>
                      </p:childTnLst>
                    </p:cTn>
                  </p:par>
                  <p:par>
                    <p:cTn id="67" fill="hold">
                      <p:stCondLst>
                        <p:cond delay="indefinite"/>
                      </p:stCondLst>
                      <p:childTnLst>
                        <p:par>
                          <p:cTn id="68" fill="hold">
                            <p:stCondLst>
                              <p:cond delay="0"/>
                            </p:stCondLst>
                            <p:childTnLst>
                              <p:par>
                                <p:cTn id="69" presetID="42" presetClass="entr" presetSubtype="0" fill="hold" grpId="0" nodeType="clickEffect">
                                  <p:stCondLst>
                                    <p:cond delay="0"/>
                                  </p:stCondLst>
                                  <p:childTnLst>
                                    <p:set>
                                      <p:cBhvr>
                                        <p:cTn id="70" dur="1" fill="hold">
                                          <p:stCondLst>
                                            <p:cond delay="0"/>
                                          </p:stCondLst>
                                        </p:cTn>
                                        <p:tgtEl>
                                          <p:spTgt spid="11"/>
                                        </p:tgtEl>
                                        <p:attrNameLst>
                                          <p:attrName>style.visibility</p:attrName>
                                        </p:attrNameLst>
                                      </p:cBhvr>
                                      <p:to>
                                        <p:strVal val="visible"/>
                                      </p:to>
                                    </p:set>
                                    <p:animEffect transition="in" filter="fade">
                                      <p:cBhvr>
                                        <p:cTn id="71" dur="1000"/>
                                        <p:tgtEl>
                                          <p:spTgt spid="11"/>
                                        </p:tgtEl>
                                      </p:cBhvr>
                                    </p:animEffect>
                                    <p:anim calcmode="lin" valueType="num">
                                      <p:cBhvr>
                                        <p:cTn id="72" dur="1000" fill="hold"/>
                                        <p:tgtEl>
                                          <p:spTgt spid="11"/>
                                        </p:tgtEl>
                                        <p:attrNameLst>
                                          <p:attrName>ppt_x</p:attrName>
                                        </p:attrNameLst>
                                      </p:cBhvr>
                                      <p:tavLst>
                                        <p:tav tm="0">
                                          <p:val>
                                            <p:strVal val="#ppt_x"/>
                                          </p:val>
                                        </p:tav>
                                        <p:tav tm="100000">
                                          <p:val>
                                            <p:strVal val="#ppt_x"/>
                                          </p:val>
                                        </p:tav>
                                      </p:tavLst>
                                    </p:anim>
                                    <p:anim calcmode="lin" valueType="num">
                                      <p:cBhvr>
                                        <p:cTn id="73"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74" fill="hold">
                      <p:stCondLst>
                        <p:cond delay="indefinite"/>
                      </p:stCondLst>
                      <p:childTnLst>
                        <p:par>
                          <p:cTn id="75" fill="hold">
                            <p:stCondLst>
                              <p:cond delay="0"/>
                            </p:stCondLst>
                            <p:childTnLst>
                              <p:par>
                                <p:cTn id="76" presetID="42" presetClass="entr" presetSubtype="0" fill="hold" grpId="0" nodeType="clickEffect">
                                  <p:stCondLst>
                                    <p:cond delay="0"/>
                                  </p:stCondLst>
                                  <p:childTnLst>
                                    <p:set>
                                      <p:cBhvr>
                                        <p:cTn id="77" dur="1" fill="hold">
                                          <p:stCondLst>
                                            <p:cond delay="0"/>
                                          </p:stCondLst>
                                        </p:cTn>
                                        <p:tgtEl>
                                          <p:spTgt spid="12"/>
                                        </p:tgtEl>
                                        <p:attrNameLst>
                                          <p:attrName>style.visibility</p:attrName>
                                        </p:attrNameLst>
                                      </p:cBhvr>
                                      <p:to>
                                        <p:strVal val="visible"/>
                                      </p:to>
                                    </p:set>
                                    <p:animEffect transition="in" filter="fade">
                                      <p:cBhvr>
                                        <p:cTn id="78" dur="1000"/>
                                        <p:tgtEl>
                                          <p:spTgt spid="12"/>
                                        </p:tgtEl>
                                      </p:cBhvr>
                                    </p:animEffect>
                                    <p:anim calcmode="lin" valueType="num">
                                      <p:cBhvr>
                                        <p:cTn id="79" dur="1000" fill="hold"/>
                                        <p:tgtEl>
                                          <p:spTgt spid="12"/>
                                        </p:tgtEl>
                                        <p:attrNameLst>
                                          <p:attrName>ppt_x</p:attrName>
                                        </p:attrNameLst>
                                      </p:cBhvr>
                                      <p:tavLst>
                                        <p:tav tm="0">
                                          <p:val>
                                            <p:strVal val="#ppt_x"/>
                                          </p:val>
                                        </p:tav>
                                        <p:tav tm="100000">
                                          <p:val>
                                            <p:strVal val="#ppt_x"/>
                                          </p:val>
                                        </p:tav>
                                      </p:tavLst>
                                    </p:anim>
                                    <p:anim calcmode="lin" valueType="num">
                                      <p:cBhvr>
                                        <p:cTn id="80"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5" grpId="0"/>
      <p:bldP spid="7" grpId="0"/>
      <p:bldP spid="9" grpId="0"/>
      <p:bldP spid="10" grpId="0"/>
      <p:bldP spid="11" grpId="0"/>
      <p:bldP spid="12" grpId="0" animBg="1"/>
    </p:bldLst>
  </p:timing>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6" name="テキスト プレースホルダー 5">
            <a:extLst>
              <a:ext uri="{FF2B5EF4-FFF2-40B4-BE49-F238E27FC236}">
                <a16:creationId xmlns:a16="http://schemas.microsoft.com/office/drawing/2014/main" id="{8FC6B10C-8320-46D2-8699-82B82C3E2DB0}"/>
              </a:ext>
            </a:extLst>
          </p:cNvPr>
          <p:cNvSpPr>
            <a:spLocks noGrp="1"/>
          </p:cNvSpPr>
          <p:nvPr>
            <p:ph type="body" idx="1"/>
          </p:nvPr>
        </p:nvSpPr>
        <p:spPr>
          <a:xfrm>
            <a:off x="1547663" y="821068"/>
            <a:ext cx="8940825" cy="5717845"/>
          </a:xfrm>
        </p:spPr>
        <p:txBody>
          <a:bodyPr>
            <a:noAutofit/>
          </a:bodyPr>
          <a:lstStyle/>
          <a:p>
            <a:pPr>
              <a:buClr>
                <a:srgbClr val="0BD0D9"/>
              </a:buClr>
              <a:defRPr/>
            </a:pPr>
            <a:r>
              <a:rPr lang="ja-JP" altLang="en-US" sz="1800" dirty="0">
                <a:solidFill>
                  <a:schemeClr val="bg1">
                    <a:lumMod val="85000"/>
                    <a:lumOff val="15000"/>
                  </a:schemeClr>
                </a:solidFill>
                <a:latin typeface="Constantia"/>
                <a:ea typeface="HGP明朝E" panose="02020900000000000000" pitchFamily="18" charset="-128"/>
              </a:rPr>
              <a:t>   </a:t>
            </a:r>
            <a:r>
              <a:rPr lang="en-US" altLang="ja-JP" sz="1800" dirty="0">
                <a:solidFill>
                  <a:schemeClr val="bg1">
                    <a:lumMod val="85000"/>
                    <a:lumOff val="15000"/>
                  </a:schemeClr>
                </a:solidFill>
                <a:latin typeface="Constantia"/>
                <a:ea typeface="HGP明朝E" panose="02020900000000000000" pitchFamily="18" charset="-128"/>
              </a:rPr>
              <a:t>(</a:t>
            </a:r>
            <a:r>
              <a:rPr lang="ja-JP" altLang="en-US" sz="1800" dirty="0">
                <a:solidFill>
                  <a:schemeClr val="bg1">
                    <a:lumMod val="85000"/>
                    <a:lumOff val="15000"/>
                  </a:schemeClr>
                </a:solidFill>
                <a:latin typeface="Constantia"/>
                <a:ea typeface="HGP明朝E" panose="02020900000000000000" pitchFamily="18" charset="-128"/>
              </a:rPr>
              <a:t>２</a:t>
            </a:r>
            <a:r>
              <a:rPr lang="en-US" altLang="ja-JP" sz="1800" dirty="0">
                <a:solidFill>
                  <a:schemeClr val="bg1">
                    <a:lumMod val="85000"/>
                    <a:lumOff val="15000"/>
                  </a:schemeClr>
                </a:solidFill>
                <a:latin typeface="Constantia"/>
                <a:ea typeface="HGP明朝E" panose="02020900000000000000" pitchFamily="18" charset="-128"/>
              </a:rPr>
              <a:t>) </a:t>
            </a:r>
            <a:r>
              <a:rPr lang="ja-JP" altLang="en-US" sz="1800" dirty="0">
                <a:solidFill>
                  <a:schemeClr val="bg1">
                    <a:lumMod val="85000"/>
                    <a:lumOff val="15000"/>
                  </a:schemeClr>
                </a:solidFill>
                <a:latin typeface="Constantia"/>
                <a:ea typeface="HGP明朝E" panose="02020900000000000000" pitchFamily="18" charset="-128"/>
              </a:rPr>
              <a:t>不動産登記法の改正（Ｒ３年４月１日成立　Ｒ６年～Ｒ９年に施行か？）</a:t>
            </a:r>
            <a:endParaRPr lang="en-US" altLang="ja-JP" sz="1800" dirty="0">
              <a:solidFill>
                <a:schemeClr val="bg1">
                  <a:lumMod val="85000"/>
                  <a:lumOff val="15000"/>
                </a:schemeClr>
              </a:solidFill>
              <a:latin typeface="Constantia"/>
              <a:ea typeface="HGP明朝E" panose="02020900000000000000" pitchFamily="18" charset="-128"/>
            </a:endParaRPr>
          </a:p>
          <a:p>
            <a:pPr>
              <a:buClr>
                <a:srgbClr val="0BD0D9"/>
              </a:buClr>
              <a:defRPr/>
            </a:pPr>
            <a:r>
              <a:rPr lang="ja-JP" altLang="en-US" sz="1800" dirty="0">
                <a:solidFill>
                  <a:schemeClr val="bg1">
                    <a:lumMod val="85000"/>
                    <a:lumOff val="15000"/>
                  </a:schemeClr>
                </a:solidFill>
                <a:latin typeface="Constantia"/>
                <a:ea typeface="HGP明朝E" panose="02020900000000000000" pitchFamily="18" charset="-128"/>
              </a:rPr>
              <a:t>　　　 ① 相続等による所有権の移転の申請を、知った日から（　　　）以内と義務付けるとともに、</a:t>
            </a:r>
            <a:endParaRPr lang="en-US" altLang="ja-JP" sz="1800" dirty="0">
              <a:solidFill>
                <a:schemeClr val="bg1">
                  <a:lumMod val="85000"/>
                  <a:lumOff val="15000"/>
                </a:schemeClr>
              </a:solidFill>
              <a:latin typeface="Constantia"/>
              <a:ea typeface="HGP明朝E" panose="02020900000000000000" pitchFamily="18" charset="-128"/>
            </a:endParaRPr>
          </a:p>
          <a:p>
            <a:pPr>
              <a:buClr>
                <a:srgbClr val="0BD0D9"/>
              </a:buClr>
              <a:defRPr/>
            </a:pPr>
            <a:r>
              <a:rPr lang="ja-JP" altLang="en-US" sz="1800" dirty="0">
                <a:solidFill>
                  <a:schemeClr val="bg1">
                    <a:lumMod val="85000"/>
                    <a:lumOff val="15000"/>
                  </a:schemeClr>
                </a:solidFill>
                <a:latin typeface="Constantia"/>
                <a:ea typeface="HGP明朝E" panose="02020900000000000000" pitchFamily="18" charset="-128"/>
              </a:rPr>
              <a:t>　　　 　　正当な理由なく義務に違反した者に対する過料（（　　　　　）以下）の罰則を設ける</a:t>
            </a:r>
            <a:endParaRPr lang="en-US" altLang="ja-JP" sz="1800" dirty="0">
              <a:solidFill>
                <a:schemeClr val="bg1">
                  <a:lumMod val="85000"/>
                  <a:lumOff val="15000"/>
                </a:schemeClr>
              </a:solidFill>
              <a:latin typeface="Constantia"/>
              <a:ea typeface="HGP明朝E" panose="02020900000000000000" pitchFamily="18" charset="-128"/>
            </a:endParaRPr>
          </a:p>
          <a:p>
            <a:pPr>
              <a:buClr>
                <a:srgbClr val="0BD0D9"/>
              </a:buClr>
              <a:defRPr/>
            </a:pPr>
            <a:r>
              <a:rPr lang="ja-JP" altLang="en-US" sz="1800" dirty="0">
                <a:solidFill>
                  <a:schemeClr val="bg1">
                    <a:lumMod val="85000"/>
                    <a:lumOff val="15000"/>
                  </a:schemeClr>
                </a:solidFill>
                <a:latin typeface="Constantia"/>
                <a:ea typeface="HGP明朝E" panose="02020900000000000000" pitchFamily="18" charset="-128"/>
              </a:rPr>
              <a:t>　　　　　 （不登法７６条の２及び１６４条①）。</a:t>
            </a:r>
            <a:endParaRPr lang="en-US" altLang="ja-JP" sz="1800" dirty="0">
              <a:solidFill>
                <a:schemeClr val="bg1">
                  <a:lumMod val="85000"/>
                  <a:lumOff val="15000"/>
                </a:schemeClr>
              </a:solidFill>
              <a:latin typeface="Constantia"/>
              <a:ea typeface="HGP明朝E" panose="02020900000000000000" pitchFamily="18" charset="-128"/>
            </a:endParaRPr>
          </a:p>
          <a:p>
            <a:pPr>
              <a:buClr>
                <a:srgbClr val="0BD0D9"/>
              </a:buClr>
              <a:defRPr/>
            </a:pPr>
            <a:r>
              <a:rPr lang="ja-JP" altLang="en-US" sz="1800" dirty="0">
                <a:solidFill>
                  <a:schemeClr val="bg1">
                    <a:lumMod val="85000"/>
                    <a:lumOff val="15000"/>
                  </a:schemeClr>
                </a:solidFill>
                <a:latin typeface="Constantia"/>
                <a:ea typeface="HGP明朝E" panose="02020900000000000000" pitchFamily="18" charset="-128"/>
              </a:rPr>
              <a:t>　　　 ② 所有権の登記名義人の氏名、住所等の変更の登記の申請を、変更があった日から</a:t>
            </a:r>
            <a:endParaRPr lang="en-US" altLang="ja-JP" sz="1800" dirty="0">
              <a:solidFill>
                <a:schemeClr val="bg1">
                  <a:lumMod val="85000"/>
                  <a:lumOff val="15000"/>
                </a:schemeClr>
              </a:solidFill>
              <a:latin typeface="Constantia"/>
              <a:ea typeface="HGP明朝E" panose="02020900000000000000" pitchFamily="18" charset="-128"/>
            </a:endParaRPr>
          </a:p>
          <a:p>
            <a:pPr>
              <a:buClr>
                <a:srgbClr val="0BD0D9"/>
              </a:buClr>
              <a:defRPr/>
            </a:pPr>
            <a:r>
              <a:rPr lang="ja-JP" altLang="en-US" sz="1800" dirty="0">
                <a:solidFill>
                  <a:schemeClr val="bg1">
                    <a:lumMod val="85000"/>
                    <a:lumOff val="15000"/>
                  </a:schemeClr>
                </a:solidFill>
                <a:latin typeface="Constantia"/>
                <a:ea typeface="HGP明朝E" panose="02020900000000000000" pitchFamily="18" charset="-128"/>
              </a:rPr>
              <a:t>　　　　　 （　　　）以内と義務付けるとともに正当な理由なくその義務に違反した者に対する</a:t>
            </a:r>
            <a:endParaRPr lang="en-US" altLang="ja-JP" sz="1800" dirty="0">
              <a:solidFill>
                <a:schemeClr val="bg1">
                  <a:lumMod val="85000"/>
                  <a:lumOff val="15000"/>
                </a:schemeClr>
              </a:solidFill>
              <a:latin typeface="Constantia"/>
              <a:ea typeface="HGP明朝E" panose="02020900000000000000" pitchFamily="18" charset="-128"/>
            </a:endParaRPr>
          </a:p>
          <a:p>
            <a:pPr>
              <a:buClr>
                <a:srgbClr val="0BD0D9"/>
              </a:buClr>
              <a:defRPr/>
            </a:pPr>
            <a:r>
              <a:rPr lang="en-US" altLang="ja-JP" sz="1800" dirty="0">
                <a:solidFill>
                  <a:schemeClr val="bg1">
                    <a:lumMod val="85000"/>
                    <a:lumOff val="15000"/>
                  </a:schemeClr>
                </a:solidFill>
                <a:latin typeface="Constantia"/>
                <a:ea typeface="HGP明朝E" panose="02020900000000000000" pitchFamily="18" charset="-128"/>
              </a:rPr>
              <a:t>              </a:t>
            </a:r>
            <a:r>
              <a:rPr lang="ja-JP" altLang="en-US" sz="1800" dirty="0">
                <a:solidFill>
                  <a:schemeClr val="bg1">
                    <a:lumMod val="85000"/>
                    <a:lumOff val="15000"/>
                  </a:schemeClr>
                </a:solidFill>
                <a:latin typeface="Constantia"/>
                <a:ea typeface="HGP明朝E" panose="02020900000000000000" pitchFamily="18" charset="-128"/>
              </a:rPr>
              <a:t>過料（（　　　　）以下）の罰則を設ける（不登法７６条の５及び１６４条②）。</a:t>
            </a:r>
            <a:endParaRPr lang="en-US" altLang="ja-JP" sz="1800" dirty="0">
              <a:solidFill>
                <a:schemeClr val="bg1">
                  <a:lumMod val="85000"/>
                  <a:lumOff val="15000"/>
                </a:schemeClr>
              </a:solidFill>
              <a:latin typeface="Constantia"/>
              <a:ea typeface="HGP明朝E" panose="02020900000000000000" pitchFamily="18" charset="-128"/>
            </a:endParaRPr>
          </a:p>
          <a:p>
            <a:pPr>
              <a:buClr>
                <a:srgbClr val="0BD0D9"/>
              </a:buClr>
              <a:defRPr/>
            </a:pPr>
            <a:r>
              <a:rPr lang="ja-JP" altLang="en-US" sz="1800" dirty="0">
                <a:solidFill>
                  <a:schemeClr val="bg1">
                    <a:lumMod val="85000"/>
                    <a:lumOff val="15000"/>
                  </a:schemeClr>
                </a:solidFill>
                <a:latin typeface="Constantia"/>
                <a:ea typeface="HGP明朝E" panose="02020900000000000000" pitchFamily="18" charset="-128"/>
              </a:rPr>
              <a:t>　　　 ③ 相続人その他の一般承継人（本人はもちろん）は、登記官に対し手数料を納付し  </a:t>
            </a:r>
            <a:endParaRPr lang="en-US" altLang="ja-JP" sz="1800" dirty="0">
              <a:solidFill>
                <a:schemeClr val="bg1">
                  <a:lumMod val="85000"/>
                  <a:lumOff val="15000"/>
                </a:schemeClr>
              </a:solidFill>
              <a:latin typeface="Constantia"/>
              <a:ea typeface="HGP明朝E" panose="02020900000000000000" pitchFamily="18" charset="-128"/>
            </a:endParaRPr>
          </a:p>
          <a:p>
            <a:pPr>
              <a:buClr>
                <a:srgbClr val="0BD0D9"/>
              </a:buClr>
              <a:defRPr/>
            </a:pPr>
            <a:r>
              <a:rPr lang="en-US" altLang="ja-JP" sz="1800" dirty="0">
                <a:solidFill>
                  <a:schemeClr val="bg1">
                    <a:lumMod val="85000"/>
                    <a:lumOff val="15000"/>
                  </a:schemeClr>
                </a:solidFill>
                <a:latin typeface="Constantia"/>
                <a:ea typeface="HGP明朝E" panose="02020900000000000000" pitchFamily="18" charset="-128"/>
              </a:rPr>
              <a:t>             </a:t>
            </a:r>
            <a:r>
              <a:rPr lang="ja-JP" altLang="en-US" sz="1800" dirty="0">
                <a:solidFill>
                  <a:schemeClr val="bg1">
                    <a:lumMod val="85000"/>
                    <a:lumOff val="15000"/>
                  </a:schemeClr>
                </a:solidFill>
                <a:latin typeface="Constantia"/>
                <a:ea typeface="HGP明朝E" panose="02020900000000000000" pitchFamily="18" charset="-128"/>
              </a:rPr>
              <a:t> て、被承継人に係る（　　　　　　　　　　　　　　　　）（所有不動産を</a:t>
            </a:r>
            <a:r>
              <a:rPr lang="en-US" altLang="ja-JP" sz="1800" dirty="0">
                <a:solidFill>
                  <a:schemeClr val="bg1">
                    <a:lumMod val="85000"/>
                    <a:lumOff val="15000"/>
                  </a:schemeClr>
                </a:solidFill>
                <a:latin typeface="Constantia"/>
                <a:ea typeface="HGP明朝E" panose="02020900000000000000" pitchFamily="18" charset="-128"/>
              </a:rPr>
              <a:t>(                  </a:t>
            </a:r>
            <a:r>
              <a:rPr lang="ja-JP" altLang="en-US" sz="1800" dirty="0">
                <a:solidFill>
                  <a:schemeClr val="bg1">
                    <a:lumMod val="85000"/>
                    <a:lumOff val="15000"/>
                  </a:schemeClr>
                </a:solidFill>
                <a:latin typeface="Constantia"/>
                <a:ea typeface="HGP明朝E" panose="02020900000000000000" pitchFamily="18" charset="-128"/>
              </a:rPr>
              <a:t> </a:t>
            </a:r>
            <a:r>
              <a:rPr lang="en-US" altLang="ja-JP" sz="1800" dirty="0">
                <a:solidFill>
                  <a:schemeClr val="bg1">
                    <a:lumMod val="85000"/>
                    <a:lumOff val="15000"/>
                  </a:schemeClr>
                </a:solidFill>
                <a:latin typeface="Constantia"/>
                <a:ea typeface="HGP明朝E" panose="02020900000000000000" pitchFamily="18" charset="-128"/>
              </a:rPr>
              <a:t>           )</a:t>
            </a:r>
          </a:p>
          <a:p>
            <a:pPr>
              <a:buClr>
                <a:srgbClr val="0BD0D9"/>
              </a:buClr>
              <a:defRPr/>
            </a:pPr>
            <a:r>
              <a:rPr lang="ja-JP" altLang="en-US" sz="1800" dirty="0">
                <a:solidFill>
                  <a:schemeClr val="bg1">
                    <a:lumMod val="85000"/>
                    <a:lumOff val="15000"/>
                  </a:schemeClr>
                </a:solidFill>
                <a:latin typeface="Constantia"/>
                <a:ea typeface="HGP明朝E" panose="02020900000000000000" pitchFamily="18" charset="-128"/>
              </a:rPr>
              <a:t>　 </a:t>
            </a:r>
            <a:r>
              <a:rPr lang="en-US" altLang="ja-JP" sz="1800" dirty="0">
                <a:solidFill>
                  <a:schemeClr val="bg1">
                    <a:lumMod val="85000"/>
                    <a:lumOff val="15000"/>
                  </a:schemeClr>
                </a:solidFill>
                <a:latin typeface="Constantia"/>
                <a:ea typeface="HGP明朝E" panose="02020900000000000000" pitchFamily="18" charset="-128"/>
              </a:rPr>
              <a:t>           </a:t>
            </a:r>
            <a:r>
              <a:rPr lang="ja-JP" altLang="en-US" sz="1800" dirty="0">
                <a:solidFill>
                  <a:schemeClr val="bg1">
                    <a:lumMod val="85000"/>
                    <a:lumOff val="15000"/>
                  </a:schemeClr>
                </a:solidFill>
                <a:latin typeface="Constantia"/>
                <a:ea typeface="HGP明朝E" panose="02020900000000000000" pitchFamily="18" charset="-128"/>
              </a:rPr>
              <a:t>したもの）の交付を請求することができる（不登法１１９条の２）。　　 </a:t>
            </a:r>
            <a:endParaRPr lang="en-US" altLang="ja-JP" sz="1800" dirty="0">
              <a:solidFill>
                <a:schemeClr val="bg1">
                  <a:lumMod val="85000"/>
                  <a:lumOff val="15000"/>
                </a:schemeClr>
              </a:solidFill>
              <a:latin typeface="Constantia"/>
              <a:ea typeface="HGP明朝E" panose="02020900000000000000" pitchFamily="18" charset="-128"/>
            </a:endParaRPr>
          </a:p>
          <a:p>
            <a:pPr>
              <a:buClr>
                <a:srgbClr val="0BD0D9"/>
              </a:buClr>
              <a:defRPr/>
            </a:pPr>
            <a:r>
              <a:rPr lang="en-US" altLang="ja-JP" sz="1800" dirty="0">
                <a:solidFill>
                  <a:schemeClr val="bg1">
                    <a:lumMod val="85000"/>
                    <a:lumOff val="15000"/>
                  </a:schemeClr>
                </a:solidFill>
                <a:latin typeface="Constantia"/>
                <a:ea typeface="HGP明朝E" panose="02020900000000000000" pitchFamily="18" charset="-128"/>
              </a:rPr>
              <a:t>   (</a:t>
            </a:r>
            <a:r>
              <a:rPr lang="ja-JP" altLang="en-US" sz="1800" dirty="0">
                <a:solidFill>
                  <a:schemeClr val="bg1">
                    <a:lumMod val="85000"/>
                    <a:lumOff val="15000"/>
                  </a:schemeClr>
                </a:solidFill>
                <a:latin typeface="Constantia"/>
                <a:ea typeface="HGP明朝E" panose="02020900000000000000" pitchFamily="18" charset="-128"/>
              </a:rPr>
              <a:t>３</a:t>
            </a:r>
            <a:r>
              <a:rPr lang="en-US" altLang="ja-JP" sz="1800" dirty="0">
                <a:solidFill>
                  <a:schemeClr val="bg1">
                    <a:lumMod val="85000"/>
                    <a:lumOff val="15000"/>
                  </a:schemeClr>
                </a:solidFill>
                <a:latin typeface="Constantia"/>
                <a:ea typeface="HGP明朝E" panose="02020900000000000000" pitchFamily="18" charset="-128"/>
              </a:rPr>
              <a:t>) </a:t>
            </a:r>
            <a:r>
              <a:rPr lang="ja-JP" altLang="en-US" sz="1800" dirty="0">
                <a:solidFill>
                  <a:schemeClr val="bg1">
                    <a:lumMod val="85000"/>
                    <a:lumOff val="15000"/>
                  </a:schemeClr>
                </a:solidFill>
                <a:latin typeface="Constantia"/>
                <a:ea typeface="HGP明朝E" panose="02020900000000000000" pitchFamily="18" charset="-128"/>
              </a:rPr>
              <a:t>相続土地国庫帰属制度（Ｒ３年４月２８日の公布から２年以内に施行）</a:t>
            </a:r>
            <a:endParaRPr lang="en-US" altLang="ja-JP" sz="1800" dirty="0">
              <a:solidFill>
                <a:schemeClr val="bg1">
                  <a:lumMod val="85000"/>
                  <a:lumOff val="15000"/>
                </a:schemeClr>
              </a:solidFill>
              <a:latin typeface="Constantia"/>
              <a:ea typeface="HGP明朝E" panose="02020900000000000000" pitchFamily="18" charset="-128"/>
            </a:endParaRPr>
          </a:p>
          <a:p>
            <a:pPr>
              <a:buClr>
                <a:srgbClr val="0BD0D9"/>
              </a:buClr>
              <a:defRPr/>
            </a:pPr>
            <a:r>
              <a:rPr lang="ja-JP" altLang="en-US" sz="1800" dirty="0">
                <a:solidFill>
                  <a:schemeClr val="bg1">
                    <a:lumMod val="85000"/>
                    <a:lumOff val="15000"/>
                  </a:schemeClr>
                </a:solidFill>
                <a:latin typeface="Constantia"/>
                <a:ea typeface="HGP明朝E" panose="02020900000000000000" pitchFamily="18" charset="-128"/>
              </a:rPr>
              <a:t>　　 　 所有者不明土地の発生を抑制するため、相続又は遺贈により土地の所有権を取得</a:t>
            </a:r>
            <a:endParaRPr lang="en-US" altLang="ja-JP" sz="1800" dirty="0">
              <a:solidFill>
                <a:schemeClr val="bg1">
                  <a:lumMod val="85000"/>
                  <a:lumOff val="15000"/>
                </a:schemeClr>
              </a:solidFill>
              <a:latin typeface="Constantia"/>
              <a:ea typeface="HGP明朝E" panose="02020900000000000000" pitchFamily="18" charset="-128"/>
            </a:endParaRPr>
          </a:p>
          <a:p>
            <a:pPr>
              <a:buClr>
                <a:srgbClr val="0BD0D9"/>
              </a:buClr>
              <a:defRPr/>
            </a:pPr>
            <a:r>
              <a:rPr lang="ja-JP" altLang="en-US" sz="1800" dirty="0">
                <a:solidFill>
                  <a:schemeClr val="bg1">
                    <a:lumMod val="85000"/>
                    <a:lumOff val="15000"/>
                  </a:schemeClr>
                </a:solidFill>
                <a:latin typeface="Constantia"/>
                <a:ea typeface="HGP明朝E" panose="02020900000000000000" pitchFamily="18" charset="-128"/>
              </a:rPr>
              <a:t>　　　  した相続人が、土地を手放して国庫に帰属させることを可能とする制度。「通常の</a:t>
            </a:r>
            <a:endParaRPr lang="en-US" altLang="ja-JP" sz="1800" dirty="0">
              <a:solidFill>
                <a:schemeClr val="bg1">
                  <a:lumMod val="85000"/>
                  <a:lumOff val="15000"/>
                </a:schemeClr>
              </a:solidFill>
              <a:latin typeface="Constantia"/>
              <a:ea typeface="HGP明朝E" panose="02020900000000000000" pitchFamily="18" charset="-128"/>
            </a:endParaRPr>
          </a:p>
          <a:p>
            <a:pPr>
              <a:buClr>
                <a:srgbClr val="0BD0D9"/>
              </a:buClr>
              <a:defRPr/>
            </a:pPr>
            <a:r>
              <a:rPr lang="en-US" altLang="ja-JP" sz="1800" dirty="0">
                <a:solidFill>
                  <a:schemeClr val="bg1">
                    <a:lumMod val="85000"/>
                    <a:lumOff val="15000"/>
                  </a:schemeClr>
                </a:solidFill>
                <a:latin typeface="Constantia"/>
                <a:ea typeface="HGP明朝E" panose="02020900000000000000" pitchFamily="18" charset="-128"/>
              </a:rPr>
              <a:t>          </a:t>
            </a:r>
            <a:r>
              <a:rPr lang="ja-JP" altLang="en-US" sz="1800" dirty="0">
                <a:solidFill>
                  <a:schemeClr val="bg1">
                    <a:lumMod val="85000"/>
                    <a:lumOff val="15000"/>
                  </a:schemeClr>
                </a:solidFill>
                <a:latin typeface="Constantia"/>
                <a:ea typeface="HGP明朝E" panose="02020900000000000000" pitchFamily="18" charset="-128"/>
              </a:rPr>
              <a:t>管理又は処分をするに当たり過分の費用又は労力を要する土地」に（　　　　　　　　　　）</a:t>
            </a:r>
            <a:endParaRPr lang="en-US" altLang="ja-JP" sz="1800" dirty="0">
              <a:solidFill>
                <a:schemeClr val="bg1">
                  <a:lumMod val="85000"/>
                  <a:lumOff val="15000"/>
                </a:schemeClr>
              </a:solidFill>
              <a:latin typeface="Constantia"/>
              <a:ea typeface="HGP明朝E" panose="02020900000000000000" pitchFamily="18" charset="-128"/>
            </a:endParaRPr>
          </a:p>
          <a:p>
            <a:pPr>
              <a:buClr>
                <a:srgbClr val="0BD0D9"/>
              </a:buClr>
              <a:defRPr/>
            </a:pPr>
            <a:r>
              <a:rPr lang="en-US" altLang="ja-JP" sz="1800" dirty="0">
                <a:solidFill>
                  <a:schemeClr val="bg1">
                    <a:lumMod val="85000"/>
                    <a:lumOff val="15000"/>
                  </a:schemeClr>
                </a:solidFill>
                <a:latin typeface="Constantia"/>
                <a:ea typeface="HGP明朝E" panose="02020900000000000000" pitchFamily="18" charset="-128"/>
              </a:rPr>
              <a:t>         </a:t>
            </a:r>
            <a:r>
              <a:rPr lang="ja-JP" altLang="en-US" sz="1800" dirty="0">
                <a:solidFill>
                  <a:schemeClr val="bg1">
                    <a:lumMod val="85000"/>
                    <a:lumOff val="15000"/>
                  </a:schemeClr>
                </a:solidFill>
                <a:latin typeface="Constantia"/>
                <a:ea typeface="HGP明朝E" panose="02020900000000000000" pitchFamily="18" charset="-128"/>
              </a:rPr>
              <a:t> を国庫帰属の要件として求め、法令で具体的に類型化（条文は省略）。</a:t>
            </a:r>
            <a:endParaRPr lang="en-US" altLang="ja-JP" sz="1800" dirty="0">
              <a:solidFill>
                <a:schemeClr val="bg1">
                  <a:lumMod val="85000"/>
                  <a:lumOff val="15000"/>
                </a:schemeClr>
              </a:solidFill>
              <a:latin typeface="Constantia"/>
              <a:ea typeface="HGP明朝E" panose="02020900000000000000" pitchFamily="18" charset="-128"/>
            </a:endParaRPr>
          </a:p>
          <a:p>
            <a:pPr>
              <a:buClr>
                <a:srgbClr val="0BD0D9"/>
              </a:buClr>
              <a:defRPr/>
            </a:pPr>
            <a:r>
              <a:rPr lang="ja-JP" altLang="en-US" sz="1800" dirty="0">
                <a:solidFill>
                  <a:schemeClr val="bg1">
                    <a:lumMod val="85000"/>
                    <a:lumOff val="15000"/>
                  </a:schemeClr>
                </a:solidFill>
                <a:latin typeface="Constantia"/>
                <a:ea typeface="HGP明朝E" panose="02020900000000000000" pitchFamily="18" charset="-128"/>
              </a:rPr>
              <a:t>　</a:t>
            </a:r>
            <a:endParaRPr lang="en-US" altLang="ja-JP" sz="1800" dirty="0">
              <a:solidFill>
                <a:schemeClr val="bg1">
                  <a:lumMod val="85000"/>
                  <a:lumOff val="15000"/>
                </a:schemeClr>
              </a:solidFill>
              <a:latin typeface="Constantia"/>
              <a:ea typeface="HGP明朝E" panose="02020900000000000000" pitchFamily="18" charset="-128"/>
            </a:endParaRPr>
          </a:p>
          <a:p>
            <a:pPr>
              <a:buClr>
                <a:srgbClr val="0BD0D9"/>
              </a:buClr>
              <a:defRPr/>
            </a:pPr>
            <a:r>
              <a:rPr lang="ja-JP" altLang="en-US" sz="1800" dirty="0">
                <a:solidFill>
                  <a:prstClr val="white"/>
                </a:solidFill>
                <a:latin typeface="Constantia"/>
                <a:ea typeface="HGP明朝E" panose="02020900000000000000" pitchFamily="18" charset="-128"/>
              </a:rPr>
              <a:t>　　　  </a:t>
            </a: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r>
              <a:rPr lang="ja-JP" altLang="en-US" sz="1800" dirty="0"/>
              <a:t>　　　</a:t>
            </a:r>
            <a:endParaRPr lang="en-US" altLang="ja-JP" sz="1800" dirty="0"/>
          </a:p>
        </p:txBody>
      </p:sp>
      <p:sp>
        <p:nvSpPr>
          <p:cNvPr id="4" name="スライド番号プレースホルダー 3">
            <a:extLst>
              <a:ext uri="{FF2B5EF4-FFF2-40B4-BE49-F238E27FC236}">
                <a16:creationId xmlns:a16="http://schemas.microsoft.com/office/drawing/2014/main" id="{C6C06E6B-DCED-41FE-ABE1-7E771819159B}"/>
              </a:ext>
            </a:extLst>
          </p:cNvPr>
          <p:cNvSpPr>
            <a:spLocks noGrp="1"/>
          </p:cNvSpPr>
          <p:nvPr>
            <p:ph type="sldNum" sz="quarter" idx="12"/>
          </p:nvPr>
        </p:nvSpPr>
        <p:spPr/>
        <p:txBody>
          <a:bodyPr/>
          <a:lstStyle/>
          <a:p>
            <a:pPr fontAlgn="base">
              <a:spcBef>
                <a:spcPct val="0"/>
              </a:spcBef>
              <a:spcAft>
                <a:spcPct val="0"/>
              </a:spcAft>
              <a:defRPr/>
            </a:pPr>
            <a:fld id="{E45BA4EA-5EFA-460C-8880-04B9C92D5A26}" type="slidenum">
              <a:rPr lang="ja-JP" altLang="en-US">
                <a:solidFill>
                  <a:prstClr val="black">
                    <a:lumMod val="85000"/>
                    <a:lumOff val="15000"/>
                  </a:prstClr>
                </a:solidFill>
                <a:latin typeface="Calibri" pitchFamily="34" charset="0"/>
                <a:ea typeface="ＭＳ Ｐゴシック" pitchFamily="50" charset="-128"/>
              </a:rPr>
              <a:pPr fontAlgn="base">
                <a:spcBef>
                  <a:spcPct val="0"/>
                </a:spcBef>
                <a:spcAft>
                  <a:spcPct val="0"/>
                </a:spcAft>
                <a:defRPr/>
              </a:pPr>
              <a:t>37</a:t>
            </a:fld>
            <a:endParaRPr lang="ja-JP" altLang="en-US" dirty="0">
              <a:solidFill>
                <a:prstClr val="black">
                  <a:lumMod val="85000"/>
                  <a:lumOff val="15000"/>
                </a:prstClr>
              </a:solidFill>
              <a:latin typeface="Calibri" pitchFamily="34" charset="0"/>
              <a:ea typeface="ＭＳ Ｐゴシック" pitchFamily="50" charset="-128"/>
            </a:endParaRPr>
          </a:p>
        </p:txBody>
      </p:sp>
      <p:sp>
        <p:nvSpPr>
          <p:cNvPr id="2" name="テキスト ボックス 1">
            <a:extLst>
              <a:ext uri="{FF2B5EF4-FFF2-40B4-BE49-F238E27FC236}">
                <a16:creationId xmlns:a16="http://schemas.microsoft.com/office/drawing/2014/main" id="{DCC9B292-01B3-4740-87D0-B38070E61C2E}"/>
              </a:ext>
            </a:extLst>
          </p:cNvPr>
          <p:cNvSpPr txBox="1"/>
          <p:nvPr/>
        </p:nvSpPr>
        <p:spPr>
          <a:xfrm>
            <a:off x="7320136" y="1146740"/>
            <a:ext cx="576064" cy="369332"/>
          </a:xfrm>
          <a:prstGeom prst="rect">
            <a:avLst/>
          </a:prstGeom>
          <a:noFill/>
        </p:spPr>
        <p:txBody>
          <a:bodyPr wrap="square" rtlCol="0">
            <a:spAutoFit/>
          </a:bodyPr>
          <a:lstStyle/>
          <a:p>
            <a:pPr fontAlgn="base">
              <a:spcBef>
                <a:spcPct val="0"/>
              </a:spcBef>
              <a:spcAft>
                <a:spcPct val="0"/>
              </a:spcAft>
            </a:pPr>
            <a:r>
              <a:rPr lang="ja-JP" altLang="en-US" dirty="0">
                <a:solidFill>
                  <a:prstClr val="black">
                    <a:lumMod val="85000"/>
                    <a:lumOff val="15000"/>
                  </a:prstClr>
                </a:solidFill>
                <a:latin typeface="Calibri" pitchFamily="34" charset="0"/>
                <a:ea typeface="ＭＳ Ｐゴシック" pitchFamily="50" charset="-128"/>
              </a:rPr>
              <a:t>３年</a:t>
            </a:r>
          </a:p>
        </p:txBody>
      </p:sp>
      <p:sp>
        <p:nvSpPr>
          <p:cNvPr id="3" name="テキスト ボックス 2">
            <a:extLst>
              <a:ext uri="{FF2B5EF4-FFF2-40B4-BE49-F238E27FC236}">
                <a16:creationId xmlns:a16="http://schemas.microsoft.com/office/drawing/2014/main" id="{809A18FB-E9BA-4586-A1D2-A5C6F01214A2}"/>
              </a:ext>
            </a:extLst>
          </p:cNvPr>
          <p:cNvSpPr txBox="1"/>
          <p:nvPr/>
        </p:nvSpPr>
        <p:spPr>
          <a:xfrm>
            <a:off x="7032104" y="1477292"/>
            <a:ext cx="1014028" cy="369332"/>
          </a:xfrm>
          <a:prstGeom prst="rect">
            <a:avLst/>
          </a:prstGeom>
          <a:noFill/>
        </p:spPr>
        <p:txBody>
          <a:bodyPr wrap="square" rtlCol="0">
            <a:spAutoFit/>
          </a:bodyPr>
          <a:lstStyle/>
          <a:p>
            <a:pPr fontAlgn="base">
              <a:spcBef>
                <a:spcPct val="0"/>
              </a:spcBef>
              <a:spcAft>
                <a:spcPct val="0"/>
              </a:spcAft>
            </a:pPr>
            <a:r>
              <a:rPr lang="ja-JP" altLang="en-US" dirty="0">
                <a:solidFill>
                  <a:prstClr val="black">
                    <a:lumMod val="85000"/>
                    <a:lumOff val="15000"/>
                  </a:prstClr>
                </a:solidFill>
                <a:latin typeface="Calibri" pitchFamily="34" charset="0"/>
                <a:ea typeface="ＭＳ Ｐゴシック" pitchFamily="50" charset="-128"/>
              </a:rPr>
              <a:t>１０万円</a:t>
            </a:r>
          </a:p>
        </p:txBody>
      </p:sp>
      <p:sp>
        <p:nvSpPr>
          <p:cNvPr id="5" name="テキスト ボックス 4">
            <a:extLst>
              <a:ext uri="{FF2B5EF4-FFF2-40B4-BE49-F238E27FC236}">
                <a16:creationId xmlns:a16="http://schemas.microsoft.com/office/drawing/2014/main" id="{3D4E75C0-2542-473B-AEAA-5C89D560919B}"/>
              </a:ext>
            </a:extLst>
          </p:cNvPr>
          <p:cNvSpPr txBox="1"/>
          <p:nvPr/>
        </p:nvSpPr>
        <p:spPr>
          <a:xfrm>
            <a:off x="2457132" y="2474430"/>
            <a:ext cx="614533" cy="369332"/>
          </a:xfrm>
          <a:prstGeom prst="rect">
            <a:avLst/>
          </a:prstGeom>
          <a:noFill/>
        </p:spPr>
        <p:txBody>
          <a:bodyPr wrap="square" rtlCol="0">
            <a:spAutoFit/>
          </a:bodyPr>
          <a:lstStyle/>
          <a:p>
            <a:pPr fontAlgn="base">
              <a:spcBef>
                <a:spcPct val="0"/>
              </a:spcBef>
              <a:spcAft>
                <a:spcPct val="0"/>
              </a:spcAft>
            </a:pPr>
            <a:r>
              <a:rPr lang="ja-JP" altLang="en-US" dirty="0">
                <a:solidFill>
                  <a:prstClr val="black">
                    <a:lumMod val="85000"/>
                    <a:lumOff val="15000"/>
                  </a:prstClr>
                </a:solidFill>
                <a:latin typeface="Calibri" pitchFamily="34" charset="0"/>
                <a:ea typeface="ＭＳ Ｐゴシック" pitchFamily="50" charset="-128"/>
              </a:rPr>
              <a:t>２年</a:t>
            </a:r>
          </a:p>
        </p:txBody>
      </p:sp>
      <p:sp>
        <p:nvSpPr>
          <p:cNvPr id="7" name="テキスト ボックス 6">
            <a:extLst>
              <a:ext uri="{FF2B5EF4-FFF2-40B4-BE49-F238E27FC236}">
                <a16:creationId xmlns:a16="http://schemas.microsoft.com/office/drawing/2014/main" id="{EF39C603-4A6E-4AAF-8FCB-909B009BA05F}"/>
              </a:ext>
            </a:extLst>
          </p:cNvPr>
          <p:cNvSpPr txBox="1"/>
          <p:nvPr/>
        </p:nvSpPr>
        <p:spPr>
          <a:xfrm>
            <a:off x="2999656" y="2787311"/>
            <a:ext cx="882358" cy="369332"/>
          </a:xfrm>
          <a:prstGeom prst="rect">
            <a:avLst/>
          </a:prstGeom>
          <a:noFill/>
        </p:spPr>
        <p:txBody>
          <a:bodyPr wrap="square" rtlCol="0">
            <a:spAutoFit/>
          </a:bodyPr>
          <a:lstStyle/>
          <a:p>
            <a:pPr fontAlgn="base">
              <a:spcBef>
                <a:spcPct val="0"/>
              </a:spcBef>
              <a:spcAft>
                <a:spcPct val="0"/>
              </a:spcAft>
            </a:pPr>
            <a:r>
              <a:rPr lang="ja-JP" altLang="en-US" dirty="0">
                <a:solidFill>
                  <a:prstClr val="black">
                    <a:lumMod val="85000"/>
                    <a:lumOff val="15000"/>
                  </a:prstClr>
                </a:solidFill>
                <a:latin typeface="Calibri" pitchFamily="34" charset="0"/>
                <a:ea typeface="ＭＳ Ｐゴシック" pitchFamily="50" charset="-128"/>
              </a:rPr>
              <a:t>５万円</a:t>
            </a:r>
          </a:p>
        </p:txBody>
      </p:sp>
      <p:sp>
        <p:nvSpPr>
          <p:cNvPr id="8" name="テキスト ボックス 7">
            <a:extLst>
              <a:ext uri="{FF2B5EF4-FFF2-40B4-BE49-F238E27FC236}">
                <a16:creationId xmlns:a16="http://schemas.microsoft.com/office/drawing/2014/main" id="{0215E20B-4CCA-4879-AF33-E6A5767E5FC8}"/>
              </a:ext>
            </a:extLst>
          </p:cNvPr>
          <p:cNvSpPr txBox="1"/>
          <p:nvPr/>
        </p:nvSpPr>
        <p:spPr>
          <a:xfrm>
            <a:off x="4423052" y="3445788"/>
            <a:ext cx="2609053" cy="369332"/>
          </a:xfrm>
          <a:prstGeom prst="rect">
            <a:avLst/>
          </a:prstGeom>
          <a:noFill/>
        </p:spPr>
        <p:txBody>
          <a:bodyPr wrap="square" rtlCol="0">
            <a:spAutoFit/>
          </a:bodyPr>
          <a:lstStyle/>
          <a:p>
            <a:pPr fontAlgn="base">
              <a:spcBef>
                <a:spcPct val="0"/>
              </a:spcBef>
              <a:spcAft>
                <a:spcPct val="0"/>
              </a:spcAft>
            </a:pPr>
            <a:r>
              <a:rPr lang="ja-JP" altLang="en-US" dirty="0">
                <a:solidFill>
                  <a:prstClr val="black">
                    <a:lumMod val="85000"/>
                    <a:lumOff val="15000"/>
                  </a:prstClr>
                </a:solidFill>
                <a:latin typeface="Calibri" pitchFamily="34" charset="0"/>
                <a:ea typeface="ＭＳ Ｐゴシック" pitchFamily="50" charset="-128"/>
              </a:rPr>
              <a:t>所有不動産記録証明書</a:t>
            </a:r>
          </a:p>
        </p:txBody>
      </p:sp>
      <p:sp>
        <p:nvSpPr>
          <p:cNvPr id="9" name="テキスト ボックス 8">
            <a:extLst>
              <a:ext uri="{FF2B5EF4-FFF2-40B4-BE49-F238E27FC236}">
                <a16:creationId xmlns:a16="http://schemas.microsoft.com/office/drawing/2014/main" id="{C6F289C1-F84B-4000-B6D8-48039B99092A}"/>
              </a:ext>
            </a:extLst>
          </p:cNvPr>
          <p:cNvSpPr txBox="1"/>
          <p:nvPr/>
        </p:nvSpPr>
        <p:spPr>
          <a:xfrm>
            <a:off x="8440688" y="3462576"/>
            <a:ext cx="2016224" cy="369332"/>
          </a:xfrm>
          <a:prstGeom prst="rect">
            <a:avLst/>
          </a:prstGeom>
          <a:noFill/>
        </p:spPr>
        <p:txBody>
          <a:bodyPr wrap="square" rtlCol="0">
            <a:spAutoFit/>
          </a:bodyPr>
          <a:lstStyle/>
          <a:p>
            <a:pPr fontAlgn="base">
              <a:spcBef>
                <a:spcPct val="0"/>
              </a:spcBef>
              <a:spcAft>
                <a:spcPct val="0"/>
              </a:spcAft>
            </a:pPr>
            <a:r>
              <a:rPr lang="ja-JP" altLang="en-US" dirty="0">
                <a:solidFill>
                  <a:prstClr val="black">
                    <a:lumMod val="85000"/>
                    <a:lumOff val="15000"/>
                  </a:prstClr>
                </a:solidFill>
                <a:latin typeface="Calibri" pitchFamily="34" charset="0"/>
                <a:ea typeface="ＭＳ Ｐゴシック" pitchFamily="50" charset="-128"/>
              </a:rPr>
              <a:t>一覧的にリスト化</a:t>
            </a:r>
          </a:p>
        </p:txBody>
      </p:sp>
      <p:sp>
        <p:nvSpPr>
          <p:cNvPr id="10" name="テキスト ボックス 9">
            <a:extLst>
              <a:ext uri="{FF2B5EF4-FFF2-40B4-BE49-F238E27FC236}">
                <a16:creationId xmlns:a16="http://schemas.microsoft.com/office/drawing/2014/main" id="{D287FC58-6D88-410F-9584-85E208672647}"/>
              </a:ext>
            </a:extLst>
          </p:cNvPr>
          <p:cNvSpPr txBox="1"/>
          <p:nvPr/>
        </p:nvSpPr>
        <p:spPr>
          <a:xfrm>
            <a:off x="8688289" y="5085184"/>
            <a:ext cx="1694653" cy="369332"/>
          </a:xfrm>
          <a:prstGeom prst="rect">
            <a:avLst/>
          </a:prstGeom>
          <a:noFill/>
        </p:spPr>
        <p:txBody>
          <a:bodyPr wrap="square" rtlCol="0">
            <a:spAutoFit/>
          </a:bodyPr>
          <a:lstStyle/>
          <a:p>
            <a:pPr fontAlgn="base">
              <a:spcBef>
                <a:spcPct val="0"/>
              </a:spcBef>
              <a:spcAft>
                <a:spcPct val="0"/>
              </a:spcAft>
            </a:pPr>
            <a:r>
              <a:rPr lang="ja-JP" altLang="en-US" dirty="0">
                <a:solidFill>
                  <a:prstClr val="black">
                    <a:lumMod val="85000"/>
                    <a:lumOff val="15000"/>
                  </a:prstClr>
                </a:solidFill>
                <a:latin typeface="Calibri" pitchFamily="34" charset="0"/>
                <a:ea typeface="ＭＳ Ｐゴシック" pitchFamily="50" charset="-128"/>
              </a:rPr>
              <a:t>該当しないこと</a:t>
            </a:r>
          </a:p>
        </p:txBody>
      </p:sp>
    </p:spTree>
    <p:extLst>
      <p:ext uri="{BB962C8B-B14F-4D97-AF65-F5344CB8AC3E}">
        <p14:creationId xmlns:p14="http://schemas.microsoft.com/office/powerpoint/2010/main" val="5332448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fade">
                                      <p:cBhvr>
                                        <p:cTn id="21" dur="1000"/>
                                        <p:tgtEl>
                                          <p:spTgt spid="5"/>
                                        </p:tgtEl>
                                      </p:cBhvr>
                                    </p:animEffect>
                                    <p:anim calcmode="lin" valueType="num">
                                      <p:cBhvr>
                                        <p:cTn id="22" dur="1000" fill="hold"/>
                                        <p:tgtEl>
                                          <p:spTgt spid="5"/>
                                        </p:tgtEl>
                                        <p:attrNameLst>
                                          <p:attrName>ppt_x</p:attrName>
                                        </p:attrNameLst>
                                      </p:cBhvr>
                                      <p:tavLst>
                                        <p:tav tm="0">
                                          <p:val>
                                            <p:strVal val="#ppt_x"/>
                                          </p:val>
                                        </p:tav>
                                        <p:tav tm="100000">
                                          <p:val>
                                            <p:strVal val="#ppt_x"/>
                                          </p:val>
                                        </p:tav>
                                      </p:tavLst>
                                    </p:anim>
                                    <p:anim calcmode="lin" valueType="num">
                                      <p:cBhvr>
                                        <p:cTn id="23"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7"/>
                                        </p:tgtEl>
                                        <p:attrNameLst>
                                          <p:attrName>style.visibility</p:attrName>
                                        </p:attrNameLst>
                                      </p:cBhvr>
                                      <p:to>
                                        <p:strVal val="visible"/>
                                      </p:to>
                                    </p:set>
                                    <p:animEffect transition="in" filter="fade">
                                      <p:cBhvr>
                                        <p:cTn id="28" dur="1000"/>
                                        <p:tgtEl>
                                          <p:spTgt spid="7"/>
                                        </p:tgtEl>
                                      </p:cBhvr>
                                    </p:animEffect>
                                    <p:anim calcmode="lin" valueType="num">
                                      <p:cBhvr>
                                        <p:cTn id="29" dur="1000" fill="hold"/>
                                        <p:tgtEl>
                                          <p:spTgt spid="7"/>
                                        </p:tgtEl>
                                        <p:attrNameLst>
                                          <p:attrName>ppt_x</p:attrName>
                                        </p:attrNameLst>
                                      </p:cBhvr>
                                      <p:tavLst>
                                        <p:tav tm="0">
                                          <p:val>
                                            <p:strVal val="#ppt_x"/>
                                          </p:val>
                                        </p:tav>
                                        <p:tav tm="100000">
                                          <p:val>
                                            <p:strVal val="#ppt_x"/>
                                          </p:val>
                                        </p:tav>
                                      </p:tavLst>
                                    </p:anim>
                                    <p:anim calcmode="lin" valueType="num">
                                      <p:cBhvr>
                                        <p:cTn id="30"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6" presetClass="entr" presetSubtype="0" fill="hold" grpId="0" nodeType="clickEffect">
                                  <p:stCondLst>
                                    <p:cond delay="0"/>
                                  </p:stCondLst>
                                  <p:childTnLst>
                                    <p:set>
                                      <p:cBhvr>
                                        <p:cTn id="34" dur="1" fill="hold">
                                          <p:stCondLst>
                                            <p:cond delay="0"/>
                                          </p:stCondLst>
                                        </p:cTn>
                                        <p:tgtEl>
                                          <p:spTgt spid="8"/>
                                        </p:tgtEl>
                                        <p:attrNameLst>
                                          <p:attrName>style.visibility</p:attrName>
                                        </p:attrNameLst>
                                      </p:cBhvr>
                                      <p:to>
                                        <p:strVal val="visible"/>
                                      </p:to>
                                    </p:set>
                                    <p:animEffect transition="in" filter="wipe(down)">
                                      <p:cBhvr>
                                        <p:cTn id="35" dur="580">
                                          <p:stCondLst>
                                            <p:cond delay="0"/>
                                          </p:stCondLst>
                                        </p:cTn>
                                        <p:tgtEl>
                                          <p:spTgt spid="8"/>
                                        </p:tgtEl>
                                      </p:cBhvr>
                                    </p:animEffect>
                                    <p:anim calcmode="lin" valueType="num">
                                      <p:cBhvr>
                                        <p:cTn id="36" dur="1822"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37" dur="664"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38" dur="664" tmFilter="0, 0; 0.125,0.2665; 0.25,0.4; 0.375,0.465; 0.5,0.5;  0.625,0.535; 0.75,0.6; 0.875,0.7335; 1,1">
                                          <p:stCondLst>
                                            <p:cond delay="664"/>
                                          </p:stCondLst>
                                        </p:cTn>
                                        <p:tgtEl>
                                          <p:spTgt spid="8"/>
                                        </p:tgtEl>
                                        <p:attrNameLst>
                                          <p:attrName>ppt_y</p:attrName>
                                        </p:attrNameLst>
                                      </p:cBhvr>
                                      <p:tavLst>
                                        <p:tav tm="0" fmla="#ppt_y-sin(pi*$)/9">
                                          <p:val>
                                            <p:fltVal val="0"/>
                                          </p:val>
                                        </p:tav>
                                        <p:tav tm="100000">
                                          <p:val>
                                            <p:fltVal val="1"/>
                                          </p:val>
                                        </p:tav>
                                      </p:tavLst>
                                    </p:anim>
                                    <p:anim calcmode="lin" valueType="num">
                                      <p:cBhvr>
                                        <p:cTn id="39" dur="332" tmFilter="0, 0; 0.125,0.2665; 0.25,0.4; 0.375,0.465; 0.5,0.5;  0.625,0.535; 0.75,0.6; 0.875,0.7335; 1,1">
                                          <p:stCondLst>
                                            <p:cond delay="1324"/>
                                          </p:stCondLst>
                                        </p:cTn>
                                        <p:tgtEl>
                                          <p:spTgt spid="8"/>
                                        </p:tgtEl>
                                        <p:attrNameLst>
                                          <p:attrName>ppt_y</p:attrName>
                                        </p:attrNameLst>
                                      </p:cBhvr>
                                      <p:tavLst>
                                        <p:tav tm="0" fmla="#ppt_y-sin(pi*$)/27">
                                          <p:val>
                                            <p:fltVal val="0"/>
                                          </p:val>
                                        </p:tav>
                                        <p:tav tm="100000">
                                          <p:val>
                                            <p:fltVal val="1"/>
                                          </p:val>
                                        </p:tav>
                                      </p:tavLst>
                                    </p:anim>
                                    <p:anim calcmode="lin" valueType="num">
                                      <p:cBhvr>
                                        <p:cTn id="40" dur="164" tmFilter="0, 0; 0.125,0.2665; 0.25,0.4; 0.375,0.465; 0.5,0.5;  0.625,0.535; 0.75,0.6; 0.875,0.7335; 1,1">
                                          <p:stCondLst>
                                            <p:cond delay="1656"/>
                                          </p:stCondLst>
                                        </p:cTn>
                                        <p:tgtEl>
                                          <p:spTgt spid="8"/>
                                        </p:tgtEl>
                                        <p:attrNameLst>
                                          <p:attrName>ppt_y</p:attrName>
                                        </p:attrNameLst>
                                      </p:cBhvr>
                                      <p:tavLst>
                                        <p:tav tm="0" fmla="#ppt_y-sin(pi*$)/81">
                                          <p:val>
                                            <p:fltVal val="0"/>
                                          </p:val>
                                        </p:tav>
                                        <p:tav tm="100000">
                                          <p:val>
                                            <p:fltVal val="1"/>
                                          </p:val>
                                        </p:tav>
                                      </p:tavLst>
                                    </p:anim>
                                    <p:animScale>
                                      <p:cBhvr>
                                        <p:cTn id="41" dur="26">
                                          <p:stCondLst>
                                            <p:cond delay="650"/>
                                          </p:stCondLst>
                                        </p:cTn>
                                        <p:tgtEl>
                                          <p:spTgt spid="8"/>
                                        </p:tgtEl>
                                      </p:cBhvr>
                                      <p:to x="100000" y="60000"/>
                                    </p:animScale>
                                    <p:animScale>
                                      <p:cBhvr>
                                        <p:cTn id="42" dur="166" decel="50000">
                                          <p:stCondLst>
                                            <p:cond delay="676"/>
                                          </p:stCondLst>
                                        </p:cTn>
                                        <p:tgtEl>
                                          <p:spTgt spid="8"/>
                                        </p:tgtEl>
                                      </p:cBhvr>
                                      <p:to x="100000" y="100000"/>
                                    </p:animScale>
                                    <p:animScale>
                                      <p:cBhvr>
                                        <p:cTn id="43" dur="26">
                                          <p:stCondLst>
                                            <p:cond delay="1312"/>
                                          </p:stCondLst>
                                        </p:cTn>
                                        <p:tgtEl>
                                          <p:spTgt spid="8"/>
                                        </p:tgtEl>
                                      </p:cBhvr>
                                      <p:to x="100000" y="80000"/>
                                    </p:animScale>
                                    <p:animScale>
                                      <p:cBhvr>
                                        <p:cTn id="44" dur="166" decel="50000">
                                          <p:stCondLst>
                                            <p:cond delay="1338"/>
                                          </p:stCondLst>
                                        </p:cTn>
                                        <p:tgtEl>
                                          <p:spTgt spid="8"/>
                                        </p:tgtEl>
                                      </p:cBhvr>
                                      <p:to x="100000" y="100000"/>
                                    </p:animScale>
                                    <p:animScale>
                                      <p:cBhvr>
                                        <p:cTn id="45" dur="26">
                                          <p:stCondLst>
                                            <p:cond delay="1642"/>
                                          </p:stCondLst>
                                        </p:cTn>
                                        <p:tgtEl>
                                          <p:spTgt spid="8"/>
                                        </p:tgtEl>
                                      </p:cBhvr>
                                      <p:to x="100000" y="90000"/>
                                    </p:animScale>
                                    <p:animScale>
                                      <p:cBhvr>
                                        <p:cTn id="46" dur="166" decel="50000">
                                          <p:stCondLst>
                                            <p:cond delay="1668"/>
                                          </p:stCondLst>
                                        </p:cTn>
                                        <p:tgtEl>
                                          <p:spTgt spid="8"/>
                                        </p:tgtEl>
                                      </p:cBhvr>
                                      <p:to x="100000" y="100000"/>
                                    </p:animScale>
                                    <p:animScale>
                                      <p:cBhvr>
                                        <p:cTn id="47" dur="26">
                                          <p:stCondLst>
                                            <p:cond delay="1808"/>
                                          </p:stCondLst>
                                        </p:cTn>
                                        <p:tgtEl>
                                          <p:spTgt spid="8"/>
                                        </p:tgtEl>
                                      </p:cBhvr>
                                      <p:to x="100000" y="95000"/>
                                    </p:animScale>
                                    <p:animScale>
                                      <p:cBhvr>
                                        <p:cTn id="48" dur="166" decel="50000">
                                          <p:stCondLst>
                                            <p:cond delay="1834"/>
                                          </p:stCondLst>
                                        </p:cTn>
                                        <p:tgtEl>
                                          <p:spTgt spid="8"/>
                                        </p:tgtEl>
                                      </p:cBhvr>
                                      <p:to x="100000" y="100000"/>
                                    </p:animScale>
                                  </p:childTnLst>
                                </p:cTn>
                              </p:par>
                            </p:childTnLst>
                          </p:cTn>
                        </p:par>
                      </p:childTnLst>
                    </p:cTn>
                  </p:par>
                  <p:par>
                    <p:cTn id="49" fill="hold">
                      <p:stCondLst>
                        <p:cond delay="indefinite"/>
                      </p:stCondLst>
                      <p:childTnLst>
                        <p:par>
                          <p:cTn id="50" fill="hold">
                            <p:stCondLst>
                              <p:cond delay="0"/>
                            </p:stCondLst>
                            <p:childTnLst>
                              <p:par>
                                <p:cTn id="51" presetID="42" presetClass="entr" presetSubtype="0" fill="hold" grpId="0" nodeType="clickEffect">
                                  <p:stCondLst>
                                    <p:cond delay="0"/>
                                  </p:stCondLst>
                                  <p:childTnLst>
                                    <p:set>
                                      <p:cBhvr>
                                        <p:cTn id="52" dur="1" fill="hold">
                                          <p:stCondLst>
                                            <p:cond delay="0"/>
                                          </p:stCondLst>
                                        </p:cTn>
                                        <p:tgtEl>
                                          <p:spTgt spid="9"/>
                                        </p:tgtEl>
                                        <p:attrNameLst>
                                          <p:attrName>style.visibility</p:attrName>
                                        </p:attrNameLst>
                                      </p:cBhvr>
                                      <p:to>
                                        <p:strVal val="visible"/>
                                      </p:to>
                                    </p:set>
                                    <p:animEffect transition="in" filter="fade">
                                      <p:cBhvr>
                                        <p:cTn id="53" dur="1000"/>
                                        <p:tgtEl>
                                          <p:spTgt spid="9"/>
                                        </p:tgtEl>
                                      </p:cBhvr>
                                    </p:animEffect>
                                    <p:anim calcmode="lin" valueType="num">
                                      <p:cBhvr>
                                        <p:cTn id="54" dur="1000" fill="hold"/>
                                        <p:tgtEl>
                                          <p:spTgt spid="9"/>
                                        </p:tgtEl>
                                        <p:attrNameLst>
                                          <p:attrName>ppt_x</p:attrName>
                                        </p:attrNameLst>
                                      </p:cBhvr>
                                      <p:tavLst>
                                        <p:tav tm="0">
                                          <p:val>
                                            <p:strVal val="#ppt_x"/>
                                          </p:val>
                                        </p:tav>
                                        <p:tav tm="100000">
                                          <p:val>
                                            <p:strVal val="#ppt_x"/>
                                          </p:val>
                                        </p:tav>
                                      </p:tavLst>
                                    </p:anim>
                                    <p:anim calcmode="lin" valueType="num">
                                      <p:cBhvr>
                                        <p:cTn id="55"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42" presetClass="entr" presetSubtype="0" fill="hold" grpId="0" nodeType="clickEffect">
                                  <p:stCondLst>
                                    <p:cond delay="0"/>
                                  </p:stCondLst>
                                  <p:childTnLst>
                                    <p:set>
                                      <p:cBhvr>
                                        <p:cTn id="59" dur="1" fill="hold">
                                          <p:stCondLst>
                                            <p:cond delay="0"/>
                                          </p:stCondLst>
                                        </p:cTn>
                                        <p:tgtEl>
                                          <p:spTgt spid="10"/>
                                        </p:tgtEl>
                                        <p:attrNameLst>
                                          <p:attrName>style.visibility</p:attrName>
                                        </p:attrNameLst>
                                      </p:cBhvr>
                                      <p:to>
                                        <p:strVal val="visible"/>
                                      </p:to>
                                    </p:set>
                                    <p:animEffect transition="in" filter="fade">
                                      <p:cBhvr>
                                        <p:cTn id="60" dur="1000"/>
                                        <p:tgtEl>
                                          <p:spTgt spid="10"/>
                                        </p:tgtEl>
                                      </p:cBhvr>
                                    </p:animEffect>
                                    <p:anim calcmode="lin" valueType="num">
                                      <p:cBhvr>
                                        <p:cTn id="61" dur="1000" fill="hold"/>
                                        <p:tgtEl>
                                          <p:spTgt spid="10"/>
                                        </p:tgtEl>
                                        <p:attrNameLst>
                                          <p:attrName>ppt_x</p:attrName>
                                        </p:attrNameLst>
                                      </p:cBhvr>
                                      <p:tavLst>
                                        <p:tav tm="0">
                                          <p:val>
                                            <p:strVal val="#ppt_x"/>
                                          </p:val>
                                        </p:tav>
                                        <p:tav tm="100000">
                                          <p:val>
                                            <p:strVal val="#ppt_x"/>
                                          </p:val>
                                        </p:tav>
                                      </p:tavLst>
                                    </p:anim>
                                    <p:anim calcmode="lin" valueType="num">
                                      <p:cBhvr>
                                        <p:cTn id="62"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5" grpId="0"/>
      <p:bldP spid="7" grpId="0"/>
      <p:bldP spid="8" grpId="0"/>
      <p:bldP spid="9" grpId="0"/>
      <p:bldP spid="10" grpId="0"/>
    </p:bldLst>
  </p:timing>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6" name="テキスト プレースホルダー 5">
            <a:extLst>
              <a:ext uri="{FF2B5EF4-FFF2-40B4-BE49-F238E27FC236}">
                <a16:creationId xmlns:a16="http://schemas.microsoft.com/office/drawing/2014/main" id="{8FC6B10C-8320-46D2-8699-82B82C3E2DB0}"/>
              </a:ext>
            </a:extLst>
          </p:cNvPr>
          <p:cNvSpPr>
            <a:spLocks noGrp="1"/>
          </p:cNvSpPr>
          <p:nvPr>
            <p:ph type="body" idx="1"/>
          </p:nvPr>
        </p:nvSpPr>
        <p:spPr>
          <a:xfrm>
            <a:off x="1757518" y="404664"/>
            <a:ext cx="8730970" cy="6120680"/>
          </a:xfrm>
        </p:spPr>
        <p:txBody>
          <a:bodyPr>
            <a:noAutofit/>
          </a:bodyPr>
          <a:lstStyle/>
          <a:p>
            <a:pPr>
              <a:buClr>
                <a:srgbClr val="0BD0D9"/>
              </a:buClr>
              <a:defRPr/>
            </a:pPr>
            <a:r>
              <a:rPr lang="ja-JP" altLang="en-US" sz="1800" dirty="0">
                <a:solidFill>
                  <a:schemeClr val="bg1">
                    <a:lumMod val="95000"/>
                    <a:lumOff val="5000"/>
                  </a:schemeClr>
                </a:solidFill>
                <a:latin typeface="Constantia"/>
                <a:ea typeface="HGP明朝E" panose="02020900000000000000" pitchFamily="18" charset="-128"/>
              </a:rPr>
              <a:t>   </a:t>
            </a:r>
            <a:r>
              <a:rPr lang="en-US" altLang="ja-JP" sz="1800" dirty="0">
                <a:solidFill>
                  <a:schemeClr val="bg1">
                    <a:lumMod val="95000"/>
                    <a:lumOff val="5000"/>
                  </a:schemeClr>
                </a:solidFill>
                <a:latin typeface="Constantia"/>
                <a:ea typeface="HGP明朝E" panose="02020900000000000000" pitchFamily="18" charset="-128"/>
              </a:rPr>
              <a:t>(</a:t>
            </a:r>
            <a:r>
              <a:rPr lang="ja-JP" altLang="en-US" sz="1800" dirty="0">
                <a:solidFill>
                  <a:schemeClr val="bg1">
                    <a:lumMod val="95000"/>
                    <a:lumOff val="5000"/>
                  </a:schemeClr>
                </a:solidFill>
                <a:latin typeface="Constantia"/>
                <a:ea typeface="HGP明朝E" panose="02020900000000000000" pitchFamily="18" charset="-128"/>
              </a:rPr>
              <a:t>４</a:t>
            </a:r>
            <a:r>
              <a:rPr lang="en-US" altLang="ja-JP" sz="1800" dirty="0">
                <a:solidFill>
                  <a:schemeClr val="bg1">
                    <a:lumMod val="95000"/>
                    <a:lumOff val="5000"/>
                  </a:schemeClr>
                </a:solidFill>
                <a:latin typeface="Constantia"/>
                <a:ea typeface="HGP明朝E" panose="02020900000000000000" pitchFamily="18" charset="-128"/>
              </a:rPr>
              <a:t>) </a:t>
            </a:r>
            <a:r>
              <a:rPr lang="ja-JP" altLang="en-US" sz="1800" dirty="0">
                <a:solidFill>
                  <a:schemeClr val="bg1">
                    <a:lumMod val="95000"/>
                    <a:lumOff val="5000"/>
                  </a:schemeClr>
                </a:solidFill>
                <a:latin typeface="Constantia"/>
                <a:ea typeface="HGP明朝E" panose="02020900000000000000" pitchFamily="18" charset="-128"/>
              </a:rPr>
              <a:t>民法の改正（所有者不明土地関係）の主なもの（Ｒ３年４月２８日公布）</a:t>
            </a:r>
            <a:endParaRPr lang="en-US" altLang="ja-JP" sz="1800" dirty="0">
              <a:solidFill>
                <a:schemeClr val="bg1">
                  <a:lumMod val="95000"/>
                  <a:lumOff val="5000"/>
                </a:schemeClr>
              </a:solidFill>
              <a:latin typeface="Constantia"/>
              <a:ea typeface="HGP明朝E" panose="02020900000000000000" pitchFamily="18" charset="-128"/>
            </a:endParaRPr>
          </a:p>
          <a:p>
            <a:pPr>
              <a:buClr>
                <a:srgbClr val="0BD0D9"/>
              </a:buClr>
              <a:defRPr/>
            </a:pPr>
            <a:r>
              <a:rPr lang="ja-JP" altLang="en-US" sz="1800" dirty="0">
                <a:solidFill>
                  <a:schemeClr val="bg1">
                    <a:lumMod val="95000"/>
                    <a:lumOff val="5000"/>
                  </a:schemeClr>
                </a:solidFill>
                <a:latin typeface="Constantia"/>
                <a:ea typeface="HGP明朝E" panose="02020900000000000000" pitchFamily="18" charset="-128"/>
              </a:rPr>
              <a:t>　　　 ① 相隣関係の見直し（省略）</a:t>
            </a:r>
            <a:endParaRPr lang="en-US" altLang="ja-JP" sz="1800" dirty="0">
              <a:solidFill>
                <a:schemeClr val="bg1">
                  <a:lumMod val="95000"/>
                  <a:lumOff val="5000"/>
                </a:schemeClr>
              </a:solidFill>
              <a:latin typeface="Constantia"/>
              <a:ea typeface="HGP明朝E" panose="02020900000000000000" pitchFamily="18" charset="-128"/>
            </a:endParaRPr>
          </a:p>
          <a:p>
            <a:pPr>
              <a:buClr>
                <a:srgbClr val="0BD0D9"/>
              </a:buClr>
              <a:defRPr/>
            </a:pPr>
            <a:r>
              <a:rPr lang="ja-JP" altLang="en-US" sz="1800" dirty="0">
                <a:solidFill>
                  <a:schemeClr val="bg1">
                    <a:lumMod val="95000"/>
                    <a:lumOff val="5000"/>
                  </a:schemeClr>
                </a:solidFill>
                <a:latin typeface="Constantia"/>
                <a:ea typeface="HGP明朝E" panose="02020900000000000000" pitchFamily="18" charset="-128"/>
              </a:rPr>
              <a:t>　　　 ② 共有の見直し（省略）</a:t>
            </a:r>
            <a:endParaRPr lang="en-US" altLang="ja-JP" sz="1800" dirty="0">
              <a:solidFill>
                <a:schemeClr val="bg1">
                  <a:lumMod val="95000"/>
                  <a:lumOff val="5000"/>
                </a:schemeClr>
              </a:solidFill>
              <a:latin typeface="Constantia"/>
              <a:ea typeface="HGP明朝E" panose="02020900000000000000" pitchFamily="18" charset="-128"/>
            </a:endParaRPr>
          </a:p>
          <a:p>
            <a:pPr>
              <a:buClr>
                <a:srgbClr val="0BD0D9"/>
              </a:buClr>
              <a:defRPr/>
            </a:pPr>
            <a:r>
              <a:rPr lang="ja-JP" altLang="en-US" sz="1800" dirty="0">
                <a:solidFill>
                  <a:schemeClr val="bg1">
                    <a:lumMod val="95000"/>
                    <a:lumOff val="5000"/>
                  </a:schemeClr>
                </a:solidFill>
                <a:latin typeface="Constantia"/>
                <a:ea typeface="HGP明朝E" panose="02020900000000000000" pitchFamily="18" charset="-128"/>
              </a:rPr>
              <a:t>　　　 ③ 財産管理制度の見直し（省略）</a:t>
            </a:r>
            <a:endParaRPr lang="en-US" altLang="ja-JP" sz="1800" dirty="0">
              <a:solidFill>
                <a:schemeClr val="bg1">
                  <a:lumMod val="95000"/>
                  <a:lumOff val="5000"/>
                </a:schemeClr>
              </a:solidFill>
              <a:latin typeface="Constantia"/>
              <a:ea typeface="HGP明朝E" panose="02020900000000000000" pitchFamily="18" charset="-128"/>
            </a:endParaRPr>
          </a:p>
          <a:p>
            <a:pPr>
              <a:buClr>
                <a:srgbClr val="0BD0D9"/>
              </a:buClr>
              <a:defRPr/>
            </a:pPr>
            <a:r>
              <a:rPr lang="ja-JP" altLang="en-US" sz="1800" dirty="0">
                <a:solidFill>
                  <a:schemeClr val="bg1">
                    <a:lumMod val="95000"/>
                    <a:lumOff val="5000"/>
                  </a:schemeClr>
                </a:solidFill>
                <a:latin typeface="Constantia"/>
                <a:ea typeface="HGP明朝E" panose="02020900000000000000" pitchFamily="18" charset="-128"/>
              </a:rPr>
              <a:t>　　　 ④ 相続制度（遺産分割）の見直し（公布から２年以内に政令で定める日から施行）  </a:t>
            </a:r>
            <a:endParaRPr lang="en-US" altLang="ja-JP" sz="1800" dirty="0">
              <a:solidFill>
                <a:schemeClr val="bg1">
                  <a:lumMod val="95000"/>
                  <a:lumOff val="5000"/>
                </a:schemeClr>
              </a:solidFill>
              <a:latin typeface="Constantia"/>
              <a:ea typeface="HGP明朝E" panose="02020900000000000000" pitchFamily="18" charset="-128"/>
            </a:endParaRPr>
          </a:p>
          <a:p>
            <a:pPr>
              <a:buClr>
                <a:srgbClr val="0BD0D9"/>
              </a:buClr>
              <a:defRPr/>
            </a:pPr>
            <a:r>
              <a:rPr lang="en-US" altLang="ja-JP" sz="1800" dirty="0">
                <a:solidFill>
                  <a:schemeClr val="bg1">
                    <a:lumMod val="95000"/>
                    <a:lumOff val="5000"/>
                  </a:schemeClr>
                </a:solidFill>
                <a:latin typeface="Constantia"/>
                <a:ea typeface="HGP明朝E" panose="02020900000000000000" pitchFamily="18" charset="-128"/>
              </a:rPr>
              <a:t>      </a:t>
            </a:r>
            <a:r>
              <a:rPr lang="ja-JP" altLang="en-US" sz="1800" dirty="0">
                <a:solidFill>
                  <a:schemeClr val="bg1">
                    <a:lumMod val="95000"/>
                    <a:lumOff val="5000"/>
                  </a:schemeClr>
                </a:solidFill>
                <a:latin typeface="Constantia"/>
                <a:ea typeface="HGP明朝E" panose="02020900000000000000" pitchFamily="18" charset="-128"/>
              </a:rPr>
              <a:t>　 相続人が複数いると（多いほど）、各相続人の持分権が互いに制約し合う関係になり、</a:t>
            </a:r>
            <a:endParaRPr lang="en-US" altLang="ja-JP" sz="1800" dirty="0">
              <a:solidFill>
                <a:schemeClr val="bg1">
                  <a:lumMod val="95000"/>
                  <a:lumOff val="5000"/>
                </a:schemeClr>
              </a:solidFill>
              <a:latin typeface="Constantia"/>
              <a:ea typeface="HGP明朝E" panose="02020900000000000000" pitchFamily="18" charset="-128"/>
            </a:endParaRPr>
          </a:p>
          <a:p>
            <a:pPr>
              <a:buClr>
                <a:srgbClr val="0BD0D9"/>
              </a:buClr>
              <a:defRPr/>
            </a:pPr>
            <a:r>
              <a:rPr lang="en-US" altLang="ja-JP" sz="1800" dirty="0">
                <a:solidFill>
                  <a:schemeClr val="bg1">
                    <a:lumMod val="95000"/>
                    <a:lumOff val="5000"/>
                  </a:schemeClr>
                </a:solidFill>
                <a:latin typeface="Constantia"/>
                <a:ea typeface="HGP明朝E" panose="02020900000000000000" pitchFamily="18" charset="-128"/>
              </a:rPr>
              <a:t>        </a:t>
            </a:r>
            <a:r>
              <a:rPr lang="ja-JP" altLang="en-US" sz="1800" dirty="0">
                <a:solidFill>
                  <a:schemeClr val="bg1">
                    <a:lumMod val="95000"/>
                    <a:lumOff val="5000"/>
                  </a:schemeClr>
                </a:solidFill>
                <a:latin typeface="Constantia"/>
                <a:ea typeface="HGP明朝E" panose="02020900000000000000" pitchFamily="18" charset="-128"/>
              </a:rPr>
              <a:t>  共有遺産の管理に支障を来す事態が生じ、長引けば所有者不明土地の発生になり</a:t>
            </a:r>
            <a:endParaRPr lang="en-US" altLang="ja-JP" sz="1800" dirty="0">
              <a:solidFill>
                <a:schemeClr val="bg1">
                  <a:lumMod val="95000"/>
                  <a:lumOff val="5000"/>
                </a:schemeClr>
              </a:solidFill>
              <a:latin typeface="Constantia"/>
              <a:ea typeface="HGP明朝E" panose="02020900000000000000" pitchFamily="18" charset="-128"/>
            </a:endParaRPr>
          </a:p>
          <a:p>
            <a:pPr>
              <a:buClr>
                <a:srgbClr val="0BD0D9"/>
              </a:buClr>
              <a:defRPr/>
            </a:pPr>
            <a:r>
              <a:rPr lang="en-US" altLang="ja-JP" sz="1800" dirty="0">
                <a:solidFill>
                  <a:schemeClr val="bg1">
                    <a:lumMod val="95000"/>
                    <a:lumOff val="5000"/>
                  </a:schemeClr>
                </a:solidFill>
                <a:latin typeface="Constantia"/>
                <a:ea typeface="HGP明朝E" panose="02020900000000000000" pitchFamily="18" charset="-128"/>
              </a:rPr>
              <a:t>          </a:t>
            </a:r>
            <a:r>
              <a:rPr lang="ja-JP" altLang="en-US" sz="1800" dirty="0">
                <a:solidFill>
                  <a:schemeClr val="bg1">
                    <a:lumMod val="95000"/>
                    <a:lumOff val="5000"/>
                  </a:schemeClr>
                </a:solidFill>
                <a:latin typeface="Constantia"/>
                <a:ea typeface="HGP明朝E" panose="02020900000000000000" pitchFamily="18" charset="-128"/>
              </a:rPr>
              <a:t>かねない。そこで遺産分割をより速やかに行うための改正を考えた。</a:t>
            </a:r>
            <a:endParaRPr lang="en-US" altLang="ja-JP" sz="1800" dirty="0">
              <a:solidFill>
                <a:schemeClr val="bg1">
                  <a:lumMod val="95000"/>
                  <a:lumOff val="5000"/>
                </a:schemeClr>
              </a:solidFill>
              <a:latin typeface="Constantia"/>
              <a:ea typeface="HGP明朝E" panose="02020900000000000000" pitchFamily="18" charset="-128"/>
            </a:endParaRPr>
          </a:p>
          <a:p>
            <a:pPr>
              <a:buClr>
                <a:srgbClr val="0BD0D9"/>
              </a:buClr>
              <a:defRPr/>
            </a:pPr>
            <a:endParaRPr lang="en-US" altLang="ja-JP" sz="1800" dirty="0">
              <a:solidFill>
                <a:schemeClr val="bg1">
                  <a:lumMod val="95000"/>
                  <a:lumOff val="5000"/>
                </a:schemeClr>
              </a:solidFill>
              <a:latin typeface="Constantia"/>
              <a:ea typeface="HGP明朝E" panose="02020900000000000000" pitchFamily="18" charset="-128"/>
            </a:endParaRPr>
          </a:p>
          <a:p>
            <a:pPr>
              <a:buClr>
                <a:srgbClr val="0BD0D9"/>
              </a:buClr>
              <a:defRPr/>
            </a:pPr>
            <a:r>
              <a:rPr lang="ja-JP" altLang="en-US" sz="1800" dirty="0">
                <a:solidFill>
                  <a:schemeClr val="bg1">
                    <a:lumMod val="95000"/>
                    <a:lumOff val="5000"/>
                  </a:schemeClr>
                </a:solidFill>
                <a:latin typeface="Constantia"/>
                <a:ea typeface="HGP明朝E" panose="02020900000000000000" pitchFamily="18" charset="-128"/>
              </a:rPr>
              <a:t>　　　　　　　　　　　遺産分割相続分の種類</a:t>
            </a:r>
            <a:endParaRPr lang="en-US" altLang="ja-JP" sz="1800" dirty="0">
              <a:solidFill>
                <a:schemeClr val="bg1">
                  <a:lumMod val="95000"/>
                  <a:lumOff val="5000"/>
                </a:schemeClr>
              </a:solidFill>
              <a:latin typeface="Constantia"/>
              <a:ea typeface="HGP明朝E" panose="02020900000000000000" pitchFamily="18" charset="-128"/>
            </a:endParaRPr>
          </a:p>
          <a:p>
            <a:pPr>
              <a:buClr>
                <a:srgbClr val="0BD0D9"/>
              </a:buClr>
              <a:defRPr/>
            </a:pPr>
            <a:r>
              <a:rPr lang="ja-JP" altLang="en-US" sz="1800" dirty="0">
                <a:solidFill>
                  <a:schemeClr val="bg1">
                    <a:lumMod val="95000"/>
                    <a:lumOff val="5000"/>
                  </a:schemeClr>
                </a:solidFill>
                <a:latin typeface="Constantia"/>
                <a:ea typeface="HGP明朝E" panose="02020900000000000000" pitchFamily="18" charset="-128"/>
              </a:rPr>
              <a:t>　　　　　１．（ 　　　　　　　  ） 相続分･･･相続人の話し合いで決める。</a:t>
            </a:r>
            <a:endParaRPr lang="en-US" altLang="ja-JP" sz="1800" dirty="0">
              <a:solidFill>
                <a:schemeClr val="bg1">
                  <a:lumMod val="95000"/>
                  <a:lumOff val="5000"/>
                </a:schemeClr>
              </a:solidFill>
              <a:latin typeface="Constantia"/>
              <a:ea typeface="HGP明朝E" panose="02020900000000000000" pitchFamily="18" charset="-128"/>
            </a:endParaRPr>
          </a:p>
          <a:p>
            <a:pPr>
              <a:buClr>
                <a:srgbClr val="0BD0D9"/>
              </a:buClr>
              <a:defRPr/>
            </a:pPr>
            <a:r>
              <a:rPr lang="ja-JP" altLang="en-US" sz="1800" dirty="0">
                <a:solidFill>
                  <a:schemeClr val="bg1">
                    <a:lumMod val="95000"/>
                    <a:lumOff val="5000"/>
                  </a:schemeClr>
                </a:solidFill>
                <a:latin typeface="Constantia"/>
                <a:ea typeface="HGP明朝E" panose="02020900000000000000" pitchFamily="18" charset="-128"/>
              </a:rPr>
              <a:t>　　　　　２．（　　　　　　　　　）･･･遺言により決める。</a:t>
            </a:r>
            <a:endParaRPr lang="en-US" altLang="ja-JP" sz="1800" dirty="0">
              <a:solidFill>
                <a:schemeClr val="bg1">
                  <a:lumMod val="95000"/>
                  <a:lumOff val="5000"/>
                </a:schemeClr>
              </a:solidFill>
              <a:latin typeface="Constantia"/>
              <a:ea typeface="HGP明朝E" panose="02020900000000000000" pitchFamily="18" charset="-128"/>
            </a:endParaRPr>
          </a:p>
          <a:p>
            <a:pPr>
              <a:buClr>
                <a:srgbClr val="0BD0D9"/>
              </a:buClr>
              <a:defRPr/>
            </a:pPr>
            <a:r>
              <a:rPr lang="ja-JP" altLang="en-US" sz="1800" dirty="0">
                <a:solidFill>
                  <a:schemeClr val="bg1">
                    <a:lumMod val="95000"/>
                    <a:lumOff val="5000"/>
                  </a:schemeClr>
                </a:solidFill>
                <a:latin typeface="Constantia"/>
                <a:ea typeface="HGP明朝E" panose="02020900000000000000" pitchFamily="18" charset="-128"/>
              </a:rPr>
              <a:t>　　　　　３．（　　　　　　　 　　　）･･･みなし相続財産</a:t>
            </a:r>
            <a:r>
              <a:rPr lang="en-US" altLang="ja-JP" sz="1800" dirty="0">
                <a:solidFill>
                  <a:schemeClr val="bg1">
                    <a:lumMod val="95000"/>
                    <a:lumOff val="5000"/>
                  </a:schemeClr>
                </a:solidFill>
                <a:latin typeface="Constantia"/>
                <a:ea typeface="HGP明朝E" panose="02020900000000000000" pitchFamily="18" charset="-128"/>
              </a:rPr>
              <a:t>×</a:t>
            </a:r>
            <a:r>
              <a:rPr lang="ja-JP" altLang="en-US" sz="1800" dirty="0">
                <a:solidFill>
                  <a:schemeClr val="bg1">
                    <a:lumMod val="95000"/>
                    <a:lumOff val="5000"/>
                  </a:schemeClr>
                </a:solidFill>
                <a:latin typeface="Constantia"/>
                <a:ea typeface="HGP明朝E" panose="02020900000000000000" pitchFamily="18" charset="-128"/>
              </a:rPr>
              <a:t>法定相続分－特別受益＋寄与分</a:t>
            </a:r>
            <a:endParaRPr lang="en-US" altLang="ja-JP" sz="1800" dirty="0">
              <a:solidFill>
                <a:schemeClr val="bg1">
                  <a:lumMod val="95000"/>
                  <a:lumOff val="5000"/>
                </a:schemeClr>
              </a:solidFill>
              <a:latin typeface="Constantia"/>
              <a:ea typeface="HGP明朝E" panose="02020900000000000000" pitchFamily="18" charset="-128"/>
            </a:endParaRPr>
          </a:p>
          <a:p>
            <a:pPr>
              <a:buClr>
                <a:srgbClr val="0BD0D9"/>
              </a:buClr>
              <a:defRPr/>
            </a:pPr>
            <a:r>
              <a:rPr lang="ja-JP" altLang="en-US" sz="1800" dirty="0">
                <a:solidFill>
                  <a:schemeClr val="bg1">
                    <a:lumMod val="95000"/>
                    <a:lumOff val="5000"/>
                  </a:schemeClr>
                </a:solidFill>
                <a:latin typeface="Constantia"/>
                <a:ea typeface="HGP明朝E" panose="02020900000000000000" pitchFamily="18" charset="-128"/>
              </a:rPr>
              <a:t>　　　　　４．（　　             　　）･･･法律で定められている画一的な割合</a:t>
            </a:r>
            <a:endParaRPr lang="en-US" altLang="ja-JP" sz="1800" dirty="0">
              <a:solidFill>
                <a:schemeClr val="bg1">
                  <a:lumMod val="95000"/>
                  <a:lumOff val="5000"/>
                </a:schemeClr>
              </a:solidFill>
              <a:latin typeface="Constantia"/>
              <a:ea typeface="HGP明朝E" panose="02020900000000000000" pitchFamily="18" charset="-128"/>
            </a:endParaRPr>
          </a:p>
          <a:p>
            <a:pPr>
              <a:buClr>
                <a:srgbClr val="0BD0D9"/>
              </a:buClr>
              <a:defRPr/>
            </a:pPr>
            <a:endParaRPr lang="en-US" altLang="ja-JP" sz="1800" dirty="0">
              <a:solidFill>
                <a:schemeClr val="bg1">
                  <a:lumMod val="95000"/>
                  <a:lumOff val="5000"/>
                </a:schemeClr>
              </a:solidFill>
              <a:latin typeface="Constantia"/>
              <a:ea typeface="HGP明朝E" panose="02020900000000000000" pitchFamily="18" charset="-128"/>
            </a:endParaRPr>
          </a:p>
          <a:p>
            <a:pPr>
              <a:buClr>
                <a:srgbClr val="0BD0D9"/>
              </a:buClr>
              <a:defRPr/>
            </a:pPr>
            <a:r>
              <a:rPr lang="en-US" altLang="ja-JP" sz="1800" dirty="0">
                <a:solidFill>
                  <a:schemeClr val="bg1">
                    <a:lumMod val="95000"/>
                    <a:lumOff val="5000"/>
                  </a:schemeClr>
                </a:solidFill>
                <a:latin typeface="Constantia"/>
                <a:ea typeface="HGP明朝E" panose="02020900000000000000" pitchFamily="18" charset="-128"/>
              </a:rPr>
              <a:t>      </a:t>
            </a:r>
            <a:r>
              <a:rPr lang="ja-JP" altLang="en-US" sz="1800" dirty="0">
                <a:solidFill>
                  <a:schemeClr val="bg1">
                    <a:lumMod val="95000"/>
                    <a:lumOff val="5000"/>
                  </a:schemeClr>
                </a:solidFill>
                <a:latin typeface="Constantia"/>
                <a:ea typeface="HGP明朝E" panose="02020900000000000000" pitchFamily="18" charset="-128"/>
              </a:rPr>
              <a:t>・ 相続開始時から（　　　　）を経過した後にする遺産分割は具体的相続分ではなく</a:t>
            </a:r>
            <a:endParaRPr lang="en-US" altLang="ja-JP" sz="1800" dirty="0">
              <a:solidFill>
                <a:schemeClr val="bg1">
                  <a:lumMod val="95000"/>
                  <a:lumOff val="5000"/>
                </a:schemeClr>
              </a:solidFill>
              <a:latin typeface="Constantia"/>
              <a:ea typeface="HGP明朝E" panose="02020900000000000000" pitchFamily="18" charset="-128"/>
            </a:endParaRPr>
          </a:p>
          <a:p>
            <a:pPr>
              <a:buClr>
                <a:srgbClr val="0BD0D9"/>
              </a:buClr>
              <a:defRPr/>
            </a:pPr>
            <a:r>
              <a:rPr lang="ja-JP" altLang="en-US" sz="1800" dirty="0">
                <a:solidFill>
                  <a:schemeClr val="bg1">
                    <a:lumMod val="95000"/>
                    <a:lumOff val="5000"/>
                  </a:schemeClr>
                </a:solidFill>
                <a:latin typeface="Constantia"/>
                <a:ea typeface="HGP明朝E" panose="02020900000000000000" pitchFamily="18" charset="-128"/>
              </a:rPr>
              <a:t>　　　 （　　　　）相続分又は（　　   ）相続分による（新民法９０４条の３）。ただし、相続人全員</a:t>
            </a:r>
            <a:endParaRPr lang="en-US" altLang="ja-JP" sz="1800" dirty="0">
              <a:solidFill>
                <a:schemeClr val="bg1">
                  <a:lumMod val="95000"/>
                  <a:lumOff val="5000"/>
                </a:schemeClr>
              </a:solidFill>
              <a:latin typeface="Constantia"/>
              <a:ea typeface="HGP明朝E" panose="02020900000000000000" pitchFamily="18" charset="-128"/>
            </a:endParaRPr>
          </a:p>
          <a:p>
            <a:pPr>
              <a:buClr>
                <a:srgbClr val="0BD0D9"/>
              </a:buClr>
              <a:defRPr/>
            </a:pPr>
            <a:r>
              <a:rPr lang="ja-JP" altLang="en-US" sz="1800" dirty="0">
                <a:solidFill>
                  <a:schemeClr val="bg1">
                    <a:lumMod val="95000"/>
                    <a:lumOff val="5000"/>
                  </a:schemeClr>
                </a:solidFill>
                <a:latin typeface="Constantia"/>
                <a:ea typeface="HGP明朝E" panose="02020900000000000000" pitchFamily="18" charset="-128"/>
              </a:rPr>
              <a:t>　　　 が具体的相続分に合意した場合は、その遺産分割が可能。</a:t>
            </a:r>
            <a:endParaRPr lang="en-US" altLang="ja-JP" sz="1800" dirty="0">
              <a:solidFill>
                <a:schemeClr val="bg1">
                  <a:lumMod val="95000"/>
                  <a:lumOff val="5000"/>
                </a:schemeClr>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r>
              <a:rPr lang="en-US" altLang="ja-JP" sz="1800" dirty="0">
                <a:solidFill>
                  <a:prstClr val="white"/>
                </a:solidFill>
                <a:latin typeface="Constantia"/>
                <a:ea typeface="HGP明朝E" panose="02020900000000000000" pitchFamily="18" charset="-128"/>
              </a:rPr>
              <a:t>       </a:t>
            </a:r>
            <a:r>
              <a:rPr lang="ja-JP" altLang="en-US" sz="1800" dirty="0">
                <a:solidFill>
                  <a:prstClr val="white"/>
                </a:solidFill>
                <a:latin typeface="Constantia"/>
                <a:ea typeface="HGP明朝E" panose="02020900000000000000" pitchFamily="18" charset="-128"/>
              </a:rPr>
              <a:t> </a:t>
            </a:r>
            <a:endParaRPr lang="en-US" altLang="ja-JP" sz="1800" dirty="0">
              <a:solidFill>
                <a:prstClr val="white"/>
              </a:solidFill>
              <a:latin typeface="Constantia"/>
              <a:ea typeface="HGP明朝E" panose="02020900000000000000" pitchFamily="18" charset="-128"/>
            </a:endParaRPr>
          </a:p>
          <a:p>
            <a:pPr>
              <a:buClr>
                <a:srgbClr val="0BD0D9"/>
              </a:buClr>
              <a:defRPr/>
            </a:pPr>
            <a:r>
              <a:rPr lang="ja-JP" altLang="en-US" sz="1800" dirty="0">
                <a:solidFill>
                  <a:prstClr val="white"/>
                </a:solidFill>
                <a:latin typeface="Constantia"/>
                <a:ea typeface="HGP明朝E" panose="02020900000000000000" pitchFamily="18" charset="-128"/>
              </a:rPr>
              <a:t>　　</a:t>
            </a:r>
            <a:endParaRPr lang="en-US" altLang="ja-JP" sz="1800" dirty="0">
              <a:solidFill>
                <a:prstClr val="white"/>
              </a:solidFill>
              <a:latin typeface="Constantia"/>
              <a:ea typeface="HGP明朝E" panose="02020900000000000000" pitchFamily="18" charset="-128"/>
            </a:endParaRPr>
          </a:p>
          <a:p>
            <a:pPr>
              <a:buClr>
                <a:srgbClr val="0BD0D9"/>
              </a:buClr>
              <a:defRPr/>
            </a:pPr>
            <a:r>
              <a:rPr lang="ja-JP" altLang="en-US" sz="1800" dirty="0">
                <a:solidFill>
                  <a:prstClr val="white"/>
                </a:solidFill>
                <a:latin typeface="Constantia"/>
                <a:ea typeface="HGP明朝E" panose="02020900000000000000" pitchFamily="18" charset="-128"/>
              </a:rPr>
              <a:t>　　　  </a:t>
            </a: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endParaRPr lang="en-US" altLang="ja-JP" sz="1800" dirty="0">
              <a:solidFill>
                <a:prstClr val="white"/>
              </a:solidFill>
              <a:latin typeface="Constantia"/>
              <a:ea typeface="HGP明朝E" panose="02020900000000000000" pitchFamily="18" charset="-128"/>
            </a:endParaRPr>
          </a:p>
          <a:p>
            <a:pPr>
              <a:buClr>
                <a:srgbClr val="0BD0D9"/>
              </a:buClr>
              <a:defRPr/>
            </a:pPr>
            <a:r>
              <a:rPr lang="ja-JP" altLang="en-US" sz="1800" dirty="0">
                <a:solidFill>
                  <a:prstClr val="white"/>
                </a:solidFill>
                <a:latin typeface="Constantia"/>
                <a:ea typeface="HGP明朝E" panose="02020900000000000000" pitchFamily="18" charset="-128"/>
              </a:rPr>
              <a:t>る（新</a:t>
            </a:r>
            <a:endParaRPr lang="en-US" altLang="ja-JP" sz="1800" dirty="0">
              <a:solidFill>
                <a:prstClr val="white"/>
              </a:solidFill>
              <a:latin typeface="Constantia"/>
              <a:ea typeface="HGP明朝E" panose="02020900000000000000" pitchFamily="18" charset="-128"/>
            </a:endParaRPr>
          </a:p>
          <a:p>
            <a:pPr>
              <a:buClr>
                <a:srgbClr val="0BD0D9"/>
              </a:buClr>
              <a:defRPr/>
            </a:pPr>
            <a:r>
              <a:rPr lang="ja-JP" altLang="en-US" sz="1800" dirty="0">
                <a:solidFill>
                  <a:prstClr val="white"/>
                </a:solidFill>
                <a:latin typeface="Constantia"/>
                <a:ea typeface="HGP明朝E" panose="02020900000000000000" pitchFamily="18" charset="-128"/>
              </a:rPr>
              <a:t>　　　 預金通帳等のコピーや不動産の全部事項証明書も考えられる。</a:t>
            </a:r>
            <a:endParaRPr lang="en-US" altLang="ja-JP" sz="1800" dirty="0"/>
          </a:p>
          <a:p>
            <a:r>
              <a:rPr lang="ja-JP" altLang="en-US" sz="1800" dirty="0"/>
              <a:t>　</a:t>
            </a:r>
            <a:endParaRPr lang="en-US" altLang="ja-JP" sz="1800" dirty="0"/>
          </a:p>
          <a:p>
            <a:r>
              <a:rPr lang="ja-JP" altLang="en-US" sz="1800" dirty="0"/>
              <a:t>　　　</a:t>
            </a:r>
            <a:endParaRPr lang="en-US" altLang="ja-JP" sz="1800" dirty="0"/>
          </a:p>
        </p:txBody>
      </p:sp>
      <p:sp>
        <p:nvSpPr>
          <p:cNvPr id="4" name="スライド番号プレースホルダー 3">
            <a:extLst>
              <a:ext uri="{FF2B5EF4-FFF2-40B4-BE49-F238E27FC236}">
                <a16:creationId xmlns:a16="http://schemas.microsoft.com/office/drawing/2014/main" id="{C6C06E6B-DCED-41FE-ABE1-7E771819159B}"/>
              </a:ext>
            </a:extLst>
          </p:cNvPr>
          <p:cNvSpPr>
            <a:spLocks noGrp="1"/>
          </p:cNvSpPr>
          <p:nvPr>
            <p:ph type="sldNum" sz="quarter" idx="12"/>
          </p:nvPr>
        </p:nvSpPr>
        <p:spPr/>
        <p:txBody>
          <a:bodyPr/>
          <a:lstStyle/>
          <a:p>
            <a:pPr fontAlgn="base">
              <a:spcBef>
                <a:spcPct val="0"/>
              </a:spcBef>
              <a:spcAft>
                <a:spcPct val="0"/>
              </a:spcAft>
              <a:defRPr/>
            </a:pPr>
            <a:fld id="{E45BA4EA-5EFA-460C-8880-04B9C92D5A26}" type="slidenum">
              <a:rPr lang="ja-JP" altLang="en-US">
                <a:solidFill>
                  <a:prstClr val="black">
                    <a:lumMod val="85000"/>
                    <a:lumOff val="15000"/>
                  </a:prstClr>
                </a:solidFill>
                <a:latin typeface="Calibri" pitchFamily="34" charset="0"/>
                <a:ea typeface="ＭＳ Ｐゴシック" pitchFamily="50" charset="-128"/>
              </a:rPr>
              <a:pPr fontAlgn="base">
                <a:spcBef>
                  <a:spcPct val="0"/>
                </a:spcBef>
                <a:spcAft>
                  <a:spcPct val="0"/>
                </a:spcAft>
                <a:defRPr/>
              </a:pPr>
              <a:t>38</a:t>
            </a:fld>
            <a:endParaRPr lang="ja-JP" altLang="en-US" dirty="0">
              <a:solidFill>
                <a:prstClr val="black">
                  <a:lumMod val="85000"/>
                  <a:lumOff val="15000"/>
                </a:prstClr>
              </a:solidFill>
              <a:latin typeface="Calibri" pitchFamily="34" charset="0"/>
              <a:ea typeface="ＭＳ Ｐゴシック" pitchFamily="50" charset="-128"/>
            </a:endParaRPr>
          </a:p>
        </p:txBody>
      </p:sp>
      <p:sp>
        <p:nvSpPr>
          <p:cNvPr id="9" name="テキスト ボックス 8">
            <a:extLst>
              <a:ext uri="{FF2B5EF4-FFF2-40B4-BE49-F238E27FC236}">
                <a16:creationId xmlns:a16="http://schemas.microsoft.com/office/drawing/2014/main" id="{12D3B0B4-C469-430D-9724-ACEB332715EC}"/>
              </a:ext>
            </a:extLst>
          </p:cNvPr>
          <p:cNvSpPr txBox="1"/>
          <p:nvPr/>
        </p:nvSpPr>
        <p:spPr>
          <a:xfrm>
            <a:off x="2941448" y="3686038"/>
            <a:ext cx="1368152" cy="369332"/>
          </a:xfrm>
          <a:prstGeom prst="rect">
            <a:avLst/>
          </a:prstGeom>
          <a:noFill/>
        </p:spPr>
        <p:txBody>
          <a:bodyPr wrap="square" rtlCol="0">
            <a:spAutoFit/>
          </a:bodyPr>
          <a:lstStyle/>
          <a:p>
            <a:pPr fontAlgn="base">
              <a:spcBef>
                <a:spcPct val="0"/>
              </a:spcBef>
              <a:spcAft>
                <a:spcPct val="0"/>
              </a:spcAft>
            </a:pPr>
            <a:r>
              <a:rPr lang="ja-JP" altLang="en-US" dirty="0">
                <a:solidFill>
                  <a:prstClr val="black">
                    <a:lumMod val="95000"/>
                    <a:lumOff val="5000"/>
                  </a:prstClr>
                </a:solidFill>
                <a:latin typeface="Calibri" pitchFamily="34" charset="0"/>
                <a:ea typeface="ＭＳ Ｐゴシック" pitchFamily="50" charset="-128"/>
              </a:rPr>
              <a:t>協議（合意）</a:t>
            </a:r>
          </a:p>
        </p:txBody>
      </p:sp>
      <p:sp>
        <p:nvSpPr>
          <p:cNvPr id="14" name="テキスト ボックス 13">
            <a:extLst>
              <a:ext uri="{FF2B5EF4-FFF2-40B4-BE49-F238E27FC236}">
                <a16:creationId xmlns:a16="http://schemas.microsoft.com/office/drawing/2014/main" id="{FF7D6362-7472-451E-9F5E-F75170027CD0}"/>
              </a:ext>
            </a:extLst>
          </p:cNvPr>
          <p:cNvSpPr txBox="1"/>
          <p:nvPr/>
        </p:nvSpPr>
        <p:spPr>
          <a:xfrm>
            <a:off x="2847347" y="4009735"/>
            <a:ext cx="1766608" cy="369332"/>
          </a:xfrm>
          <a:prstGeom prst="rect">
            <a:avLst/>
          </a:prstGeom>
          <a:noFill/>
        </p:spPr>
        <p:txBody>
          <a:bodyPr wrap="square" rtlCol="0">
            <a:spAutoFit/>
          </a:bodyPr>
          <a:lstStyle/>
          <a:p>
            <a:pPr fontAlgn="base">
              <a:spcBef>
                <a:spcPct val="0"/>
              </a:spcBef>
              <a:spcAft>
                <a:spcPct val="0"/>
              </a:spcAft>
            </a:pPr>
            <a:r>
              <a:rPr lang="ja-JP" altLang="en-US" dirty="0">
                <a:solidFill>
                  <a:prstClr val="black">
                    <a:lumMod val="95000"/>
                    <a:lumOff val="5000"/>
                  </a:prstClr>
                </a:solidFill>
                <a:latin typeface="Calibri" pitchFamily="34" charset="0"/>
                <a:ea typeface="ＭＳ Ｐゴシック" pitchFamily="50" charset="-128"/>
              </a:rPr>
              <a:t>（指定）相続分</a:t>
            </a:r>
          </a:p>
        </p:txBody>
      </p:sp>
      <p:sp>
        <p:nvSpPr>
          <p:cNvPr id="22" name="大かっこ 21">
            <a:extLst>
              <a:ext uri="{FF2B5EF4-FFF2-40B4-BE49-F238E27FC236}">
                <a16:creationId xmlns:a16="http://schemas.microsoft.com/office/drawing/2014/main" id="{FFF334E8-C30D-48E0-B7BB-7DEC0D18E482}"/>
              </a:ext>
            </a:extLst>
          </p:cNvPr>
          <p:cNvSpPr/>
          <p:nvPr/>
        </p:nvSpPr>
        <p:spPr>
          <a:xfrm>
            <a:off x="2353780" y="3429000"/>
            <a:ext cx="7630652" cy="1728192"/>
          </a:xfrm>
          <a:prstGeom prst="bracketPair">
            <a:avLst/>
          </a:prstGeom>
          <a:ln w="127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fontAlgn="base">
              <a:spcBef>
                <a:spcPct val="0"/>
              </a:spcBef>
              <a:spcAft>
                <a:spcPct val="0"/>
              </a:spcAft>
            </a:pPr>
            <a:endParaRPr lang="ja-JP" altLang="en-US">
              <a:solidFill>
                <a:prstClr val="white"/>
              </a:solidFill>
              <a:latin typeface="Constantia"/>
              <a:ea typeface="HGP明朝E" panose="02020900000000000000" pitchFamily="18" charset="-128"/>
            </a:endParaRPr>
          </a:p>
        </p:txBody>
      </p:sp>
      <p:sp>
        <p:nvSpPr>
          <p:cNvPr id="2" name="テキスト ボックス 1">
            <a:extLst>
              <a:ext uri="{FF2B5EF4-FFF2-40B4-BE49-F238E27FC236}">
                <a16:creationId xmlns:a16="http://schemas.microsoft.com/office/drawing/2014/main" id="{6B6897E6-A69E-44FA-833E-03BAD0E31051}"/>
              </a:ext>
            </a:extLst>
          </p:cNvPr>
          <p:cNvSpPr txBox="1"/>
          <p:nvPr/>
        </p:nvSpPr>
        <p:spPr>
          <a:xfrm>
            <a:off x="2847809" y="4355811"/>
            <a:ext cx="1843358" cy="369332"/>
          </a:xfrm>
          <a:prstGeom prst="rect">
            <a:avLst/>
          </a:prstGeom>
          <a:noFill/>
        </p:spPr>
        <p:txBody>
          <a:bodyPr wrap="square" rtlCol="0">
            <a:spAutoFit/>
          </a:bodyPr>
          <a:lstStyle/>
          <a:p>
            <a:pPr fontAlgn="base">
              <a:spcBef>
                <a:spcPct val="0"/>
              </a:spcBef>
              <a:spcAft>
                <a:spcPct val="0"/>
              </a:spcAft>
            </a:pPr>
            <a:r>
              <a:rPr lang="ja-JP" altLang="en-US" dirty="0">
                <a:solidFill>
                  <a:prstClr val="black">
                    <a:lumMod val="95000"/>
                    <a:lumOff val="5000"/>
                  </a:prstClr>
                </a:solidFill>
                <a:latin typeface="Calibri" pitchFamily="34" charset="0"/>
                <a:ea typeface="ＭＳ Ｐゴシック" pitchFamily="50" charset="-128"/>
              </a:rPr>
              <a:t>（具体的）相続分　　　　</a:t>
            </a:r>
          </a:p>
        </p:txBody>
      </p:sp>
      <p:sp>
        <p:nvSpPr>
          <p:cNvPr id="3" name="テキスト ボックス 2">
            <a:extLst>
              <a:ext uri="{FF2B5EF4-FFF2-40B4-BE49-F238E27FC236}">
                <a16:creationId xmlns:a16="http://schemas.microsoft.com/office/drawing/2014/main" id="{E3C49C34-546A-4F63-93A5-57C3EC43F897}"/>
              </a:ext>
            </a:extLst>
          </p:cNvPr>
          <p:cNvSpPr txBox="1"/>
          <p:nvPr/>
        </p:nvSpPr>
        <p:spPr>
          <a:xfrm>
            <a:off x="2847348" y="4683948"/>
            <a:ext cx="1661655" cy="369332"/>
          </a:xfrm>
          <a:prstGeom prst="rect">
            <a:avLst/>
          </a:prstGeom>
          <a:noFill/>
        </p:spPr>
        <p:txBody>
          <a:bodyPr wrap="square" rtlCol="0">
            <a:spAutoFit/>
          </a:bodyPr>
          <a:lstStyle/>
          <a:p>
            <a:pPr fontAlgn="base">
              <a:spcBef>
                <a:spcPct val="0"/>
              </a:spcBef>
              <a:spcAft>
                <a:spcPct val="0"/>
              </a:spcAft>
            </a:pPr>
            <a:r>
              <a:rPr lang="ja-JP" altLang="en-US" dirty="0">
                <a:solidFill>
                  <a:prstClr val="black">
                    <a:lumMod val="95000"/>
                    <a:lumOff val="5000"/>
                  </a:prstClr>
                </a:solidFill>
                <a:latin typeface="Calibri" pitchFamily="34" charset="0"/>
                <a:ea typeface="ＭＳ Ｐゴシック" pitchFamily="50" charset="-128"/>
              </a:rPr>
              <a:t>（法定）相続分</a:t>
            </a:r>
          </a:p>
        </p:txBody>
      </p:sp>
      <p:sp>
        <p:nvSpPr>
          <p:cNvPr id="7" name="テキスト ボックス 6">
            <a:extLst>
              <a:ext uri="{FF2B5EF4-FFF2-40B4-BE49-F238E27FC236}">
                <a16:creationId xmlns:a16="http://schemas.microsoft.com/office/drawing/2014/main" id="{5DA29437-7AD6-411E-81AE-27CFEF2D0BB9}"/>
              </a:ext>
            </a:extLst>
          </p:cNvPr>
          <p:cNvSpPr txBox="1"/>
          <p:nvPr/>
        </p:nvSpPr>
        <p:spPr>
          <a:xfrm>
            <a:off x="3910801" y="5363924"/>
            <a:ext cx="780366" cy="369332"/>
          </a:xfrm>
          <a:prstGeom prst="rect">
            <a:avLst/>
          </a:prstGeom>
          <a:noFill/>
        </p:spPr>
        <p:txBody>
          <a:bodyPr wrap="square" rtlCol="0">
            <a:spAutoFit/>
          </a:bodyPr>
          <a:lstStyle/>
          <a:p>
            <a:pPr fontAlgn="base">
              <a:spcBef>
                <a:spcPct val="0"/>
              </a:spcBef>
              <a:spcAft>
                <a:spcPct val="0"/>
              </a:spcAft>
            </a:pPr>
            <a:r>
              <a:rPr lang="ja-JP" altLang="en-US" dirty="0">
                <a:solidFill>
                  <a:prstClr val="black">
                    <a:lumMod val="95000"/>
                    <a:lumOff val="5000"/>
                  </a:prstClr>
                </a:solidFill>
                <a:latin typeface="Calibri" pitchFamily="34" charset="0"/>
                <a:ea typeface="ＭＳ Ｐゴシック" pitchFamily="50" charset="-128"/>
              </a:rPr>
              <a:t>１０年</a:t>
            </a:r>
          </a:p>
        </p:txBody>
      </p:sp>
      <p:sp>
        <p:nvSpPr>
          <p:cNvPr id="8" name="テキスト ボックス 7">
            <a:extLst>
              <a:ext uri="{FF2B5EF4-FFF2-40B4-BE49-F238E27FC236}">
                <a16:creationId xmlns:a16="http://schemas.microsoft.com/office/drawing/2014/main" id="{A42B0455-2F2A-45BD-8192-5CA3C92A4929}"/>
              </a:ext>
            </a:extLst>
          </p:cNvPr>
          <p:cNvSpPr txBox="1"/>
          <p:nvPr/>
        </p:nvSpPr>
        <p:spPr>
          <a:xfrm>
            <a:off x="2425334" y="5651956"/>
            <a:ext cx="646331" cy="369332"/>
          </a:xfrm>
          <a:prstGeom prst="rect">
            <a:avLst/>
          </a:prstGeom>
          <a:noFill/>
        </p:spPr>
        <p:txBody>
          <a:bodyPr wrap="none" rtlCol="0">
            <a:spAutoFit/>
          </a:bodyPr>
          <a:lstStyle/>
          <a:p>
            <a:pPr fontAlgn="base">
              <a:spcBef>
                <a:spcPct val="0"/>
              </a:spcBef>
              <a:spcAft>
                <a:spcPct val="0"/>
              </a:spcAft>
            </a:pPr>
            <a:r>
              <a:rPr lang="ja-JP" altLang="en-US" dirty="0">
                <a:solidFill>
                  <a:prstClr val="black">
                    <a:lumMod val="95000"/>
                    <a:lumOff val="5000"/>
                  </a:prstClr>
                </a:solidFill>
                <a:latin typeface="Calibri" pitchFamily="34" charset="0"/>
                <a:ea typeface="ＭＳ Ｐゴシック" pitchFamily="50" charset="-128"/>
              </a:rPr>
              <a:t>法定</a:t>
            </a:r>
          </a:p>
        </p:txBody>
      </p:sp>
      <p:sp>
        <p:nvSpPr>
          <p:cNvPr id="10" name="テキスト ボックス 9">
            <a:extLst>
              <a:ext uri="{FF2B5EF4-FFF2-40B4-BE49-F238E27FC236}">
                <a16:creationId xmlns:a16="http://schemas.microsoft.com/office/drawing/2014/main" id="{086B9139-9ADB-4F20-9178-03B6049EF689}"/>
              </a:ext>
            </a:extLst>
          </p:cNvPr>
          <p:cNvSpPr txBox="1"/>
          <p:nvPr/>
        </p:nvSpPr>
        <p:spPr>
          <a:xfrm>
            <a:off x="4331272" y="5673390"/>
            <a:ext cx="709425" cy="369332"/>
          </a:xfrm>
          <a:prstGeom prst="rect">
            <a:avLst/>
          </a:prstGeom>
          <a:noFill/>
        </p:spPr>
        <p:txBody>
          <a:bodyPr wrap="square" rtlCol="0">
            <a:spAutoFit/>
          </a:bodyPr>
          <a:lstStyle/>
          <a:p>
            <a:pPr fontAlgn="base">
              <a:spcBef>
                <a:spcPct val="0"/>
              </a:spcBef>
              <a:spcAft>
                <a:spcPct val="0"/>
              </a:spcAft>
            </a:pPr>
            <a:r>
              <a:rPr lang="ja-JP" altLang="en-US" dirty="0">
                <a:solidFill>
                  <a:prstClr val="black">
                    <a:lumMod val="95000"/>
                    <a:lumOff val="5000"/>
                  </a:prstClr>
                </a:solidFill>
                <a:latin typeface="Calibri" pitchFamily="34" charset="0"/>
                <a:ea typeface="ＭＳ Ｐゴシック" pitchFamily="50" charset="-128"/>
              </a:rPr>
              <a:t>指定</a:t>
            </a:r>
          </a:p>
        </p:txBody>
      </p:sp>
    </p:spTree>
    <p:extLst>
      <p:ext uri="{BB962C8B-B14F-4D97-AF65-F5344CB8AC3E}">
        <p14:creationId xmlns:p14="http://schemas.microsoft.com/office/powerpoint/2010/main" val="23505344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down)">
                                      <p:cBhvr>
                                        <p:cTn id="7" dur="580">
                                          <p:stCondLst>
                                            <p:cond delay="0"/>
                                          </p:stCondLst>
                                        </p:cTn>
                                        <p:tgtEl>
                                          <p:spTgt spid="9"/>
                                        </p:tgtEl>
                                      </p:cBhvr>
                                    </p:animEffect>
                                    <p:anim calcmode="lin" valueType="num">
                                      <p:cBhvr>
                                        <p:cTn id="8" dur="1822" tmFilter="0,0; 0.14,0.36; 0.43,0.73; 0.71,0.91; 1.0,1.0">
                                          <p:stCondLst>
                                            <p:cond delay="0"/>
                                          </p:stCondLst>
                                        </p:cTn>
                                        <p:tgtEl>
                                          <p:spTgt spid="9"/>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9"/>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9"/>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9"/>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9"/>
                                        </p:tgtEl>
                                        <p:attrNameLst>
                                          <p:attrName>ppt_y</p:attrName>
                                        </p:attrNameLst>
                                      </p:cBhvr>
                                      <p:tavLst>
                                        <p:tav tm="0" fmla="#ppt_y-sin(pi*$)/81">
                                          <p:val>
                                            <p:fltVal val="0"/>
                                          </p:val>
                                        </p:tav>
                                        <p:tav tm="100000">
                                          <p:val>
                                            <p:fltVal val="1"/>
                                          </p:val>
                                        </p:tav>
                                      </p:tavLst>
                                    </p:anim>
                                    <p:animScale>
                                      <p:cBhvr>
                                        <p:cTn id="13" dur="26">
                                          <p:stCondLst>
                                            <p:cond delay="650"/>
                                          </p:stCondLst>
                                        </p:cTn>
                                        <p:tgtEl>
                                          <p:spTgt spid="9"/>
                                        </p:tgtEl>
                                      </p:cBhvr>
                                      <p:to x="100000" y="60000"/>
                                    </p:animScale>
                                    <p:animScale>
                                      <p:cBhvr>
                                        <p:cTn id="14" dur="166" decel="50000">
                                          <p:stCondLst>
                                            <p:cond delay="676"/>
                                          </p:stCondLst>
                                        </p:cTn>
                                        <p:tgtEl>
                                          <p:spTgt spid="9"/>
                                        </p:tgtEl>
                                      </p:cBhvr>
                                      <p:to x="100000" y="100000"/>
                                    </p:animScale>
                                    <p:animScale>
                                      <p:cBhvr>
                                        <p:cTn id="15" dur="26">
                                          <p:stCondLst>
                                            <p:cond delay="1312"/>
                                          </p:stCondLst>
                                        </p:cTn>
                                        <p:tgtEl>
                                          <p:spTgt spid="9"/>
                                        </p:tgtEl>
                                      </p:cBhvr>
                                      <p:to x="100000" y="80000"/>
                                    </p:animScale>
                                    <p:animScale>
                                      <p:cBhvr>
                                        <p:cTn id="16" dur="166" decel="50000">
                                          <p:stCondLst>
                                            <p:cond delay="1338"/>
                                          </p:stCondLst>
                                        </p:cTn>
                                        <p:tgtEl>
                                          <p:spTgt spid="9"/>
                                        </p:tgtEl>
                                      </p:cBhvr>
                                      <p:to x="100000" y="100000"/>
                                    </p:animScale>
                                    <p:animScale>
                                      <p:cBhvr>
                                        <p:cTn id="17" dur="26">
                                          <p:stCondLst>
                                            <p:cond delay="1642"/>
                                          </p:stCondLst>
                                        </p:cTn>
                                        <p:tgtEl>
                                          <p:spTgt spid="9"/>
                                        </p:tgtEl>
                                      </p:cBhvr>
                                      <p:to x="100000" y="90000"/>
                                    </p:animScale>
                                    <p:animScale>
                                      <p:cBhvr>
                                        <p:cTn id="18" dur="166" decel="50000">
                                          <p:stCondLst>
                                            <p:cond delay="1668"/>
                                          </p:stCondLst>
                                        </p:cTn>
                                        <p:tgtEl>
                                          <p:spTgt spid="9"/>
                                        </p:tgtEl>
                                      </p:cBhvr>
                                      <p:to x="100000" y="100000"/>
                                    </p:animScale>
                                    <p:animScale>
                                      <p:cBhvr>
                                        <p:cTn id="19" dur="26">
                                          <p:stCondLst>
                                            <p:cond delay="1808"/>
                                          </p:stCondLst>
                                        </p:cTn>
                                        <p:tgtEl>
                                          <p:spTgt spid="9"/>
                                        </p:tgtEl>
                                      </p:cBhvr>
                                      <p:to x="100000" y="95000"/>
                                    </p:animScale>
                                    <p:animScale>
                                      <p:cBhvr>
                                        <p:cTn id="20" dur="166" decel="50000">
                                          <p:stCondLst>
                                            <p:cond delay="1834"/>
                                          </p:stCondLst>
                                        </p:cTn>
                                        <p:tgtEl>
                                          <p:spTgt spid="9"/>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14"/>
                                        </p:tgtEl>
                                        <p:attrNameLst>
                                          <p:attrName>style.visibility</p:attrName>
                                        </p:attrNameLst>
                                      </p:cBhvr>
                                      <p:to>
                                        <p:strVal val="visible"/>
                                      </p:to>
                                    </p:set>
                                    <p:animEffect transition="in" filter="wipe(down)">
                                      <p:cBhvr>
                                        <p:cTn id="25" dur="580">
                                          <p:stCondLst>
                                            <p:cond delay="0"/>
                                          </p:stCondLst>
                                        </p:cTn>
                                        <p:tgtEl>
                                          <p:spTgt spid="14"/>
                                        </p:tgtEl>
                                      </p:cBhvr>
                                    </p:animEffect>
                                    <p:anim calcmode="lin" valueType="num">
                                      <p:cBhvr>
                                        <p:cTn id="26" dur="1822" tmFilter="0,0; 0.14,0.36; 0.43,0.73; 0.71,0.91; 1.0,1.0">
                                          <p:stCondLst>
                                            <p:cond delay="0"/>
                                          </p:stCondLst>
                                        </p:cTn>
                                        <p:tgtEl>
                                          <p:spTgt spid="14"/>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14"/>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14"/>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14"/>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14"/>
                                        </p:tgtEl>
                                        <p:attrNameLst>
                                          <p:attrName>ppt_y</p:attrName>
                                        </p:attrNameLst>
                                      </p:cBhvr>
                                      <p:tavLst>
                                        <p:tav tm="0" fmla="#ppt_y-sin(pi*$)/81">
                                          <p:val>
                                            <p:fltVal val="0"/>
                                          </p:val>
                                        </p:tav>
                                        <p:tav tm="100000">
                                          <p:val>
                                            <p:fltVal val="1"/>
                                          </p:val>
                                        </p:tav>
                                      </p:tavLst>
                                    </p:anim>
                                    <p:animScale>
                                      <p:cBhvr>
                                        <p:cTn id="31" dur="26">
                                          <p:stCondLst>
                                            <p:cond delay="650"/>
                                          </p:stCondLst>
                                        </p:cTn>
                                        <p:tgtEl>
                                          <p:spTgt spid="14"/>
                                        </p:tgtEl>
                                      </p:cBhvr>
                                      <p:to x="100000" y="60000"/>
                                    </p:animScale>
                                    <p:animScale>
                                      <p:cBhvr>
                                        <p:cTn id="32" dur="166" decel="50000">
                                          <p:stCondLst>
                                            <p:cond delay="676"/>
                                          </p:stCondLst>
                                        </p:cTn>
                                        <p:tgtEl>
                                          <p:spTgt spid="14"/>
                                        </p:tgtEl>
                                      </p:cBhvr>
                                      <p:to x="100000" y="100000"/>
                                    </p:animScale>
                                    <p:animScale>
                                      <p:cBhvr>
                                        <p:cTn id="33" dur="26">
                                          <p:stCondLst>
                                            <p:cond delay="1312"/>
                                          </p:stCondLst>
                                        </p:cTn>
                                        <p:tgtEl>
                                          <p:spTgt spid="14"/>
                                        </p:tgtEl>
                                      </p:cBhvr>
                                      <p:to x="100000" y="80000"/>
                                    </p:animScale>
                                    <p:animScale>
                                      <p:cBhvr>
                                        <p:cTn id="34" dur="166" decel="50000">
                                          <p:stCondLst>
                                            <p:cond delay="1338"/>
                                          </p:stCondLst>
                                        </p:cTn>
                                        <p:tgtEl>
                                          <p:spTgt spid="14"/>
                                        </p:tgtEl>
                                      </p:cBhvr>
                                      <p:to x="100000" y="100000"/>
                                    </p:animScale>
                                    <p:animScale>
                                      <p:cBhvr>
                                        <p:cTn id="35" dur="26">
                                          <p:stCondLst>
                                            <p:cond delay="1642"/>
                                          </p:stCondLst>
                                        </p:cTn>
                                        <p:tgtEl>
                                          <p:spTgt spid="14"/>
                                        </p:tgtEl>
                                      </p:cBhvr>
                                      <p:to x="100000" y="90000"/>
                                    </p:animScale>
                                    <p:animScale>
                                      <p:cBhvr>
                                        <p:cTn id="36" dur="166" decel="50000">
                                          <p:stCondLst>
                                            <p:cond delay="1668"/>
                                          </p:stCondLst>
                                        </p:cTn>
                                        <p:tgtEl>
                                          <p:spTgt spid="14"/>
                                        </p:tgtEl>
                                      </p:cBhvr>
                                      <p:to x="100000" y="100000"/>
                                    </p:animScale>
                                    <p:animScale>
                                      <p:cBhvr>
                                        <p:cTn id="37" dur="26">
                                          <p:stCondLst>
                                            <p:cond delay="1808"/>
                                          </p:stCondLst>
                                        </p:cTn>
                                        <p:tgtEl>
                                          <p:spTgt spid="14"/>
                                        </p:tgtEl>
                                      </p:cBhvr>
                                      <p:to x="100000" y="95000"/>
                                    </p:animScale>
                                    <p:animScale>
                                      <p:cBhvr>
                                        <p:cTn id="38" dur="166" decel="50000">
                                          <p:stCondLst>
                                            <p:cond delay="1834"/>
                                          </p:stCondLst>
                                        </p:cTn>
                                        <p:tgtEl>
                                          <p:spTgt spid="14"/>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grpId="0" nodeType="clickEffect">
                                  <p:stCondLst>
                                    <p:cond delay="0"/>
                                  </p:stCondLst>
                                  <p:childTnLst>
                                    <p:set>
                                      <p:cBhvr>
                                        <p:cTn id="42" dur="1" fill="hold">
                                          <p:stCondLst>
                                            <p:cond delay="0"/>
                                          </p:stCondLst>
                                        </p:cTn>
                                        <p:tgtEl>
                                          <p:spTgt spid="2"/>
                                        </p:tgtEl>
                                        <p:attrNameLst>
                                          <p:attrName>style.visibility</p:attrName>
                                        </p:attrNameLst>
                                      </p:cBhvr>
                                      <p:to>
                                        <p:strVal val="visible"/>
                                      </p:to>
                                    </p:set>
                                    <p:animEffect transition="in" filter="wipe(down)">
                                      <p:cBhvr>
                                        <p:cTn id="43" dur="580">
                                          <p:stCondLst>
                                            <p:cond delay="0"/>
                                          </p:stCondLst>
                                        </p:cTn>
                                        <p:tgtEl>
                                          <p:spTgt spid="2"/>
                                        </p:tgtEl>
                                      </p:cBhvr>
                                    </p:animEffect>
                                    <p:anim calcmode="lin" valueType="num">
                                      <p:cBhvr>
                                        <p:cTn id="44"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49" dur="26">
                                          <p:stCondLst>
                                            <p:cond delay="650"/>
                                          </p:stCondLst>
                                        </p:cTn>
                                        <p:tgtEl>
                                          <p:spTgt spid="2"/>
                                        </p:tgtEl>
                                      </p:cBhvr>
                                      <p:to x="100000" y="60000"/>
                                    </p:animScale>
                                    <p:animScale>
                                      <p:cBhvr>
                                        <p:cTn id="50" dur="166" decel="50000">
                                          <p:stCondLst>
                                            <p:cond delay="676"/>
                                          </p:stCondLst>
                                        </p:cTn>
                                        <p:tgtEl>
                                          <p:spTgt spid="2"/>
                                        </p:tgtEl>
                                      </p:cBhvr>
                                      <p:to x="100000" y="100000"/>
                                    </p:animScale>
                                    <p:animScale>
                                      <p:cBhvr>
                                        <p:cTn id="51" dur="26">
                                          <p:stCondLst>
                                            <p:cond delay="1312"/>
                                          </p:stCondLst>
                                        </p:cTn>
                                        <p:tgtEl>
                                          <p:spTgt spid="2"/>
                                        </p:tgtEl>
                                      </p:cBhvr>
                                      <p:to x="100000" y="80000"/>
                                    </p:animScale>
                                    <p:animScale>
                                      <p:cBhvr>
                                        <p:cTn id="52" dur="166" decel="50000">
                                          <p:stCondLst>
                                            <p:cond delay="1338"/>
                                          </p:stCondLst>
                                        </p:cTn>
                                        <p:tgtEl>
                                          <p:spTgt spid="2"/>
                                        </p:tgtEl>
                                      </p:cBhvr>
                                      <p:to x="100000" y="100000"/>
                                    </p:animScale>
                                    <p:animScale>
                                      <p:cBhvr>
                                        <p:cTn id="53" dur="26">
                                          <p:stCondLst>
                                            <p:cond delay="1642"/>
                                          </p:stCondLst>
                                        </p:cTn>
                                        <p:tgtEl>
                                          <p:spTgt spid="2"/>
                                        </p:tgtEl>
                                      </p:cBhvr>
                                      <p:to x="100000" y="90000"/>
                                    </p:animScale>
                                    <p:animScale>
                                      <p:cBhvr>
                                        <p:cTn id="54" dur="166" decel="50000">
                                          <p:stCondLst>
                                            <p:cond delay="1668"/>
                                          </p:stCondLst>
                                        </p:cTn>
                                        <p:tgtEl>
                                          <p:spTgt spid="2"/>
                                        </p:tgtEl>
                                      </p:cBhvr>
                                      <p:to x="100000" y="100000"/>
                                    </p:animScale>
                                    <p:animScale>
                                      <p:cBhvr>
                                        <p:cTn id="55" dur="26">
                                          <p:stCondLst>
                                            <p:cond delay="1808"/>
                                          </p:stCondLst>
                                        </p:cTn>
                                        <p:tgtEl>
                                          <p:spTgt spid="2"/>
                                        </p:tgtEl>
                                      </p:cBhvr>
                                      <p:to x="100000" y="95000"/>
                                    </p:animScale>
                                    <p:animScale>
                                      <p:cBhvr>
                                        <p:cTn id="56" dur="166" decel="50000">
                                          <p:stCondLst>
                                            <p:cond delay="1834"/>
                                          </p:stCondLst>
                                        </p:cTn>
                                        <p:tgtEl>
                                          <p:spTgt spid="2"/>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26" presetClass="entr" presetSubtype="0" fill="hold" grpId="0" nodeType="clickEffect">
                                  <p:stCondLst>
                                    <p:cond delay="0"/>
                                  </p:stCondLst>
                                  <p:childTnLst>
                                    <p:set>
                                      <p:cBhvr>
                                        <p:cTn id="60" dur="1" fill="hold">
                                          <p:stCondLst>
                                            <p:cond delay="0"/>
                                          </p:stCondLst>
                                        </p:cTn>
                                        <p:tgtEl>
                                          <p:spTgt spid="3"/>
                                        </p:tgtEl>
                                        <p:attrNameLst>
                                          <p:attrName>style.visibility</p:attrName>
                                        </p:attrNameLst>
                                      </p:cBhvr>
                                      <p:to>
                                        <p:strVal val="visible"/>
                                      </p:to>
                                    </p:set>
                                    <p:animEffect transition="in" filter="wipe(down)">
                                      <p:cBhvr>
                                        <p:cTn id="61" dur="580">
                                          <p:stCondLst>
                                            <p:cond delay="0"/>
                                          </p:stCondLst>
                                        </p:cTn>
                                        <p:tgtEl>
                                          <p:spTgt spid="3"/>
                                        </p:tgtEl>
                                      </p:cBhvr>
                                    </p:animEffect>
                                    <p:anim calcmode="lin" valueType="num">
                                      <p:cBhvr>
                                        <p:cTn id="62"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67" dur="26">
                                          <p:stCondLst>
                                            <p:cond delay="650"/>
                                          </p:stCondLst>
                                        </p:cTn>
                                        <p:tgtEl>
                                          <p:spTgt spid="3"/>
                                        </p:tgtEl>
                                      </p:cBhvr>
                                      <p:to x="100000" y="60000"/>
                                    </p:animScale>
                                    <p:animScale>
                                      <p:cBhvr>
                                        <p:cTn id="68" dur="166" decel="50000">
                                          <p:stCondLst>
                                            <p:cond delay="676"/>
                                          </p:stCondLst>
                                        </p:cTn>
                                        <p:tgtEl>
                                          <p:spTgt spid="3"/>
                                        </p:tgtEl>
                                      </p:cBhvr>
                                      <p:to x="100000" y="100000"/>
                                    </p:animScale>
                                    <p:animScale>
                                      <p:cBhvr>
                                        <p:cTn id="69" dur="26">
                                          <p:stCondLst>
                                            <p:cond delay="1312"/>
                                          </p:stCondLst>
                                        </p:cTn>
                                        <p:tgtEl>
                                          <p:spTgt spid="3"/>
                                        </p:tgtEl>
                                      </p:cBhvr>
                                      <p:to x="100000" y="80000"/>
                                    </p:animScale>
                                    <p:animScale>
                                      <p:cBhvr>
                                        <p:cTn id="70" dur="166" decel="50000">
                                          <p:stCondLst>
                                            <p:cond delay="1338"/>
                                          </p:stCondLst>
                                        </p:cTn>
                                        <p:tgtEl>
                                          <p:spTgt spid="3"/>
                                        </p:tgtEl>
                                      </p:cBhvr>
                                      <p:to x="100000" y="100000"/>
                                    </p:animScale>
                                    <p:animScale>
                                      <p:cBhvr>
                                        <p:cTn id="71" dur="26">
                                          <p:stCondLst>
                                            <p:cond delay="1642"/>
                                          </p:stCondLst>
                                        </p:cTn>
                                        <p:tgtEl>
                                          <p:spTgt spid="3"/>
                                        </p:tgtEl>
                                      </p:cBhvr>
                                      <p:to x="100000" y="90000"/>
                                    </p:animScale>
                                    <p:animScale>
                                      <p:cBhvr>
                                        <p:cTn id="72" dur="166" decel="50000">
                                          <p:stCondLst>
                                            <p:cond delay="1668"/>
                                          </p:stCondLst>
                                        </p:cTn>
                                        <p:tgtEl>
                                          <p:spTgt spid="3"/>
                                        </p:tgtEl>
                                      </p:cBhvr>
                                      <p:to x="100000" y="100000"/>
                                    </p:animScale>
                                    <p:animScale>
                                      <p:cBhvr>
                                        <p:cTn id="73" dur="26">
                                          <p:stCondLst>
                                            <p:cond delay="1808"/>
                                          </p:stCondLst>
                                        </p:cTn>
                                        <p:tgtEl>
                                          <p:spTgt spid="3"/>
                                        </p:tgtEl>
                                      </p:cBhvr>
                                      <p:to x="100000" y="95000"/>
                                    </p:animScale>
                                    <p:animScale>
                                      <p:cBhvr>
                                        <p:cTn id="74" dur="166" decel="50000">
                                          <p:stCondLst>
                                            <p:cond delay="1834"/>
                                          </p:stCondLst>
                                        </p:cTn>
                                        <p:tgtEl>
                                          <p:spTgt spid="3"/>
                                        </p:tgtEl>
                                      </p:cBhvr>
                                      <p:to x="100000" y="100000"/>
                                    </p:animScale>
                                  </p:childTnLst>
                                </p:cTn>
                              </p:par>
                            </p:childTnLst>
                          </p:cTn>
                        </p:par>
                      </p:childTnLst>
                    </p:cTn>
                  </p:par>
                  <p:par>
                    <p:cTn id="75" fill="hold">
                      <p:stCondLst>
                        <p:cond delay="indefinite"/>
                      </p:stCondLst>
                      <p:childTnLst>
                        <p:par>
                          <p:cTn id="76" fill="hold">
                            <p:stCondLst>
                              <p:cond delay="0"/>
                            </p:stCondLst>
                            <p:childTnLst>
                              <p:par>
                                <p:cTn id="77" presetID="42" presetClass="entr" presetSubtype="0" fill="hold" grpId="0" nodeType="clickEffect">
                                  <p:stCondLst>
                                    <p:cond delay="0"/>
                                  </p:stCondLst>
                                  <p:childTnLst>
                                    <p:set>
                                      <p:cBhvr>
                                        <p:cTn id="78" dur="1" fill="hold">
                                          <p:stCondLst>
                                            <p:cond delay="0"/>
                                          </p:stCondLst>
                                        </p:cTn>
                                        <p:tgtEl>
                                          <p:spTgt spid="7"/>
                                        </p:tgtEl>
                                        <p:attrNameLst>
                                          <p:attrName>style.visibility</p:attrName>
                                        </p:attrNameLst>
                                      </p:cBhvr>
                                      <p:to>
                                        <p:strVal val="visible"/>
                                      </p:to>
                                    </p:set>
                                    <p:animEffect transition="in" filter="fade">
                                      <p:cBhvr>
                                        <p:cTn id="79" dur="1000"/>
                                        <p:tgtEl>
                                          <p:spTgt spid="7"/>
                                        </p:tgtEl>
                                      </p:cBhvr>
                                    </p:animEffect>
                                    <p:anim calcmode="lin" valueType="num">
                                      <p:cBhvr>
                                        <p:cTn id="80" dur="1000" fill="hold"/>
                                        <p:tgtEl>
                                          <p:spTgt spid="7"/>
                                        </p:tgtEl>
                                        <p:attrNameLst>
                                          <p:attrName>ppt_x</p:attrName>
                                        </p:attrNameLst>
                                      </p:cBhvr>
                                      <p:tavLst>
                                        <p:tav tm="0">
                                          <p:val>
                                            <p:strVal val="#ppt_x"/>
                                          </p:val>
                                        </p:tav>
                                        <p:tav tm="100000">
                                          <p:val>
                                            <p:strVal val="#ppt_x"/>
                                          </p:val>
                                        </p:tav>
                                      </p:tavLst>
                                    </p:anim>
                                    <p:anim calcmode="lin" valueType="num">
                                      <p:cBhvr>
                                        <p:cTn id="81"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82" fill="hold">
                      <p:stCondLst>
                        <p:cond delay="indefinite"/>
                      </p:stCondLst>
                      <p:childTnLst>
                        <p:par>
                          <p:cTn id="83" fill="hold">
                            <p:stCondLst>
                              <p:cond delay="0"/>
                            </p:stCondLst>
                            <p:childTnLst>
                              <p:par>
                                <p:cTn id="84" presetID="42" presetClass="entr" presetSubtype="0" fill="hold" grpId="0" nodeType="clickEffect">
                                  <p:stCondLst>
                                    <p:cond delay="0"/>
                                  </p:stCondLst>
                                  <p:childTnLst>
                                    <p:set>
                                      <p:cBhvr>
                                        <p:cTn id="85" dur="1" fill="hold">
                                          <p:stCondLst>
                                            <p:cond delay="0"/>
                                          </p:stCondLst>
                                        </p:cTn>
                                        <p:tgtEl>
                                          <p:spTgt spid="8"/>
                                        </p:tgtEl>
                                        <p:attrNameLst>
                                          <p:attrName>style.visibility</p:attrName>
                                        </p:attrNameLst>
                                      </p:cBhvr>
                                      <p:to>
                                        <p:strVal val="visible"/>
                                      </p:to>
                                    </p:set>
                                    <p:animEffect transition="in" filter="fade">
                                      <p:cBhvr>
                                        <p:cTn id="86" dur="1000"/>
                                        <p:tgtEl>
                                          <p:spTgt spid="8"/>
                                        </p:tgtEl>
                                      </p:cBhvr>
                                    </p:animEffect>
                                    <p:anim calcmode="lin" valueType="num">
                                      <p:cBhvr>
                                        <p:cTn id="87" dur="1000" fill="hold"/>
                                        <p:tgtEl>
                                          <p:spTgt spid="8"/>
                                        </p:tgtEl>
                                        <p:attrNameLst>
                                          <p:attrName>ppt_x</p:attrName>
                                        </p:attrNameLst>
                                      </p:cBhvr>
                                      <p:tavLst>
                                        <p:tav tm="0">
                                          <p:val>
                                            <p:strVal val="#ppt_x"/>
                                          </p:val>
                                        </p:tav>
                                        <p:tav tm="100000">
                                          <p:val>
                                            <p:strVal val="#ppt_x"/>
                                          </p:val>
                                        </p:tav>
                                      </p:tavLst>
                                    </p:anim>
                                    <p:anim calcmode="lin" valueType="num">
                                      <p:cBhvr>
                                        <p:cTn id="88"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89" fill="hold">
                      <p:stCondLst>
                        <p:cond delay="indefinite"/>
                      </p:stCondLst>
                      <p:childTnLst>
                        <p:par>
                          <p:cTn id="90" fill="hold">
                            <p:stCondLst>
                              <p:cond delay="0"/>
                            </p:stCondLst>
                            <p:childTnLst>
                              <p:par>
                                <p:cTn id="91" presetID="42" presetClass="entr" presetSubtype="0" fill="hold" grpId="0" nodeType="clickEffect">
                                  <p:stCondLst>
                                    <p:cond delay="0"/>
                                  </p:stCondLst>
                                  <p:childTnLst>
                                    <p:set>
                                      <p:cBhvr>
                                        <p:cTn id="92" dur="1" fill="hold">
                                          <p:stCondLst>
                                            <p:cond delay="0"/>
                                          </p:stCondLst>
                                        </p:cTn>
                                        <p:tgtEl>
                                          <p:spTgt spid="10"/>
                                        </p:tgtEl>
                                        <p:attrNameLst>
                                          <p:attrName>style.visibility</p:attrName>
                                        </p:attrNameLst>
                                      </p:cBhvr>
                                      <p:to>
                                        <p:strVal val="visible"/>
                                      </p:to>
                                    </p:set>
                                    <p:animEffect transition="in" filter="fade">
                                      <p:cBhvr>
                                        <p:cTn id="93" dur="1000"/>
                                        <p:tgtEl>
                                          <p:spTgt spid="10"/>
                                        </p:tgtEl>
                                      </p:cBhvr>
                                    </p:animEffect>
                                    <p:anim calcmode="lin" valueType="num">
                                      <p:cBhvr>
                                        <p:cTn id="94" dur="1000" fill="hold"/>
                                        <p:tgtEl>
                                          <p:spTgt spid="10"/>
                                        </p:tgtEl>
                                        <p:attrNameLst>
                                          <p:attrName>ppt_x</p:attrName>
                                        </p:attrNameLst>
                                      </p:cBhvr>
                                      <p:tavLst>
                                        <p:tav tm="0">
                                          <p:val>
                                            <p:strVal val="#ppt_x"/>
                                          </p:val>
                                        </p:tav>
                                        <p:tav tm="100000">
                                          <p:val>
                                            <p:strVal val="#ppt_x"/>
                                          </p:val>
                                        </p:tav>
                                      </p:tavLst>
                                    </p:anim>
                                    <p:anim calcmode="lin" valueType="num">
                                      <p:cBhvr>
                                        <p:cTn id="95"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4" grpId="0"/>
      <p:bldP spid="2" grpId="0"/>
      <p:bldP spid="3" grpId="0"/>
      <p:bldP spid="7" grpId="0"/>
      <p:bldP spid="8" grpId="0"/>
      <p:bldP spid="10" grpId="0"/>
    </p:bldLst>
  </p:timing>
</p:sld>
</file>

<file path=ppt/slides/slide3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6" name="テキスト プレースホルダー 5">
            <a:extLst>
              <a:ext uri="{FF2B5EF4-FFF2-40B4-BE49-F238E27FC236}">
                <a16:creationId xmlns:a16="http://schemas.microsoft.com/office/drawing/2014/main" id="{8FC6B10C-8320-46D2-8699-82B82C3E2DB0}"/>
              </a:ext>
            </a:extLst>
          </p:cNvPr>
          <p:cNvSpPr>
            <a:spLocks noGrp="1"/>
          </p:cNvSpPr>
          <p:nvPr>
            <p:ph type="body" idx="1"/>
          </p:nvPr>
        </p:nvSpPr>
        <p:spPr>
          <a:xfrm>
            <a:off x="1667508" y="168095"/>
            <a:ext cx="8856984" cy="6553380"/>
          </a:xfrm>
        </p:spPr>
        <p:txBody>
          <a:bodyPr>
            <a:noAutofit/>
          </a:bodyPr>
          <a:lstStyle/>
          <a:p>
            <a:pPr>
              <a:buClr>
                <a:srgbClr val="0BD0D9"/>
              </a:buClr>
              <a:defRPr/>
            </a:pPr>
            <a:r>
              <a:rPr lang="ja-JP" altLang="en-US" sz="1800" dirty="0">
                <a:solidFill>
                  <a:schemeClr val="bg1">
                    <a:lumMod val="85000"/>
                    <a:lumOff val="15000"/>
                  </a:schemeClr>
                </a:solidFill>
                <a:latin typeface="Constantia"/>
                <a:ea typeface="HGP明朝E" panose="02020900000000000000" pitchFamily="18" charset="-128"/>
              </a:rPr>
              <a:t>　 </a:t>
            </a:r>
            <a:r>
              <a:rPr lang="ja-JP" altLang="en-US" sz="1800" dirty="0">
                <a:solidFill>
                  <a:schemeClr val="bg1">
                    <a:lumMod val="85000"/>
                    <a:lumOff val="15000"/>
                  </a:schemeClr>
                </a:solidFill>
              </a:rPr>
              <a:t> 　 また、改正法の（　　　　 ）前に被相続人が死亡した場合の遺産分割についても、新法の</a:t>
            </a:r>
            <a:endParaRPr lang="en-US" altLang="ja-JP" sz="1800" dirty="0">
              <a:solidFill>
                <a:schemeClr val="bg1">
                  <a:lumMod val="85000"/>
                  <a:lumOff val="15000"/>
                </a:schemeClr>
              </a:solidFill>
            </a:endParaRPr>
          </a:p>
          <a:p>
            <a:pPr>
              <a:buClr>
                <a:srgbClr val="0BD0D9"/>
              </a:buClr>
              <a:defRPr/>
            </a:pPr>
            <a:r>
              <a:rPr lang="ja-JP" altLang="en-US" sz="1800" dirty="0">
                <a:solidFill>
                  <a:schemeClr val="bg1">
                    <a:lumMod val="85000"/>
                    <a:lumOff val="15000"/>
                  </a:schemeClr>
                </a:solidFill>
              </a:rPr>
              <a:t>　　　ルールを適用（改正法附則３）、ただし経過措置により、少なくとも施行時から（　 　 ）の</a:t>
            </a:r>
            <a:endParaRPr lang="en-US" altLang="ja-JP" sz="1800" dirty="0">
              <a:solidFill>
                <a:schemeClr val="bg1">
                  <a:lumMod val="85000"/>
                  <a:lumOff val="15000"/>
                </a:schemeClr>
              </a:solidFill>
            </a:endParaRPr>
          </a:p>
          <a:p>
            <a:pPr>
              <a:buClr>
                <a:srgbClr val="0BD0D9"/>
              </a:buClr>
              <a:defRPr/>
            </a:pPr>
            <a:r>
              <a:rPr lang="ja-JP" altLang="en-US" sz="1800" dirty="0">
                <a:solidFill>
                  <a:schemeClr val="bg1">
                    <a:lumMod val="85000"/>
                    <a:lumOff val="15000"/>
                  </a:schemeClr>
                </a:solidFill>
              </a:rPr>
              <a:t>　      猶予期間を設ける。</a:t>
            </a:r>
            <a:endParaRPr lang="en-US" altLang="ja-JP" sz="1800" dirty="0">
              <a:solidFill>
                <a:schemeClr val="bg1">
                  <a:lumMod val="85000"/>
                  <a:lumOff val="15000"/>
                </a:schemeClr>
              </a:solidFill>
            </a:endParaRPr>
          </a:p>
          <a:p>
            <a:pPr>
              <a:buClr>
                <a:srgbClr val="0BD0D9"/>
              </a:buClr>
              <a:defRPr/>
            </a:pPr>
            <a:r>
              <a:rPr lang="ja-JP" altLang="en-US" sz="1800" dirty="0">
                <a:solidFill>
                  <a:schemeClr val="bg1">
                    <a:lumMod val="85000"/>
                    <a:lumOff val="15000"/>
                  </a:schemeClr>
                </a:solidFill>
              </a:rPr>
              <a:t> 　 ・ 遺産共有と通常共有が併存する場合において、相続開始時から（　　　　）を経過した</a:t>
            </a:r>
            <a:endParaRPr lang="en-US" altLang="ja-JP" sz="1800" dirty="0">
              <a:solidFill>
                <a:schemeClr val="bg1">
                  <a:lumMod val="85000"/>
                  <a:lumOff val="15000"/>
                </a:schemeClr>
              </a:solidFill>
            </a:endParaRPr>
          </a:p>
          <a:p>
            <a:pPr>
              <a:buClr>
                <a:srgbClr val="0BD0D9"/>
              </a:buClr>
              <a:defRPr/>
            </a:pPr>
            <a:r>
              <a:rPr lang="ja-JP" altLang="en-US" sz="1800" dirty="0">
                <a:solidFill>
                  <a:schemeClr val="bg1">
                    <a:lumMod val="85000"/>
                    <a:lumOff val="15000"/>
                  </a:schemeClr>
                </a:solidFill>
              </a:rPr>
              <a:t>　　　ときは、遺産共有関係の解消も、地方裁判所等の共有物分割訴訟において実施する</a:t>
            </a:r>
            <a:endParaRPr lang="en-US" altLang="ja-JP" sz="1800" dirty="0">
              <a:solidFill>
                <a:schemeClr val="bg1">
                  <a:lumMod val="85000"/>
                  <a:lumOff val="15000"/>
                </a:schemeClr>
              </a:solidFill>
            </a:endParaRPr>
          </a:p>
          <a:p>
            <a:pPr>
              <a:buClr>
                <a:srgbClr val="0BD0D9"/>
              </a:buClr>
              <a:defRPr/>
            </a:pPr>
            <a:r>
              <a:rPr lang="ja-JP" altLang="en-US" sz="1800" dirty="0">
                <a:solidFill>
                  <a:schemeClr val="bg1">
                    <a:lumMod val="85000"/>
                    <a:lumOff val="15000"/>
                  </a:schemeClr>
                </a:solidFill>
              </a:rPr>
              <a:t>　　　ことを可能とする、ただし被告である相続人が異議申出をしたときは、不可</a:t>
            </a:r>
            <a:r>
              <a:rPr lang="ja-JP" altLang="en-US" sz="1800" dirty="0">
                <a:solidFill>
                  <a:schemeClr val="bg1">
                    <a:lumMod val="85000"/>
                    <a:lumOff val="15000"/>
                  </a:schemeClr>
                </a:solidFill>
                <a:latin typeface="Constantia"/>
                <a:ea typeface="HGP明朝E" panose="02020900000000000000" pitchFamily="18" charset="-128"/>
              </a:rPr>
              <a:t>（新民法２５８</a:t>
            </a:r>
            <a:r>
              <a:rPr lang="en-US" altLang="ja-JP" sz="1800" dirty="0">
                <a:solidFill>
                  <a:schemeClr val="bg1">
                    <a:lumMod val="85000"/>
                    <a:lumOff val="15000"/>
                  </a:schemeClr>
                </a:solidFill>
                <a:latin typeface="Constantia"/>
                <a:ea typeface="HGP明朝E" panose="02020900000000000000" pitchFamily="18" charset="-128"/>
              </a:rPr>
              <a:t> </a:t>
            </a:r>
          </a:p>
          <a:p>
            <a:pPr>
              <a:buClr>
                <a:srgbClr val="0BD0D9"/>
              </a:buClr>
              <a:defRPr/>
            </a:pPr>
            <a:r>
              <a:rPr lang="en-US" altLang="ja-JP" sz="1800" dirty="0">
                <a:solidFill>
                  <a:schemeClr val="bg1">
                    <a:lumMod val="85000"/>
                    <a:lumOff val="15000"/>
                  </a:schemeClr>
                </a:solidFill>
                <a:latin typeface="Constantia"/>
                <a:ea typeface="HGP明朝E" panose="02020900000000000000" pitchFamily="18" charset="-128"/>
              </a:rPr>
              <a:t>        </a:t>
            </a:r>
            <a:r>
              <a:rPr lang="ja-JP" altLang="en-US" sz="1800" dirty="0">
                <a:solidFill>
                  <a:schemeClr val="bg1">
                    <a:lumMod val="85000"/>
                    <a:lumOff val="15000"/>
                  </a:schemeClr>
                </a:solidFill>
                <a:latin typeface="Constantia"/>
                <a:ea typeface="HGP明朝E" panose="02020900000000000000" pitchFamily="18" charset="-128"/>
              </a:rPr>
              <a:t>条の２ ②③）。 </a:t>
            </a:r>
            <a:r>
              <a:rPr lang="ja-JP" altLang="en-US" sz="1800" dirty="0">
                <a:solidFill>
                  <a:schemeClr val="bg1">
                    <a:lumMod val="85000"/>
                    <a:lumOff val="15000"/>
                  </a:schemeClr>
                </a:solidFill>
              </a:rPr>
              <a:t>　　　 </a:t>
            </a:r>
            <a:endParaRPr lang="en-US" altLang="ja-JP" sz="1800" dirty="0">
              <a:solidFill>
                <a:schemeClr val="bg1">
                  <a:lumMod val="85000"/>
                  <a:lumOff val="15000"/>
                </a:schemeClr>
              </a:solidFill>
            </a:endParaRPr>
          </a:p>
          <a:p>
            <a:pPr>
              <a:buClr>
                <a:srgbClr val="0BD0D9"/>
              </a:buClr>
              <a:defRPr/>
            </a:pPr>
            <a:r>
              <a:rPr lang="ja-JP" altLang="en-US" sz="1800" dirty="0">
                <a:solidFill>
                  <a:schemeClr val="bg1">
                    <a:lumMod val="85000"/>
                    <a:lumOff val="15000"/>
                  </a:schemeClr>
                </a:solidFill>
              </a:rPr>
              <a:t>     ・ 不明相続人の不動産の持分取得・譲渡</a:t>
            </a:r>
            <a:endParaRPr lang="en-US" altLang="ja-JP" sz="1800" dirty="0">
              <a:solidFill>
                <a:schemeClr val="bg1">
                  <a:lumMod val="85000"/>
                  <a:lumOff val="15000"/>
                </a:schemeClr>
              </a:solidFill>
            </a:endParaRPr>
          </a:p>
          <a:p>
            <a:pPr>
              <a:buClr>
                <a:srgbClr val="0BD0D9"/>
              </a:buClr>
              <a:defRPr/>
            </a:pPr>
            <a:r>
              <a:rPr lang="ja-JP" altLang="en-US" sz="1800" dirty="0">
                <a:solidFill>
                  <a:schemeClr val="bg1">
                    <a:lumMod val="85000"/>
                    <a:lumOff val="15000"/>
                  </a:schemeClr>
                </a:solidFill>
              </a:rPr>
              <a:t>　　　 共有者（相続人を含む）は、相続開始時から（　　　 ）を経過したときに限り、持分取得・</a:t>
            </a:r>
            <a:endParaRPr lang="en-US" altLang="ja-JP" sz="1800" dirty="0">
              <a:solidFill>
                <a:schemeClr val="bg1">
                  <a:lumMod val="85000"/>
                  <a:lumOff val="15000"/>
                </a:schemeClr>
              </a:solidFill>
            </a:endParaRPr>
          </a:p>
          <a:p>
            <a:pPr>
              <a:buClr>
                <a:srgbClr val="0BD0D9"/>
              </a:buClr>
              <a:defRPr/>
            </a:pPr>
            <a:r>
              <a:rPr lang="ja-JP" altLang="en-US" sz="1800" dirty="0">
                <a:solidFill>
                  <a:schemeClr val="bg1">
                    <a:lumMod val="85000"/>
                    <a:lumOff val="15000"/>
                  </a:schemeClr>
                </a:solidFill>
              </a:rPr>
              <a:t>　　　 譲渡制度により、所在等不明相続人との共有関係を解消することができる。</a:t>
            </a:r>
            <a:endParaRPr lang="en-US" altLang="ja-JP" sz="1800" dirty="0">
              <a:solidFill>
                <a:schemeClr val="bg1">
                  <a:lumMod val="85000"/>
                  <a:lumOff val="15000"/>
                </a:schemeClr>
              </a:solidFill>
            </a:endParaRPr>
          </a:p>
          <a:p>
            <a:pPr>
              <a:buClr>
                <a:srgbClr val="0BD0D9"/>
              </a:buClr>
              <a:defRPr/>
            </a:pPr>
            <a:r>
              <a:rPr lang="ja-JP" altLang="en-US" sz="1800" dirty="0">
                <a:solidFill>
                  <a:schemeClr val="bg1">
                    <a:lumMod val="85000"/>
                    <a:lumOff val="15000"/>
                  </a:schemeClr>
                </a:solidFill>
                <a:latin typeface="Constantia"/>
                <a:ea typeface="HGP明朝E" panose="02020900000000000000" pitchFamily="18" charset="-128"/>
              </a:rPr>
              <a:t>　　　 ① 共有者は、（　　　　　　　　　  ）を得て、所在等不明相続人（氏名等不特定を含む）</a:t>
            </a:r>
            <a:endParaRPr lang="en-US" altLang="ja-JP" sz="1800" dirty="0">
              <a:solidFill>
                <a:schemeClr val="bg1">
                  <a:lumMod val="85000"/>
                  <a:lumOff val="15000"/>
                </a:schemeClr>
              </a:solidFill>
              <a:latin typeface="Constantia"/>
              <a:ea typeface="HGP明朝E" panose="02020900000000000000" pitchFamily="18" charset="-128"/>
            </a:endParaRPr>
          </a:p>
          <a:p>
            <a:pPr>
              <a:buClr>
                <a:srgbClr val="0BD0D9"/>
              </a:buClr>
              <a:defRPr/>
            </a:pPr>
            <a:r>
              <a:rPr lang="en-US" altLang="ja-JP" sz="1800" dirty="0">
                <a:solidFill>
                  <a:schemeClr val="bg1">
                    <a:lumMod val="85000"/>
                    <a:lumOff val="15000"/>
                  </a:schemeClr>
                </a:solidFill>
                <a:latin typeface="Constantia"/>
                <a:ea typeface="HGP明朝E" panose="02020900000000000000" pitchFamily="18" charset="-128"/>
              </a:rPr>
              <a:t>              </a:t>
            </a:r>
            <a:r>
              <a:rPr lang="ja-JP" altLang="en-US" sz="1800" dirty="0">
                <a:solidFill>
                  <a:schemeClr val="bg1">
                    <a:lumMod val="85000"/>
                    <a:lumOff val="15000"/>
                  </a:schemeClr>
                </a:solidFill>
                <a:latin typeface="Constantia"/>
                <a:ea typeface="HGP明朝E" panose="02020900000000000000" pitchFamily="18" charset="-128"/>
              </a:rPr>
              <a:t>の不動産の持分をその価額に相当する額の金銭の（　　　 ）をした上で、（　　　 ）</a:t>
            </a:r>
            <a:endParaRPr lang="en-US" altLang="ja-JP" sz="1800" dirty="0">
              <a:solidFill>
                <a:schemeClr val="bg1">
                  <a:lumMod val="85000"/>
                  <a:lumOff val="15000"/>
                </a:schemeClr>
              </a:solidFill>
              <a:latin typeface="Constantia"/>
              <a:ea typeface="HGP明朝E" panose="02020900000000000000" pitchFamily="18" charset="-128"/>
            </a:endParaRPr>
          </a:p>
          <a:p>
            <a:pPr>
              <a:buClr>
                <a:srgbClr val="0BD0D9"/>
              </a:buClr>
              <a:defRPr/>
            </a:pPr>
            <a:r>
              <a:rPr lang="en-US" altLang="ja-JP" sz="1800" dirty="0">
                <a:solidFill>
                  <a:schemeClr val="bg1">
                    <a:lumMod val="85000"/>
                    <a:lumOff val="15000"/>
                  </a:schemeClr>
                </a:solidFill>
                <a:latin typeface="Constantia"/>
                <a:ea typeface="HGP明朝E" panose="02020900000000000000" pitchFamily="18" charset="-128"/>
              </a:rPr>
              <a:t>          </a:t>
            </a:r>
            <a:r>
              <a:rPr lang="ja-JP" altLang="en-US" sz="1800" dirty="0">
                <a:solidFill>
                  <a:schemeClr val="bg1">
                    <a:lumMod val="85000"/>
                    <a:lumOff val="15000"/>
                  </a:schemeClr>
                </a:solidFill>
                <a:latin typeface="Constantia"/>
                <a:ea typeface="HGP明朝E" panose="02020900000000000000" pitchFamily="18" charset="-128"/>
              </a:rPr>
              <a:t>    することができる（新民法２６２条の２ ③）。</a:t>
            </a:r>
            <a:endParaRPr lang="en-US" altLang="ja-JP" sz="1800" dirty="0">
              <a:solidFill>
                <a:schemeClr val="bg1">
                  <a:lumMod val="85000"/>
                  <a:lumOff val="15000"/>
                </a:schemeClr>
              </a:solidFill>
              <a:latin typeface="Constantia"/>
              <a:ea typeface="HGP明朝E" panose="02020900000000000000" pitchFamily="18" charset="-128"/>
            </a:endParaRPr>
          </a:p>
          <a:p>
            <a:pPr>
              <a:buClr>
                <a:srgbClr val="0BD0D9"/>
              </a:buClr>
              <a:defRPr/>
            </a:pPr>
            <a:r>
              <a:rPr lang="ja-JP" altLang="en-US" sz="1800" dirty="0">
                <a:solidFill>
                  <a:schemeClr val="bg1">
                    <a:lumMod val="85000"/>
                    <a:lumOff val="15000"/>
                  </a:schemeClr>
                </a:solidFill>
                <a:latin typeface="Constantia"/>
                <a:ea typeface="HGP明朝E" panose="02020900000000000000" pitchFamily="18" charset="-128"/>
              </a:rPr>
              <a:t>　　　 ② 共有者は（　　　　　　　　 　）を得て、所在等不明相続人以外の共有者全員により、</a:t>
            </a:r>
            <a:endParaRPr lang="en-US" altLang="ja-JP" sz="1800" dirty="0">
              <a:solidFill>
                <a:schemeClr val="bg1">
                  <a:lumMod val="85000"/>
                  <a:lumOff val="15000"/>
                </a:schemeClr>
              </a:solidFill>
              <a:latin typeface="Constantia"/>
              <a:ea typeface="HGP明朝E" panose="02020900000000000000" pitchFamily="18" charset="-128"/>
            </a:endParaRPr>
          </a:p>
          <a:p>
            <a:pPr>
              <a:buClr>
                <a:srgbClr val="0BD0D9"/>
              </a:buClr>
              <a:defRPr/>
            </a:pPr>
            <a:r>
              <a:rPr lang="ja-JP" altLang="en-US" sz="1800" dirty="0">
                <a:solidFill>
                  <a:schemeClr val="bg1">
                    <a:lumMod val="85000"/>
                    <a:lumOff val="15000"/>
                  </a:schemeClr>
                </a:solidFill>
                <a:latin typeface="Constantia"/>
                <a:ea typeface="HGP明朝E" panose="02020900000000000000" pitchFamily="18" charset="-128"/>
              </a:rPr>
              <a:t>　　　　    所在等不明相続人の不動産の持分を含む不動産の全体を、所在等不明相続人</a:t>
            </a:r>
            <a:endParaRPr lang="en-US" altLang="ja-JP" sz="1800" dirty="0">
              <a:solidFill>
                <a:schemeClr val="bg1">
                  <a:lumMod val="85000"/>
                  <a:lumOff val="15000"/>
                </a:schemeClr>
              </a:solidFill>
              <a:latin typeface="Constantia"/>
              <a:ea typeface="HGP明朝E" panose="02020900000000000000" pitchFamily="18" charset="-128"/>
            </a:endParaRPr>
          </a:p>
          <a:p>
            <a:pPr>
              <a:buClr>
                <a:srgbClr val="0BD0D9"/>
              </a:buClr>
              <a:defRPr/>
            </a:pPr>
            <a:r>
              <a:rPr lang="ja-JP" altLang="en-US" sz="1800" dirty="0">
                <a:solidFill>
                  <a:schemeClr val="bg1">
                    <a:lumMod val="85000"/>
                    <a:lumOff val="15000"/>
                  </a:schemeClr>
                </a:solidFill>
                <a:latin typeface="Constantia"/>
                <a:ea typeface="HGP明朝E" panose="02020900000000000000" pitchFamily="18" charset="-128"/>
              </a:rPr>
              <a:t>　　　　    の持分の価額に相当する額の金銭の（　　　 ）をした上で、（　　 　　）することが</a:t>
            </a:r>
            <a:endParaRPr lang="en-US" altLang="ja-JP" sz="1800" dirty="0">
              <a:solidFill>
                <a:schemeClr val="bg1">
                  <a:lumMod val="85000"/>
                  <a:lumOff val="15000"/>
                </a:schemeClr>
              </a:solidFill>
              <a:latin typeface="Constantia"/>
              <a:ea typeface="HGP明朝E" panose="02020900000000000000" pitchFamily="18" charset="-128"/>
            </a:endParaRPr>
          </a:p>
          <a:p>
            <a:pPr>
              <a:buClr>
                <a:srgbClr val="0BD0D9"/>
              </a:buClr>
              <a:defRPr/>
            </a:pPr>
            <a:r>
              <a:rPr lang="ja-JP" altLang="en-US" sz="1800" dirty="0">
                <a:solidFill>
                  <a:schemeClr val="bg1">
                    <a:lumMod val="85000"/>
                    <a:lumOff val="15000"/>
                  </a:schemeClr>
                </a:solidFill>
                <a:latin typeface="Constantia"/>
                <a:ea typeface="HGP明朝E" panose="02020900000000000000" pitchFamily="18" charset="-128"/>
              </a:rPr>
              <a:t>               できる（新民法２６２条の３ ②）。</a:t>
            </a:r>
            <a:endParaRPr lang="en-US" altLang="ja-JP" sz="1800" dirty="0">
              <a:solidFill>
                <a:schemeClr val="bg1">
                  <a:lumMod val="85000"/>
                  <a:lumOff val="15000"/>
                </a:schemeClr>
              </a:solidFill>
              <a:latin typeface="Constantia"/>
              <a:ea typeface="HGP明朝E" panose="02020900000000000000" pitchFamily="18" charset="-128"/>
            </a:endParaRPr>
          </a:p>
          <a:p>
            <a:pPr>
              <a:buClr>
                <a:srgbClr val="0BD0D9"/>
              </a:buClr>
              <a:defRPr/>
            </a:pPr>
            <a:r>
              <a:rPr lang="ja-JP" altLang="en-US" sz="1800" dirty="0">
                <a:solidFill>
                  <a:schemeClr val="bg1">
                    <a:lumMod val="85000"/>
                    <a:lumOff val="15000"/>
                  </a:schemeClr>
                </a:solidFill>
                <a:latin typeface="Constantia"/>
                <a:ea typeface="HGP明朝E" panose="02020900000000000000" pitchFamily="18" charset="-128"/>
              </a:rPr>
              <a:t>　   ・ その他詳細については省略、不動産登記法、相続税法、家事事件手続法の資料は、</a:t>
            </a:r>
            <a:endParaRPr lang="en-US" altLang="ja-JP" sz="1800" dirty="0">
              <a:solidFill>
                <a:schemeClr val="bg1">
                  <a:lumMod val="85000"/>
                  <a:lumOff val="15000"/>
                </a:schemeClr>
              </a:solidFill>
              <a:latin typeface="Constantia"/>
              <a:ea typeface="HGP明朝E" panose="02020900000000000000" pitchFamily="18" charset="-128"/>
            </a:endParaRPr>
          </a:p>
          <a:p>
            <a:pPr>
              <a:buClr>
                <a:srgbClr val="0BD0D9"/>
              </a:buClr>
              <a:defRPr/>
            </a:pPr>
            <a:r>
              <a:rPr lang="en-US" altLang="ja-JP" sz="1800" dirty="0">
                <a:solidFill>
                  <a:schemeClr val="bg1">
                    <a:lumMod val="85000"/>
                    <a:lumOff val="15000"/>
                  </a:schemeClr>
                </a:solidFill>
                <a:latin typeface="Constantia"/>
                <a:ea typeface="HGP明朝E" panose="02020900000000000000" pitchFamily="18" charset="-128"/>
              </a:rPr>
              <a:t>         </a:t>
            </a:r>
            <a:r>
              <a:rPr lang="ja-JP" altLang="en-US" sz="1800" dirty="0">
                <a:solidFill>
                  <a:schemeClr val="bg1">
                    <a:lumMod val="85000"/>
                    <a:lumOff val="15000"/>
                  </a:schemeClr>
                </a:solidFill>
                <a:latin typeface="Constantia"/>
                <a:ea typeface="HGP明朝E" panose="02020900000000000000" pitchFamily="18" charset="-128"/>
              </a:rPr>
              <a:t>付けていません。参考にした本　遺産分割実務マニュアル第４版　など</a:t>
            </a:r>
            <a:endParaRPr lang="en-US" altLang="ja-JP" sz="1800" dirty="0">
              <a:solidFill>
                <a:schemeClr val="bg1">
                  <a:lumMod val="85000"/>
                  <a:lumOff val="15000"/>
                </a:schemeClr>
              </a:solidFill>
              <a:latin typeface="Constantia"/>
              <a:ea typeface="HGP明朝E" panose="02020900000000000000" pitchFamily="18" charset="-128"/>
            </a:endParaRPr>
          </a:p>
          <a:p>
            <a:pPr>
              <a:buClr>
                <a:srgbClr val="0BD0D9"/>
              </a:buClr>
              <a:defRPr/>
            </a:pPr>
            <a:r>
              <a:rPr lang="ja-JP" altLang="en-US" sz="1800" dirty="0">
                <a:solidFill>
                  <a:schemeClr val="bg1">
                    <a:lumMod val="85000"/>
                    <a:lumOff val="15000"/>
                  </a:schemeClr>
                </a:solidFill>
                <a:latin typeface="Constantia"/>
                <a:ea typeface="HGP明朝E" panose="02020900000000000000" pitchFamily="18" charset="-128"/>
              </a:rPr>
              <a:t>　　　　（東京弁護士会法友全期会相続実務研究会　編集）</a:t>
            </a:r>
            <a:endParaRPr lang="en-US" altLang="ja-JP" sz="1800" dirty="0">
              <a:solidFill>
                <a:schemeClr val="bg1">
                  <a:lumMod val="85000"/>
                  <a:lumOff val="15000"/>
                </a:schemeClr>
              </a:solidFill>
              <a:latin typeface="Constantia"/>
              <a:ea typeface="HGP明朝E" panose="02020900000000000000" pitchFamily="18" charset="-128"/>
            </a:endParaRPr>
          </a:p>
          <a:p>
            <a:pPr>
              <a:buClr>
                <a:srgbClr val="0BD0D9"/>
              </a:buClr>
              <a:defRPr/>
            </a:pPr>
            <a:endParaRPr lang="en-US" altLang="ja-JP" sz="1800" dirty="0"/>
          </a:p>
          <a:p>
            <a:pPr>
              <a:buClr>
                <a:srgbClr val="0BD0D9"/>
              </a:buClr>
              <a:defRPr/>
            </a:pPr>
            <a:r>
              <a:rPr lang="ja-JP" altLang="en-US" sz="1800" dirty="0">
                <a:solidFill>
                  <a:prstClr val="white"/>
                </a:solidFill>
                <a:latin typeface="Constantia"/>
                <a:ea typeface="HGP明朝E" panose="02020900000000000000" pitchFamily="18" charset="-128"/>
              </a:rPr>
              <a:t>　</a:t>
            </a:r>
            <a:r>
              <a:rPr lang="ja-JP" altLang="en-US" sz="1800" dirty="0"/>
              <a:t>　</a:t>
            </a:r>
            <a:endParaRPr lang="en-US" altLang="ja-JP" sz="1800" dirty="0"/>
          </a:p>
          <a:p>
            <a:r>
              <a:rPr lang="ja-JP" altLang="en-US" sz="1800" dirty="0"/>
              <a:t>　  　</a:t>
            </a:r>
            <a:endParaRPr lang="en-US" altLang="ja-JP" sz="1800" dirty="0"/>
          </a:p>
        </p:txBody>
      </p:sp>
      <p:sp>
        <p:nvSpPr>
          <p:cNvPr id="4" name="スライド番号プレースホルダー 3">
            <a:extLst>
              <a:ext uri="{FF2B5EF4-FFF2-40B4-BE49-F238E27FC236}">
                <a16:creationId xmlns:a16="http://schemas.microsoft.com/office/drawing/2014/main" id="{C6C06E6B-DCED-41FE-ABE1-7E771819159B}"/>
              </a:ext>
            </a:extLst>
          </p:cNvPr>
          <p:cNvSpPr>
            <a:spLocks noGrp="1"/>
          </p:cNvSpPr>
          <p:nvPr>
            <p:ph type="sldNum" sz="quarter" idx="12"/>
          </p:nvPr>
        </p:nvSpPr>
        <p:spPr/>
        <p:txBody>
          <a:bodyPr/>
          <a:lstStyle/>
          <a:p>
            <a:pPr fontAlgn="base">
              <a:spcBef>
                <a:spcPct val="0"/>
              </a:spcBef>
              <a:spcAft>
                <a:spcPct val="0"/>
              </a:spcAft>
              <a:defRPr/>
            </a:pPr>
            <a:fld id="{E45BA4EA-5EFA-460C-8880-04B9C92D5A26}" type="slidenum">
              <a:rPr lang="ja-JP" altLang="en-US">
                <a:solidFill>
                  <a:prstClr val="black">
                    <a:lumMod val="85000"/>
                    <a:lumOff val="15000"/>
                  </a:prstClr>
                </a:solidFill>
                <a:latin typeface="Calibri" pitchFamily="34" charset="0"/>
                <a:ea typeface="ＭＳ Ｐゴシック" pitchFamily="50" charset="-128"/>
              </a:rPr>
              <a:pPr fontAlgn="base">
                <a:spcBef>
                  <a:spcPct val="0"/>
                </a:spcBef>
                <a:spcAft>
                  <a:spcPct val="0"/>
                </a:spcAft>
                <a:defRPr/>
              </a:pPr>
              <a:t>39</a:t>
            </a:fld>
            <a:endParaRPr lang="ja-JP" altLang="en-US" dirty="0">
              <a:solidFill>
                <a:prstClr val="black">
                  <a:lumMod val="85000"/>
                  <a:lumOff val="15000"/>
                </a:prstClr>
              </a:solidFill>
              <a:latin typeface="Calibri" pitchFamily="34" charset="0"/>
              <a:ea typeface="ＭＳ Ｐゴシック" pitchFamily="50" charset="-128"/>
            </a:endParaRPr>
          </a:p>
        </p:txBody>
      </p:sp>
      <p:sp>
        <p:nvSpPr>
          <p:cNvPr id="2" name="テキスト ボックス 1">
            <a:extLst>
              <a:ext uri="{FF2B5EF4-FFF2-40B4-BE49-F238E27FC236}">
                <a16:creationId xmlns:a16="http://schemas.microsoft.com/office/drawing/2014/main" id="{83D44D6E-FA8F-49E1-B7BC-F2EA36A8125A}"/>
              </a:ext>
            </a:extLst>
          </p:cNvPr>
          <p:cNvSpPr txBox="1"/>
          <p:nvPr/>
        </p:nvSpPr>
        <p:spPr>
          <a:xfrm>
            <a:off x="8285614" y="1166673"/>
            <a:ext cx="1062595" cy="369332"/>
          </a:xfrm>
          <a:prstGeom prst="rect">
            <a:avLst/>
          </a:prstGeom>
          <a:noFill/>
        </p:spPr>
        <p:txBody>
          <a:bodyPr wrap="square" rtlCol="0">
            <a:spAutoFit/>
          </a:bodyPr>
          <a:lstStyle/>
          <a:p>
            <a:pPr fontAlgn="base">
              <a:spcBef>
                <a:spcPct val="0"/>
              </a:spcBef>
              <a:spcAft>
                <a:spcPct val="0"/>
              </a:spcAft>
            </a:pPr>
            <a:r>
              <a:rPr lang="ja-JP" altLang="en-US" dirty="0">
                <a:solidFill>
                  <a:prstClr val="black"/>
                </a:solidFill>
                <a:latin typeface="Calibri" pitchFamily="34" charset="0"/>
                <a:ea typeface="ＭＳ Ｐゴシック" pitchFamily="50" charset="-128"/>
              </a:rPr>
              <a:t>１０年</a:t>
            </a:r>
          </a:p>
        </p:txBody>
      </p:sp>
      <p:sp>
        <p:nvSpPr>
          <p:cNvPr id="3" name="テキスト ボックス 2">
            <a:extLst>
              <a:ext uri="{FF2B5EF4-FFF2-40B4-BE49-F238E27FC236}">
                <a16:creationId xmlns:a16="http://schemas.microsoft.com/office/drawing/2014/main" id="{C6CD3862-6903-4D28-AE21-4031B865D7E7}"/>
              </a:ext>
            </a:extLst>
          </p:cNvPr>
          <p:cNvSpPr txBox="1"/>
          <p:nvPr/>
        </p:nvSpPr>
        <p:spPr>
          <a:xfrm>
            <a:off x="6384033" y="2799394"/>
            <a:ext cx="729687" cy="369332"/>
          </a:xfrm>
          <a:prstGeom prst="rect">
            <a:avLst/>
          </a:prstGeom>
          <a:noFill/>
        </p:spPr>
        <p:txBody>
          <a:bodyPr wrap="none" rtlCol="0">
            <a:spAutoFit/>
          </a:bodyPr>
          <a:lstStyle/>
          <a:p>
            <a:pPr fontAlgn="base">
              <a:spcBef>
                <a:spcPct val="0"/>
              </a:spcBef>
              <a:spcAft>
                <a:spcPct val="0"/>
              </a:spcAft>
            </a:pPr>
            <a:r>
              <a:rPr lang="ja-JP" altLang="en-US" dirty="0">
                <a:solidFill>
                  <a:prstClr val="black"/>
                </a:solidFill>
                <a:latin typeface="Calibri" pitchFamily="34" charset="0"/>
                <a:ea typeface="ＭＳ Ｐゴシック" pitchFamily="50" charset="-128"/>
              </a:rPr>
              <a:t>１０年</a:t>
            </a:r>
          </a:p>
        </p:txBody>
      </p:sp>
      <p:sp>
        <p:nvSpPr>
          <p:cNvPr id="5" name="テキスト ボックス 4">
            <a:extLst>
              <a:ext uri="{FF2B5EF4-FFF2-40B4-BE49-F238E27FC236}">
                <a16:creationId xmlns:a16="http://schemas.microsoft.com/office/drawing/2014/main" id="{72833CC6-A268-4F0B-AF9A-29B0A3CF755D}"/>
              </a:ext>
            </a:extLst>
          </p:cNvPr>
          <p:cNvSpPr txBox="1"/>
          <p:nvPr/>
        </p:nvSpPr>
        <p:spPr>
          <a:xfrm>
            <a:off x="3647729" y="3453908"/>
            <a:ext cx="1618935" cy="369332"/>
          </a:xfrm>
          <a:prstGeom prst="rect">
            <a:avLst/>
          </a:prstGeom>
          <a:noFill/>
        </p:spPr>
        <p:txBody>
          <a:bodyPr wrap="square" rtlCol="0">
            <a:spAutoFit/>
          </a:bodyPr>
          <a:lstStyle/>
          <a:p>
            <a:pPr fontAlgn="base">
              <a:spcBef>
                <a:spcPct val="0"/>
              </a:spcBef>
              <a:spcAft>
                <a:spcPct val="0"/>
              </a:spcAft>
            </a:pPr>
            <a:r>
              <a:rPr lang="ja-JP" altLang="en-US" dirty="0">
                <a:solidFill>
                  <a:prstClr val="black"/>
                </a:solidFill>
                <a:latin typeface="Calibri" pitchFamily="34" charset="0"/>
                <a:ea typeface="ＭＳ Ｐゴシック" pitchFamily="50" charset="-128"/>
              </a:rPr>
              <a:t>裁判所の決定</a:t>
            </a:r>
          </a:p>
        </p:txBody>
      </p:sp>
      <p:sp>
        <p:nvSpPr>
          <p:cNvPr id="8" name="テキスト ボックス 7">
            <a:extLst>
              <a:ext uri="{FF2B5EF4-FFF2-40B4-BE49-F238E27FC236}">
                <a16:creationId xmlns:a16="http://schemas.microsoft.com/office/drawing/2014/main" id="{A36E1200-40AC-4AC2-8E2A-799F9AC18E9E}"/>
              </a:ext>
            </a:extLst>
          </p:cNvPr>
          <p:cNvSpPr txBox="1"/>
          <p:nvPr/>
        </p:nvSpPr>
        <p:spPr>
          <a:xfrm>
            <a:off x="7418785" y="3771720"/>
            <a:ext cx="710964" cy="369332"/>
          </a:xfrm>
          <a:prstGeom prst="rect">
            <a:avLst/>
          </a:prstGeom>
          <a:noFill/>
        </p:spPr>
        <p:txBody>
          <a:bodyPr wrap="square" rtlCol="0">
            <a:spAutoFit/>
          </a:bodyPr>
          <a:lstStyle/>
          <a:p>
            <a:pPr fontAlgn="base">
              <a:spcBef>
                <a:spcPct val="0"/>
              </a:spcBef>
              <a:spcAft>
                <a:spcPct val="0"/>
              </a:spcAft>
            </a:pPr>
            <a:r>
              <a:rPr lang="ja-JP" altLang="en-US" dirty="0">
                <a:solidFill>
                  <a:prstClr val="black"/>
                </a:solidFill>
                <a:latin typeface="Calibri" pitchFamily="34" charset="0"/>
                <a:ea typeface="ＭＳ Ｐゴシック" pitchFamily="50" charset="-128"/>
              </a:rPr>
              <a:t>供託</a:t>
            </a:r>
          </a:p>
        </p:txBody>
      </p:sp>
      <p:sp>
        <p:nvSpPr>
          <p:cNvPr id="9" name="テキスト ボックス 8">
            <a:extLst>
              <a:ext uri="{FF2B5EF4-FFF2-40B4-BE49-F238E27FC236}">
                <a16:creationId xmlns:a16="http://schemas.microsoft.com/office/drawing/2014/main" id="{F1D1CF4D-00EC-4C34-AB6E-48608A9E9FA5}"/>
              </a:ext>
            </a:extLst>
          </p:cNvPr>
          <p:cNvSpPr txBox="1"/>
          <p:nvPr/>
        </p:nvSpPr>
        <p:spPr>
          <a:xfrm>
            <a:off x="9348209" y="3782819"/>
            <a:ext cx="646331" cy="369332"/>
          </a:xfrm>
          <a:prstGeom prst="rect">
            <a:avLst/>
          </a:prstGeom>
          <a:noFill/>
        </p:spPr>
        <p:txBody>
          <a:bodyPr wrap="none" rtlCol="0">
            <a:spAutoFit/>
          </a:bodyPr>
          <a:lstStyle/>
          <a:p>
            <a:pPr fontAlgn="base">
              <a:spcBef>
                <a:spcPct val="0"/>
              </a:spcBef>
              <a:spcAft>
                <a:spcPct val="0"/>
              </a:spcAft>
            </a:pPr>
            <a:r>
              <a:rPr lang="ja-JP" altLang="en-US" dirty="0">
                <a:solidFill>
                  <a:prstClr val="black"/>
                </a:solidFill>
                <a:latin typeface="Calibri" pitchFamily="34" charset="0"/>
                <a:ea typeface="ＭＳ Ｐゴシック" pitchFamily="50" charset="-128"/>
              </a:rPr>
              <a:t>取得</a:t>
            </a:r>
          </a:p>
        </p:txBody>
      </p:sp>
      <p:sp>
        <p:nvSpPr>
          <p:cNvPr id="7" name="テキスト ボックス 6">
            <a:extLst>
              <a:ext uri="{FF2B5EF4-FFF2-40B4-BE49-F238E27FC236}">
                <a16:creationId xmlns:a16="http://schemas.microsoft.com/office/drawing/2014/main" id="{26B622B1-5B91-4483-8E21-6907A0A195E5}"/>
              </a:ext>
            </a:extLst>
          </p:cNvPr>
          <p:cNvSpPr txBox="1"/>
          <p:nvPr/>
        </p:nvSpPr>
        <p:spPr>
          <a:xfrm>
            <a:off x="3503712" y="4437112"/>
            <a:ext cx="1609328" cy="369332"/>
          </a:xfrm>
          <a:prstGeom prst="rect">
            <a:avLst/>
          </a:prstGeom>
          <a:noFill/>
        </p:spPr>
        <p:txBody>
          <a:bodyPr wrap="square" rtlCol="0">
            <a:spAutoFit/>
          </a:bodyPr>
          <a:lstStyle/>
          <a:p>
            <a:pPr fontAlgn="base">
              <a:spcBef>
                <a:spcPct val="0"/>
              </a:spcBef>
              <a:spcAft>
                <a:spcPct val="0"/>
              </a:spcAft>
            </a:pPr>
            <a:r>
              <a:rPr lang="ja-JP" altLang="en-US" dirty="0">
                <a:solidFill>
                  <a:prstClr val="black"/>
                </a:solidFill>
                <a:latin typeface="Calibri" pitchFamily="34" charset="0"/>
                <a:ea typeface="ＭＳ Ｐゴシック" pitchFamily="50" charset="-128"/>
              </a:rPr>
              <a:t>裁判所の決定</a:t>
            </a:r>
          </a:p>
        </p:txBody>
      </p:sp>
      <p:sp>
        <p:nvSpPr>
          <p:cNvPr id="11" name="テキスト ボックス 10">
            <a:extLst>
              <a:ext uri="{FF2B5EF4-FFF2-40B4-BE49-F238E27FC236}">
                <a16:creationId xmlns:a16="http://schemas.microsoft.com/office/drawing/2014/main" id="{52B721BE-0923-4704-82DF-2E5F88201A55}"/>
              </a:ext>
            </a:extLst>
          </p:cNvPr>
          <p:cNvSpPr txBox="1"/>
          <p:nvPr/>
        </p:nvSpPr>
        <p:spPr>
          <a:xfrm>
            <a:off x="6107850" y="5101972"/>
            <a:ext cx="802656" cy="369332"/>
          </a:xfrm>
          <a:prstGeom prst="rect">
            <a:avLst/>
          </a:prstGeom>
          <a:noFill/>
        </p:spPr>
        <p:txBody>
          <a:bodyPr wrap="square" rtlCol="0">
            <a:spAutoFit/>
          </a:bodyPr>
          <a:lstStyle/>
          <a:p>
            <a:pPr fontAlgn="base">
              <a:spcBef>
                <a:spcPct val="0"/>
              </a:spcBef>
              <a:spcAft>
                <a:spcPct val="0"/>
              </a:spcAft>
            </a:pPr>
            <a:r>
              <a:rPr lang="ja-JP" altLang="en-US" dirty="0">
                <a:solidFill>
                  <a:prstClr val="black"/>
                </a:solidFill>
                <a:latin typeface="Calibri" pitchFamily="34" charset="0"/>
                <a:ea typeface="ＭＳ Ｐゴシック" pitchFamily="50" charset="-128"/>
              </a:rPr>
              <a:t>供託</a:t>
            </a:r>
          </a:p>
        </p:txBody>
      </p:sp>
      <p:sp>
        <p:nvSpPr>
          <p:cNvPr id="12" name="テキスト ボックス 11">
            <a:extLst>
              <a:ext uri="{FF2B5EF4-FFF2-40B4-BE49-F238E27FC236}">
                <a16:creationId xmlns:a16="http://schemas.microsoft.com/office/drawing/2014/main" id="{20DF35A9-229A-41E8-9C26-9EAD64F05F64}"/>
              </a:ext>
            </a:extLst>
          </p:cNvPr>
          <p:cNvSpPr txBox="1"/>
          <p:nvPr/>
        </p:nvSpPr>
        <p:spPr>
          <a:xfrm>
            <a:off x="8132346" y="5101972"/>
            <a:ext cx="710964" cy="369332"/>
          </a:xfrm>
          <a:prstGeom prst="rect">
            <a:avLst/>
          </a:prstGeom>
          <a:solidFill>
            <a:schemeClr val="tx1"/>
          </a:solidFill>
        </p:spPr>
        <p:txBody>
          <a:bodyPr wrap="square" rtlCol="0">
            <a:spAutoFit/>
          </a:bodyPr>
          <a:lstStyle/>
          <a:p>
            <a:pPr fontAlgn="base">
              <a:spcBef>
                <a:spcPct val="0"/>
              </a:spcBef>
              <a:spcAft>
                <a:spcPct val="0"/>
              </a:spcAft>
            </a:pPr>
            <a:r>
              <a:rPr lang="ja-JP" altLang="en-US" dirty="0">
                <a:solidFill>
                  <a:prstClr val="black"/>
                </a:solidFill>
                <a:latin typeface="Calibri" pitchFamily="34" charset="0"/>
                <a:ea typeface="ＭＳ Ｐゴシック" pitchFamily="50" charset="-128"/>
              </a:rPr>
              <a:t>譲渡</a:t>
            </a:r>
          </a:p>
        </p:txBody>
      </p:sp>
      <p:sp>
        <p:nvSpPr>
          <p:cNvPr id="10" name="テキスト ボックス 9">
            <a:extLst>
              <a:ext uri="{FF2B5EF4-FFF2-40B4-BE49-F238E27FC236}">
                <a16:creationId xmlns:a16="http://schemas.microsoft.com/office/drawing/2014/main" id="{67B889A6-E138-4B84-98C3-DC4279EF6021}"/>
              </a:ext>
            </a:extLst>
          </p:cNvPr>
          <p:cNvSpPr txBox="1"/>
          <p:nvPr/>
        </p:nvSpPr>
        <p:spPr>
          <a:xfrm>
            <a:off x="3647728" y="168095"/>
            <a:ext cx="914400" cy="369332"/>
          </a:xfrm>
          <a:prstGeom prst="rect">
            <a:avLst/>
          </a:prstGeom>
          <a:noFill/>
        </p:spPr>
        <p:txBody>
          <a:bodyPr wrap="square" rtlCol="0">
            <a:spAutoFit/>
          </a:bodyPr>
          <a:lstStyle/>
          <a:p>
            <a:pPr fontAlgn="base">
              <a:spcBef>
                <a:spcPct val="0"/>
              </a:spcBef>
              <a:spcAft>
                <a:spcPct val="0"/>
              </a:spcAft>
            </a:pPr>
            <a:r>
              <a:rPr lang="ja-JP" altLang="en-US" dirty="0">
                <a:solidFill>
                  <a:prstClr val="black">
                    <a:lumMod val="85000"/>
                    <a:lumOff val="15000"/>
                  </a:prstClr>
                </a:solidFill>
                <a:latin typeface="Calibri" pitchFamily="34" charset="0"/>
                <a:ea typeface="ＭＳ Ｐゴシック" pitchFamily="50" charset="-128"/>
              </a:rPr>
              <a:t>施行日</a:t>
            </a:r>
          </a:p>
        </p:txBody>
      </p:sp>
      <p:sp>
        <p:nvSpPr>
          <p:cNvPr id="13" name="テキスト ボックス 12">
            <a:extLst>
              <a:ext uri="{FF2B5EF4-FFF2-40B4-BE49-F238E27FC236}">
                <a16:creationId xmlns:a16="http://schemas.microsoft.com/office/drawing/2014/main" id="{9964A874-2C6D-4DE6-9601-B920651FAA2E}"/>
              </a:ext>
            </a:extLst>
          </p:cNvPr>
          <p:cNvSpPr txBox="1"/>
          <p:nvPr/>
        </p:nvSpPr>
        <p:spPr>
          <a:xfrm>
            <a:off x="9348209" y="499860"/>
            <a:ext cx="646330" cy="369332"/>
          </a:xfrm>
          <a:prstGeom prst="rect">
            <a:avLst/>
          </a:prstGeom>
          <a:noFill/>
        </p:spPr>
        <p:txBody>
          <a:bodyPr wrap="square" rtlCol="0">
            <a:spAutoFit/>
          </a:bodyPr>
          <a:lstStyle/>
          <a:p>
            <a:pPr fontAlgn="base">
              <a:spcBef>
                <a:spcPct val="0"/>
              </a:spcBef>
              <a:spcAft>
                <a:spcPct val="0"/>
              </a:spcAft>
            </a:pPr>
            <a:r>
              <a:rPr lang="ja-JP" altLang="en-US" dirty="0">
                <a:solidFill>
                  <a:prstClr val="black">
                    <a:lumMod val="85000"/>
                    <a:lumOff val="15000"/>
                  </a:prstClr>
                </a:solidFill>
                <a:latin typeface="Calibri" pitchFamily="34" charset="0"/>
                <a:ea typeface="ＭＳ Ｐゴシック" pitchFamily="50" charset="-128"/>
              </a:rPr>
              <a:t>５年</a:t>
            </a:r>
          </a:p>
        </p:txBody>
      </p:sp>
    </p:spTree>
    <p:extLst>
      <p:ext uri="{BB962C8B-B14F-4D97-AF65-F5344CB8AC3E}">
        <p14:creationId xmlns:p14="http://schemas.microsoft.com/office/powerpoint/2010/main" val="22791534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1000"/>
                                        <p:tgtEl>
                                          <p:spTgt spid="10"/>
                                        </p:tgtEl>
                                      </p:cBhvr>
                                    </p:animEffect>
                                    <p:anim calcmode="lin" valueType="num">
                                      <p:cBhvr>
                                        <p:cTn id="8" dur="1000" fill="hold"/>
                                        <p:tgtEl>
                                          <p:spTgt spid="10"/>
                                        </p:tgtEl>
                                        <p:attrNameLst>
                                          <p:attrName>ppt_x</p:attrName>
                                        </p:attrNameLst>
                                      </p:cBhvr>
                                      <p:tavLst>
                                        <p:tav tm="0">
                                          <p:val>
                                            <p:strVal val="#ppt_x"/>
                                          </p:val>
                                        </p:tav>
                                        <p:tav tm="100000">
                                          <p:val>
                                            <p:strVal val="#ppt_x"/>
                                          </p:val>
                                        </p:tav>
                                      </p:tavLst>
                                    </p:anim>
                                    <p:anim calcmode="lin" valueType="num">
                                      <p:cBhvr>
                                        <p:cTn id="9"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3"/>
                                        </p:tgtEl>
                                        <p:attrNameLst>
                                          <p:attrName>style.visibility</p:attrName>
                                        </p:attrNameLst>
                                      </p:cBhvr>
                                      <p:to>
                                        <p:strVal val="visible"/>
                                      </p:to>
                                    </p:set>
                                    <p:animEffect transition="in" filter="fade">
                                      <p:cBhvr>
                                        <p:cTn id="14" dur="1000"/>
                                        <p:tgtEl>
                                          <p:spTgt spid="13"/>
                                        </p:tgtEl>
                                      </p:cBhvr>
                                    </p:animEffect>
                                    <p:anim calcmode="lin" valueType="num">
                                      <p:cBhvr>
                                        <p:cTn id="15" dur="1000" fill="hold"/>
                                        <p:tgtEl>
                                          <p:spTgt spid="13"/>
                                        </p:tgtEl>
                                        <p:attrNameLst>
                                          <p:attrName>ppt_x</p:attrName>
                                        </p:attrNameLst>
                                      </p:cBhvr>
                                      <p:tavLst>
                                        <p:tav tm="0">
                                          <p:val>
                                            <p:strVal val="#ppt_x"/>
                                          </p:val>
                                        </p:tav>
                                        <p:tav tm="100000">
                                          <p:val>
                                            <p:strVal val="#ppt_x"/>
                                          </p:val>
                                        </p:tav>
                                      </p:tavLst>
                                    </p:anim>
                                    <p:anim calcmode="lin" valueType="num">
                                      <p:cBhvr>
                                        <p:cTn id="16"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2"/>
                                        </p:tgtEl>
                                        <p:attrNameLst>
                                          <p:attrName>style.visibility</p:attrName>
                                        </p:attrNameLst>
                                      </p:cBhvr>
                                      <p:to>
                                        <p:strVal val="visible"/>
                                      </p:to>
                                    </p:set>
                                    <p:animEffect transition="in" filter="fade">
                                      <p:cBhvr>
                                        <p:cTn id="21" dur="1000"/>
                                        <p:tgtEl>
                                          <p:spTgt spid="2"/>
                                        </p:tgtEl>
                                      </p:cBhvr>
                                    </p:animEffect>
                                    <p:anim calcmode="lin" valueType="num">
                                      <p:cBhvr>
                                        <p:cTn id="22" dur="1000" fill="hold"/>
                                        <p:tgtEl>
                                          <p:spTgt spid="2"/>
                                        </p:tgtEl>
                                        <p:attrNameLst>
                                          <p:attrName>ppt_x</p:attrName>
                                        </p:attrNameLst>
                                      </p:cBhvr>
                                      <p:tavLst>
                                        <p:tav tm="0">
                                          <p:val>
                                            <p:strVal val="#ppt_x"/>
                                          </p:val>
                                        </p:tav>
                                        <p:tav tm="100000">
                                          <p:val>
                                            <p:strVal val="#ppt_x"/>
                                          </p:val>
                                        </p:tav>
                                      </p:tavLst>
                                    </p:anim>
                                    <p:anim calcmode="lin" valueType="num">
                                      <p:cBhvr>
                                        <p:cTn id="23"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gtEl>
                                        <p:attrNameLst>
                                          <p:attrName>style.visibility</p:attrName>
                                        </p:attrNameLst>
                                      </p:cBhvr>
                                      <p:to>
                                        <p:strVal val="visible"/>
                                      </p:to>
                                    </p:set>
                                    <p:animEffect transition="in" filter="fade">
                                      <p:cBhvr>
                                        <p:cTn id="28" dur="1000"/>
                                        <p:tgtEl>
                                          <p:spTgt spid="3"/>
                                        </p:tgtEl>
                                      </p:cBhvr>
                                    </p:animEffect>
                                    <p:anim calcmode="lin" valueType="num">
                                      <p:cBhvr>
                                        <p:cTn id="29" dur="1000" fill="hold"/>
                                        <p:tgtEl>
                                          <p:spTgt spid="3"/>
                                        </p:tgtEl>
                                        <p:attrNameLst>
                                          <p:attrName>ppt_x</p:attrName>
                                        </p:attrNameLst>
                                      </p:cBhvr>
                                      <p:tavLst>
                                        <p:tav tm="0">
                                          <p:val>
                                            <p:strVal val="#ppt_x"/>
                                          </p:val>
                                        </p:tav>
                                        <p:tav tm="100000">
                                          <p:val>
                                            <p:strVal val="#ppt_x"/>
                                          </p:val>
                                        </p:tav>
                                      </p:tavLst>
                                    </p:anim>
                                    <p:anim calcmode="lin" valueType="num">
                                      <p:cBhvr>
                                        <p:cTn id="30"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5"/>
                                        </p:tgtEl>
                                        <p:attrNameLst>
                                          <p:attrName>style.visibility</p:attrName>
                                        </p:attrNameLst>
                                      </p:cBhvr>
                                      <p:to>
                                        <p:strVal val="visible"/>
                                      </p:to>
                                    </p:set>
                                    <p:animEffect transition="in" filter="fade">
                                      <p:cBhvr>
                                        <p:cTn id="35" dur="1000"/>
                                        <p:tgtEl>
                                          <p:spTgt spid="5"/>
                                        </p:tgtEl>
                                      </p:cBhvr>
                                    </p:animEffect>
                                    <p:anim calcmode="lin" valueType="num">
                                      <p:cBhvr>
                                        <p:cTn id="36" dur="1000" fill="hold"/>
                                        <p:tgtEl>
                                          <p:spTgt spid="5"/>
                                        </p:tgtEl>
                                        <p:attrNameLst>
                                          <p:attrName>ppt_x</p:attrName>
                                        </p:attrNameLst>
                                      </p:cBhvr>
                                      <p:tavLst>
                                        <p:tav tm="0">
                                          <p:val>
                                            <p:strVal val="#ppt_x"/>
                                          </p:val>
                                        </p:tav>
                                        <p:tav tm="100000">
                                          <p:val>
                                            <p:strVal val="#ppt_x"/>
                                          </p:val>
                                        </p:tav>
                                      </p:tavLst>
                                    </p:anim>
                                    <p:anim calcmode="lin" valueType="num">
                                      <p:cBhvr>
                                        <p:cTn id="37"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8"/>
                                        </p:tgtEl>
                                        <p:attrNameLst>
                                          <p:attrName>style.visibility</p:attrName>
                                        </p:attrNameLst>
                                      </p:cBhvr>
                                      <p:to>
                                        <p:strVal val="visible"/>
                                      </p:to>
                                    </p:set>
                                    <p:animEffect transition="in" filter="fade">
                                      <p:cBhvr>
                                        <p:cTn id="42" dur="1000"/>
                                        <p:tgtEl>
                                          <p:spTgt spid="8"/>
                                        </p:tgtEl>
                                      </p:cBhvr>
                                    </p:animEffect>
                                    <p:anim calcmode="lin" valueType="num">
                                      <p:cBhvr>
                                        <p:cTn id="43" dur="1000" fill="hold"/>
                                        <p:tgtEl>
                                          <p:spTgt spid="8"/>
                                        </p:tgtEl>
                                        <p:attrNameLst>
                                          <p:attrName>ppt_x</p:attrName>
                                        </p:attrNameLst>
                                      </p:cBhvr>
                                      <p:tavLst>
                                        <p:tav tm="0">
                                          <p:val>
                                            <p:strVal val="#ppt_x"/>
                                          </p:val>
                                        </p:tav>
                                        <p:tav tm="100000">
                                          <p:val>
                                            <p:strVal val="#ppt_x"/>
                                          </p:val>
                                        </p:tav>
                                      </p:tavLst>
                                    </p:anim>
                                    <p:anim calcmode="lin" valueType="num">
                                      <p:cBhvr>
                                        <p:cTn id="44"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6" presetClass="entr" presetSubtype="0" fill="hold" grpId="0" nodeType="clickEffect">
                                  <p:stCondLst>
                                    <p:cond delay="0"/>
                                  </p:stCondLst>
                                  <p:childTnLst>
                                    <p:set>
                                      <p:cBhvr>
                                        <p:cTn id="48" dur="1" fill="hold">
                                          <p:stCondLst>
                                            <p:cond delay="0"/>
                                          </p:stCondLst>
                                        </p:cTn>
                                        <p:tgtEl>
                                          <p:spTgt spid="9"/>
                                        </p:tgtEl>
                                        <p:attrNameLst>
                                          <p:attrName>style.visibility</p:attrName>
                                        </p:attrNameLst>
                                      </p:cBhvr>
                                      <p:to>
                                        <p:strVal val="visible"/>
                                      </p:to>
                                    </p:set>
                                    <p:animEffect transition="in" filter="wipe(down)">
                                      <p:cBhvr>
                                        <p:cTn id="49" dur="580">
                                          <p:stCondLst>
                                            <p:cond delay="0"/>
                                          </p:stCondLst>
                                        </p:cTn>
                                        <p:tgtEl>
                                          <p:spTgt spid="9"/>
                                        </p:tgtEl>
                                      </p:cBhvr>
                                    </p:animEffect>
                                    <p:anim calcmode="lin" valueType="num">
                                      <p:cBhvr>
                                        <p:cTn id="50" dur="1822" tmFilter="0,0; 0.14,0.36; 0.43,0.73; 0.71,0.91; 1.0,1.0">
                                          <p:stCondLst>
                                            <p:cond delay="0"/>
                                          </p:stCondLst>
                                        </p:cTn>
                                        <p:tgtEl>
                                          <p:spTgt spid="9"/>
                                        </p:tgtEl>
                                        <p:attrNameLst>
                                          <p:attrName>ppt_x</p:attrName>
                                        </p:attrNameLst>
                                      </p:cBhvr>
                                      <p:tavLst>
                                        <p:tav tm="0">
                                          <p:val>
                                            <p:strVal val="#ppt_x-0.25"/>
                                          </p:val>
                                        </p:tav>
                                        <p:tav tm="100000">
                                          <p:val>
                                            <p:strVal val="#ppt_x"/>
                                          </p:val>
                                        </p:tav>
                                      </p:tavLst>
                                    </p:anim>
                                    <p:anim calcmode="lin" valueType="num">
                                      <p:cBhvr>
                                        <p:cTn id="51" dur="664" tmFilter="0.0,0.0; 0.25,0.07; 0.50,0.2; 0.75,0.467; 1.0,1.0">
                                          <p:stCondLst>
                                            <p:cond delay="0"/>
                                          </p:stCondLst>
                                        </p:cTn>
                                        <p:tgtEl>
                                          <p:spTgt spid="9"/>
                                        </p:tgtEl>
                                        <p:attrNameLst>
                                          <p:attrName>ppt_y</p:attrName>
                                        </p:attrNameLst>
                                      </p:cBhvr>
                                      <p:tavLst>
                                        <p:tav tm="0" fmla="#ppt_y-sin(pi*$)/3">
                                          <p:val>
                                            <p:fltVal val="0.5"/>
                                          </p:val>
                                        </p:tav>
                                        <p:tav tm="100000">
                                          <p:val>
                                            <p:fltVal val="1"/>
                                          </p:val>
                                        </p:tav>
                                      </p:tavLst>
                                    </p:anim>
                                    <p:anim calcmode="lin" valueType="num">
                                      <p:cBhvr>
                                        <p:cTn id="52" dur="664" tmFilter="0, 0; 0.125,0.2665; 0.25,0.4; 0.375,0.465; 0.5,0.5;  0.625,0.535; 0.75,0.6; 0.875,0.7335; 1,1">
                                          <p:stCondLst>
                                            <p:cond delay="664"/>
                                          </p:stCondLst>
                                        </p:cTn>
                                        <p:tgtEl>
                                          <p:spTgt spid="9"/>
                                        </p:tgtEl>
                                        <p:attrNameLst>
                                          <p:attrName>ppt_y</p:attrName>
                                        </p:attrNameLst>
                                      </p:cBhvr>
                                      <p:tavLst>
                                        <p:tav tm="0" fmla="#ppt_y-sin(pi*$)/9">
                                          <p:val>
                                            <p:fltVal val="0"/>
                                          </p:val>
                                        </p:tav>
                                        <p:tav tm="100000">
                                          <p:val>
                                            <p:fltVal val="1"/>
                                          </p:val>
                                        </p:tav>
                                      </p:tavLst>
                                    </p:anim>
                                    <p:anim calcmode="lin" valueType="num">
                                      <p:cBhvr>
                                        <p:cTn id="53" dur="332" tmFilter="0, 0; 0.125,0.2665; 0.25,0.4; 0.375,0.465; 0.5,0.5;  0.625,0.535; 0.75,0.6; 0.875,0.7335; 1,1">
                                          <p:stCondLst>
                                            <p:cond delay="1324"/>
                                          </p:stCondLst>
                                        </p:cTn>
                                        <p:tgtEl>
                                          <p:spTgt spid="9"/>
                                        </p:tgtEl>
                                        <p:attrNameLst>
                                          <p:attrName>ppt_y</p:attrName>
                                        </p:attrNameLst>
                                      </p:cBhvr>
                                      <p:tavLst>
                                        <p:tav tm="0" fmla="#ppt_y-sin(pi*$)/27">
                                          <p:val>
                                            <p:fltVal val="0"/>
                                          </p:val>
                                        </p:tav>
                                        <p:tav tm="100000">
                                          <p:val>
                                            <p:fltVal val="1"/>
                                          </p:val>
                                        </p:tav>
                                      </p:tavLst>
                                    </p:anim>
                                    <p:anim calcmode="lin" valueType="num">
                                      <p:cBhvr>
                                        <p:cTn id="54" dur="164" tmFilter="0, 0; 0.125,0.2665; 0.25,0.4; 0.375,0.465; 0.5,0.5;  0.625,0.535; 0.75,0.6; 0.875,0.7335; 1,1">
                                          <p:stCondLst>
                                            <p:cond delay="1656"/>
                                          </p:stCondLst>
                                        </p:cTn>
                                        <p:tgtEl>
                                          <p:spTgt spid="9"/>
                                        </p:tgtEl>
                                        <p:attrNameLst>
                                          <p:attrName>ppt_y</p:attrName>
                                        </p:attrNameLst>
                                      </p:cBhvr>
                                      <p:tavLst>
                                        <p:tav tm="0" fmla="#ppt_y-sin(pi*$)/81">
                                          <p:val>
                                            <p:fltVal val="0"/>
                                          </p:val>
                                        </p:tav>
                                        <p:tav tm="100000">
                                          <p:val>
                                            <p:fltVal val="1"/>
                                          </p:val>
                                        </p:tav>
                                      </p:tavLst>
                                    </p:anim>
                                    <p:animScale>
                                      <p:cBhvr>
                                        <p:cTn id="55" dur="26">
                                          <p:stCondLst>
                                            <p:cond delay="650"/>
                                          </p:stCondLst>
                                        </p:cTn>
                                        <p:tgtEl>
                                          <p:spTgt spid="9"/>
                                        </p:tgtEl>
                                      </p:cBhvr>
                                      <p:to x="100000" y="60000"/>
                                    </p:animScale>
                                    <p:animScale>
                                      <p:cBhvr>
                                        <p:cTn id="56" dur="166" decel="50000">
                                          <p:stCondLst>
                                            <p:cond delay="676"/>
                                          </p:stCondLst>
                                        </p:cTn>
                                        <p:tgtEl>
                                          <p:spTgt spid="9"/>
                                        </p:tgtEl>
                                      </p:cBhvr>
                                      <p:to x="100000" y="100000"/>
                                    </p:animScale>
                                    <p:animScale>
                                      <p:cBhvr>
                                        <p:cTn id="57" dur="26">
                                          <p:stCondLst>
                                            <p:cond delay="1312"/>
                                          </p:stCondLst>
                                        </p:cTn>
                                        <p:tgtEl>
                                          <p:spTgt spid="9"/>
                                        </p:tgtEl>
                                      </p:cBhvr>
                                      <p:to x="100000" y="80000"/>
                                    </p:animScale>
                                    <p:animScale>
                                      <p:cBhvr>
                                        <p:cTn id="58" dur="166" decel="50000">
                                          <p:stCondLst>
                                            <p:cond delay="1338"/>
                                          </p:stCondLst>
                                        </p:cTn>
                                        <p:tgtEl>
                                          <p:spTgt spid="9"/>
                                        </p:tgtEl>
                                      </p:cBhvr>
                                      <p:to x="100000" y="100000"/>
                                    </p:animScale>
                                    <p:animScale>
                                      <p:cBhvr>
                                        <p:cTn id="59" dur="26">
                                          <p:stCondLst>
                                            <p:cond delay="1642"/>
                                          </p:stCondLst>
                                        </p:cTn>
                                        <p:tgtEl>
                                          <p:spTgt spid="9"/>
                                        </p:tgtEl>
                                      </p:cBhvr>
                                      <p:to x="100000" y="90000"/>
                                    </p:animScale>
                                    <p:animScale>
                                      <p:cBhvr>
                                        <p:cTn id="60" dur="166" decel="50000">
                                          <p:stCondLst>
                                            <p:cond delay="1668"/>
                                          </p:stCondLst>
                                        </p:cTn>
                                        <p:tgtEl>
                                          <p:spTgt spid="9"/>
                                        </p:tgtEl>
                                      </p:cBhvr>
                                      <p:to x="100000" y="100000"/>
                                    </p:animScale>
                                    <p:animScale>
                                      <p:cBhvr>
                                        <p:cTn id="61" dur="26">
                                          <p:stCondLst>
                                            <p:cond delay="1808"/>
                                          </p:stCondLst>
                                        </p:cTn>
                                        <p:tgtEl>
                                          <p:spTgt spid="9"/>
                                        </p:tgtEl>
                                      </p:cBhvr>
                                      <p:to x="100000" y="95000"/>
                                    </p:animScale>
                                    <p:animScale>
                                      <p:cBhvr>
                                        <p:cTn id="62" dur="166" decel="50000">
                                          <p:stCondLst>
                                            <p:cond delay="1834"/>
                                          </p:stCondLst>
                                        </p:cTn>
                                        <p:tgtEl>
                                          <p:spTgt spid="9"/>
                                        </p:tgtEl>
                                      </p:cBhvr>
                                      <p:to x="100000" y="100000"/>
                                    </p:animScale>
                                  </p:childTnLst>
                                </p:cTn>
                              </p:par>
                            </p:childTnLst>
                          </p:cTn>
                        </p:par>
                      </p:childTnLst>
                    </p:cTn>
                  </p:par>
                  <p:par>
                    <p:cTn id="63" fill="hold">
                      <p:stCondLst>
                        <p:cond delay="indefinite"/>
                      </p:stCondLst>
                      <p:childTnLst>
                        <p:par>
                          <p:cTn id="64" fill="hold">
                            <p:stCondLst>
                              <p:cond delay="0"/>
                            </p:stCondLst>
                            <p:childTnLst>
                              <p:par>
                                <p:cTn id="65" presetID="42" presetClass="entr" presetSubtype="0" fill="hold" grpId="0" nodeType="clickEffect">
                                  <p:stCondLst>
                                    <p:cond delay="0"/>
                                  </p:stCondLst>
                                  <p:childTnLst>
                                    <p:set>
                                      <p:cBhvr>
                                        <p:cTn id="66" dur="1" fill="hold">
                                          <p:stCondLst>
                                            <p:cond delay="0"/>
                                          </p:stCondLst>
                                        </p:cTn>
                                        <p:tgtEl>
                                          <p:spTgt spid="7"/>
                                        </p:tgtEl>
                                        <p:attrNameLst>
                                          <p:attrName>style.visibility</p:attrName>
                                        </p:attrNameLst>
                                      </p:cBhvr>
                                      <p:to>
                                        <p:strVal val="visible"/>
                                      </p:to>
                                    </p:set>
                                    <p:animEffect transition="in" filter="fade">
                                      <p:cBhvr>
                                        <p:cTn id="67" dur="1000"/>
                                        <p:tgtEl>
                                          <p:spTgt spid="7"/>
                                        </p:tgtEl>
                                      </p:cBhvr>
                                    </p:animEffect>
                                    <p:anim calcmode="lin" valueType="num">
                                      <p:cBhvr>
                                        <p:cTn id="68" dur="1000" fill="hold"/>
                                        <p:tgtEl>
                                          <p:spTgt spid="7"/>
                                        </p:tgtEl>
                                        <p:attrNameLst>
                                          <p:attrName>ppt_x</p:attrName>
                                        </p:attrNameLst>
                                      </p:cBhvr>
                                      <p:tavLst>
                                        <p:tav tm="0">
                                          <p:val>
                                            <p:strVal val="#ppt_x"/>
                                          </p:val>
                                        </p:tav>
                                        <p:tav tm="100000">
                                          <p:val>
                                            <p:strVal val="#ppt_x"/>
                                          </p:val>
                                        </p:tav>
                                      </p:tavLst>
                                    </p:anim>
                                    <p:anim calcmode="lin" valueType="num">
                                      <p:cBhvr>
                                        <p:cTn id="6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70" fill="hold">
                      <p:stCondLst>
                        <p:cond delay="indefinite"/>
                      </p:stCondLst>
                      <p:childTnLst>
                        <p:par>
                          <p:cTn id="71" fill="hold">
                            <p:stCondLst>
                              <p:cond delay="0"/>
                            </p:stCondLst>
                            <p:childTnLst>
                              <p:par>
                                <p:cTn id="72" presetID="42" presetClass="entr" presetSubtype="0" fill="hold" grpId="0" nodeType="clickEffect">
                                  <p:stCondLst>
                                    <p:cond delay="0"/>
                                  </p:stCondLst>
                                  <p:childTnLst>
                                    <p:set>
                                      <p:cBhvr>
                                        <p:cTn id="73" dur="1" fill="hold">
                                          <p:stCondLst>
                                            <p:cond delay="0"/>
                                          </p:stCondLst>
                                        </p:cTn>
                                        <p:tgtEl>
                                          <p:spTgt spid="11"/>
                                        </p:tgtEl>
                                        <p:attrNameLst>
                                          <p:attrName>style.visibility</p:attrName>
                                        </p:attrNameLst>
                                      </p:cBhvr>
                                      <p:to>
                                        <p:strVal val="visible"/>
                                      </p:to>
                                    </p:set>
                                    <p:animEffect transition="in" filter="fade">
                                      <p:cBhvr>
                                        <p:cTn id="74" dur="1000"/>
                                        <p:tgtEl>
                                          <p:spTgt spid="11"/>
                                        </p:tgtEl>
                                      </p:cBhvr>
                                    </p:animEffect>
                                    <p:anim calcmode="lin" valueType="num">
                                      <p:cBhvr>
                                        <p:cTn id="75" dur="1000" fill="hold"/>
                                        <p:tgtEl>
                                          <p:spTgt spid="11"/>
                                        </p:tgtEl>
                                        <p:attrNameLst>
                                          <p:attrName>ppt_x</p:attrName>
                                        </p:attrNameLst>
                                      </p:cBhvr>
                                      <p:tavLst>
                                        <p:tav tm="0">
                                          <p:val>
                                            <p:strVal val="#ppt_x"/>
                                          </p:val>
                                        </p:tav>
                                        <p:tav tm="100000">
                                          <p:val>
                                            <p:strVal val="#ppt_x"/>
                                          </p:val>
                                        </p:tav>
                                      </p:tavLst>
                                    </p:anim>
                                    <p:anim calcmode="lin" valueType="num">
                                      <p:cBhvr>
                                        <p:cTn id="76"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77" fill="hold">
                      <p:stCondLst>
                        <p:cond delay="indefinite"/>
                      </p:stCondLst>
                      <p:childTnLst>
                        <p:par>
                          <p:cTn id="78" fill="hold">
                            <p:stCondLst>
                              <p:cond delay="0"/>
                            </p:stCondLst>
                            <p:childTnLst>
                              <p:par>
                                <p:cTn id="79" presetID="26" presetClass="entr" presetSubtype="0" fill="hold" grpId="0" nodeType="clickEffect">
                                  <p:stCondLst>
                                    <p:cond delay="0"/>
                                  </p:stCondLst>
                                  <p:childTnLst>
                                    <p:set>
                                      <p:cBhvr>
                                        <p:cTn id="80" dur="1" fill="hold">
                                          <p:stCondLst>
                                            <p:cond delay="0"/>
                                          </p:stCondLst>
                                        </p:cTn>
                                        <p:tgtEl>
                                          <p:spTgt spid="12"/>
                                        </p:tgtEl>
                                        <p:attrNameLst>
                                          <p:attrName>style.visibility</p:attrName>
                                        </p:attrNameLst>
                                      </p:cBhvr>
                                      <p:to>
                                        <p:strVal val="visible"/>
                                      </p:to>
                                    </p:set>
                                    <p:animEffect transition="in" filter="wipe(down)">
                                      <p:cBhvr>
                                        <p:cTn id="81" dur="580">
                                          <p:stCondLst>
                                            <p:cond delay="0"/>
                                          </p:stCondLst>
                                        </p:cTn>
                                        <p:tgtEl>
                                          <p:spTgt spid="12"/>
                                        </p:tgtEl>
                                      </p:cBhvr>
                                    </p:animEffect>
                                    <p:anim calcmode="lin" valueType="num">
                                      <p:cBhvr>
                                        <p:cTn id="82" dur="1822" tmFilter="0,0; 0.14,0.36; 0.43,0.73; 0.71,0.91; 1.0,1.0">
                                          <p:stCondLst>
                                            <p:cond delay="0"/>
                                          </p:stCondLst>
                                        </p:cTn>
                                        <p:tgtEl>
                                          <p:spTgt spid="12"/>
                                        </p:tgtEl>
                                        <p:attrNameLst>
                                          <p:attrName>ppt_x</p:attrName>
                                        </p:attrNameLst>
                                      </p:cBhvr>
                                      <p:tavLst>
                                        <p:tav tm="0">
                                          <p:val>
                                            <p:strVal val="#ppt_x-0.25"/>
                                          </p:val>
                                        </p:tav>
                                        <p:tav tm="100000">
                                          <p:val>
                                            <p:strVal val="#ppt_x"/>
                                          </p:val>
                                        </p:tav>
                                      </p:tavLst>
                                    </p:anim>
                                    <p:anim calcmode="lin" valueType="num">
                                      <p:cBhvr>
                                        <p:cTn id="83" dur="664" tmFilter="0.0,0.0; 0.25,0.07; 0.50,0.2; 0.75,0.467; 1.0,1.0">
                                          <p:stCondLst>
                                            <p:cond delay="0"/>
                                          </p:stCondLst>
                                        </p:cTn>
                                        <p:tgtEl>
                                          <p:spTgt spid="12"/>
                                        </p:tgtEl>
                                        <p:attrNameLst>
                                          <p:attrName>ppt_y</p:attrName>
                                        </p:attrNameLst>
                                      </p:cBhvr>
                                      <p:tavLst>
                                        <p:tav tm="0" fmla="#ppt_y-sin(pi*$)/3">
                                          <p:val>
                                            <p:fltVal val="0.5"/>
                                          </p:val>
                                        </p:tav>
                                        <p:tav tm="100000">
                                          <p:val>
                                            <p:fltVal val="1"/>
                                          </p:val>
                                        </p:tav>
                                      </p:tavLst>
                                    </p:anim>
                                    <p:anim calcmode="lin" valueType="num">
                                      <p:cBhvr>
                                        <p:cTn id="84" dur="664" tmFilter="0, 0; 0.125,0.2665; 0.25,0.4; 0.375,0.465; 0.5,0.5;  0.625,0.535; 0.75,0.6; 0.875,0.7335; 1,1">
                                          <p:stCondLst>
                                            <p:cond delay="664"/>
                                          </p:stCondLst>
                                        </p:cTn>
                                        <p:tgtEl>
                                          <p:spTgt spid="12"/>
                                        </p:tgtEl>
                                        <p:attrNameLst>
                                          <p:attrName>ppt_y</p:attrName>
                                        </p:attrNameLst>
                                      </p:cBhvr>
                                      <p:tavLst>
                                        <p:tav tm="0" fmla="#ppt_y-sin(pi*$)/9">
                                          <p:val>
                                            <p:fltVal val="0"/>
                                          </p:val>
                                        </p:tav>
                                        <p:tav tm="100000">
                                          <p:val>
                                            <p:fltVal val="1"/>
                                          </p:val>
                                        </p:tav>
                                      </p:tavLst>
                                    </p:anim>
                                    <p:anim calcmode="lin" valueType="num">
                                      <p:cBhvr>
                                        <p:cTn id="85" dur="332" tmFilter="0, 0; 0.125,0.2665; 0.25,0.4; 0.375,0.465; 0.5,0.5;  0.625,0.535; 0.75,0.6; 0.875,0.7335; 1,1">
                                          <p:stCondLst>
                                            <p:cond delay="1324"/>
                                          </p:stCondLst>
                                        </p:cTn>
                                        <p:tgtEl>
                                          <p:spTgt spid="12"/>
                                        </p:tgtEl>
                                        <p:attrNameLst>
                                          <p:attrName>ppt_y</p:attrName>
                                        </p:attrNameLst>
                                      </p:cBhvr>
                                      <p:tavLst>
                                        <p:tav tm="0" fmla="#ppt_y-sin(pi*$)/27">
                                          <p:val>
                                            <p:fltVal val="0"/>
                                          </p:val>
                                        </p:tav>
                                        <p:tav tm="100000">
                                          <p:val>
                                            <p:fltVal val="1"/>
                                          </p:val>
                                        </p:tav>
                                      </p:tavLst>
                                    </p:anim>
                                    <p:anim calcmode="lin" valueType="num">
                                      <p:cBhvr>
                                        <p:cTn id="86" dur="164" tmFilter="0, 0; 0.125,0.2665; 0.25,0.4; 0.375,0.465; 0.5,0.5;  0.625,0.535; 0.75,0.6; 0.875,0.7335; 1,1">
                                          <p:stCondLst>
                                            <p:cond delay="1656"/>
                                          </p:stCondLst>
                                        </p:cTn>
                                        <p:tgtEl>
                                          <p:spTgt spid="12"/>
                                        </p:tgtEl>
                                        <p:attrNameLst>
                                          <p:attrName>ppt_y</p:attrName>
                                        </p:attrNameLst>
                                      </p:cBhvr>
                                      <p:tavLst>
                                        <p:tav tm="0" fmla="#ppt_y-sin(pi*$)/81">
                                          <p:val>
                                            <p:fltVal val="0"/>
                                          </p:val>
                                        </p:tav>
                                        <p:tav tm="100000">
                                          <p:val>
                                            <p:fltVal val="1"/>
                                          </p:val>
                                        </p:tav>
                                      </p:tavLst>
                                    </p:anim>
                                    <p:animScale>
                                      <p:cBhvr>
                                        <p:cTn id="87" dur="26">
                                          <p:stCondLst>
                                            <p:cond delay="650"/>
                                          </p:stCondLst>
                                        </p:cTn>
                                        <p:tgtEl>
                                          <p:spTgt spid="12"/>
                                        </p:tgtEl>
                                      </p:cBhvr>
                                      <p:to x="100000" y="60000"/>
                                    </p:animScale>
                                    <p:animScale>
                                      <p:cBhvr>
                                        <p:cTn id="88" dur="166" decel="50000">
                                          <p:stCondLst>
                                            <p:cond delay="676"/>
                                          </p:stCondLst>
                                        </p:cTn>
                                        <p:tgtEl>
                                          <p:spTgt spid="12"/>
                                        </p:tgtEl>
                                      </p:cBhvr>
                                      <p:to x="100000" y="100000"/>
                                    </p:animScale>
                                    <p:animScale>
                                      <p:cBhvr>
                                        <p:cTn id="89" dur="26">
                                          <p:stCondLst>
                                            <p:cond delay="1312"/>
                                          </p:stCondLst>
                                        </p:cTn>
                                        <p:tgtEl>
                                          <p:spTgt spid="12"/>
                                        </p:tgtEl>
                                      </p:cBhvr>
                                      <p:to x="100000" y="80000"/>
                                    </p:animScale>
                                    <p:animScale>
                                      <p:cBhvr>
                                        <p:cTn id="90" dur="166" decel="50000">
                                          <p:stCondLst>
                                            <p:cond delay="1338"/>
                                          </p:stCondLst>
                                        </p:cTn>
                                        <p:tgtEl>
                                          <p:spTgt spid="12"/>
                                        </p:tgtEl>
                                      </p:cBhvr>
                                      <p:to x="100000" y="100000"/>
                                    </p:animScale>
                                    <p:animScale>
                                      <p:cBhvr>
                                        <p:cTn id="91" dur="26">
                                          <p:stCondLst>
                                            <p:cond delay="1642"/>
                                          </p:stCondLst>
                                        </p:cTn>
                                        <p:tgtEl>
                                          <p:spTgt spid="12"/>
                                        </p:tgtEl>
                                      </p:cBhvr>
                                      <p:to x="100000" y="90000"/>
                                    </p:animScale>
                                    <p:animScale>
                                      <p:cBhvr>
                                        <p:cTn id="92" dur="166" decel="50000">
                                          <p:stCondLst>
                                            <p:cond delay="1668"/>
                                          </p:stCondLst>
                                        </p:cTn>
                                        <p:tgtEl>
                                          <p:spTgt spid="12"/>
                                        </p:tgtEl>
                                      </p:cBhvr>
                                      <p:to x="100000" y="100000"/>
                                    </p:animScale>
                                    <p:animScale>
                                      <p:cBhvr>
                                        <p:cTn id="93" dur="26">
                                          <p:stCondLst>
                                            <p:cond delay="1808"/>
                                          </p:stCondLst>
                                        </p:cTn>
                                        <p:tgtEl>
                                          <p:spTgt spid="12"/>
                                        </p:tgtEl>
                                      </p:cBhvr>
                                      <p:to x="100000" y="95000"/>
                                    </p:animScale>
                                    <p:animScale>
                                      <p:cBhvr>
                                        <p:cTn id="94" dur="166" decel="50000">
                                          <p:stCondLst>
                                            <p:cond delay="1834"/>
                                          </p:stCondLst>
                                        </p:cTn>
                                        <p:tgtEl>
                                          <p:spTgt spid="1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5" grpId="0"/>
      <p:bldP spid="8" grpId="0"/>
      <p:bldP spid="9" grpId="0"/>
      <p:bldP spid="7" grpId="0"/>
      <p:bldP spid="11" grpId="0"/>
      <p:bldP spid="12" grpId="0" animBg="1"/>
      <p:bldP spid="10" grpId="0"/>
      <p:bldP spid="13"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5" name="テキスト プレースホルダー 5">
            <a:extLst>
              <a:ext uri="{FF2B5EF4-FFF2-40B4-BE49-F238E27FC236}">
                <a16:creationId xmlns:a16="http://schemas.microsoft.com/office/drawing/2014/main" id="{FE8A480F-A847-485D-88F7-C64DD09433B8}"/>
              </a:ext>
            </a:extLst>
          </p:cNvPr>
          <p:cNvSpPr>
            <a:spLocks noGrp="1"/>
          </p:cNvSpPr>
          <p:nvPr>
            <p:ph type="body" idx="1"/>
          </p:nvPr>
        </p:nvSpPr>
        <p:spPr>
          <a:xfrm>
            <a:off x="1847528" y="582531"/>
            <a:ext cx="8646740" cy="5951686"/>
          </a:xfrm>
        </p:spPr>
        <p:txBody>
          <a:bodyPr>
            <a:normAutofit lnSpcReduction="10000"/>
          </a:bodyPr>
          <a:lstStyle/>
          <a:p>
            <a:r>
              <a:rPr lang="ja-JP" altLang="en-US" sz="1800" dirty="0"/>
              <a:t>　　</a:t>
            </a:r>
            <a:r>
              <a:rPr lang="ja-JP" altLang="en-US" sz="1800" dirty="0">
                <a:solidFill>
                  <a:schemeClr val="bg1"/>
                </a:solidFill>
              </a:rPr>
              <a:t>・フィリピン（フィリピン民法１６条）</a:t>
            </a:r>
            <a:endParaRPr lang="en-US" altLang="ja-JP" sz="1800" dirty="0">
              <a:solidFill>
                <a:schemeClr val="bg1"/>
              </a:solidFill>
            </a:endParaRPr>
          </a:p>
          <a:p>
            <a:r>
              <a:rPr lang="ja-JP" altLang="en-US" sz="1800" dirty="0">
                <a:solidFill>
                  <a:schemeClr val="bg1"/>
                </a:solidFill>
              </a:rPr>
              <a:t>　　  動産、不動産を問わず、被相続人の本国法を適用。なお、イスラム教徒の場合には、</a:t>
            </a:r>
            <a:endParaRPr lang="en-US" altLang="ja-JP" sz="1800" dirty="0">
              <a:solidFill>
                <a:schemeClr val="bg1"/>
              </a:solidFill>
            </a:endParaRPr>
          </a:p>
          <a:p>
            <a:r>
              <a:rPr lang="ja-JP" altLang="en-US" sz="1800" dirty="0">
                <a:solidFill>
                  <a:schemeClr val="bg1"/>
                </a:solidFill>
              </a:rPr>
              <a:t>　　　フィリピン民法でなくイスラム身分法で。</a:t>
            </a:r>
            <a:endParaRPr lang="en-US" altLang="ja-JP" sz="1800" dirty="0">
              <a:solidFill>
                <a:schemeClr val="bg1"/>
              </a:solidFill>
            </a:endParaRPr>
          </a:p>
          <a:p>
            <a:r>
              <a:rPr lang="ja-JP" altLang="en-US" sz="1800" dirty="0">
                <a:solidFill>
                  <a:schemeClr val="bg1"/>
                </a:solidFill>
              </a:rPr>
              <a:t> </a:t>
            </a:r>
            <a:r>
              <a:rPr lang="en-US" altLang="ja-JP" sz="1800" dirty="0">
                <a:solidFill>
                  <a:schemeClr val="bg1"/>
                </a:solidFill>
              </a:rPr>
              <a:t>(</a:t>
            </a:r>
            <a:r>
              <a:rPr lang="ja-JP" altLang="en-US" sz="1800" dirty="0">
                <a:solidFill>
                  <a:schemeClr val="bg1"/>
                </a:solidFill>
              </a:rPr>
              <a:t>２</a:t>
            </a:r>
            <a:r>
              <a:rPr lang="en-US" altLang="ja-JP" sz="1800" dirty="0">
                <a:solidFill>
                  <a:schemeClr val="bg1"/>
                </a:solidFill>
              </a:rPr>
              <a:t>) </a:t>
            </a:r>
            <a:r>
              <a:rPr lang="ja-JP" altLang="en-US" sz="1800" dirty="0">
                <a:solidFill>
                  <a:schemeClr val="bg1"/>
                </a:solidFill>
              </a:rPr>
              <a:t>被相続人が日本人の場合は相続開始時（　　　　）によって（　　　　）</a:t>
            </a:r>
            <a:endParaRPr lang="en-US" altLang="ja-JP" sz="1800" dirty="0">
              <a:solidFill>
                <a:schemeClr val="bg1"/>
              </a:solidFill>
            </a:endParaRPr>
          </a:p>
          <a:p>
            <a:r>
              <a:rPr lang="ja-JP" altLang="en-US" sz="1800" dirty="0">
                <a:solidFill>
                  <a:schemeClr val="bg1"/>
                </a:solidFill>
              </a:rPr>
              <a:t>　　　改正法は、施行日後に開始した相続について適用される。</a:t>
            </a:r>
            <a:endParaRPr lang="en-US" altLang="ja-JP" sz="1800" dirty="0">
              <a:solidFill>
                <a:schemeClr val="bg1"/>
              </a:solidFill>
            </a:endParaRPr>
          </a:p>
          <a:p>
            <a:r>
              <a:rPr lang="ja-JP" altLang="en-US" sz="1800" dirty="0">
                <a:solidFill>
                  <a:schemeClr val="bg1"/>
                </a:solidFill>
              </a:rPr>
              <a:t>　   ① 旧民法（別紙１参照）</a:t>
            </a:r>
            <a:endParaRPr lang="en-US" altLang="ja-JP" sz="1800" dirty="0">
              <a:solidFill>
                <a:schemeClr val="bg1"/>
              </a:solidFill>
            </a:endParaRPr>
          </a:p>
          <a:p>
            <a:r>
              <a:rPr lang="ja-JP" altLang="en-US" sz="1800" dirty="0">
                <a:solidFill>
                  <a:schemeClr val="bg1"/>
                </a:solidFill>
              </a:rPr>
              <a:t>　　　   昭和２２年５月２日以前に開始した相続に適用。ただし、新法に至るまで家督相続人</a:t>
            </a:r>
            <a:endParaRPr lang="en-US" altLang="ja-JP" sz="1800" dirty="0">
              <a:solidFill>
                <a:schemeClr val="bg1"/>
              </a:solidFill>
            </a:endParaRPr>
          </a:p>
          <a:p>
            <a:r>
              <a:rPr lang="ja-JP" altLang="en-US" sz="1800" dirty="0">
                <a:solidFill>
                  <a:schemeClr val="bg1"/>
                </a:solidFill>
              </a:rPr>
              <a:t>　　　   を選定しなかった場合には、新法の親族法、相続法が適用される（附則２５条２項</a:t>
            </a:r>
            <a:endParaRPr lang="en-US" altLang="ja-JP" sz="1800" dirty="0">
              <a:solidFill>
                <a:schemeClr val="bg1"/>
              </a:solidFill>
            </a:endParaRPr>
          </a:p>
          <a:p>
            <a:r>
              <a:rPr lang="en-US" altLang="ja-JP" sz="1800" dirty="0">
                <a:solidFill>
                  <a:schemeClr val="bg1"/>
                </a:solidFill>
              </a:rPr>
              <a:t>          </a:t>
            </a:r>
            <a:r>
              <a:rPr lang="ja-JP" altLang="en-US" sz="1800" dirty="0">
                <a:solidFill>
                  <a:schemeClr val="bg1"/>
                </a:solidFill>
              </a:rPr>
              <a:t>本文）。</a:t>
            </a:r>
            <a:endParaRPr lang="en-US" altLang="ja-JP" sz="1800" dirty="0">
              <a:solidFill>
                <a:schemeClr val="bg1"/>
              </a:solidFill>
            </a:endParaRPr>
          </a:p>
          <a:p>
            <a:r>
              <a:rPr lang="ja-JP" altLang="en-US" sz="1800" dirty="0">
                <a:solidFill>
                  <a:schemeClr val="bg1"/>
                </a:solidFill>
              </a:rPr>
              <a:t>　　 ② 民法の応急措置法（別紙２参照）</a:t>
            </a:r>
            <a:endParaRPr lang="en-US" altLang="ja-JP" sz="1800" dirty="0">
              <a:solidFill>
                <a:schemeClr val="bg1"/>
              </a:solidFill>
            </a:endParaRPr>
          </a:p>
          <a:p>
            <a:r>
              <a:rPr lang="ja-JP" altLang="en-US" sz="1800" dirty="0">
                <a:solidFill>
                  <a:schemeClr val="bg1"/>
                </a:solidFill>
              </a:rPr>
              <a:t>　　　 </a:t>
            </a:r>
            <a:r>
              <a:rPr lang="en-US" altLang="ja-JP" sz="1800" dirty="0">
                <a:solidFill>
                  <a:schemeClr val="bg1"/>
                </a:solidFill>
              </a:rPr>
              <a:t>  </a:t>
            </a:r>
            <a:r>
              <a:rPr lang="ja-JP" altLang="en-US" sz="1800" dirty="0">
                <a:solidFill>
                  <a:schemeClr val="bg1"/>
                </a:solidFill>
              </a:rPr>
              <a:t>新憲法の理念（　　　　　　 ）と  （　　　　　　　　 　　　　）に反する部分を応急的に廃止</a:t>
            </a:r>
            <a:endParaRPr lang="en-US" altLang="ja-JP" sz="1800" dirty="0">
              <a:solidFill>
                <a:schemeClr val="bg1"/>
              </a:solidFill>
            </a:endParaRPr>
          </a:p>
          <a:p>
            <a:r>
              <a:rPr lang="en-US" altLang="ja-JP" sz="1800" dirty="0">
                <a:solidFill>
                  <a:schemeClr val="bg1"/>
                </a:solidFill>
              </a:rPr>
              <a:t>           </a:t>
            </a:r>
            <a:r>
              <a:rPr lang="ja-JP" altLang="en-US" sz="1800" dirty="0">
                <a:solidFill>
                  <a:schemeClr val="bg1"/>
                </a:solidFill>
              </a:rPr>
              <a:t>した。昭和２２年５月３日から昭和２２年１２月３１日の間に発生した相続に適用。</a:t>
            </a:r>
            <a:endParaRPr lang="en-US" altLang="ja-JP" sz="1800" dirty="0">
              <a:solidFill>
                <a:schemeClr val="bg1"/>
              </a:solidFill>
            </a:endParaRPr>
          </a:p>
          <a:p>
            <a:r>
              <a:rPr lang="ja-JP" altLang="en-US" sz="1800" dirty="0">
                <a:solidFill>
                  <a:schemeClr val="bg1"/>
                </a:solidFill>
              </a:rPr>
              <a:t>　　 ③ 新民法（新憲法の理念に基づいて大改正）</a:t>
            </a:r>
            <a:endParaRPr lang="en-US" altLang="ja-JP" sz="1800" dirty="0">
              <a:solidFill>
                <a:schemeClr val="bg1"/>
              </a:solidFill>
            </a:endParaRPr>
          </a:p>
          <a:p>
            <a:r>
              <a:rPr lang="ja-JP" altLang="en-US" sz="1800" dirty="0">
                <a:solidFill>
                  <a:schemeClr val="bg1"/>
                </a:solidFill>
              </a:rPr>
              <a:t>　　　 　昭和２３年１月１日から昭和３７年６月３０日までに適用。</a:t>
            </a:r>
            <a:endParaRPr lang="en-US" altLang="ja-JP" sz="1800" dirty="0">
              <a:solidFill>
                <a:schemeClr val="bg1"/>
              </a:solidFill>
            </a:endParaRPr>
          </a:p>
          <a:p>
            <a:r>
              <a:rPr lang="ja-JP" altLang="en-US" sz="1800" dirty="0">
                <a:solidFill>
                  <a:schemeClr val="bg1"/>
                </a:solidFill>
              </a:rPr>
              <a:t>　　　 　内容は今後の改正から推測しよう。</a:t>
            </a:r>
            <a:endParaRPr lang="en-US" altLang="ja-JP" sz="1800" dirty="0">
              <a:solidFill>
                <a:schemeClr val="bg1"/>
              </a:solidFill>
            </a:endParaRPr>
          </a:p>
          <a:p>
            <a:r>
              <a:rPr lang="ja-JP" altLang="en-US" sz="1800" dirty="0">
                <a:solidFill>
                  <a:schemeClr val="bg1"/>
                </a:solidFill>
              </a:rPr>
              <a:t>　　 ④ 昭和３７年改正（実務の混乱解決に、別紙３参照）</a:t>
            </a:r>
            <a:endParaRPr lang="en-US" altLang="ja-JP" sz="1800" dirty="0">
              <a:solidFill>
                <a:schemeClr val="bg1"/>
              </a:solidFill>
            </a:endParaRPr>
          </a:p>
          <a:p>
            <a:r>
              <a:rPr lang="ja-JP" altLang="en-US" sz="1800" dirty="0">
                <a:solidFill>
                  <a:schemeClr val="bg1"/>
                </a:solidFill>
              </a:rPr>
              <a:t>　　　　 昭和３７年７月１日から昭和５５年１２月３１日までに適用。</a:t>
            </a:r>
            <a:endParaRPr lang="en-US" altLang="ja-JP" sz="1800" dirty="0">
              <a:solidFill>
                <a:schemeClr val="bg1"/>
              </a:solidFill>
            </a:endParaRPr>
          </a:p>
          <a:p>
            <a:r>
              <a:rPr lang="ja-JP" altLang="en-US" sz="1800" dirty="0">
                <a:solidFill>
                  <a:schemeClr val="bg1"/>
                </a:solidFill>
              </a:rPr>
              <a:t>　　　 　（　　　　　　　　）に対する財産分与の制度が新設された。</a:t>
            </a:r>
            <a:endParaRPr lang="en-US" altLang="ja-JP" sz="1800" dirty="0">
              <a:solidFill>
                <a:schemeClr val="bg1"/>
              </a:solidFill>
            </a:endParaRPr>
          </a:p>
          <a:p>
            <a:r>
              <a:rPr lang="ja-JP" altLang="en-US" sz="1800" dirty="0">
                <a:solidFill>
                  <a:schemeClr val="bg1"/>
                </a:solidFill>
              </a:rPr>
              <a:t>　　　 　（相続人以外の人にも配慮すべきとして）</a:t>
            </a:r>
            <a:endParaRPr lang="en-US" altLang="ja-JP" sz="1800" dirty="0">
              <a:solidFill>
                <a:schemeClr val="bg1"/>
              </a:solidFill>
            </a:endParaRPr>
          </a:p>
        </p:txBody>
      </p:sp>
      <p:sp>
        <p:nvSpPr>
          <p:cNvPr id="4" name="スライド番号プレースホルダー 3">
            <a:extLst>
              <a:ext uri="{FF2B5EF4-FFF2-40B4-BE49-F238E27FC236}">
                <a16:creationId xmlns:a16="http://schemas.microsoft.com/office/drawing/2014/main" id="{CA0C6989-5DAA-45C6-806E-2A6E30D6E542}"/>
              </a:ext>
            </a:extLst>
          </p:cNvPr>
          <p:cNvSpPr>
            <a:spLocks noGrp="1"/>
          </p:cNvSpPr>
          <p:nvPr>
            <p:ph type="sldNum" sz="quarter" idx="12"/>
          </p:nvPr>
        </p:nvSpPr>
        <p:spPr/>
        <p:txBody>
          <a:bodyPr/>
          <a:lstStyle/>
          <a:p>
            <a:pPr fontAlgn="base">
              <a:spcBef>
                <a:spcPct val="0"/>
              </a:spcBef>
              <a:spcAft>
                <a:spcPct val="0"/>
              </a:spcAft>
              <a:defRPr/>
            </a:pPr>
            <a:fld id="{1BF73EC5-EDF2-4E74-BF6C-6E215FBCE645}" type="slidenum">
              <a:rPr lang="ja-JP" altLang="en-US">
                <a:solidFill>
                  <a:prstClr val="black"/>
                </a:solidFill>
                <a:latin typeface="Calibri" pitchFamily="34" charset="0"/>
                <a:ea typeface="ＭＳ Ｐゴシック" pitchFamily="50" charset="-128"/>
              </a:rPr>
              <a:pPr fontAlgn="base">
                <a:spcBef>
                  <a:spcPct val="0"/>
                </a:spcBef>
                <a:spcAft>
                  <a:spcPct val="0"/>
                </a:spcAft>
                <a:defRPr/>
              </a:pPr>
              <a:t>4</a:t>
            </a:fld>
            <a:endParaRPr lang="ja-JP" altLang="en-US" dirty="0">
              <a:solidFill>
                <a:prstClr val="black"/>
              </a:solidFill>
              <a:latin typeface="Calibri" pitchFamily="34" charset="0"/>
              <a:ea typeface="ＭＳ Ｐゴシック" pitchFamily="50" charset="-128"/>
            </a:endParaRPr>
          </a:p>
        </p:txBody>
      </p:sp>
    </p:spTree>
    <p:extLst>
      <p:ext uri="{BB962C8B-B14F-4D97-AF65-F5344CB8AC3E}">
        <p14:creationId xmlns:p14="http://schemas.microsoft.com/office/powerpoint/2010/main" val="371428273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2222500" y="4797153"/>
            <a:ext cx="7747000" cy="1329011"/>
          </a:xfrm>
        </p:spPr>
        <p:txBody>
          <a:bodyPr/>
          <a:lstStyle/>
          <a:p>
            <a:pPr algn="r"/>
            <a:r>
              <a:rPr kumimoji="1" lang="ja-JP" altLang="en-US" dirty="0"/>
              <a:t>愛 知 県 行 政 書 士 会</a:t>
            </a:r>
            <a:endParaRPr kumimoji="1" lang="en-US" altLang="ja-JP" dirty="0"/>
          </a:p>
          <a:p>
            <a:pPr marL="0" indent="0" algn="r">
              <a:buNone/>
            </a:pPr>
            <a:r>
              <a:rPr lang="ja-JP" altLang="en-US" sz="2000" dirty="0"/>
              <a:t>岡崎支部</a:t>
            </a:r>
            <a:r>
              <a:rPr lang="ja-JP" altLang="en-US" dirty="0"/>
              <a:t>　鍋 田 建 治</a:t>
            </a:r>
            <a:endParaRPr kumimoji="1" lang="ja-JP" altLang="en-US" dirty="0"/>
          </a:p>
        </p:txBody>
      </p:sp>
      <p:sp>
        <p:nvSpPr>
          <p:cNvPr id="2" name="タイトル 1"/>
          <p:cNvSpPr>
            <a:spLocks noGrp="1"/>
          </p:cNvSpPr>
          <p:nvPr>
            <p:ph type="title"/>
          </p:nvPr>
        </p:nvSpPr>
        <p:spPr>
          <a:xfrm>
            <a:off x="2207569" y="1988841"/>
            <a:ext cx="7756525" cy="1728191"/>
          </a:xfrm>
        </p:spPr>
        <p:txBody>
          <a:bodyPr/>
          <a:lstStyle/>
          <a:p>
            <a:r>
              <a:rPr lang="ja-JP" altLang="en-US" sz="4000" dirty="0"/>
              <a:t>ご清聴ありがとうございました</a:t>
            </a:r>
          </a:p>
        </p:txBody>
      </p:sp>
    </p:spTree>
    <p:extLst>
      <p:ext uri="{BB962C8B-B14F-4D97-AF65-F5344CB8AC3E}">
        <p14:creationId xmlns:p14="http://schemas.microsoft.com/office/powerpoint/2010/main" val="1434704250"/>
      </p:ext>
    </p:extLst>
  </p:cSld>
  <p:clrMapOvr>
    <a:masterClrMapping/>
  </p:clrMapOvr>
  <mc:AlternateContent xmlns:mc="http://schemas.openxmlformats.org/markup-compatibility/2006" xmlns:p14="http://schemas.microsoft.com/office/powerpoint/2010/main">
    <mc:Choice Requires="p14">
      <p:transition spd="slow" p14:dur="2000">
        <p:dissolve/>
      </p:transition>
    </mc:Choice>
    <mc:Fallback xmlns="">
      <p:transition spd="slow">
        <p:dissolv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BC3282A6-3284-4471-A9E1-7FC286CC4DEA}"/>
              </a:ext>
            </a:extLst>
          </p:cNvPr>
          <p:cNvSpPr>
            <a:spLocks noGrp="1"/>
          </p:cNvSpPr>
          <p:nvPr>
            <p:ph type="sldNum" sz="quarter" idx="12"/>
          </p:nvPr>
        </p:nvSpPr>
        <p:spPr/>
        <p:txBody>
          <a:bodyPr/>
          <a:lstStyle/>
          <a:p>
            <a:pPr>
              <a:defRPr/>
            </a:pPr>
            <a:fld id="{0F158CB9-21CC-484F-B0A4-95961B853DED}" type="slidenum">
              <a:rPr lang="ja-JP" altLang="en-US" smtClean="0"/>
              <a:pPr>
                <a:defRPr/>
              </a:pPr>
              <a:t>5</a:t>
            </a:fld>
            <a:endParaRPr lang="ja-JP" altLang="en-US"/>
          </a:p>
        </p:txBody>
      </p:sp>
      <p:sp>
        <p:nvSpPr>
          <p:cNvPr id="6" name="正方形/長方形 5">
            <a:extLst>
              <a:ext uri="{FF2B5EF4-FFF2-40B4-BE49-F238E27FC236}">
                <a16:creationId xmlns:a16="http://schemas.microsoft.com/office/drawing/2014/main" id="{6BD778E7-2629-4E50-BEDA-75CD523C96E4}"/>
              </a:ext>
            </a:extLst>
          </p:cNvPr>
          <p:cNvSpPr/>
          <p:nvPr/>
        </p:nvSpPr>
        <p:spPr>
          <a:xfrm>
            <a:off x="2279576" y="331787"/>
            <a:ext cx="7848872" cy="707886"/>
          </a:xfrm>
          <a:prstGeom prst="rect">
            <a:avLst/>
          </a:prstGeom>
        </p:spPr>
        <p:txBody>
          <a:bodyPr wrap="square">
            <a:spAutoFit/>
          </a:bodyPr>
          <a:lstStyle/>
          <a:p>
            <a:pPr>
              <a:defRPr/>
            </a:pPr>
            <a:r>
              <a:rPr lang="ja-JP" altLang="en-US" sz="4000" dirty="0">
                <a:ln w="3175">
                  <a:solidFill>
                    <a:sysClr val="window" lastClr="FFFFFF">
                      <a:alpha val="65000"/>
                    </a:sysClr>
                  </a:solidFill>
                </a:ln>
                <a:solidFill>
                  <a:prstClr val="black"/>
                </a:solidFill>
                <a:latin typeface="Book Antiqua"/>
                <a:ea typeface="HGS明朝E" panose="02020800000000000000" pitchFamily="18" charset="-128"/>
              </a:rPr>
              <a:t>別紙１　旧民法抜粋</a:t>
            </a:r>
            <a:endParaRPr lang="en-US" altLang="ja-JP" sz="2600" dirty="0">
              <a:ln w="3175">
                <a:solidFill>
                  <a:sysClr val="window" lastClr="FFFFFF">
                    <a:alpha val="65000"/>
                  </a:sysClr>
                </a:solidFill>
              </a:ln>
              <a:solidFill>
                <a:prstClr val="black"/>
              </a:solidFill>
              <a:latin typeface="Book Antiqua"/>
              <a:ea typeface="HGS明朝E" panose="02020800000000000000" pitchFamily="18" charset="-128"/>
            </a:endParaRPr>
          </a:p>
        </p:txBody>
      </p:sp>
      <p:sp>
        <p:nvSpPr>
          <p:cNvPr id="3" name="テキスト ボックス 2">
            <a:extLst>
              <a:ext uri="{FF2B5EF4-FFF2-40B4-BE49-F238E27FC236}">
                <a16:creationId xmlns:a16="http://schemas.microsoft.com/office/drawing/2014/main" id="{FE11E3DE-EE71-470A-A7F3-31969277A4F9}"/>
              </a:ext>
            </a:extLst>
          </p:cNvPr>
          <p:cNvSpPr txBox="1"/>
          <p:nvPr/>
        </p:nvSpPr>
        <p:spPr>
          <a:xfrm>
            <a:off x="5591944" y="2348880"/>
            <a:ext cx="2016224" cy="369332"/>
          </a:xfrm>
          <a:prstGeom prst="rect">
            <a:avLst/>
          </a:prstGeom>
          <a:noFill/>
        </p:spPr>
        <p:txBody>
          <a:bodyPr wrap="square" rtlCol="0">
            <a:spAutoFit/>
          </a:bodyPr>
          <a:lstStyle/>
          <a:p>
            <a:endParaRPr lang="ja-JP" altLang="en-US" dirty="0"/>
          </a:p>
        </p:txBody>
      </p:sp>
      <p:sp>
        <p:nvSpPr>
          <p:cNvPr id="4" name="テキスト ボックス 3">
            <a:extLst>
              <a:ext uri="{FF2B5EF4-FFF2-40B4-BE49-F238E27FC236}">
                <a16:creationId xmlns:a16="http://schemas.microsoft.com/office/drawing/2014/main" id="{7C5184E4-AA49-4621-BD9D-00CCDAE26147}"/>
              </a:ext>
            </a:extLst>
          </p:cNvPr>
          <p:cNvSpPr txBox="1"/>
          <p:nvPr/>
        </p:nvSpPr>
        <p:spPr>
          <a:xfrm>
            <a:off x="5951985" y="2348880"/>
            <a:ext cx="184731" cy="369332"/>
          </a:xfrm>
          <a:prstGeom prst="rect">
            <a:avLst/>
          </a:prstGeom>
          <a:noFill/>
        </p:spPr>
        <p:txBody>
          <a:bodyPr wrap="none" rtlCol="0">
            <a:spAutoFit/>
          </a:bodyPr>
          <a:lstStyle/>
          <a:p>
            <a:endParaRPr lang="ja-JP" altLang="en-US"/>
          </a:p>
        </p:txBody>
      </p:sp>
      <p:sp>
        <p:nvSpPr>
          <p:cNvPr id="5" name="テキスト ボックス 4">
            <a:extLst>
              <a:ext uri="{FF2B5EF4-FFF2-40B4-BE49-F238E27FC236}">
                <a16:creationId xmlns:a16="http://schemas.microsoft.com/office/drawing/2014/main" id="{3D3A5E77-CF10-4573-A26C-59AAA58713E3}"/>
              </a:ext>
            </a:extLst>
          </p:cNvPr>
          <p:cNvSpPr txBox="1"/>
          <p:nvPr/>
        </p:nvSpPr>
        <p:spPr>
          <a:xfrm>
            <a:off x="5807969" y="2348880"/>
            <a:ext cx="184731" cy="369332"/>
          </a:xfrm>
          <a:prstGeom prst="rect">
            <a:avLst/>
          </a:prstGeom>
          <a:noFill/>
        </p:spPr>
        <p:txBody>
          <a:bodyPr wrap="none" rtlCol="0">
            <a:spAutoFit/>
          </a:bodyPr>
          <a:lstStyle/>
          <a:p>
            <a:endParaRPr lang="ja-JP" altLang="en-US"/>
          </a:p>
        </p:txBody>
      </p:sp>
      <p:sp>
        <p:nvSpPr>
          <p:cNvPr id="7" name="テキスト ボックス 6">
            <a:extLst>
              <a:ext uri="{FF2B5EF4-FFF2-40B4-BE49-F238E27FC236}">
                <a16:creationId xmlns:a16="http://schemas.microsoft.com/office/drawing/2014/main" id="{329D9354-4127-40BD-9B39-A6123AC1BFEB}"/>
              </a:ext>
            </a:extLst>
          </p:cNvPr>
          <p:cNvSpPr txBox="1"/>
          <p:nvPr/>
        </p:nvSpPr>
        <p:spPr>
          <a:xfrm>
            <a:off x="6744073" y="2348880"/>
            <a:ext cx="184731" cy="369332"/>
          </a:xfrm>
          <a:prstGeom prst="rect">
            <a:avLst/>
          </a:prstGeom>
          <a:noFill/>
        </p:spPr>
        <p:txBody>
          <a:bodyPr wrap="none" rtlCol="0">
            <a:spAutoFit/>
          </a:bodyPr>
          <a:lstStyle/>
          <a:p>
            <a:endParaRPr lang="ja-JP" altLang="en-US"/>
          </a:p>
        </p:txBody>
      </p:sp>
      <p:sp>
        <p:nvSpPr>
          <p:cNvPr id="9" name="テキスト ボックス 8">
            <a:extLst>
              <a:ext uri="{FF2B5EF4-FFF2-40B4-BE49-F238E27FC236}">
                <a16:creationId xmlns:a16="http://schemas.microsoft.com/office/drawing/2014/main" id="{8896A9A5-F83F-402A-ABAD-57C837312276}"/>
              </a:ext>
            </a:extLst>
          </p:cNvPr>
          <p:cNvSpPr txBox="1"/>
          <p:nvPr/>
        </p:nvSpPr>
        <p:spPr>
          <a:xfrm>
            <a:off x="5638800" y="2968283"/>
            <a:ext cx="914400" cy="369332"/>
          </a:xfrm>
          <a:prstGeom prst="rect">
            <a:avLst/>
          </a:prstGeom>
          <a:noFill/>
        </p:spPr>
        <p:txBody>
          <a:bodyPr wrap="square" rtlCol="0">
            <a:spAutoFit/>
          </a:bodyPr>
          <a:lstStyle/>
          <a:p>
            <a:endParaRPr lang="ja-JP" altLang="en-US"/>
          </a:p>
        </p:txBody>
      </p:sp>
      <p:sp>
        <p:nvSpPr>
          <p:cNvPr id="10" name="テキスト ボックス 9">
            <a:extLst>
              <a:ext uri="{FF2B5EF4-FFF2-40B4-BE49-F238E27FC236}">
                <a16:creationId xmlns:a16="http://schemas.microsoft.com/office/drawing/2014/main" id="{6D0D3D75-E686-4466-82C9-45649C5D6024}"/>
              </a:ext>
            </a:extLst>
          </p:cNvPr>
          <p:cNvSpPr txBox="1"/>
          <p:nvPr/>
        </p:nvSpPr>
        <p:spPr>
          <a:xfrm>
            <a:off x="5638800" y="2968283"/>
            <a:ext cx="914400" cy="369332"/>
          </a:xfrm>
          <a:prstGeom prst="rect">
            <a:avLst/>
          </a:prstGeom>
          <a:noFill/>
        </p:spPr>
        <p:txBody>
          <a:bodyPr wrap="square" rtlCol="0">
            <a:spAutoFit/>
          </a:bodyPr>
          <a:lstStyle/>
          <a:p>
            <a:endParaRPr lang="ja-JP" altLang="en-US"/>
          </a:p>
        </p:txBody>
      </p:sp>
      <p:sp>
        <p:nvSpPr>
          <p:cNvPr id="14" name="テキスト ボックス 13">
            <a:extLst>
              <a:ext uri="{FF2B5EF4-FFF2-40B4-BE49-F238E27FC236}">
                <a16:creationId xmlns:a16="http://schemas.microsoft.com/office/drawing/2014/main" id="{ACDBDA87-DDBD-486F-8881-5E1ED1A9E447}"/>
              </a:ext>
            </a:extLst>
          </p:cNvPr>
          <p:cNvSpPr txBox="1"/>
          <p:nvPr/>
        </p:nvSpPr>
        <p:spPr>
          <a:xfrm>
            <a:off x="1888243" y="1412777"/>
            <a:ext cx="8496944" cy="5216813"/>
          </a:xfrm>
          <a:prstGeom prst="rect">
            <a:avLst/>
          </a:prstGeom>
          <a:noFill/>
        </p:spPr>
        <p:txBody>
          <a:bodyPr wrap="square">
            <a:spAutoFit/>
          </a:bodyPr>
          <a:lstStyle/>
          <a:p>
            <a:pPr algn="l"/>
            <a:r>
              <a:rPr lang="ja-JP" altLang="ja-JP" sz="1500" b="1" kern="100" dirty="0">
                <a:latin typeface="游明朝" panose="02020400000000000000" pitchFamily="18" charset="-128"/>
                <a:ea typeface="ＭＳ ゴシック" panose="020B0609070205080204" pitchFamily="49" charset="-128"/>
                <a:cs typeface="Times New Roman" panose="02020603050405020304" pitchFamily="18" charset="0"/>
              </a:rPr>
              <a:t>第４編　親族</a:t>
            </a:r>
            <a:endParaRPr lang="ja-JP" altLang="ja-JP" sz="1500" kern="100" dirty="0">
              <a:latin typeface="游明朝" panose="02020400000000000000" pitchFamily="18" charset="-128"/>
              <a:ea typeface="游明朝" panose="02020400000000000000" pitchFamily="18" charset="-128"/>
              <a:cs typeface="Times New Roman" panose="02020603050405020304" pitchFamily="18" charset="0"/>
            </a:endParaRPr>
          </a:p>
          <a:p>
            <a:pPr algn="l"/>
            <a:r>
              <a:rPr lang="ja-JP" altLang="ja-JP" sz="1500" b="1" kern="100" dirty="0">
                <a:latin typeface="游明朝" panose="02020400000000000000" pitchFamily="18" charset="-128"/>
                <a:ea typeface="ＭＳ ゴシック" panose="020B0609070205080204" pitchFamily="49" charset="-128"/>
                <a:cs typeface="Times New Roman" panose="02020603050405020304" pitchFamily="18" charset="0"/>
              </a:rPr>
              <a:t>　第１章　総則</a:t>
            </a:r>
            <a:endParaRPr lang="ja-JP" altLang="ja-JP" sz="1500" kern="100" dirty="0">
              <a:latin typeface="游明朝" panose="02020400000000000000" pitchFamily="18" charset="-128"/>
              <a:ea typeface="游明朝" panose="02020400000000000000" pitchFamily="18" charset="-128"/>
              <a:cs typeface="Times New Roman" panose="02020603050405020304" pitchFamily="18" charset="0"/>
            </a:endParaRPr>
          </a:p>
          <a:p>
            <a:pPr indent="279400"/>
            <a:r>
              <a:rPr lang="ja-JP" altLang="ja-JP" sz="1500" kern="100" dirty="0">
                <a:latin typeface="游明朝" panose="02020400000000000000" pitchFamily="18" charset="-128"/>
                <a:ea typeface="ＭＳ 明朝" panose="02020609040205080304" pitchFamily="17" charset="-128"/>
                <a:cs typeface="Times New Roman" panose="02020603050405020304" pitchFamily="18" charset="0"/>
              </a:rPr>
              <a:t>（親族）</a:t>
            </a:r>
            <a:endParaRPr lang="ja-JP" altLang="ja-JP" sz="1500" kern="100" dirty="0">
              <a:latin typeface="游明朝" panose="02020400000000000000" pitchFamily="18" charset="-128"/>
              <a:ea typeface="游明朝" panose="02020400000000000000" pitchFamily="18" charset="-128"/>
              <a:cs typeface="Times New Roman" panose="02020603050405020304" pitchFamily="18" charset="0"/>
            </a:endParaRPr>
          </a:p>
          <a:p>
            <a:pPr algn="l"/>
            <a:r>
              <a:rPr lang="ja-JP" altLang="ja-JP" sz="1500" kern="100" dirty="0">
                <a:latin typeface="游明朝" panose="02020400000000000000" pitchFamily="18" charset="-128"/>
                <a:ea typeface="ＭＳ 明朝" panose="02020609040205080304" pitchFamily="17" charset="-128"/>
                <a:cs typeface="Times New Roman" panose="02020603050405020304" pitchFamily="18" charset="0"/>
              </a:rPr>
              <a:t>　　第７２５</a:t>
            </a:r>
            <a:r>
              <a:rPr lang="ja-JP" altLang="ja-JP" sz="1500" kern="100" dirty="0">
                <a:latin typeface="Century" panose="02040604050505020304" pitchFamily="18" charset="0"/>
                <a:ea typeface="ＭＳ 明朝" panose="02020609040205080304" pitchFamily="17" charset="-128"/>
                <a:cs typeface="Times New Roman" panose="02020603050405020304" pitchFamily="18" charset="0"/>
              </a:rPr>
              <a:t>条　左に掲げたる者は之を親族とす</a:t>
            </a:r>
            <a:endParaRPr lang="ja-JP" altLang="ja-JP" sz="1500" kern="100" dirty="0">
              <a:latin typeface="游明朝" panose="02020400000000000000" pitchFamily="18" charset="-128"/>
              <a:ea typeface="游明朝" panose="02020400000000000000" pitchFamily="18" charset="-128"/>
              <a:cs typeface="Times New Roman" panose="02020603050405020304" pitchFamily="18" charset="0"/>
            </a:endParaRPr>
          </a:p>
          <a:p>
            <a:pPr algn="l"/>
            <a:r>
              <a:rPr lang="ja-JP" altLang="ja-JP" sz="1500" kern="100" dirty="0">
                <a:latin typeface="Century" panose="02040604050505020304" pitchFamily="18" charset="0"/>
                <a:ea typeface="ＭＳ 明朝" panose="02020609040205080304" pitchFamily="17" charset="-128"/>
                <a:cs typeface="Times New Roman" panose="02020603050405020304" pitchFamily="18" charset="0"/>
              </a:rPr>
              <a:t>　　　一</a:t>
            </a:r>
            <a:r>
              <a:rPr lang="en-US" altLang="ja-JP" sz="1500" kern="100" dirty="0">
                <a:latin typeface="Century" panose="02040604050505020304" pitchFamily="18" charset="0"/>
                <a:ea typeface="ＭＳ 明朝" panose="02020609040205080304" pitchFamily="17" charset="-128"/>
                <a:cs typeface="Times New Roman" panose="02020603050405020304" pitchFamily="18" charset="0"/>
              </a:rPr>
              <a:t> </a:t>
            </a:r>
            <a:r>
              <a:rPr lang="ja-JP" altLang="en-US" sz="1500" kern="100" dirty="0">
                <a:latin typeface="Century" panose="02040604050505020304" pitchFamily="18" charset="0"/>
                <a:ea typeface="ＭＳ 明朝" panose="02020609040205080304" pitchFamily="17" charset="-128"/>
                <a:cs typeface="Times New Roman" panose="02020603050405020304" pitchFamily="18" charset="0"/>
              </a:rPr>
              <a:t>（　　 　　）</a:t>
            </a:r>
            <a:r>
              <a:rPr lang="ja-JP" altLang="ja-JP" sz="1500" kern="100" dirty="0">
                <a:latin typeface="Century" panose="02040604050505020304" pitchFamily="18" charset="0"/>
                <a:ea typeface="ＭＳ 明朝" panose="02020609040205080304" pitchFamily="17" charset="-128"/>
                <a:cs typeface="Times New Roman" panose="02020603050405020304" pitchFamily="18" charset="0"/>
              </a:rPr>
              <a:t>の血族</a:t>
            </a:r>
            <a:endParaRPr lang="ja-JP" altLang="ja-JP" sz="1500" kern="100" dirty="0">
              <a:latin typeface="游明朝" panose="02020400000000000000" pitchFamily="18" charset="-128"/>
              <a:ea typeface="游明朝" panose="02020400000000000000" pitchFamily="18" charset="-128"/>
              <a:cs typeface="Times New Roman" panose="02020603050405020304" pitchFamily="18" charset="0"/>
            </a:endParaRPr>
          </a:p>
          <a:p>
            <a:pPr algn="l"/>
            <a:r>
              <a:rPr lang="ja-JP" altLang="ja-JP" sz="1500" kern="100" dirty="0">
                <a:latin typeface="Century" panose="02040604050505020304" pitchFamily="18" charset="0"/>
                <a:ea typeface="ＭＳ 明朝" panose="02020609040205080304" pitchFamily="17" charset="-128"/>
                <a:cs typeface="Times New Roman" panose="02020603050405020304" pitchFamily="18" charset="0"/>
              </a:rPr>
              <a:t>　　　二　配偶者</a:t>
            </a:r>
            <a:endParaRPr lang="ja-JP" altLang="ja-JP" sz="1500" kern="100" dirty="0">
              <a:latin typeface="游明朝" panose="02020400000000000000" pitchFamily="18" charset="-128"/>
              <a:ea typeface="游明朝" panose="02020400000000000000" pitchFamily="18" charset="-128"/>
              <a:cs typeface="Times New Roman" panose="02020603050405020304" pitchFamily="18" charset="0"/>
            </a:endParaRPr>
          </a:p>
          <a:p>
            <a:pPr algn="l"/>
            <a:r>
              <a:rPr lang="ja-JP" altLang="ja-JP" sz="1500" kern="100" dirty="0">
                <a:latin typeface="Century" panose="02040604050505020304" pitchFamily="18" charset="0"/>
                <a:ea typeface="ＭＳ 明朝" panose="02020609040205080304" pitchFamily="17" charset="-128"/>
                <a:cs typeface="Times New Roman" panose="02020603050405020304" pitchFamily="18" charset="0"/>
              </a:rPr>
              <a:t>　　　三</a:t>
            </a:r>
            <a:r>
              <a:rPr lang="ja-JP" altLang="en-US" sz="1500" kern="100" dirty="0">
                <a:latin typeface="Century" panose="02040604050505020304" pitchFamily="18" charset="0"/>
                <a:ea typeface="ＭＳ 明朝" panose="02020609040205080304" pitchFamily="17" charset="-128"/>
                <a:cs typeface="Times New Roman" panose="02020603050405020304" pitchFamily="18" charset="0"/>
              </a:rPr>
              <a:t> （　　 　　）</a:t>
            </a:r>
            <a:r>
              <a:rPr lang="ja-JP" altLang="ja-JP" sz="1500" kern="100" dirty="0">
                <a:latin typeface="Century" panose="02040604050505020304" pitchFamily="18" charset="0"/>
                <a:ea typeface="ＭＳ 明朝" panose="02020609040205080304" pitchFamily="17" charset="-128"/>
                <a:cs typeface="Times New Roman" panose="02020603050405020304" pitchFamily="18" charset="0"/>
              </a:rPr>
              <a:t>の姻族</a:t>
            </a:r>
            <a:endParaRPr lang="ja-JP" altLang="ja-JP" sz="1500" kern="100" dirty="0">
              <a:latin typeface="游明朝" panose="02020400000000000000" pitchFamily="18" charset="-128"/>
              <a:ea typeface="游明朝" panose="02020400000000000000" pitchFamily="18" charset="-128"/>
              <a:cs typeface="Times New Roman" panose="02020603050405020304" pitchFamily="18" charset="0"/>
            </a:endParaRPr>
          </a:p>
          <a:p>
            <a:pPr algn="l"/>
            <a:r>
              <a:rPr lang="en-US" altLang="ja-JP" sz="1500" kern="100" dirty="0">
                <a:latin typeface="Century" panose="02040604050505020304" pitchFamily="18" charset="0"/>
                <a:ea typeface="ＭＳ 明朝" panose="02020609040205080304" pitchFamily="17" charset="-128"/>
                <a:cs typeface="Times New Roman" panose="02020603050405020304" pitchFamily="18" charset="0"/>
              </a:rPr>
              <a:t> </a:t>
            </a:r>
            <a:r>
              <a:rPr lang="ja-JP" altLang="en-US" sz="1500" kern="100" dirty="0">
                <a:latin typeface="Century" panose="02040604050505020304" pitchFamily="18" charset="0"/>
                <a:ea typeface="ＭＳ 明朝" panose="02020609040205080304" pitchFamily="17" charset="-128"/>
                <a:cs typeface="Times New Roman" panose="02020603050405020304" pitchFamily="18" charset="0"/>
              </a:rPr>
              <a:t>　　　　　　　　　　　　　　　　　　</a:t>
            </a:r>
            <a:r>
              <a:rPr lang="ja-JP" altLang="en-US" kern="100" dirty="0">
                <a:latin typeface="Century" panose="02040604050505020304" pitchFamily="18" charset="0"/>
                <a:ea typeface="ＭＳ 明朝" panose="02020609040205080304" pitchFamily="17" charset="-128"/>
                <a:cs typeface="Times New Roman" panose="02020603050405020304" pitchFamily="18" charset="0"/>
              </a:rPr>
              <a:t>（　　　　　　　　 ）</a:t>
            </a:r>
            <a:endParaRPr lang="ja-JP" altLang="ja-JP" kern="100" dirty="0">
              <a:latin typeface="游明朝" panose="02020400000000000000" pitchFamily="18" charset="-128"/>
              <a:ea typeface="游明朝" panose="02020400000000000000" pitchFamily="18" charset="-128"/>
              <a:cs typeface="Times New Roman" panose="02020603050405020304" pitchFamily="18" charset="0"/>
            </a:endParaRPr>
          </a:p>
          <a:p>
            <a:pPr algn="l"/>
            <a:r>
              <a:rPr lang="ja-JP" altLang="ja-JP" sz="1500" b="1" kern="100" dirty="0">
                <a:latin typeface="游明朝" panose="02020400000000000000" pitchFamily="18" charset="-128"/>
                <a:ea typeface="ＭＳ ゴシック" panose="020B0609070205080204" pitchFamily="49" charset="-128"/>
                <a:cs typeface="Times New Roman" panose="02020603050405020304" pitchFamily="18" charset="0"/>
              </a:rPr>
              <a:t>　第２章　戸主及び家族</a:t>
            </a:r>
            <a:endParaRPr lang="ja-JP" altLang="ja-JP" sz="1500" kern="100" dirty="0">
              <a:latin typeface="游明朝" panose="02020400000000000000" pitchFamily="18" charset="-128"/>
              <a:ea typeface="游明朝" panose="02020400000000000000" pitchFamily="18" charset="-128"/>
              <a:cs typeface="Times New Roman" panose="02020603050405020304" pitchFamily="18" charset="0"/>
            </a:endParaRPr>
          </a:p>
          <a:p>
            <a:pPr algn="l"/>
            <a:r>
              <a:rPr lang="ja-JP" altLang="ja-JP" sz="1500" b="1" kern="100" dirty="0">
                <a:latin typeface="游明朝" panose="02020400000000000000" pitchFamily="18" charset="-128"/>
                <a:ea typeface="ＭＳ ゴシック" panose="020B0609070205080204" pitchFamily="49" charset="-128"/>
                <a:cs typeface="Times New Roman" panose="02020603050405020304" pitchFamily="18" charset="0"/>
              </a:rPr>
              <a:t>　 第１節　総則</a:t>
            </a:r>
            <a:endParaRPr lang="ja-JP" altLang="ja-JP" sz="1500" kern="100" dirty="0">
              <a:latin typeface="游明朝" panose="02020400000000000000" pitchFamily="18" charset="-128"/>
              <a:ea typeface="游明朝" panose="02020400000000000000" pitchFamily="18" charset="-128"/>
              <a:cs typeface="Times New Roman" panose="02020603050405020304" pitchFamily="18" charset="0"/>
            </a:endParaRPr>
          </a:p>
          <a:p>
            <a:pPr indent="279400"/>
            <a:r>
              <a:rPr lang="ja-JP" altLang="ja-JP" sz="1500" kern="100" dirty="0">
                <a:latin typeface="游明朝" panose="02020400000000000000" pitchFamily="18" charset="-128"/>
                <a:ea typeface="ＭＳ 明朝" panose="02020609040205080304" pitchFamily="17" charset="-128"/>
                <a:cs typeface="Times New Roman" panose="02020603050405020304" pitchFamily="18" charset="0"/>
              </a:rPr>
              <a:t>（家族）</a:t>
            </a:r>
            <a:endParaRPr lang="ja-JP" altLang="ja-JP" sz="1500" kern="100" dirty="0">
              <a:latin typeface="游明朝" panose="02020400000000000000" pitchFamily="18" charset="-128"/>
              <a:ea typeface="游明朝" panose="02020400000000000000" pitchFamily="18" charset="-128"/>
              <a:cs typeface="Times New Roman" panose="02020603050405020304" pitchFamily="18" charset="0"/>
            </a:endParaRPr>
          </a:p>
          <a:p>
            <a:pPr algn="l"/>
            <a:r>
              <a:rPr lang="ja-JP" altLang="ja-JP" sz="1500" kern="100" dirty="0">
                <a:latin typeface="游明朝" panose="02020400000000000000" pitchFamily="18" charset="-128"/>
                <a:ea typeface="ＭＳ 明朝" panose="02020609040205080304" pitchFamily="17" charset="-128"/>
                <a:cs typeface="Times New Roman" panose="02020603050405020304" pitchFamily="18" charset="0"/>
              </a:rPr>
              <a:t>　　第７３２</a:t>
            </a:r>
            <a:r>
              <a:rPr lang="ja-JP" altLang="ja-JP" sz="1500" kern="100" dirty="0">
                <a:latin typeface="Century" panose="02040604050505020304" pitchFamily="18" charset="0"/>
                <a:ea typeface="ＭＳ 明朝" panose="02020609040205080304" pitchFamily="17" charset="-128"/>
                <a:cs typeface="Times New Roman" panose="02020603050405020304" pitchFamily="18" charset="0"/>
              </a:rPr>
              <a:t>条　戸主の親族にして其家に在る者及び其配偶者は之を家族とす</a:t>
            </a:r>
            <a:endParaRPr lang="ja-JP" altLang="ja-JP" sz="1500" kern="100" dirty="0">
              <a:latin typeface="游明朝" panose="02020400000000000000" pitchFamily="18" charset="-128"/>
              <a:ea typeface="游明朝" panose="02020400000000000000" pitchFamily="18" charset="-128"/>
              <a:cs typeface="Times New Roman" panose="02020603050405020304" pitchFamily="18" charset="0"/>
            </a:endParaRPr>
          </a:p>
          <a:p>
            <a:pPr algn="l"/>
            <a:r>
              <a:rPr lang="ja-JP" altLang="ja-JP" sz="1500" kern="100" dirty="0">
                <a:latin typeface="Century" panose="02040604050505020304" pitchFamily="18" charset="0"/>
                <a:ea typeface="ＭＳ 明朝" panose="02020609040205080304" pitchFamily="17" charset="-128"/>
                <a:cs typeface="Times New Roman" panose="02020603050405020304" pitchFamily="18" charset="0"/>
              </a:rPr>
              <a:t>　　　戸主の変更ありたる場合に於ては旧戸主及び其家族は新戸主の家族とす</a:t>
            </a:r>
            <a:endParaRPr lang="ja-JP" altLang="ja-JP" sz="1500" kern="100" dirty="0">
              <a:latin typeface="游明朝" panose="02020400000000000000" pitchFamily="18" charset="-128"/>
              <a:ea typeface="游明朝" panose="02020400000000000000" pitchFamily="18" charset="-128"/>
              <a:cs typeface="Times New Roman" panose="02020603050405020304" pitchFamily="18" charset="0"/>
            </a:endParaRPr>
          </a:p>
          <a:p>
            <a:pPr algn="l"/>
            <a:r>
              <a:rPr lang="en-US" altLang="ja-JP" sz="1500" kern="100" dirty="0">
                <a:latin typeface="ＭＳ 明朝" panose="02020609040205080304" pitchFamily="17" charset="-128"/>
                <a:ea typeface="游明朝" panose="02020400000000000000" pitchFamily="18" charset="-128"/>
                <a:cs typeface="Times New Roman" panose="02020603050405020304" pitchFamily="18" charset="0"/>
              </a:rPr>
              <a:t> </a:t>
            </a:r>
            <a:endParaRPr lang="ja-JP" altLang="ja-JP" sz="1500" kern="100" dirty="0">
              <a:latin typeface="游明朝" panose="02020400000000000000" pitchFamily="18" charset="-128"/>
              <a:ea typeface="游明朝" panose="02020400000000000000" pitchFamily="18" charset="-128"/>
              <a:cs typeface="Times New Roman" panose="02020603050405020304" pitchFamily="18" charset="0"/>
            </a:endParaRPr>
          </a:p>
          <a:p>
            <a:pPr algn="l"/>
            <a:r>
              <a:rPr lang="ja-JP" altLang="ja-JP" sz="1500" b="1" kern="100" dirty="0">
                <a:latin typeface="游明朝" panose="02020400000000000000" pitchFamily="18" charset="-128"/>
                <a:ea typeface="ＭＳ ゴシック" panose="020B0609070205080204" pitchFamily="49" charset="-128"/>
                <a:cs typeface="Times New Roman" panose="02020603050405020304" pitchFamily="18" charset="0"/>
              </a:rPr>
              <a:t>　第３章　婚姻</a:t>
            </a:r>
            <a:endParaRPr lang="ja-JP" altLang="ja-JP" sz="1500" kern="100" dirty="0">
              <a:latin typeface="游明朝" panose="02020400000000000000" pitchFamily="18" charset="-128"/>
              <a:ea typeface="游明朝" panose="02020400000000000000" pitchFamily="18" charset="-128"/>
              <a:cs typeface="Times New Roman" panose="02020603050405020304" pitchFamily="18" charset="0"/>
            </a:endParaRPr>
          </a:p>
          <a:p>
            <a:pPr algn="l"/>
            <a:r>
              <a:rPr lang="ja-JP" altLang="ja-JP" sz="1500" b="1" kern="100" dirty="0">
                <a:latin typeface="游明朝" panose="02020400000000000000" pitchFamily="18" charset="-128"/>
                <a:ea typeface="ＭＳ ゴシック" panose="020B0609070205080204" pitchFamily="49" charset="-128"/>
                <a:cs typeface="Times New Roman" panose="02020603050405020304" pitchFamily="18" charset="0"/>
              </a:rPr>
              <a:t>　 第１節　婚姻の成立</a:t>
            </a:r>
            <a:endParaRPr lang="ja-JP" altLang="ja-JP" sz="1500" kern="100" dirty="0">
              <a:latin typeface="游明朝" panose="02020400000000000000" pitchFamily="18" charset="-128"/>
              <a:ea typeface="游明朝" panose="02020400000000000000" pitchFamily="18" charset="-128"/>
              <a:cs typeface="Times New Roman" panose="02020603050405020304" pitchFamily="18" charset="0"/>
            </a:endParaRPr>
          </a:p>
          <a:p>
            <a:pPr algn="l"/>
            <a:r>
              <a:rPr lang="ja-JP" altLang="ja-JP" sz="1500" b="1" kern="100" dirty="0">
                <a:latin typeface="游明朝" panose="02020400000000000000" pitchFamily="18" charset="-128"/>
                <a:ea typeface="ＭＳ ゴシック" panose="020B0609070205080204" pitchFamily="49" charset="-128"/>
                <a:cs typeface="Times New Roman" panose="02020603050405020304" pitchFamily="18" charset="0"/>
              </a:rPr>
              <a:t>　　第１款　婚姻の要件</a:t>
            </a:r>
            <a:endParaRPr lang="ja-JP" altLang="ja-JP" sz="1500" kern="100" dirty="0">
              <a:latin typeface="游明朝" panose="02020400000000000000" pitchFamily="18" charset="-128"/>
              <a:ea typeface="游明朝" panose="02020400000000000000" pitchFamily="18" charset="-128"/>
              <a:cs typeface="Times New Roman" panose="02020603050405020304" pitchFamily="18" charset="0"/>
            </a:endParaRPr>
          </a:p>
          <a:p>
            <a:pPr indent="279400"/>
            <a:r>
              <a:rPr lang="ja-JP" altLang="ja-JP" sz="1500" kern="100" dirty="0">
                <a:latin typeface="游明朝" panose="02020400000000000000" pitchFamily="18" charset="-128"/>
                <a:ea typeface="ＭＳ 明朝" panose="02020609040205080304" pitchFamily="17" charset="-128"/>
                <a:cs typeface="Times New Roman" panose="02020603050405020304" pitchFamily="18" charset="0"/>
              </a:rPr>
              <a:t>（年齢要件）</a:t>
            </a:r>
            <a:endParaRPr lang="ja-JP" altLang="ja-JP" sz="1500" kern="100" dirty="0">
              <a:latin typeface="游明朝" panose="02020400000000000000" pitchFamily="18" charset="-128"/>
              <a:ea typeface="游明朝" panose="02020400000000000000" pitchFamily="18" charset="-128"/>
              <a:cs typeface="Times New Roman" panose="02020603050405020304" pitchFamily="18" charset="0"/>
            </a:endParaRPr>
          </a:p>
          <a:p>
            <a:pPr>
              <a:tabLst>
                <a:tab pos="266700" algn="l"/>
              </a:tabLst>
            </a:pPr>
            <a:r>
              <a:rPr lang="ja-JP" altLang="ja-JP" sz="1500" kern="100" dirty="0">
                <a:latin typeface="游明朝" panose="02020400000000000000" pitchFamily="18" charset="-128"/>
                <a:ea typeface="ＭＳ 明朝" panose="02020609040205080304" pitchFamily="17" charset="-128"/>
                <a:cs typeface="Times New Roman" panose="02020603050405020304" pitchFamily="18" charset="0"/>
              </a:rPr>
              <a:t>　　第７６５</a:t>
            </a:r>
            <a:r>
              <a:rPr lang="ja-JP" altLang="ja-JP" sz="1500" kern="100" dirty="0">
                <a:latin typeface="Century" panose="02040604050505020304" pitchFamily="18" charset="0"/>
                <a:ea typeface="ＭＳ 明朝" panose="02020609040205080304" pitchFamily="17" charset="-128"/>
                <a:cs typeface="Times New Roman" panose="02020603050405020304" pitchFamily="18" charset="0"/>
              </a:rPr>
              <a:t>条　男は</a:t>
            </a:r>
            <a:r>
              <a:rPr lang="ja-JP" altLang="en-US" sz="1500" kern="100" dirty="0">
                <a:latin typeface="Century" panose="02040604050505020304" pitchFamily="18" charset="0"/>
                <a:ea typeface="ＭＳ 明朝" panose="02020609040205080304" pitchFamily="17" charset="-128"/>
                <a:cs typeface="Times New Roman" panose="02020603050405020304" pitchFamily="18" charset="0"/>
              </a:rPr>
              <a:t>（　　　　）</a:t>
            </a:r>
            <a:r>
              <a:rPr lang="ja-JP" altLang="ja-JP" sz="1500" kern="100" dirty="0">
                <a:latin typeface="Century" panose="02040604050505020304" pitchFamily="18" charset="0"/>
                <a:ea typeface="ＭＳ 明朝" panose="02020609040205080304" pitchFamily="17" charset="-128"/>
                <a:cs typeface="Times New Roman" panose="02020603050405020304" pitchFamily="18" charset="0"/>
              </a:rPr>
              <a:t>女は</a:t>
            </a:r>
            <a:r>
              <a:rPr lang="ja-JP" altLang="en-US" sz="1500" kern="100" dirty="0">
                <a:latin typeface="Century" panose="02040604050505020304" pitchFamily="18" charset="0"/>
                <a:ea typeface="ＭＳ 明朝" panose="02020609040205080304" pitchFamily="17" charset="-128"/>
                <a:cs typeface="Times New Roman" panose="02020603050405020304" pitchFamily="18" charset="0"/>
              </a:rPr>
              <a:t>（　　　 　）</a:t>
            </a:r>
            <a:r>
              <a:rPr lang="ja-JP" altLang="ja-JP" sz="1500" kern="100" dirty="0">
                <a:latin typeface="Century" panose="02040604050505020304" pitchFamily="18" charset="0"/>
                <a:ea typeface="ＭＳ 明朝" panose="02020609040205080304" pitchFamily="17" charset="-128"/>
                <a:cs typeface="Times New Roman" panose="02020603050405020304" pitchFamily="18" charset="0"/>
              </a:rPr>
              <a:t>に至らざれば婚姻を為すことを得ず</a:t>
            </a:r>
            <a:endParaRPr lang="en-US" altLang="ja-JP" sz="1500" kern="100" dirty="0">
              <a:latin typeface="Century" panose="02040604050505020304" pitchFamily="18" charset="0"/>
              <a:ea typeface="ＭＳ 明朝" panose="02020609040205080304" pitchFamily="17" charset="-128"/>
              <a:cs typeface="Times New Roman" panose="02020603050405020304" pitchFamily="18" charset="0"/>
            </a:endParaRPr>
          </a:p>
          <a:p>
            <a:pPr>
              <a:tabLst>
                <a:tab pos="266700" algn="l"/>
              </a:tabLst>
            </a:pPr>
            <a:endParaRPr lang="en-US" altLang="ja-JP" sz="1500" kern="100" dirty="0">
              <a:latin typeface="Century" panose="02040604050505020304" pitchFamily="18" charset="0"/>
              <a:ea typeface="ＭＳ 明朝" panose="02020609040205080304" pitchFamily="17" charset="-128"/>
              <a:cs typeface="Times New Roman" panose="02020603050405020304" pitchFamily="18" charset="0"/>
            </a:endParaRPr>
          </a:p>
          <a:p>
            <a:pPr>
              <a:tabLst>
                <a:tab pos="266700" algn="l"/>
              </a:tabLst>
            </a:pPr>
            <a:r>
              <a:rPr lang="ja-JP" altLang="en-US" kern="100" dirty="0">
                <a:latin typeface="Century" panose="02040604050505020304" pitchFamily="18" charset="0"/>
                <a:ea typeface="ＭＳ 明朝" panose="02020609040205080304" pitchFamily="17" charset="-128"/>
                <a:cs typeface="Times New Roman" panose="02020603050405020304" pitchFamily="18" charset="0"/>
              </a:rPr>
              <a:t>　　　　　　　　　　　　　　　　　　　　　　　（　　　　　 　　　　）</a:t>
            </a:r>
            <a:endParaRPr lang="ja-JP" altLang="ja-JP" kern="100" dirty="0">
              <a:latin typeface="游明朝" panose="02020400000000000000" pitchFamily="18" charset="-128"/>
              <a:ea typeface="游明朝" panose="02020400000000000000" pitchFamily="18" charset="-128"/>
              <a:cs typeface="Times New Roman" panose="02020603050405020304" pitchFamily="18" charset="0"/>
            </a:endParaRPr>
          </a:p>
          <a:p>
            <a:pPr>
              <a:tabLst>
                <a:tab pos="266700" algn="l"/>
              </a:tabLst>
            </a:pPr>
            <a:r>
              <a:rPr lang="en-US" altLang="ja-JP" sz="1500" kern="100" dirty="0">
                <a:latin typeface="Century" panose="02040604050505020304" pitchFamily="18" charset="0"/>
                <a:ea typeface="ＭＳ 明朝" panose="02020609040205080304" pitchFamily="17" charset="-128"/>
                <a:cs typeface="Times New Roman" panose="02020603050405020304" pitchFamily="18" charset="0"/>
              </a:rPr>
              <a:t> </a:t>
            </a:r>
            <a:endParaRPr lang="ja-JP" altLang="ja-JP" sz="1500" kern="100" dirty="0">
              <a:latin typeface="游明朝" panose="02020400000000000000" pitchFamily="18" charset="-128"/>
              <a:ea typeface="游明朝" panose="02020400000000000000" pitchFamily="18" charset="-128"/>
              <a:cs typeface="Times New Roman" panose="02020603050405020304" pitchFamily="18" charset="0"/>
            </a:endParaRPr>
          </a:p>
        </p:txBody>
      </p:sp>
      <p:sp>
        <p:nvSpPr>
          <p:cNvPr id="8" name="テキスト ボックス 7">
            <a:extLst>
              <a:ext uri="{FF2B5EF4-FFF2-40B4-BE49-F238E27FC236}">
                <a16:creationId xmlns:a16="http://schemas.microsoft.com/office/drawing/2014/main" id="{C68E146D-CEB7-4EEF-8C99-5B118AF89034}"/>
              </a:ext>
            </a:extLst>
          </p:cNvPr>
          <p:cNvSpPr txBox="1"/>
          <p:nvPr/>
        </p:nvSpPr>
        <p:spPr>
          <a:xfrm>
            <a:off x="2877244" y="2304916"/>
            <a:ext cx="1108923" cy="323165"/>
          </a:xfrm>
          <a:prstGeom prst="rect">
            <a:avLst/>
          </a:prstGeom>
          <a:noFill/>
        </p:spPr>
        <p:txBody>
          <a:bodyPr wrap="square" rtlCol="0">
            <a:spAutoFit/>
          </a:bodyPr>
          <a:lstStyle/>
          <a:p>
            <a:r>
              <a:rPr lang="ja-JP" altLang="en-US" sz="1500" dirty="0">
                <a:latin typeface="ＭＳ ゴシック" panose="020B0609070205080204" pitchFamily="49" charset="-128"/>
                <a:ea typeface="ＭＳ ゴシック" panose="020B0609070205080204" pitchFamily="49" charset="-128"/>
              </a:rPr>
              <a:t>６親等内</a:t>
            </a:r>
          </a:p>
        </p:txBody>
      </p:sp>
      <p:sp>
        <p:nvSpPr>
          <p:cNvPr id="12" name="テキスト ボックス 11">
            <a:extLst>
              <a:ext uri="{FF2B5EF4-FFF2-40B4-BE49-F238E27FC236}">
                <a16:creationId xmlns:a16="http://schemas.microsoft.com/office/drawing/2014/main" id="{74269AAE-D64E-469A-8911-C24EA169F78D}"/>
              </a:ext>
            </a:extLst>
          </p:cNvPr>
          <p:cNvSpPr txBox="1"/>
          <p:nvPr/>
        </p:nvSpPr>
        <p:spPr>
          <a:xfrm>
            <a:off x="2877243" y="2772768"/>
            <a:ext cx="961256" cy="323165"/>
          </a:xfrm>
          <a:prstGeom prst="rect">
            <a:avLst/>
          </a:prstGeom>
          <a:noFill/>
        </p:spPr>
        <p:txBody>
          <a:bodyPr wrap="square" rtlCol="0">
            <a:spAutoFit/>
          </a:bodyPr>
          <a:lstStyle/>
          <a:p>
            <a:r>
              <a:rPr lang="ja-JP" altLang="en-US" sz="1500" dirty="0">
                <a:latin typeface="ＭＳ ゴシック" panose="020B0609070205080204" pitchFamily="49" charset="-128"/>
                <a:ea typeface="ＭＳ ゴシック" panose="020B0609070205080204" pitchFamily="49" charset="-128"/>
              </a:rPr>
              <a:t>３親等内</a:t>
            </a:r>
            <a:endParaRPr lang="en-US" altLang="ja-JP" sz="1500" dirty="0">
              <a:latin typeface="ＭＳ ゴシック" panose="020B0609070205080204" pitchFamily="49" charset="-128"/>
              <a:ea typeface="ＭＳ ゴシック" panose="020B0609070205080204" pitchFamily="49" charset="-128"/>
            </a:endParaRPr>
          </a:p>
        </p:txBody>
      </p:sp>
      <p:sp>
        <p:nvSpPr>
          <p:cNvPr id="15" name="テキスト ボックス 14">
            <a:extLst>
              <a:ext uri="{FF2B5EF4-FFF2-40B4-BE49-F238E27FC236}">
                <a16:creationId xmlns:a16="http://schemas.microsoft.com/office/drawing/2014/main" id="{720D34E7-14ED-43AA-B2DB-51FC753798DC}"/>
              </a:ext>
            </a:extLst>
          </p:cNvPr>
          <p:cNvSpPr txBox="1"/>
          <p:nvPr/>
        </p:nvSpPr>
        <p:spPr>
          <a:xfrm>
            <a:off x="5638800" y="2981488"/>
            <a:ext cx="2016224" cy="369332"/>
          </a:xfrm>
          <a:prstGeom prst="rect">
            <a:avLst/>
          </a:prstGeom>
          <a:noFill/>
        </p:spPr>
        <p:txBody>
          <a:bodyPr wrap="square" rtlCol="0">
            <a:spAutoFit/>
          </a:bodyPr>
          <a:lstStyle/>
          <a:p>
            <a:r>
              <a:rPr lang="ja-JP" altLang="en-US" dirty="0">
                <a:latin typeface="ＭＳ ゴシック" panose="020B0609070205080204" pitchFamily="49" charset="-128"/>
                <a:ea typeface="ＭＳ ゴシック" panose="020B0609070205080204" pitchFamily="49" charset="-128"/>
              </a:rPr>
              <a:t>今も生きています　　</a:t>
            </a:r>
          </a:p>
        </p:txBody>
      </p:sp>
      <p:sp>
        <p:nvSpPr>
          <p:cNvPr id="16" name="テキスト ボックス 15">
            <a:extLst>
              <a:ext uri="{FF2B5EF4-FFF2-40B4-BE49-F238E27FC236}">
                <a16:creationId xmlns:a16="http://schemas.microsoft.com/office/drawing/2014/main" id="{5ECACDD6-4270-4F39-9E8C-92FF71F79313}"/>
              </a:ext>
            </a:extLst>
          </p:cNvPr>
          <p:cNvSpPr txBox="1"/>
          <p:nvPr/>
        </p:nvSpPr>
        <p:spPr>
          <a:xfrm>
            <a:off x="3990050" y="5557416"/>
            <a:ext cx="998990" cy="323165"/>
          </a:xfrm>
          <a:prstGeom prst="rect">
            <a:avLst/>
          </a:prstGeom>
          <a:noFill/>
        </p:spPr>
        <p:txBody>
          <a:bodyPr wrap="square" rtlCol="0">
            <a:spAutoFit/>
          </a:bodyPr>
          <a:lstStyle/>
          <a:p>
            <a:r>
              <a:rPr lang="ja-JP" altLang="en-US" sz="1500" dirty="0">
                <a:latin typeface="ＭＳ ゴシック" panose="020B0609070205080204" pitchFamily="49" charset="-128"/>
                <a:ea typeface="ＭＳ ゴシック" panose="020B0609070205080204" pitchFamily="49" charset="-128"/>
              </a:rPr>
              <a:t>満１７年</a:t>
            </a:r>
          </a:p>
        </p:txBody>
      </p:sp>
      <p:sp>
        <p:nvSpPr>
          <p:cNvPr id="17" name="テキスト ボックス 16">
            <a:extLst>
              <a:ext uri="{FF2B5EF4-FFF2-40B4-BE49-F238E27FC236}">
                <a16:creationId xmlns:a16="http://schemas.microsoft.com/office/drawing/2014/main" id="{606067F0-4214-44CA-9875-A11CF57AE839}"/>
              </a:ext>
            </a:extLst>
          </p:cNvPr>
          <p:cNvSpPr txBox="1"/>
          <p:nvPr/>
        </p:nvSpPr>
        <p:spPr>
          <a:xfrm>
            <a:off x="5535720" y="5557416"/>
            <a:ext cx="1017480" cy="323165"/>
          </a:xfrm>
          <a:prstGeom prst="rect">
            <a:avLst/>
          </a:prstGeom>
          <a:noFill/>
        </p:spPr>
        <p:txBody>
          <a:bodyPr wrap="square" rtlCol="0">
            <a:spAutoFit/>
          </a:bodyPr>
          <a:lstStyle/>
          <a:p>
            <a:r>
              <a:rPr lang="ja-JP" altLang="en-US" sz="1500" dirty="0">
                <a:latin typeface="ＭＳ ゴシック" panose="020B0609070205080204" pitchFamily="49" charset="-128"/>
                <a:ea typeface="ＭＳ ゴシック" panose="020B0609070205080204" pitchFamily="49" charset="-128"/>
              </a:rPr>
              <a:t>満１５年</a:t>
            </a:r>
          </a:p>
        </p:txBody>
      </p:sp>
      <p:sp>
        <p:nvSpPr>
          <p:cNvPr id="11" name="テキスト ボックス 10">
            <a:extLst>
              <a:ext uri="{FF2B5EF4-FFF2-40B4-BE49-F238E27FC236}">
                <a16:creationId xmlns:a16="http://schemas.microsoft.com/office/drawing/2014/main" id="{70853438-4DF1-4EEF-9F99-DADC20DCCCB1}"/>
              </a:ext>
            </a:extLst>
          </p:cNvPr>
          <p:cNvSpPr txBox="1"/>
          <p:nvPr/>
        </p:nvSpPr>
        <p:spPr>
          <a:xfrm>
            <a:off x="7392144" y="6003807"/>
            <a:ext cx="2282184" cy="369332"/>
          </a:xfrm>
          <a:prstGeom prst="rect">
            <a:avLst/>
          </a:prstGeom>
          <a:noFill/>
        </p:spPr>
        <p:txBody>
          <a:bodyPr wrap="square" rtlCol="0">
            <a:spAutoFit/>
          </a:bodyPr>
          <a:lstStyle/>
          <a:p>
            <a:r>
              <a:rPr lang="ja-JP" altLang="en-US" dirty="0">
                <a:latin typeface="ＭＳ ゴシック" panose="020B0609070205080204" pitchFamily="49" charset="-128"/>
                <a:ea typeface="ＭＳ ゴシック" panose="020B0609070205080204" pitchFamily="49" charset="-128"/>
              </a:rPr>
              <a:t>今は１８歳と１６歳</a:t>
            </a:r>
          </a:p>
        </p:txBody>
      </p:sp>
    </p:spTree>
    <p:extLst>
      <p:ext uri="{BB962C8B-B14F-4D97-AF65-F5344CB8AC3E}">
        <p14:creationId xmlns:p14="http://schemas.microsoft.com/office/powerpoint/2010/main" val="42526444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nodePh="1">
                                  <p:stCondLst>
                                    <p:cond delay="0"/>
                                  </p:stCondLst>
                                  <p:endCondLst>
                                    <p:cond evt="begin" delay="0">
                                      <p:tn val="5"/>
                                    </p:cond>
                                  </p:endCondLst>
                                  <p:childTnLst>
                                    <p:set>
                                      <p:cBhvr>
                                        <p:cTn id="6" dur="1" fill="hold">
                                          <p:stCondLst>
                                            <p:cond delay="0"/>
                                          </p:stCondLst>
                                        </p:cTn>
                                        <p:tgtEl>
                                          <p:spTgt spid="8"/>
                                        </p:tgtEl>
                                        <p:attrNameLst>
                                          <p:attrName>style.visibility</p:attrName>
                                        </p:attrNameLst>
                                      </p:cBhvr>
                                      <p:to>
                                        <p:strVal val="visible"/>
                                      </p:to>
                                    </p:set>
                                    <p:animEffect transition="in" filter="wipe(down)">
                                      <p:cBhvr>
                                        <p:cTn id="7" dur="580">
                                          <p:stCondLst>
                                            <p:cond delay="0"/>
                                          </p:stCondLst>
                                        </p:cTn>
                                        <p:tgtEl>
                                          <p:spTgt spid="8"/>
                                        </p:tgtEl>
                                      </p:cBhvr>
                                    </p:animEffect>
                                    <p:anim calcmode="lin" valueType="num">
                                      <p:cBhvr>
                                        <p:cTn id="8" dur="1822"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8"/>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8"/>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8"/>
                                        </p:tgtEl>
                                        <p:attrNameLst>
                                          <p:attrName>ppt_y</p:attrName>
                                        </p:attrNameLst>
                                      </p:cBhvr>
                                      <p:tavLst>
                                        <p:tav tm="0" fmla="#ppt_y-sin(pi*$)/81">
                                          <p:val>
                                            <p:fltVal val="0"/>
                                          </p:val>
                                        </p:tav>
                                        <p:tav tm="100000">
                                          <p:val>
                                            <p:fltVal val="1"/>
                                          </p:val>
                                        </p:tav>
                                      </p:tavLst>
                                    </p:anim>
                                    <p:animScale>
                                      <p:cBhvr>
                                        <p:cTn id="13" dur="26">
                                          <p:stCondLst>
                                            <p:cond delay="650"/>
                                          </p:stCondLst>
                                        </p:cTn>
                                        <p:tgtEl>
                                          <p:spTgt spid="8"/>
                                        </p:tgtEl>
                                      </p:cBhvr>
                                      <p:to x="100000" y="60000"/>
                                    </p:animScale>
                                    <p:animScale>
                                      <p:cBhvr>
                                        <p:cTn id="14" dur="166" decel="50000">
                                          <p:stCondLst>
                                            <p:cond delay="676"/>
                                          </p:stCondLst>
                                        </p:cTn>
                                        <p:tgtEl>
                                          <p:spTgt spid="8"/>
                                        </p:tgtEl>
                                      </p:cBhvr>
                                      <p:to x="100000" y="100000"/>
                                    </p:animScale>
                                    <p:animScale>
                                      <p:cBhvr>
                                        <p:cTn id="15" dur="26">
                                          <p:stCondLst>
                                            <p:cond delay="1312"/>
                                          </p:stCondLst>
                                        </p:cTn>
                                        <p:tgtEl>
                                          <p:spTgt spid="8"/>
                                        </p:tgtEl>
                                      </p:cBhvr>
                                      <p:to x="100000" y="80000"/>
                                    </p:animScale>
                                    <p:animScale>
                                      <p:cBhvr>
                                        <p:cTn id="16" dur="166" decel="50000">
                                          <p:stCondLst>
                                            <p:cond delay="1338"/>
                                          </p:stCondLst>
                                        </p:cTn>
                                        <p:tgtEl>
                                          <p:spTgt spid="8"/>
                                        </p:tgtEl>
                                      </p:cBhvr>
                                      <p:to x="100000" y="100000"/>
                                    </p:animScale>
                                    <p:animScale>
                                      <p:cBhvr>
                                        <p:cTn id="17" dur="26">
                                          <p:stCondLst>
                                            <p:cond delay="1642"/>
                                          </p:stCondLst>
                                        </p:cTn>
                                        <p:tgtEl>
                                          <p:spTgt spid="8"/>
                                        </p:tgtEl>
                                      </p:cBhvr>
                                      <p:to x="100000" y="90000"/>
                                    </p:animScale>
                                    <p:animScale>
                                      <p:cBhvr>
                                        <p:cTn id="18" dur="166" decel="50000">
                                          <p:stCondLst>
                                            <p:cond delay="1668"/>
                                          </p:stCondLst>
                                        </p:cTn>
                                        <p:tgtEl>
                                          <p:spTgt spid="8"/>
                                        </p:tgtEl>
                                      </p:cBhvr>
                                      <p:to x="100000" y="100000"/>
                                    </p:animScale>
                                    <p:animScale>
                                      <p:cBhvr>
                                        <p:cTn id="19" dur="26">
                                          <p:stCondLst>
                                            <p:cond delay="1808"/>
                                          </p:stCondLst>
                                        </p:cTn>
                                        <p:tgtEl>
                                          <p:spTgt spid="8"/>
                                        </p:tgtEl>
                                      </p:cBhvr>
                                      <p:to x="100000" y="95000"/>
                                    </p:animScale>
                                    <p:animScale>
                                      <p:cBhvr>
                                        <p:cTn id="20" dur="166" decel="50000">
                                          <p:stCondLst>
                                            <p:cond delay="1834"/>
                                          </p:stCondLst>
                                        </p:cTn>
                                        <p:tgtEl>
                                          <p:spTgt spid="8"/>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nodePh="1">
                                  <p:stCondLst>
                                    <p:cond delay="0"/>
                                  </p:stCondLst>
                                  <p:endCondLst>
                                    <p:cond evt="begin" delay="0">
                                      <p:tn val="23"/>
                                    </p:cond>
                                  </p:endCondLst>
                                  <p:childTnLst>
                                    <p:set>
                                      <p:cBhvr>
                                        <p:cTn id="24" dur="1" fill="hold">
                                          <p:stCondLst>
                                            <p:cond delay="0"/>
                                          </p:stCondLst>
                                        </p:cTn>
                                        <p:tgtEl>
                                          <p:spTgt spid="12"/>
                                        </p:tgtEl>
                                        <p:attrNameLst>
                                          <p:attrName>style.visibility</p:attrName>
                                        </p:attrNameLst>
                                      </p:cBhvr>
                                      <p:to>
                                        <p:strVal val="visible"/>
                                      </p:to>
                                    </p:set>
                                    <p:animEffect transition="in" filter="wipe(down)">
                                      <p:cBhvr>
                                        <p:cTn id="25" dur="580">
                                          <p:stCondLst>
                                            <p:cond delay="0"/>
                                          </p:stCondLst>
                                        </p:cTn>
                                        <p:tgtEl>
                                          <p:spTgt spid="12"/>
                                        </p:tgtEl>
                                      </p:cBhvr>
                                    </p:animEffect>
                                    <p:anim calcmode="lin" valueType="num">
                                      <p:cBhvr>
                                        <p:cTn id="26" dur="1822" tmFilter="0,0; 0.14,0.36; 0.43,0.73; 0.71,0.91; 1.0,1.0">
                                          <p:stCondLst>
                                            <p:cond delay="0"/>
                                          </p:stCondLst>
                                        </p:cTn>
                                        <p:tgtEl>
                                          <p:spTgt spid="12"/>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12"/>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12"/>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12"/>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12"/>
                                        </p:tgtEl>
                                        <p:attrNameLst>
                                          <p:attrName>ppt_y</p:attrName>
                                        </p:attrNameLst>
                                      </p:cBhvr>
                                      <p:tavLst>
                                        <p:tav tm="0" fmla="#ppt_y-sin(pi*$)/81">
                                          <p:val>
                                            <p:fltVal val="0"/>
                                          </p:val>
                                        </p:tav>
                                        <p:tav tm="100000">
                                          <p:val>
                                            <p:fltVal val="1"/>
                                          </p:val>
                                        </p:tav>
                                      </p:tavLst>
                                    </p:anim>
                                    <p:animScale>
                                      <p:cBhvr>
                                        <p:cTn id="31" dur="26">
                                          <p:stCondLst>
                                            <p:cond delay="650"/>
                                          </p:stCondLst>
                                        </p:cTn>
                                        <p:tgtEl>
                                          <p:spTgt spid="12"/>
                                        </p:tgtEl>
                                      </p:cBhvr>
                                      <p:to x="100000" y="60000"/>
                                    </p:animScale>
                                    <p:animScale>
                                      <p:cBhvr>
                                        <p:cTn id="32" dur="166" decel="50000">
                                          <p:stCondLst>
                                            <p:cond delay="676"/>
                                          </p:stCondLst>
                                        </p:cTn>
                                        <p:tgtEl>
                                          <p:spTgt spid="12"/>
                                        </p:tgtEl>
                                      </p:cBhvr>
                                      <p:to x="100000" y="100000"/>
                                    </p:animScale>
                                    <p:animScale>
                                      <p:cBhvr>
                                        <p:cTn id="33" dur="26">
                                          <p:stCondLst>
                                            <p:cond delay="1312"/>
                                          </p:stCondLst>
                                        </p:cTn>
                                        <p:tgtEl>
                                          <p:spTgt spid="12"/>
                                        </p:tgtEl>
                                      </p:cBhvr>
                                      <p:to x="100000" y="80000"/>
                                    </p:animScale>
                                    <p:animScale>
                                      <p:cBhvr>
                                        <p:cTn id="34" dur="166" decel="50000">
                                          <p:stCondLst>
                                            <p:cond delay="1338"/>
                                          </p:stCondLst>
                                        </p:cTn>
                                        <p:tgtEl>
                                          <p:spTgt spid="12"/>
                                        </p:tgtEl>
                                      </p:cBhvr>
                                      <p:to x="100000" y="100000"/>
                                    </p:animScale>
                                    <p:animScale>
                                      <p:cBhvr>
                                        <p:cTn id="35" dur="26">
                                          <p:stCondLst>
                                            <p:cond delay="1642"/>
                                          </p:stCondLst>
                                        </p:cTn>
                                        <p:tgtEl>
                                          <p:spTgt spid="12"/>
                                        </p:tgtEl>
                                      </p:cBhvr>
                                      <p:to x="100000" y="90000"/>
                                    </p:animScale>
                                    <p:animScale>
                                      <p:cBhvr>
                                        <p:cTn id="36" dur="166" decel="50000">
                                          <p:stCondLst>
                                            <p:cond delay="1668"/>
                                          </p:stCondLst>
                                        </p:cTn>
                                        <p:tgtEl>
                                          <p:spTgt spid="12"/>
                                        </p:tgtEl>
                                      </p:cBhvr>
                                      <p:to x="100000" y="100000"/>
                                    </p:animScale>
                                    <p:animScale>
                                      <p:cBhvr>
                                        <p:cTn id="37" dur="26">
                                          <p:stCondLst>
                                            <p:cond delay="1808"/>
                                          </p:stCondLst>
                                        </p:cTn>
                                        <p:tgtEl>
                                          <p:spTgt spid="12"/>
                                        </p:tgtEl>
                                      </p:cBhvr>
                                      <p:to x="100000" y="95000"/>
                                    </p:animScale>
                                    <p:animScale>
                                      <p:cBhvr>
                                        <p:cTn id="38" dur="166" decel="50000">
                                          <p:stCondLst>
                                            <p:cond delay="1834"/>
                                          </p:stCondLst>
                                        </p:cTn>
                                        <p:tgtEl>
                                          <p:spTgt spid="12"/>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45" presetClass="entr" presetSubtype="0" fill="hold" grpId="0" nodeType="clickEffect" nodePh="1">
                                  <p:stCondLst>
                                    <p:cond delay="0"/>
                                  </p:stCondLst>
                                  <p:endCondLst>
                                    <p:cond evt="begin" delay="0">
                                      <p:tn val="41"/>
                                    </p:cond>
                                  </p:endCondLst>
                                  <p:childTnLst>
                                    <p:set>
                                      <p:cBhvr>
                                        <p:cTn id="42" dur="1" fill="hold">
                                          <p:stCondLst>
                                            <p:cond delay="0"/>
                                          </p:stCondLst>
                                        </p:cTn>
                                        <p:tgtEl>
                                          <p:spTgt spid="15"/>
                                        </p:tgtEl>
                                        <p:attrNameLst>
                                          <p:attrName>style.visibility</p:attrName>
                                        </p:attrNameLst>
                                      </p:cBhvr>
                                      <p:to>
                                        <p:strVal val="visible"/>
                                      </p:to>
                                    </p:set>
                                    <p:animEffect transition="in" filter="fade">
                                      <p:cBhvr>
                                        <p:cTn id="43" dur="2000"/>
                                        <p:tgtEl>
                                          <p:spTgt spid="15"/>
                                        </p:tgtEl>
                                      </p:cBhvr>
                                    </p:animEffect>
                                    <p:anim calcmode="lin" valueType="num">
                                      <p:cBhvr>
                                        <p:cTn id="44" dur="2000" fill="hold"/>
                                        <p:tgtEl>
                                          <p:spTgt spid="15"/>
                                        </p:tgtEl>
                                        <p:attrNameLst>
                                          <p:attrName>ppt_w</p:attrName>
                                        </p:attrNameLst>
                                      </p:cBhvr>
                                      <p:tavLst>
                                        <p:tav tm="0" fmla="#ppt_w*sin(2.5*pi*$)">
                                          <p:val>
                                            <p:fltVal val="0"/>
                                          </p:val>
                                        </p:tav>
                                        <p:tav tm="100000">
                                          <p:val>
                                            <p:fltVal val="1"/>
                                          </p:val>
                                        </p:tav>
                                      </p:tavLst>
                                    </p:anim>
                                    <p:anim calcmode="lin" valueType="num">
                                      <p:cBhvr>
                                        <p:cTn id="45" dur="2000" fill="hold"/>
                                        <p:tgtEl>
                                          <p:spTgt spid="15"/>
                                        </p:tgtEl>
                                        <p:attrNameLst>
                                          <p:attrName>ppt_h</p:attrName>
                                        </p:attrNameLst>
                                      </p:cBhvr>
                                      <p:tavLst>
                                        <p:tav tm="0">
                                          <p:val>
                                            <p:strVal val="#ppt_h"/>
                                          </p:val>
                                        </p:tav>
                                        <p:tav tm="100000">
                                          <p:val>
                                            <p:strVal val="#ppt_h"/>
                                          </p:val>
                                        </p:tav>
                                      </p:tavLst>
                                    </p:anim>
                                  </p:childTnLst>
                                </p:cTn>
                              </p:par>
                            </p:childTnLst>
                          </p:cTn>
                        </p:par>
                      </p:childTnLst>
                    </p:cTn>
                  </p:par>
                  <p:par>
                    <p:cTn id="46" fill="hold">
                      <p:stCondLst>
                        <p:cond delay="indefinite"/>
                      </p:stCondLst>
                      <p:childTnLst>
                        <p:par>
                          <p:cTn id="47" fill="hold">
                            <p:stCondLst>
                              <p:cond delay="0"/>
                            </p:stCondLst>
                            <p:childTnLst>
                              <p:par>
                                <p:cTn id="48" presetID="42" presetClass="entr" presetSubtype="0" fill="hold" grpId="0" nodeType="clickEffect" nodePh="1">
                                  <p:stCondLst>
                                    <p:cond delay="0"/>
                                  </p:stCondLst>
                                  <p:endCondLst>
                                    <p:cond evt="begin" delay="0">
                                      <p:tn val="48"/>
                                    </p:cond>
                                  </p:endCondLst>
                                  <p:childTnLst>
                                    <p:set>
                                      <p:cBhvr>
                                        <p:cTn id="49" dur="1" fill="hold">
                                          <p:stCondLst>
                                            <p:cond delay="0"/>
                                          </p:stCondLst>
                                        </p:cTn>
                                        <p:tgtEl>
                                          <p:spTgt spid="16"/>
                                        </p:tgtEl>
                                        <p:attrNameLst>
                                          <p:attrName>style.visibility</p:attrName>
                                        </p:attrNameLst>
                                      </p:cBhvr>
                                      <p:to>
                                        <p:strVal val="visible"/>
                                      </p:to>
                                    </p:set>
                                    <p:animEffect transition="in" filter="fade">
                                      <p:cBhvr>
                                        <p:cTn id="50" dur="1000"/>
                                        <p:tgtEl>
                                          <p:spTgt spid="16"/>
                                        </p:tgtEl>
                                      </p:cBhvr>
                                    </p:animEffect>
                                    <p:anim calcmode="lin" valueType="num">
                                      <p:cBhvr>
                                        <p:cTn id="51" dur="1000" fill="hold"/>
                                        <p:tgtEl>
                                          <p:spTgt spid="16"/>
                                        </p:tgtEl>
                                        <p:attrNameLst>
                                          <p:attrName>ppt_x</p:attrName>
                                        </p:attrNameLst>
                                      </p:cBhvr>
                                      <p:tavLst>
                                        <p:tav tm="0">
                                          <p:val>
                                            <p:strVal val="#ppt_x"/>
                                          </p:val>
                                        </p:tav>
                                        <p:tav tm="100000">
                                          <p:val>
                                            <p:strVal val="#ppt_x"/>
                                          </p:val>
                                        </p:tav>
                                      </p:tavLst>
                                    </p:anim>
                                    <p:anim calcmode="lin" valueType="num">
                                      <p:cBhvr>
                                        <p:cTn id="52"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42" presetClass="entr" presetSubtype="0" fill="hold" grpId="0" nodeType="clickEffect" nodePh="1">
                                  <p:stCondLst>
                                    <p:cond delay="0"/>
                                  </p:stCondLst>
                                  <p:endCondLst>
                                    <p:cond evt="begin" delay="0">
                                      <p:tn val="55"/>
                                    </p:cond>
                                  </p:endCondLst>
                                  <p:childTnLst>
                                    <p:set>
                                      <p:cBhvr>
                                        <p:cTn id="56" dur="1" fill="hold">
                                          <p:stCondLst>
                                            <p:cond delay="0"/>
                                          </p:stCondLst>
                                        </p:cTn>
                                        <p:tgtEl>
                                          <p:spTgt spid="17"/>
                                        </p:tgtEl>
                                        <p:attrNameLst>
                                          <p:attrName>style.visibility</p:attrName>
                                        </p:attrNameLst>
                                      </p:cBhvr>
                                      <p:to>
                                        <p:strVal val="visible"/>
                                      </p:to>
                                    </p:set>
                                    <p:animEffect transition="in" filter="fade">
                                      <p:cBhvr>
                                        <p:cTn id="57" dur="1000"/>
                                        <p:tgtEl>
                                          <p:spTgt spid="17"/>
                                        </p:tgtEl>
                                      </p:cBhvr>
                                    </p:animEffect>
                                    <p:anim calcmode="lin" valueType="num">
                                      <p:cBhvr>
                                        <p:cTn id="58" dur="1000" fill="hold"/>
                                        <p:tgtEl>
                                          <p:spTgt spid="17"/>
                                        </p:tgtEl>
                                        <p:attrNameLst>
                                          <p:attrName>ppt_x</p:attrName>
                                        </p:attrNameLst>
                                      </p:cBhvr>
                                      <p:tavLst>
                                        <p:tav tm="0">
                                          <p:val>
                                            <p:strVal val="#ppt_x"/>
                                          </p:val>
                                        </p:tav>
                                        <p:tav tm="100000">
                                          <p:val>
                                            <p:strVal val="#ppt_x"/>
                                          </p:val>
                                        </p:tav>
                                      </p:tavLst>
                                    </p:anim>
                                    <p:anim calcmode="lin" valueType="num">
                                      <p:cBhvr>
                                        <p:cTn id="59"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par>
                    <p:cTn id="60" fill="hold">
                      <p:stCondLst>
                        <p:cond delay="indefinite"/>
                      </p:stCondLst>
                      <p:childTnLst>
                        <p:par>
                          <p:cTn id="61" fill="hold">
                            <p:stCondLst>
                              <p:cond delay="0"/>
                            </p:stCondLst>
                            <p:childTnLst>
                              <p:par>
                                <p:cTn id="62" presetID="45" presetClass="entr" presetSubtype="0" fill="hold" grpId="0" nodeType="clickEffect" nodePh="1">
                                  <p:stCondLst>
                                    <p:cond delay="0"/>
                                  </p:stCondLst>
                                  <p:endCondLst>
                                    <p:cond evt="begin" delay="0">
                                      <p:tn val="62"/>
                                    </p:cond>
                                  </p:endCondLst>
                                  <p:childTnLst>
                                    <p:set>
                                      <p:cBhvr>
                                        <p:cTn id="63" dur="1" fill="hold">
                                          <p:stCondLst>
                                            <p:cond delay="0"/>
                                          </p:stCondLst>
                                        </p:cTn>
                                        <p:tgtEl>
                                          <p:spTgt spid="11"/>
                                        </p:tgtEl>
                                        <p:attrNameLst>
                                          <p:attrName>style.visibility</p:attrName>
                                        </p:attrNameLst>
                                      </p:cBhvr>
                                      <p:to>
                                        <p:strVal val="visible"/>
                                      </p:to>
                                    </p:set>
                                    <p:animEffect transition="in" filter="fade">
                                      <p:cBhvr>
                                        <p:cTn id="64" dur="2000"/>
                                        <p:tgtEl>
                                          <p:spTgt spid="11"/>
                                        </p:tgtEl>
                                      </p:cBhvr>
                                    </p:animEffect>
                                    <p:anim calcmode="lin" valueType="num">
                                      <p:cBhvr>
                                        <p:cTn id="65" dur="2000" fill="hold"/>
                                        <p:tgtEl>
                                          <p:spTgt spid="11"/>
                                        </p:tgtEl>
                                        <p:attrNameLst>
                                          <p:attrName>ppt_w</p:attrName>
                                        </p:attrNameLst>
                                      </p:cBhvr>
                                      <p:tavLst>
                                        <p:tav tm="0" fmla="#ppt_w*sin(2.5*pi*$)">
                                          <p:val>
                                            <p:fltVal val="0"/>
                                          </p:val>
                                        </p:tav>
                                        <p:tav tm="100000">
                                          <p:val>
                                            <p:fltVal val="1"/>
                                          </p:val>
                                        </p:tav>
                                      </p:tavLst>
                                    </p:anim>
                                    <p:anim calcmode="lin" valueType="num">
                                      <p:cBhvr>
                                        <p:cTn id="66" dur="2000" fill="hold"/>
                                        <p:tgtEl>
                                          <p:spTgt spid="11"/>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2" grpId="0"/>
      <p:bldP spid="15" grpId="0"/>
      <p:bldP spid="16" grpId="0"/>
      <p:bldP spid="17" grpId="0"/>
      <p:bldP spid="11"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BB6BBBA9-B6F3-4586-B407-158889506B00}"/>
              </a:ext>
            </a:extLst>
          </p:cNvPr>
          <p:cNvSpPr>
            <a:spLocks noGrp="1"/>
          </p:cNvSpPr>
          <p:nvPr>
            <p:ph type="sldNum" sz="quarter" idx="12"/>
          </p:nvPr>
        </p:nvSpPr>
        <p:spPr/>
        <p:txBody>
          <a:bodyPr/>
          <a:lstStyle/>
          <a:p>
            <a:pPr>
              <a:defRPr/>
            </a:pPr>
            <a:fld id="{0F158CB9-21CC-484F-B0A4-95961B853DED}" type="slidenum">
              <a:rPr lang="ja-JP" altLang="en-US" smtClean="0"/>
              <a:pPr>
                <a:defRPr/>
              </a:pPr>
              <a:t>6</a:t>
            </a:fld>
            <a:endParaRPr lang="ja-JP" altLang="en-US"/>
          </a:p>
        </p:txBody>
      </p:sp>
      <p:sp>
        <p:nvSpPr>
          <p:cNvPr id="6" name="テキスト ボックス 5">
            <a:extLst>
              <a:ext uri="{FF2B5EF4-FFF2-40B4-BE49-F238E27FC236}">
                <a16:creationId xmlns:a16="http://schemas.microsoft.com/office/drawing/2014/main" id="{8B27EFB4-01B7-4075-AD53-3E8130B0CC08}"/>
              </a:ext>
            </a:extLst>
          </p:cNvPr>
          <p:cNvSpPr txBox="1"/>
          <p:nvPr/>
        </p:nvSpPr>
        <p:spPr>
          <a:xfrm>
            <a:off x="1631504" y="764705"/>
            <a:ext cx="8856984" cy="6340197"/>
          </a:xfrm>
          <a:prstGeom prst="rect">
            <a:avLst/>
          </a:prstGeom>
          <a:noFill/>
        </p:spPr>
        <p:txBody>
          <a:bodyPr wrap="square">
            <a:spAutoFit/>
          </a:bodyPr>
          <a:lstStyle/>
          <a:p>
            <a:pPr defTabSz="457200">
              <a:defRPr/>
            </a:pPr>
            <a:r>
              <a:rPr kumimoji="0" lang="ja-JP" altLang="ja-JP" sz="1500" b="1" kern="100" dirty="0">
                <a:solidFill>
                  <a:prstClr val="black"/>
                </a:solidFill>
                <a:latin typeface="游明朝" panose="02020400000000000000" pitchFamily="18" charset="-128"/>
                <a:ea typeface="ＭＳ ゴシック" panose="020B0609070205080204" pitchFamily="49" charset="-128"/>
                <a:cs typeface="Times New Roman" panose="02020603050405020304" pitchFamily="18" charset="0"/>
              </a:rPr>
              <a:t>　第４章　親子</a:t>
            </a:r>
            <a:endParaRPr kumimoji="0" lang="ja-JP" altLang="ja-JP" sz="1500" kern="100" dirty="0">
              <a:solidFill>
                <a:prstClr val="black"/>
              </a:solidFill>
              <a:latin typeface="游明朝" panose="02020400000000000000" pitchFamily="18" charset="-128"/>
              <a:ea typeface="游明朝" panose="02020400000000000000" pitchFamily="18" charset="-128"/>
              <a:cs typeface="Times New Roman" panose="02020603050405020304" pitchFamily="18" charset="0"/>
            </a:endParaRPr>
          </a:p>
          <a:p>
            <a:pPr defTabSz="457200">
              <a:defRPr/>
            </a:pPr>
            <a:r>
              <a:rPr kumimoji="0" lang="ja-JP" altLang="ja-JP" sz="1500" b="1" kern="100" dirty="0">
                <a:solidFill>
                  <a:prstClr val="black"/>
                </a:solidFill>
                <a:latin typeface="游明朝" panose="02020400000000000000" pitchFamily="18" charset="-128"/>
                <a:ea typeface="ＭＳ ゴシック" panose="020B0609070205080204" pitchFamily="49" charset="-128"/>
                <a:cs typeface="Times New Roman" panose="02020603050405020304" pitchFamily="18" charset="0"/>
              </a:rPr>
              <a:t>　 第１節　実子</a:t>
            </a:r>
            <a:endParaRPr kumimoji="0" lang="ja-JP" altLang="ja-JP" sz="1500" kern="100" dirty="0">
              <a:solidFill>
                <a:prstClr val="black"/>
              </a:solidFill>
              <a:latin typeface="游明朝" panose="02020400000000000000" pitchFamily="18" charset="-128"/>
              <a:ea typeface="游明朝" panose="02020400000000000000" pitchFamily="18" charset="-128"/>
              <a:cs typeface="Times New Roman" panose="02020603050405020304" pitchFamily="18" charset="0"/>
            </a:endParaRPr>
          </a:p>
          <a:p>
            <a:pPr defTabSz="457200">
              <a:defRPr/>
            </a:pPr>
            <a:r>
              <a:rPr kumimoji="0" lang="ja-JP" altLang="ja-JP" sz="1500" b="1" kern="100" dirty="0">
                <a:solidFill>
                  <a:prstClr val="black"/>
                </a:solidFill>
                <a:latin typeface="游明朝" panose="02020400000000000000" pitchFamily="18" charset="-128"/>
                <a:ea typeface="ＭＳ ゴシック" panose="020B0609070205080204" pitchFamily="49" charset="-128"/>
                <a:cs typeface="Times New Roman" panose="02020603050405020304" pitchFamily="18" charset="0"/>
              </a:rPr>
              <a:t>　　第１款　嫡出子</a:t>
            </a:r>
            <a:endParaRPr kumimoji="0" lang="ja-JP" altLang="ja-JP" sz="1500" kern="100" dirty="0">
              <a:solidFill>
                <a:prstClr val="black"/>
              </a:solidFill>
              <a:latin typeface="游明朝" panose="02020400000000000000" pitchFamily="18" charset="-128"/>
              <a:ea typeface="游明朝" panose="02020400000000000000" pitchFamily="18" charset="-128"/>
              <a:cs typeface="Times New Roman" panose="02020603050405020304" pitchFamily="18" charset="0"/>
            </a:endParaRPr>
          </a:p>
          <a:p>
            <a:pPr indent="279400" defTabSz="457200">
              <a:defRPr/>
            </a:pPr>
            <a:r>
              <a:rPr kumimoji="0" lang="ja-JP" altLang="ja-JP" sz="1500" kern="100" dirty="0">
                <a:solidFill>
                  <a:prstClr val="black"/>
                </a:solidFill>
                <a:latin typeface="游明朝" panose="02020400000000000000" pitchFamily="18" charset="-128"/>
                <a:ea typeface="ＭＳ 明朝" panose="02020609040205080304" pitchFamily="17" charset="-128"/>
                <a:cs typeface="Times New Roman" panose="02020603050405020304" pitchFamily="18" charset="0"/>
              </a:rPr>
              <a:t>（嫡出子）</a:t>
            </a:r>
            <a:endParaRPr kumimoji="0" lang="ja-JP" altLang="ja-JP" sz="1500" kern="100" dirty="0">
              <a:solidFill>
                <a:prstClr val="black"/>
              </a:solidFill>
              <a:latin typeface="游明朝" panose="02020400000000000000" pitchFamily="18" charset="-128"/>
              <a:ea typeface="游明朝" panose="02020400000000000000" pitchFamily="18" charset="-128"/>
              <a:cs typeface="Times New Roman" panose="02020603050405020304" pitchFamily="18" charset="0"/>
            </a:endParaRPr>
          </a:p>
          <a:p>
            <a:pPr defTabSz="457200">
              <a:tabLst>
                <a:tab pos="266700" algn="l"/>
              </a:tabLst>
              <a:defRPr/>
            </a:pPr>
            <a:r>
              <a:rPr kumimoji="0" lang="ja-JP" altLang="ja-JP" sz="1500" kern="100" dirty="0">
                <a:solidFill>
                  <a:prstClr val="black"/>
                </a:solidFill>
                <a:latin typeface="游明朝" panose="02020400000000000000" pitchFamily="18" charset="-128"/>
                <a:ea typeface="ＭＳ 明朝" panose="02020609040205080304" pitchFamily="17" charset="-128"/>
                <a:cs typeface="Times New Roman" panose="02020603050405020304" pitchFamily="18" charset="0"/>
              </a:rPr>
              <a:t>　　第８２０</a:t>
            </a:r>
            <a:r>
              <a:rPr kumimoji="0" lang="ja-JP" altLang="ja-JP"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条　妻が婚姻中に懐胎したる子は夫の子と推定す</a:t>
            </a:r>
            <a:endParaRPr kumimoji="0" lang="ja-JP" altLang="ja-JP" sz="1500" kern="100" dirty="0">
              <a:solidFill>
                <a:prstClr val="black"/>
              </a:solidFill>
              <a:latin typeface="游明朝" panose="02020400000000000000" pitchFamily="18" charset="-128"/>
              <a:ea typeface="游明朝" panose="02020400000000000000" pitchFamily="18" charset="-128"/>
              <a:cs typeface="Times New Roman" panose="02020603050405020304" pitchFamily="18" charset="0"/>
            </a:endParaRPr>
          </a:p>
          <a:p>
            <a:pPr marL="419100" indent="-419100" defTabSz="457200">
              <a:tabLst>
                <a:tab pos="266700" algn="l"/>
              </a:tabLst>
              <a:defRPr/>
            </a:pPr>
            <a:r>
              <a:rPr kumimoji="0" lang="ja-JP" altLang="ja-JP"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　　　婚姻成立の日より２００日後又は婚姻の解消若くは取消の日より３００日内に生れたる子</a:t>
            </a:r>
            <a:r>
              <a:rPr kumimoji="0" lang="ja-JP" altLang="en-US"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は</a:t>
            </a:r>
            <a:endParaRPr kumimoji="0" lang="en-US" altLang="ja-JP"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endParaRPr>
          </a:p>
          <a:p>
            <a:pPr marL="419100" indent="-419100" defTabSz="457200">
              <a:tabLst>
                <a:tab pos="266700" algn="l"/>
              </a:tabLst>
              <a:defRPr/>
            </a:pPr>
            <a:r>
              <a:rPr lang="en-US" altLang="ja-JP"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           </a:t>
            </a:r>
            <a:r>
              <a:rPr kumimoji="0" lang="ja-JP" altLang="ja-JP"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婚姻中に懐胎したるものと推定す</a:t>
            </a:r>
            <a:endParaRPr kumimoji="0" lang="ja-JP" altLang="ja-JP" sz="1500" kern="100" dirty="0">
              <a:solidFill>
                <a:prstClr val="black"/>
              </a:solidFill>
              <a:latin typeface="游明朝" panose="02020400000000000000" pitchFamily="18" charset="-128"/>
              <a:ea typeface="游明朝" panose="02020400000000000000" pitchFamily="18" charset="-128"/>
              <a:cs typeface="Times New Roman" panose="02020603050405020304" pitchFamily="18" charset="0"/>
            </a:endParaRPr>
          </a:p>
          <a:p>
            <a:pPr defTabSz="457200">
              <a:defRPr/>
            </a:pPr>
            <a:r>
              <a:rPr kumimoji="0" lang="ja-JP" altLang="ja-JP" sz="1500" b="1" kern="100" dirty="0">
                <a:solidFill>
                  <a:prstClr val="black"/>
                </a:solidFill>
                <a:latin typeface="游明朝" panose="02020400000000000000" pitchFamily="18" charset="-128"/>
                <a:ea typeface="ＭＳ ゴシック" panose="020B0609070205080204" pitchFamily="49" charset="-128"/>
                <a:cs typeface="Times New Roman" panose="02020603050405020304" pitchFamily="18" charset="0"/>
              </a:rPr>
              <a:t>　　第２款　庶子及び私生子</a:t>
            </a:r>
            <a:endParaRPr kumimoji="0" lang="ja-JP" altLang="ja-JP" sz="1500" kern="100" dirty="0">
              <a:solidFill>
                <a:prstClr val="black"/>
              </a:solidFill>
              <a:latin typeface="游明朝" panose="02020400000000000000" pitchFamily="18" charset="-128"/>
              <a:ea typeface="游明朝" panose="02020400000000000000" pitchFamily="18" charset="-128"/>
              <a:cs typeface="Times New Roman" panose="02020603050405020304" pitchFamily="18" charset="0"/>
            </a:endParaRPr>
          </a:p>
          <a:p>
            <a:pPr indent="279400" defTabSz="457200">
              <a:defRPr/>
            </a:pPr>
            <a:r>
              <a:rPr kumimoji="0" lang="ja-JP" altLang="ja-JP" sz="1500" kern="100" dirty="0">
                <a:solidFill>
                  <a:prstClr val="black"/>
                </a:solidFill>
                <a:latin typeface="游明朝" panose="02020400000000000000" pitchFamily="18" charset="-128"/>
                <a:ea typeface="ＭＳ 明朝" panose="02020609040205080304" pitchFamily="17" charset="-128"/>
                <a:cs typeface="Times New Roman" panose="02020603050405020304" pitchFamily="18" charset="0"/>
              </a:rPr>
              <a:t>（庶子及び私生子）</a:t>
            </a:r>
            <a:endParaRPr kumimoji="0" lang="ja-JP" altLang="ja-JP" sz="1500" kern="100" dirty="0">
              <a:solidFill>
                <a:prstClr val="black"/>
              </a:solidFill>
              <a:latin typeface="游明朝" panose="02020400000000000000" pitchFamily="18" charset="-128"/>
              <a:ea typeface="游明朝" panose="02020400000000000000" pitchFamily="18" charset="-128"/>
              <a:cs typeface="Times New Roman" panose="02020603050405020304" pitchFamily="18" charset="0"/>
            </a:endParaRPr>
          </a:p>
          <a:p>
            <a:pPr marL="419100" indent="-419100" defTabSz="457200">
              <a:tabLst>
                <a:tab pos="266700" algn="l"/>
              </a:tabLst>
              <a:defRPr/>
            </a:pPr>
            <a:r>
              <a:rPr kumimoji="0" lang="ja-JP" altLang="ja-JP" sz="1500" kern="100" dirty="0">
                <a:solidFill>
                  <a:prstClr val="black"/>
                </a:solidFill>
                <a:latin typeface="游明朝" panose="02020400000000000000" pitchFamily="18" charset="-128"/>
                <a:ea typeface="ＭＳ 明朝" panose="02020609040205080304" pitchFamily="17" charset="-128"/>
                <a:cs typeface="Times New Roman" panose="02020603050405020304" pitchFamily="18" charset="0"/>
              </a:rPr>
              <a:t>　　第８２７</a:t>
            </a:r>
            <a:r>
              <a:rPr kumimoji="0" lang="ja-JP" altLang="ja-JP"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条　私生子は其父又は母に於て之を認知することを得</a:t>
            </a:r>
            <a:endParaRPr kumimoji="0" lang="ja-JP" altLang="ja-JP" sz="1500" kern="100" dirty="0">
              <a:solidFill>
                <a:prstClr val="black"/>
              </a:solidFill>
              <a:latin typeface="游明朝" panose="02020400000000000000" pitchFamily="18" charset="-128"/>
              <a:ea typeface="游明朝" panose="02020400000000000000" pitchFamily="18" charset="-128"/>
              <a:cs typeface="Times New Roman" panose="02020603050405020304" pitchFamily="18" charset="0"/>
            </a:endParaRPr>
          </a:p>
          <a:p>
            <a:pPr marL="400050" defTabSz="457200">
              <a:tabLst>
                <a:tab pos="266700" algn="l"/>
              </a:tabLst>
              <a:defRPr/>
            </a:pPr>
            <a:r>
              <a:rPr kumimoji="0" lang="en-US" altLang="ja-JP"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   </a:t>
            </a:r>
            <a:r>
              <a:rPr kumimoji="0" lang="ja-JP" altLang="ja-JP"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父が認知したる私生子は之を庶子とす</a:t>
            </a:r>
            <a:endParaRPr kumimoji="0" lang="en-US" altLang="ja-JP"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endParaRPr>
          </a:p>
          <a:p>
            <a:pPr marL="400050" defTabSz="457200">
              <a:tabLst>
                <a:tab pos="266700" algn="l"/>
              </a:tabLst>
              <a:defRPr/>
            </a:pPr>
            <a:endParaRPr kumimoji="0" lang="en-US" altLang="ja-JP"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endParaRPr>
          </a:p>
          <a:p>
            <a:pPr marL="400050" defTabSz="457200">
              <a:tabLst>
                <a:tab pos="266700" algn="l"/>
              </a:tabLst>
              <a:defRPr/>
            </a:pPr>
            <a:endParaRPr kumimoji="0" lang="en-US" altLang="ja-JP" sz="150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endParaRPr>
          </a:p>
          <a:p>
            <a:pPr algn="l"/>
            <a:r>
              <a:rPr lang="ja-JP" altLang="ja-JP" sz="1600" b="1" kern="100" dirty="0">
                <a:latin typeface="游明朝" panose="02020400000000000000" pitchFamily="18" charset="-128"/>
                <a:ea typeface="ＭＳ ゴシック" panose="020B0609070205080204" pitchFamily="49" charset="-128"/>
                <a:cs typeface="Times New Roman" panose="02020603050405020304" pitchFamily="18" charset="0"/>
              </a:rPr>
              <a:t>　</a:t>
            </a:r>
            <a:r>
              <a:rPr lang="ja-JP" altLang="ja-JP" sz="1500" b="1" kern="100" dirty="0">
                <a:latin typeface="游明朝" panose="02020400000000000000" pitchFamily="18" charset="-128"/>
                <a:ea typeface="ＭＳ ゴシック" panose="020B0609070205080204" pitchFamily="49" charset="-128"/>
                <a:cs typeface="Times New Roman" panose="02020603050405020304" pitchFamily="18" charset="0"/>
              </a:rPr>
              <a:t>第７章　親族会</a:t>
            </a:r>
            <a:endParaRPr lang="ja-JP" altLang="ja-JP" sz="1500" kern="100" dirty="0">
              <a:latin typeface="游明朝" panose="02020400000000000000" pitchFamily="18" charset="-128"/>
              <a:ea typeface="游明朝" panose="02020400000000000000" pitchFamily="18" charset="-128"/>
              <a:cs typeface="Times New Roman" panose="02020603050405020304" pitchFamily="18" charset="0"/>
            </a:endParaRPr>
          </a:p>
          <a:p>
            <a:pPr indent="279400"/>
            <a:r>
              <a:rPr lang="ja-JP" altLang="ja-JP" sz="1500" kern="100" dirty="0">
                <a:latin typeface="游明朝" panose="02020400000000000000" pitchFamily="18" charset="-128"/>
                <a:ea typeface="ＭＳ 明朝" panose="02020609040205080304" pitchFamily="17" charset="-128"/>
                <a:cs typeface="Times New Roman" panose="02020603050405020304" pitchFamily="18" charset="0"/>
              </a:rPr>
              <a:t>（招集）</a:t>
            </a:r>
            <a:endParaRPr lang="ja-JP" altLang="ja-JP" sz="1500" kern="100" dirty="0">
              <a:latin typeface="游明朝" panose="02020400000000000000" pitchFamily="18" charset="-128"/>
              <a:ea typeface="游明朝" panose="02020400000000000000" pitchFamily="18" charset="-128"/>
              <a:cs typeface="Times New Roman" panose="02020603050405020304" pitchFamily="18" charset="0"/>
            </a:endParaRPr>
          </a:p>
          <a:p>
            <a:pPr marL="419100" indent="-419100">
              <a:tabLst>
                <a:tab pos="266700" algn="l"/>
              </a:tabLst>
            </a:pPr>
            <a:r>
              <a:rPr lang="ja-JP" altLang="ja-JP" sz="1500" kern="100" dirty="0">
                <a:latin typeface="游明朝" panose="02020400000000000000" pitchFamily="18" charset="-128"/>
                <a:ea typeface="ＭＳ 明朝" panose="02020609040205080304" pitchFamily="17" charset="-128"/>
                <a:cs typeface="Times New Roman" panose="02020603050405020304" pitchFamily="18" charset="0"/>
              </a:rPr>
              <a:t>　　第９４４</a:t>
            </a:r>
            <a:r>
              <a:rPr lang="ja-JP" altLang="ja-JP" sz="1500" kern="100" dirty="0">
                <a:latin typeface="Century" panose="02040604050505020304" pitchFamily="18" charset="0"/>
                <a:ea typeface="ＭＳ 明朝" panose="02020609040205080304" pitchFamily="17" charset="-128"/>
                <a:cs typeface="Times New Roman" panose="02020603050405020304" pitchFamily="18" charset="0"/>
              </a:rPr>
              <a:t>条　本法其他の法令の規定に依り親族会を開くべき場合に於ては会議を要する事</a:t>
            </a:r>
            <a:endParaRPr lang="en-US" altLang="ja-JP" sz="1500" kern="100" dirty="0">
              <a:latin typeface="Century" panose="02040604050505020304" pitchFamily="18" charset="0"/>
              <a:ea typeface="ＭＳ 明朝" panose="02020609040205080304" pitchFamily="17" charset="-128"/>
              <a:cs typeface="Times New Roman" panose="02020603050405020304" pitchFamily="18" charset="0"/>
            </a:endParaRPr>
          </a:p>
          <a:p>
            <a:pPr marL="419100" indent="-419100">
              <a:tabLst>
                <a:tab pos="266700" algn="l"/>
              </a:tabLst>
            </a:pPr>
            <a:r>
              <a:rPr lang="ja-JP" altLang="en-US" sz="1500" kern="100" dirty="0">
                <a:latin typeface="Century" panose="02040604050505020304" pitchFamily="18" charset="0"/>
                <a:ea typeface="ＭＳ 明朝" panose="02020609040205080304" pitchFamily="17" charset="-128"/>
                <a:cs typeface="Times New Roman" panose="02020603050405020304" pitchFamily="18" charset="0"/>
              </a:rPr>
              <a:t>　　    </a:t>
            </a:r>
            <a:r>
              <a:rPr lang="ja-JP" altLang="ja-JP" sz="1500" kern="100" dirty="0">
                <a:latin typeface="Century" panose="02040604050505020304" pitchFamily="18" charset="0"/>
                <a:ea typeface="ＭＳ 明朝" panose="02020609040205080304" pitchFamily="17" charset="-128"/>
                <a:cs typeface="Times New Roman" panose="02020603050405020304" pitchFamily="18" charset="0"/>
              </a:rPr>
              <a:t>件の本人、戸主、親族、後見人、後見監督人、保佐人、検事又は利害関係人の請求に因り</a:t>
            </a:r>
            <a:r>
              <a:rPr lang="ja-JP" altLang="en-US" sz="1500" kern="100" dirty="0">
                <a:latin typeface="Century" panose="02040604050505020304" pitchFamily="18" charset="0"/>
                <a:ea typeface="ＭＳ 明朝" panose="02020609040205080304" pitchFamily="17" charset="-128"/>
                <a:cs typeface="Times New Roman" panose="02020603050405020304" pitchFamily="18" charset="0"/>
              </a:rPr>
              <a:t>、</a:t>
            </a:r>
            <a:endParaRPr lang="en-US" altLang="ja-JP" sz="1500" kern="100" dirty="0">
              <a:latin typeface="Century" panose="02040604050505020304" pitchFamily="18" charset="0"/>
              <a:ea typeface="ＭＳ 明朝" panose="02020609040205080304" pitchFamily="17" charset="-128"/>
              <a:cs typeface="Times New Roman" panose="02020603050405020304" pitchFamily="18" charset="0"/>
            </a:endParaRPr>
          </a:p>
          <a:p>
            <a:pPr marL="419100" indent="-419100">
              <a:tabLst>
                <a:tab pos="266700" algn="l"/>
              </a:tabLst>
            </a:pPr>
            <a:r>
              <a:rPr lang="ja-JP" altLang="en-US" sz="1500" kern="100" dirty="0">
                <a:latin typeface="Century" panose="02040604050505020304" pitchFamily="18" charset="0"/>
                <a:ea typeface="ＭＳ 明朝" panose="02020609040205080304" pitchFamily="17" charset="-128"/>
                <a:cs typeface="Times New Roman" panose="02020603050405020304" pitchFamily="18" charset="0"/>
              </a:rPr>
              <a:t>           </a:t>
            </a:r>
            <a:r>
              <a:rPr lang="ja-JP" altLang="ja-JP" sz="1500" kern="100" dirty="0">
                <a:latin typeface="Century" panose="02040604050505020304" pitchFamily="18" charset="0"/>
                <a:ea typeface="ＭＳ 明朝" panose="02020609040205080304" pitchFamily="17" charset="-128"/>
                <a:cs typeface="Times New Roman" panose="02020603050405020304" pitchFamily="18" charset="0"/>
              </a:rPr>
              <a:t>裁判所之を招集す</a:t>
            </a:r>
            <a:endParaRPr lang="ja-JP" altLang="ja-JP" sz="1500" kern="100" dirty="0">
              <a:latin typeface="游明朝" panose="02020400000000000000" pitchFamily="18" charset="-128"/>
              <a:ea typeface="游明朝" panose="02020400000000000000" pitchFamily="18" charset="-128"/>
              <a:cs typeface="Times New Roman" panose="02020603050405020304" pitchFamily="18" charset="0"/>
            </a:endParaRPr>
          </a:p>
          <a:p>
            <a:pPr indent="279400"/>
            <a:r>
              <a:rPr lang="ja-JP" altLang="ja-JP" sz="1500" kern="100" dirty="0">
                <a:latin typeface="游明朝" panose="02020400000000000000" pitchFamily="18" charset="-128"/>
                <a:ea typeface="ＭＳ 明朝" panose="02020609040205080304" pitchFamily="17" charset="-128"/>
                <a:cs typeface="Times New Roman" panose="02020603050405020304" pitchFamily="18" charset="0"/>
              </a:rPr>
              <a:t>（会員の選定）</a:t>
            </a:r>
            <a:endParaRPr lang="ja-JP" altLang="ja-JP" sz="1500" kern="100" dirty="0">
              <a:latin typeface="游明朝" panose="02020400000000000000" pitchFamily="18" charset="-128"/>
              <a:ea typeface="游明朝" panose="02020400000000000000" pitchFamily="18" charset="-128"/>
              <a:cs typeface="Times New Roman" panose="02020603050405020304" pitchFamily="18" charset="0"/>
            </a:endParaRPr>
          </a:p>
          <a:p>
            <a:pPr marL="419100" indent="-419100">
              <a:tabLst>
                <a:tab pos="266700" algn="l"/>
              </a:tabLst>
            </a:pPr>
            <a:r>
              <a:rPr lang="ja-JP" altLang="ja-JP" sz="1500" kern="100" dirty="0">
                <a:latin typeface="游明朝" panose="02020400000000000000" pitchFamily="18" charset="-128"/>
                <a:ea typeface="ＭＳ 明朝" panose="02020609040205080304" pitchFamily="17" charset="-128"/>
                <a:cs typeface="Times New Roman" panose="02020603050405020304" pitchFamily="18" charset="0"/>
              </a:rPr>
              <a:t>　　第９４５</a:t>
            </a:r>
            <a:r>
              <a:rPr lang="ja-JP" altLang="ja-JP" sz="1500" kern="100" dirty="0">
                <a:latin typeface="Century" panose="02040604050505020304" pitchFamily="18" charset="0"/>
                <a:ea typeface="ＭＳ 明朝" panose="02020609040205080304" pitchFamily="17" charset="-128"/>
                <a:cs typeface="Times New Roman" panose="02020603050405020304" pitchFamily="18" charset="0"/>
              </a:rPr>
              <a:t>条　親族会員は３人以上とし親族其他本人又は其家に縁故ある者の中よ</a:t>
            </a:r>
            <a:r>
              <a:rPr lang="ja-JP" altLang="en-US" sz="1500" kern="100" dirty="0">
                <a:latin typeface="Century" panose="02040604050505020304" pitchFamily="18" charset="0"/>
                <a:ea typeface="ＭＳ 明朝" panose="02020609040205080304" pitchFamily="17" charset="-128"/>
                <a:cs typeface="Times New Roman" panose="02020603050405020304" pitchFamily="18" charset="0"/>
              </a:rPr>
              <a:t>り（　　 　）</a:t>
            </a:r>
            <a:endParaRPr lang="en-US" altLang="ja-JP" sz="1500" kern="100" dirty="0">
              <a:latin typeface="Century" panose="02040604050505020304" pitchFamily="18" charset="0"/>
              <a:ea typeface="ＭＳ 明朝" panose="02020609040205080304" pitchFamily="17" charset="-128"/>
              <a:cs typeface="Times New Roman" panose="02020603050405020304" pitchFamily="18" charset="0"/>
            </a:endParaRPr>
          </a:p>
          <a:p>
            <a:pPr marL="419100" indent="-419100">
              <a:tabLst>
                <a:tab pos="266700" algn="l"/>
              </a:tabLst>
            </a:pPr>
            <a:r>
              <a:rPr lang="en-US" altLang="ja-JP" sz="1500" kern="100" dirty="0">
                <a:latin typeface="Century" panose="02040604050505020304" pitchFamily="18" charset="0"/>
                <a:ea typeface="ＭＳ 明朝" panose="02020609040205080304" pitchFamily="17" charset="-128"/>
                <a:cs typeface="Times New Roman" panose="02020603050405020304" pitchFamily="18" charset="0"/>
              </a:rPr>
              <a:t>            </a:t>
            </a:r>
            <a:r>
              <a:rPr lang="ja-JP" altLang="en-US" sz="1500" kern="100" dirty="0">
                <a:latin typeface="Century" panose="02040604050505020304" pitchFamily="18" charset="0"/>
                <a:ea typeface="ＭＳ 明朝" panose="02020609040205080304" pitchFamily="17" charset="-128"/>
                <a:cs typeface="Times New Roman" panose="02020603050405020304" pitchFamily="18" charset="0"/>
              </a:rPr>
              <a:t>之</a:t>
            </a:r>
            <a:r>
              <a:rPr lang="ja-JP" altLang="ja-JP" sz="1500" kern="100" dirty="0">
                <a:latin typeface="Century" panose="02040604050505020304" pitchFamily="18" charset="0"/>
                <a:ea typeface="ＭＳ 明朝" panose="02020609040205080304" pitchFamily="17" charset="-128"/>
                <a:cs typeface="Times New Roman" panose="02020603050405020304" pitchFamily="18" charset="0"/>
              </a:rPr>
              <a:t>を選定す</a:t>
            </a:r>
            <a:endParaRPr lang="ja-JP" altLang="ja-JP" sz="1500" kern="100" dirty="0">
              <a:latin typeface="游明朝" panose="02020400000000000000" pitchFamily="18" charset="-128"/>
              <a:ea typeface="游明朝" panose="02020400000000000000" pitchFamily="18" charset="-128"/>
              <a:cs typeface="Times New Roman" panose="02020603050405020304" pitchFamily="18" charset="0"/>
            </a:endParaRPr>
          </a:p>
          <a:p>
            <a:pPr marL="400050">
              <a:tabLst>
                <a:tab pos="266700" algn="l"/>
              </a:tabLst>
            </a:pPr>
            <a:r>
              <a:rPr lang="en-US" altLang="ja-JP" sz="1500" kern="100" dirty="0">
                <a:latin typeface="Century" panose="02040604050505020304" pitchFamily="18" charset="0"/>
                <a:ea typeface="ＭＳ 明朝" panose="02020609040205080304" pitchFamily="17" charset="-128"/>
                <a:cs typeface="Times New Roman" panose="02020603050405020304" pitchFamily="18" charset="0"/>
              </a:rPr>
              <a:t>    </a:t>
            </a:r>
            <a:r>
              <a:rPr lang="ja-JP" altLang="ja-JP" sz="1500" kern="100" dirty="0">
                <a:latin typeface="Century" panose="02040604050505020304" pitchFamily="18" charset="0"/>
                <a:ea typeface="ＭＳ 明朝" panose="02020609040205080304" pitchFamily="17" charset="-128"/>
                <a:cs typeface="Times New Roman" panose="02020603050405020304" pitchFamily="18" charset="0"/>
              </a:rPr>
              <a:t>後見人を指定することを得る者は遺言を以て親族会員を選定することを得</a:t>
            </a:r>
            <a:endParaRPr lang="ja-JP" altLang="ja-JP" sz="1500" kern="100" dirty="0">
              <a:latin typeface="游明朝" panose="02020400000000000000" pitchFamily="18" charset="-128"/>
              <a:ea typeface="游明朝" panose="02020400000000000000" pitchFamily="18" charset="-128"/>
              <a:cs typeface="Times New Roman" panose="02020603050405020304" pitchFamily="18" charset="0"/>
            </a:endParaRPr>
          </a:p>
          <a:p>
            <a:pPr indent="279400"/>
            <a:r>
              <a:rPr lang="ja-JP" altLang="ja-JP" sz="1500" kern="100" dirty="0">
                <a:latin typeface="游明朝" panose="02020400000000000000" pitchFamily="18" charset="-128"/>
                <a:ea typeface="ＭＳ 明朝" panose="02020609040205080304" pitchFamily="17" charset="-128"/>
                <a:cs typeface="Times New Roman" panose="02020603050405020304" pitchFamily="18" charset="0"/>
              </a:rPr>
              <a:t>（表決）</a:t>
            </a:r>
            <a:endParaRPr lang="ja-JP" altLang="ja-JP" sz="1500" kern="100" dirty="0">
              <a:latin typeface="游明朝" panose="02020400000000000000" pitchFamily="18" charset="-128"/>
              <a:ea typeface="游明朝" panose="02020400000000000000" pitchFamily="18" charset="-128"/>
              <a:cs typeface="Times New Roman" panose="02020603050405020304" pitchFamily="18" charset="0"/>
            </a:endParaRPr>
          </a:p>
          <a:p>
            <a:pPr marL="419100" indent="-419100">
              <a:tabLst>
                <a:tab pos="266700" algn="l"/>
              </a:tabLst>
            </a:pPr>
            <a:r>
              <a:rPr lang="ja-JP" altLang="ja-JP" sz="1500" kern="100" dirty="0">
                <a:latin typeface="游明朝" panose="02020400000000000000" pitchFamily="18" charset="-128"/>
                <a:ea typeface="ＭＳ 明朝" panose="02020609040205080304" pitchFamily="17" charset="-128"/>
                <a:cs typeface="Times New Roman" panose="02020603050405020304" pitchFamily="18" charset="0"/>
              </a:rPr>
              <a:t>　　第９４７</a:t>
            </a:r>
            <a:r>
              <a:rPr lang="ja-JP" altLang="ja-JP" sz="1500" kern="100" dirty="0">
                <a:latin typeface="Century" panose="02040604050505020304" pitchFamily="18" charset="0"/>
                <a:ea typeface="ＭＳ 明朝" panose="02020609040205080304" pitchFamily="17" charset="-128"/>
                <a:cs typeface="Times New Roman" panose="02020603050405020304" pitchFamily="18" charset="0"/>
              </a:rPr>
              <a:t>条　親族会の議事は会員の</a:t>
            </a:r>
            <a:r>
              <a:rPr lang="ja-JP" altLang="en-US" sz="1500" kern="100" dirty="0">
                <a:latin typeface="Century" panose="02040604050505020304" pitchFamily="18" charset="0"/>
                <a:ea typeface="ＭＳ 明朝" panose="02020609040205080304" pitchFamily="17" charset="-128"/>
                <a:cs typeface="Times New Roman" panose="02020603050405020304" pitchFamily="18" charset="0"/>
              </a:rPr>
              <a:t>（　　　  ）</a:t>
            </a:r>
            <a:r>
              <a:rPr lang="ja-JP" altLang="ja-JP" sz="1500" kern="100" dirty="0">
                <a:latin typeface="Century" panose="02040604050505020304" pitchFamily="18" charset="0"/>
                <a:ea typeface="ＭＳ 明朝" panose="02020609040205080304" pitchFamily="17" charset="-128"/>
                <a:cs typeface="Times New Roman" panose="02020603050405020304" pitchFamily="18" charset="0"/>
              </a:rPr>
              <a:t>を以て之を決す</a:t>
            </a:r>
            <a:endParaRPr lang="ja-JP" altLang="ja-JP" sz="1500" kern="100" dirty="0">
              <a:latin typeface="游明朝" panose="02020400000000000000" pitchFamily="18" charset="-128"/>
              <a:ea typeface="游明朝" panose="02020400000000000000" pitchFamily="18" charset="-128"/>
              <a:cs typeface="Times New Roman" panose="02020603050405020304" pitchFamily="18" charset="0"/>
            </a:endParaRPr>
          </a:p>
          <a:p>
            <a:pPr marL="400050">
              <a:tabLst>
                <a:tab pos="266700" algn="l"/>
              </a:tabLst>
            </a:pPr>
            <a:r>
              <a:rPr lang="en-US" altLang="ja-JP" sz="1500" kern="100" dirty="0">
                <a:latin typeface="Century" panose="02040604050505020304" pitchFamily="18" charset="0"/>
                <a:ea typeface="ＭＳ 明朝" panose="02020609040205080304" pitchFamily="17" charset="-128"/>
                <a:cs typeface="Times New Roman" panose="02020603050405020304" pitchFamily="18" charset="0"/>
              </a:rPr>
              <a:t>   </a:t>
            </a:r>
            <a:r>
              <a:rPr lang="ja-JP" altLang="ja-JP" sz="1500" kern="100" dirty="0">
                <a:latin typeface="Century" panose="02040604050505020304" pitchFamily="18" charset="0"/>
                <a:ea typeface="ＭＳ 明朝" panose="02020609040205080304" pitchFamily="17" charset="-128"/>
                <a:cs typeface="Times New Roman" panose="02020603050405020304" pitchFamily="18" charset="0"/>
              </a:rPr>
              <a:t>会員は自己の利害に関する議事に付き表決の数に加はる事を得ず</a:t>
            </a:r>
            <a:endParaRPr lang="ja-JP" altLang="ja-JP" sz="1500" kern="100" dirty="0">
              <a:latin typeface="游明朝" panose="02020400000000000000" pitchFamily="18" charset="-128"/>
              <a:ea typeface="游明朝" panose="02020400000000000000" pitchFamily="18" charset="-128"/>
              <a:cs typeface="Times New Roman" panose="02020603050405020304" pitchFamily="18" charset="0"/>
            </a:endParaRPr>
          </a:p>
          <a:p>
            <a:pPr defTabSz="457200">
              <a:defRPr/>
            </a:pPr>
            <a:endParaRPr kumimoji="0" lang="ja-JP" altLang="ja-JP" sz="1500" kern="100" dirty="0">
              <a:solidFill>
                <a:prstClr val="black"/>
              </a:solidFill>
              <a:latin typeface="游明朝" panose="02020400000000000000" pitchFamily="18" charset="-128"/>
              <a:ea typeface="游明朝" panose="02020400000000000000" pitchFamily="18" charset="-128"/>
              <a:cs typeface="Times New Roman" panose="02020603050405020304" pitchFamily="18" charset="0"/>
            </a:endParaRPr>
          </a:p>
        </p:txBody>
      </p:sp>
      <p:sp>
        <p:nvSpPr>
          <p:cNvPr id="3" name="テキスト ボックス 2">
            <a:extLst>
              <a:ext uri="{FF2B5EF4-FFF2-40B4-BE49-F238E27FC236}">
                <a16:creationId xmlns:a16="http://schemas.microsoft.com/office/drawing/2014/main" id="{0D2FACB5-3EDB-42DB-B64E-50EE00E90E5E}"/>
              </a:ext>
            </a:extLst>
          </p:cNvPr>
          <p:cNvSpPr txBox="1"/>
          <p:nvPr/>
        </p:nvSpPr>
        <p:spPr>
          <a:xfrm>
            <a:off x="9262228" y="5099874"/>
            <a:ext cx="777122" cy="323165"/>
          </a:xfrm>
          <a:prstGeom prst="rect">
            <a:avLst/>
          </a:prstGeom>
          <a:noFill/>
        </p:spPr>
        <p:txBody>
          <a:bodyPr wrap="square" rtlCol="0">
            <a:spAutoFit/>
          </a:bodyPr>
          <a:lstStyle/>
          <a:p>
            <a:r>
              <a:rPr lang="ja-JP" altLang="en-US" sz="1500" dirty="0">
                <a:latin typeface="ＭＳ ゴシック" panose="020B0609070205080204" pitchFamily="49" charset="-128"/>
                <a:ea typeface="ＭＳ ゴシック" panose="020B0609070205080204" pitchFamily="49" charset="-128"/>
              </a:rPr>
              <a:t>裁判所</a:t>
            </a:r>
          </a:p>
        </p:txBody>
      </p:sp>
      <p:sp>
        <p:nvSpPr>
          <p:cNvPr id="4" name="テキスト ボックス 3">
            <a:extLst>
              <a:ext uri="{FF2B5EF4-FFF2-40B4-BE49-F238E27FC236}">
                <a16:creationId xmlns:a16="http://schemas.microsoft.com/office/drawing/2014/main" id="{934092C8-66CE-4911-A655-3DDFFF0F0498}"/>
              </a:ext>
            </a:extLst>
          </p:cNvPr>
          <p:cNvSpPr txBox="1"/>
          <p:nvPr/>
        </p:nvSpPr>
        <p:spPr>
          <a:xfrm>
            <a:off x="5298495" y="6017028"/>
            <a:ext cx="817240" cy="323165"/>
          </a:xfrm>
          <a:prstGeom prst="rect">
            <a:avLst/>
          </a:prstGeom>
          <a:noFill/>
        </p:spPr>
        <p:txBody>
          <a:bodyPr wrap="square" rtlCol="0">
            <a:spAutoFit/>
          </a:bodyPr>
          <a:lstStyle/>
          <a:p>
            <a:r>
              <a:rPr lang="ja-JP" altLang="en-US" sz="1500" dirty="0">
                <a:latin typeface="ＭＳ ゴシック" panose="020B0609070205080204" pitchFamily="49" charset="-128"/>
                <a:ea typeface="ＭＳ ゴシック" panose="020B0609070205080204" pitchFamily="49" charset="-128"/>
              </a:rPr>
              <a:t>過半数</a:t>
            </a:r>
          </a:p>
        </p:txBody>
      </p:sp>
    </p:spTree>
    <p:extLst>
      <p:ext uri="{BB962C8B-B14F-4D97-AF65-F5344CB8AC3E}">
        <p14:creationId xmlns:p14="http://schemas.microsoft.com/office/powerpoint/2010/main" val="24060399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C6C06E6B-DCED-41FE-ABE1-7E771819159B}"/>
              </a:ext>
            </a:extLst>
          </p:cNvPr>
          <p:cNvSpPr>
            <a:spLocks noGrp="1"/>
          </p:cNvSpPr>
          <p:nvPr>
            <p:ph type="sldNum" sz="quarter" idx="12"/>
          </p:nvPr>
        </p:nvSpPr>
        <p:spPr/>
        <p:txBody>
          <a:bodyPr/>
          <a:lstStyle/>
          <a:p>
            <a:pPr>
              <a:defRPr/>
            </a:pPr>
            <a:fld id="{E45BA4EA-5EFA-460C-8880-04B9C92D5A26}" type="slidenum">
              <a:rPr lang="ja-JP" altLang="en-US" smtClean="0"/>
              <a:pPr>
                <a:defRPr/>
              </a:pPr>
              <a:t>7</a:t>
            </a:fld>
            <a:endParaRPr lang="ja-JP" altLang="en-US" dirty="0"/>
          </a:p>
        </p:txBody>
      </p:sp>
      <p:sp>
        <p:nvSpPr>
          <p:cNvPr id="15" name="テキスト ボックス 14">
            <a:extLst>
              <a:ext uri="{FF2B5EF4-FFF2-40B4-BE49-F238E27FC236}">
                <a16:creationId xmlns:a16="http://schemas.microsoft.com/office/drawing/2014/main" id="{14126768-1D48-4446-9C05-793C5EA1D6A6}"/>
              </a:ext>
            </a:extLst>
          </p:cNvPr>
          <p:cNvSpPr txBox="1"/>
          <p:nvPr/>
        </p:nvSpPr>
        <p:spPr>
          <a:xfrm>
            <a:off x="8466507" y="5700766"/>
            <a:ext cx="786894" cy="369332"/>
          </a:xfrm>
          <a:prstGeom prst="rect">
            <a:avLst/>
          </a:prstGeom>
          <a:noFill/>
        </p:spPr>
        <p:txBody>
          <a:bodyPr wrap="square" rtlCol="0">
            <a:spAutoFit/>
          </a:bodyPr>
          <a:lstStyle/>
          <a:p>
            <a:endParaRPr lang="ja-JP" altLang="en-US" dirty="0"/>
          </a:p>
        </p:txBody>
      </p:sp>
      <p:sp>
        <p:nvSpPr>
          <p:cNvPr id="16" name="テキスト ボックス 15">
            <a:extLst>
              <a:ext uri="{FF2B5EF4-FFF2-40B4-BE49-F238E27FC236}">
                <a16:creationId xmlns:a16="http://schemas.microsoft.com/office/drawing/2014/main" id="{8C091AB8-777A-4393-B274-B17C1378555E}"/>
              </a:ext>
            </a:extLst>
          </p:cNvPr>
          <p:cNvSpPr txBox="1"/>
          <p:nvPr/>
        </p:nvSpPr>
        <p:spPr>
          <a:xfrm>
            <a:off x="7303600" y="4907867"/>
            <a:ext cx="1107996" cy="646331"/>
          </a:xfrm>
          <a:prstGeom prst="rect">
            <a:avLst/>
          </a:prstGeom>
          <a:noFill/>
        </p:spPr>
        <p:txBody>
          <a:bodyPr wrap="square" rtlCol="0">
            <a:spAutoFit/>
          </a:bodyPr>
          <a:lstStyle/>
          <a:p>
            <a:endParaRPr lang="ja-JP" altLang="en-US" sz="3600" dirty="0">
              <a:solidFill>
                <a:schemeClr val="bg1"/>
              </a:solidFill>
            </a:endParaRPr>
          </a:p>
        </p:txBody>
      </p:sp>
      <p:sp>
        <p:nvSpPr>
          <p:cNvPr id="14" name="テキスト ボックス 13">
            <a:extLst>
              <a:ext uri="{FF2B5EF4-FFF2-40B4-BE49-F238E27FC236}">
                <a16:creationId xmlns:a16="http://schemas.microsoft.com/office/drawing/2014/main" id="{5748214C-BC85-47B1-9D1F-355B2BE8D20B}"/>
              </a:ext>
            </a:extLst>
          </p:cNvPr>
          <p:cNvSpPr txBox="1"/>
          <p:nvPr/>
        </p:nvSpPr>
        <p:spPr>
          <a:xfrm>
            <a:off x="1926110" y="628234"/>
            <a:ext cx="8418362" cy="5601533"/>
          </a:xfrm>
          <a:prstGeom prst="rect">
            <a:avLst/>
          </a:prstGeom>
          <a:noFill/>
        </p:spPr>
        <p:txBody>
          <a:bodyPr wrap="square">
            <a:spAutoFit/>
          </a:bodyPr>
          <a:lstStyle/>
          <a:p>
            <a:pPr algn="l"/>
            <a:r>
              <a:rPr lang="ja-JP" altLang="ja-JP" sz="1100" b="1" kern="100" dirty="0">
                <a:latin typeface="游明朝" panose="02020400000000000000" pitchFamily="18" charset="-128"/>
                <a:ea typeface="ＭＳ ゴシック" panose="020B0609070205080204" pitchFamily="49" charset="-128"/>
                <a:cs typeface="Times New Roman" panose="02020603050405020304" pitchFamily="18" charset="0"/>
              </a:rPr>
              <a:t>　</a:t>
            </a:r>
            <a:r>
              <a:rPr lang="ja-JP" altLang="ja-JP" sz="1500" b="1" kern="100" dirty="0">
                <a:latin typeface="游明朝" panose="02020400000000000000" pitchFamily="18" charset="-128"/>
                <a:ea typeface="ＭＳ ゴシック" panose="020B0609070205080204" pitchFamily="49" charset="-128"/>
                <a:cs typeface="Times New Roman" panose="02020603050405020304" pitchFamily="18" charset="0"/>
              </a:rPr>
              <a:t>第８章　扶養の義務</a:t>
            </a:r>
            <a:endParaRPr lang="ja-JP" altLang="ja-JP" sz="1500" kern="100" dirty="0">
              <a:latin typeface="游明朝" panose="02020400000000000000" pitchFamily="18" charset="-128"/>
              <a:ea typeface="游明朝" panose="02020400000000000000" pitchFamily="18" charset="-128"/>
              <a:cs typeface="Times New Roman" panose="02020603050405020304" pitchFamily="18" charset="0"/>
            </a:endParaRPr>
          </a:p>
          <a:p>
            <a:pPr indent="279400"/>
            <a:r>
              <a:rPr lang="ja-JP" altLang="ja-JP" sz="1500" kern="100" dirty="0">
                <a:latin typeface="游明朝" panose="02020400000000000000" pitchFamily="18" charset="-128"/>
                <a:ea typeface="ＭＳ 明朝" panose="02020609040205080304" pitchFamily="17" charset="-128"/>
                <a:cs typeface="Times New Roman" panose="02020603050405020304" pitchFamily="18" charset="0"/>
              </a:rPr>
              <a:t>（義務の順序）</a:t>
            </a:r>
            <a:endParaRPr lang="ja-JP" altLang="ja-JP" sz="1500" kern="100" dirty="0">
              <a:latin typeface="游明朝" panose="02020400000000000000" pitchFamily="18" charset="-128"/>
              <a:ea typeface="游明朝" panose="02020400000000000000" pitchFamily="18" charset="-128"/>
              <a:cs typeface="Times New Roman" panose="02020603050405020304" pitchFamily="18" charset="0"/>
            </a:endParaRPr>
          </a:p>
          <a:p>
            <a:pPr marL="419100" indent="-419100">
              <a:tabLst>
                <a:tab pos="266700" algn="l"/>
              </a:tabLst>
            </a:pPr>
            <a:r>
              <a:rPr lang="ja-JP" altLang="ja-JP" sz="1500" kern="100" dirty="0">
                <a:latin typeface="游明朝" panose="02020400000000000000" pitchFamily="18" charset="-128"/>
                <a:ea typeface="ＭＳ 明朝" panose="02020609040205080304" pitchFamily="17" charset="-128"/>
                <a:cs typeface="Times New Roman" panose="02020603050405020304" pitchFamily="18" charset="0"/>
              </a:rPr>
              <a:t>　　第９５５</a:t>
            </a:r>
            <a:r>
              <a:rPr lang="ja-JP" altLang="ja-JP" sz="1500" kern="100" dirty="0">
                <a:latin typeface="Century" panose="02040604050505020304" pitchFamily="18" charset="0"/>
                <a:ea typeface="ＭＳ 明朝" panose="02020609040205080304" pitchFamily="17" charset="-128"/>
                <a:cs typeface="Times New Roman" panose="02020603050405020304" pitchFamily="18" charset="0"/>
              </a:rPr>
              <a:t>条　扶養の義務を負ふ者数人ある場合に於ては其義務を履行すべき者の順序左の</a:t>
            </a:r>
            <a:endParaRPr lang="en-US" altLang="ja-JP" sz="1500" kern="100" dirty="0">
              <a:latin typeface="Century" panose="02040604050505020304" pitchFamily="18" charset="0"/>
              <a:ea typeface="ＭＳ 明朝" panose="02020609040205080304" pitchFamily="17" charset="-128"/>
              <a:cs typeface="Times New Roman" panose="02020603050405020304" pitchFamily="18" charset="0"/>
            </a:endParaRPr>
          </a:p>
          <a:p>
            <a:pPr marL="419100" indent="-419100">
              <a:tabLst>
                <a:tab pos="266700" algn="l"/>
              </a:tabLst>
            </a:pPr>
            <a:r>
              <a:rPr lang="en-US" altLang="ja-JP" sz="1500" kern="100" dirty="0">
                <a:latin typeface="Century" panose="02040604050505020304" pitchFamily="18" charset="0"/>
                <a:ea typeface="ＭＳ 明朝" panose="02020609040205080304" pitchFamily="17" charset="-128"/>
                <a:cs typeface="Times New Roman" panose="02020603050405020304" pitchFamily="18" charset="0"/>
              </a:rPr>
              <a:t>           </a:t>
            </a:r>
            <a:r>
              <a:rPr lang="ja-JP" altLang="ja-JP" sz="1500" kern="100" dirty="0">
                <a:latin typeface="Century" panose="02040604050505020304" pitchFamily="18" charset="0"/>
                <a:ea typeface="ＭＳ 明朝" panose="02020609040205080304" pitchFamily="17" charset="-128"/>
                <a:cs typeface="Times New Roman" panose="02020603050405020304" pitchFamily="18" charset="0"/>
              </a:rPr>
              <a:t>如し</a:t>
            </a:r>
            <a:endParaRPr lang="ja-JP" altLang="ja-JP" sz="1500" kern="100" dirty="0">
              <a:latin typeface="游明朝" panose="02020400000000000000" pitchFamily="18" charset="-128"/>
              <a:ea typeface="游明朝" panose="02020400000000000000" pitchFamily="18" charset="-128"/>
              <a:cs typeface="Times New Roman" panose="02020603050405020304" pitchFamily="18" charset="0"/>
            </a:endParaRPr>
          </a:p>
          <a:p>
            <a:pPr marL="400050" indent="139700">
              <a:tabLst>
                <a:tab pos="266700" algn="l"/>
              </a:tabLst>
            </a:pPr>
            <a:r>
              <a:rPr lang="ja-JP" altLang="ja-JP" sz="1500" kern="100" dirty="0">
                <a:latin typeface="Century" panose="02040604050505020304" pitchFamily="18" charset="0"/>
                <a:ea typeface="ＭＳ 明朝" panose="02020609040205080304" pitchFamily="17" charset="-128"/>
                <a:cs typeface="Times New Roman" panose="02020603050405020304" pitchFamily="18" charset="0"/>
              </a:rPr>
              <a:t>第一　配偶者</a:t>
            </a:r>
            <a:endParaRPr lang="ja-JP" altLang="ja-JP" sz="1500" kern="100" dirty="0">
              <a:latin typeface="游明朝" panose="02020400000000000000" pitchFamily="18" charset="-128"/>
              <a:ea typeface="游明朝" panose="02020400000000000000" pitchFamily="18" charset="-128"/>
              <a:cs typeface="Times New Roman" panose="02020603050405020304" pitchFamily="18" charset="0"/>
            </a:endParaRPr>
          </a:p>
          <a:p>
            <a:pPr marL="400050" indent="139700">
              <a:tabLst>
                <a:tab pos="266700" algn="l"/>
              </a:tabLst>
            </a:pPr>
            <a:r>
              <a:rPr lang="ja-JP" altLang="ja-JP" sz="1500" kern="100" dirty="0">
                <a:latin typeface="Century" panose="02040604050505020304" pitchFamily="18" charset="0"/>
                <a:ea typeface="ＭＳ 明朝" panose="02020609040205080304" pitchFamily="17" charset="-128"/>
                <a:cs typeface="Times New Roman" panose="02020603050405020304" pitchFamily="18" charset="0"/>
              </a:rPr>
              <a:t>第二　直系卑属</a:t>
            </a:r>
            <a:endParaRPr lang="ja-JP" altLang="ja-JP" sz="1500" kern="100" dirty="0">
              <a:latin typeface="游明朝" panose="02020400000000000000" pitchFamily="18" charset="-128"/>
              <a:ea typeface="游明朝" panose="02020400000000000000" pitchFamily="18" charset="-128"/>
              <a:cs typeface="Times New Roman" panose="02020603050405020304" pitchFamily="18" charset="0"/>
            </a:endParaRPr>
          </a:p>
          <a:p>
            <a:pPr marL="400050" indent="139700">
              <a:tabLst>
                <a:tab pos="266700" algn="l"/>
              </a:tabLst>
            </a:pPr>
            <a:r>
              <a:rPr lang="ja-JP" altLang="ja-JP" sz="1500" kern="100" dirty="0">
                <a:latin typeface="Century" panose="02040604050505020304" pitchFamily="18" charset="0"/>
                <a:ea typeface="ＭＳ 明朝" panose="02020609040205080304" pitchFamily="17" charset="-128"/>
                <a:cs typeface="Times New Roman" panose="02020603050405020304" pitchFamily="18" charset="0"/>
              </a:rPr>
              <a:t>第三　直系尊属</a:t>
            </a:r>
            <a:endParaRPr lang="ja-JP" altLang="ja-JP" sz="1500" kern="100" dirty="0">
              <a:latin typeface="游明朝" panose="02020400000000000000" pitchFamily="18" charset="-128"/>
              <a:ea typeface="游明朝" panose="02020400000000000000" pitchFamily="18" charset="-128"/>
              <a:cs typeface="Times New Roman" panose="02020603050405020304" pitchFamily="18" charset="0"/>
            </a:endParaRPr>
          </a:p>
          <a:p>
            <a:pPr marL="400050" indent="139700">
              <a:tabLst>
                <a:tab pos="266700" algn="l"/>
              </a:tabLst>
            </a:pPr>
            <a:r>
              <a:rPr lang="ja-JP" altLang="ja-JP" sz="1500" kern="100" dirty="0">
                <a:latin typeface="Century" panose="02040604050505020304" pitchFamily="18" charset="0"/>
                <a:ea typeface="ＭＳ 明朝" panose="02020609040205080304" pitchFamily="17" charset="-128"/>
                <a:cs typeface="Times New Roman" panose="02020603050405020304" pitchFamily="18" charset="0"/>
              </a:rPr>
              <a:t>第四　戸主</a:t>
            </a:r>
            <a:endParaRPr lang="ja-JP" altLang="ja-JP" sz="1500" kern="100" dirty="0">
              <a:latin typeface="游明朝" panose="02020400000000000000" pitchFamily="18" charset="-128"/>
              <a:ea typeface="游明朝" panose="02020400000000000000" pitchFamily="18" charset="-128"/>
              <a:cs typeface="Times New Roman" panose="02020603050405020304" pitchFamily="18" charset="0"/>
            </a:endParaRPr>
          </a:p>
          <a:p>
            <a:pPr marL="400050" indent="139700">
              <a:tabLst>
                <a:tab pos="266700" algn="l"/>
              </a:tabLst>
            </a:pPr>
            <a:r>
              <a:rPr lang="ja-JP" altLang="ja-JP" sz="1500" kern="100" dirty="0">
                <a:latin typeface="Century" panose="02040604050505020304" pitchFamily="18" charset="0"/>
                <a:ea typeface="ＭＳ 明朝" panose="02020609040205080304" pitchFamily="17" charset="-128"/>
                <a:cs typeface="Times New Roman" panose="02020603050405020304" pitchFamily="18" charset="0"/>
              </a:rPr>
              <a:t>第五　前条第２項に掲げたる者</a:t>
            </a:r>
            <a:endParaRPr lang="ja-JP" altLang="ja-JP" sz="1500" kern="100" dirty="0">
              <a:latin typeface="游明朝" panose="02020400000000000000" pitchFamily="18" charset="-128"/>
              <a:ea typeface="游明朝" panose="02020400000000000000" pitchFamily="18" charset="-128"/>
              <a:cs typeface="Times New Roman" panose="02020603050405020304" pitchFamily="18" charset="0"/>
            </a:endParaRPr>
          </a:p>
          <a:p>
            <a:pPr marL="400050" indent="139700">
              <a:tabLst>
                <a:tab pos="266700" algn="l"/>
              </a:tabLst>
            </a:pPr>
            <a:r>
              <a:rPr lang="ja-JP" altLang="ja-JP" sz="1500" kern="100" dirty="0">
                <a:latin typeface="Century" panose="02040604050505020304" pitchFamily="18" charset="0"/>
                <a:ea typeface="ＭＳ 明朝" panose="02020609040205080304" pitchFamily="17" charset="-128"/>
                <a:cs typeface="Times New Roman" panose="02020603050405020304" pitchFamily="18" charset="0"/>
              </a:rPr>
              <a:t>第六　兄弟姉妹</a:t>
            </a:r>
            <a:endParaRPr lang="ja-JP" altLang="ja-JP" sz="1500" kern="100" dirty="0">
              <a:latin typeface="游明朝" panose="02020400000000000000" pitchFamily="18" charset="-128"/>
              <a:ea typeface="游明朝" panose="02020400000000000000" pitchFamily="18" charset="-128"/>
              <a:cs typeface="Times New Roman" panose="02020603050405020304" pitchFamily="18" charset="0"/>
            </a:endParaRPr>
          </a:p>
          <a:p>
            <a:pPr marL="400050">
              <a:tabLst>
                <a:tab pos="266700" algn="l"/>
              </a:tabLst>
            </a:pPr>
            <a:r>
              <a:rPr lang="ja-JP" altLang="ja-JP" sz="1500" kern="100" dirty="0">
                <a:latin typeface="Century" panose="02040604050505020304" pitchFamily="18" charset="0"/>
                <a:ea typeface="ＭＳ 明朝" panose="02020609040205080304" pitchFamily="17" charset="-128"/>
                <a:cs typeface="Times New Roman" panose="02020603050405020304" pitchFamily="18" charset="0"/>
              </a:rPr>
              <a:t>直系卑属又は直系尊属の間に於ては其親等の最も近き者を先にす前条第２項に掲げたる直系尊属間亦同じ</a:t>
            </a:r>
            <a:endParaRPr lang="ja-JP" altLang="ja-JP" sz="1500" kern="100" dirty="0">
              <a:latin typeface="游明朝" panose="02020400000000000000" pitchFamily="18" charset="-128"/>
              <a:ea typeface="游明朝" panose="02020400000000000000" pitchFamily="18" charset="-128"/>
              <a:cs typeface="Times New Roman" panose="02020603050405020304" pitchFamily="18" charset="0"/>
            </a:endParaRPr>
          </a:p>
          <a:p>
            <a:pPr marL="400050">
              <a:tabLst>
                <a:tab pos="266700" algn="l"/>
              </a:tabLst>
            </a:pPr>
            <a:r>
              <a:rPr lang="en-US" altLang="ja-JP" sz="1500" kern="100" dirty="0">
                <a:latin typeface="Century" panose="02040604050505020304" pitchFamily="18" charset="0"/>
                <a:ea typeface="ＭＳ 明朝" panose="02020609040205080304" pitchFamily="17" charset="-128"/>
                <a:cs typeface="Times New Roman" panose="02020603050405020304" pitchFamily="18" charset="0"/>
              </a:rPr>
              <a:t> </a:t>
            </a:r>
          </a:p>
          <a:p>
            <a:pPr algn="l"/>
            <a:r>
              <a:rPr lang="ja-JP" altLang="ja-JP" b="1" kern="100" dirty="0">
                <a:latin typeface="游明朝" panose="02020400000000000000" pitchFamily="18" charset="-128"/>
                <a:ea typeface="ＭＳ ゴシック" panose="020B0609070205080204" pitchFamily="49" charset="-128"/>
                <a:cs typeface="Times New Roman" panose="02020603050405020304" pitchFamily="18" charset="0"/>
              </a:rPr>
              <a:t>第５編　相続</a:t>
            </a:r>
            <a:endParaRPr lang="ja-JP" altLang="ja-JP" sz="1400" kern="100" dirty="0">
              <a:latin typeface="游明朝" panose="02020400000000000000" pitchFamily="18" charset="-128"/>
              <a:ea typeface="游明朝" panose="02020400000000000000" pitchFamily="18" charset="-128"/>
              <a:cs typeface="Times New Roman" panose="02020603050405020304" pitchFamily="18" charset="0"/>
            </a:endParaRPr>
          </a:p>
          <a:p>
            <a:pPr algn="l"/>
            <a:r>
              <a:rPr lang="ja-JP" altLang="ja-JP" sz="1600" b="1" kern="100" dirty="0">
                <a:latin typeface="游明朝" panose="02020400000000000000" pitchFamily="18" charset="-128"/>
                <a:ea typeface="ＭＳ ゴシック" panose="020B0609070205080204" pitchFamily="49" charset="-128"/>
                <a:cs typeface="Times New Roman" panose="02020603050405020304" pitchFamily="18" charset="0"/>
              </a:rPr>
              <a:t>　第１章　家督相続</a:t>
            </a:r>
            <a:endParaRPr lang="ja-JP" altLang="ja-JP" sz="1400" kern="100" dirty="0">
              <a:latin typeface="游明朝" panose="02020400000000000000" pitchFamily="18" charset="-128"/>
              <a:ea typeface="游明朝" panose="02020400000000000000" pitchFamily="18" charset="-128"/>
              <a:cs typeface="Times New Roman" panose="02020603050405020304" pitchFamily="18" charset="0"/>
            </a:endParaRPr>
          </a:p>
          <a:p>
            <a:pPr algn="l"/>
            <a:r>
              <a:rPr lang="ja-JP" altLang="ja-JP" sz="1600" b="1" kern="100" dirty="0">
                <a:latin typeface="游明朝" panose="02020400000000000000" pitchFamily="18" charset="-128"/>
                <a:ea typeface="ＭＳ ゴシック" panose="020B0609070205080204" pitchFamily="49" charset="-128"/>
                <a:cs typeface="Times New Roman" panose="02020603050405020304" pitchFamily="18" charset="0"/>
              </a:rPr>
              <a:t>　 第１節　総則</a:t>
            </a:r>
            <a:endParaRPr lang="ja-JP" altLang="ja-JP" sz="1400" kern="100" dirty="0">
              <a:latin typeface="游明朝" panose="02020400000000000000" pitchFamily="18" charset="-128"/>
              <a:ea typeface="游明朝" panose="02020400000000000000" pitchFamily="18" charset="-128"/>
              <a:cs typeface="Times New Roman" panose="02020603050405020304" pitchFamily="18" charset="0"/>
            </a:endParaRPr>
          </a:p>
          <a:p>
            <a:pPr indent="279400"/>
            <a:r>
              <a:rPr lang="ja-JP" altLang="ja-JP" sz="1600" kern="100" dirty="0">
                <a:latin typeface="游明朝" panose="02020400000000000000" pitchFamily="18" charset="-128"/>
                <a:ea typeface="ＭＳ 明朝" panose="02020609040205080304" pitchFamily="17" charset="-128"/>
                <a:cs typeface="Times New Roman" panose="02020603050405020304" pitchFamily="18" charset="0"/>
              </a:rPr>
              <a:t>（家督相続の開始）</a:t>
            </a:r>
            <a:endParaRPr lang="ja-JP" altLang="ja-JP" sz="1400" kern="100" dirty="0">
              <a:latin typeface="游明朝" panose="02020400000000000000" pitchFamily="18" charset="-128"/>
              <a:ea typeface="游明朝" panose="02020400000000000000" pitchFamily="18" charset="-128"/>
              <a:cs typeface="Times New Roman" panose="02020603050405020304" pitchFamily="18" charset="0"/>
            </a:endParaRPr>
          </a:p>
          <a:p>
            <a:pPr algn="l"/>
            <a:r>
              <a:rPr lang="ja-JP" altLang="ja-JP" sz="1600" kern="100" dirty="0">
                <a:latin typeface="游明朝" panose="02020400000000000000" pitchFamily="18" charset="-128"/>
                <a:ea typeface="ＭＳ 明朝" panose="02020609040205080304" pitchFamily="17" charset="-128"/>
                <a:cs typeface="Times New Roman" panose="02020603050405020304" pitchFamily="18" charset="0"/>
              </a:rPr>
              <a:t>　　第９６４</a:t>
            </a:r>
            <a:r>
              <a:rPr lang="ja-JP" altLang="ja-JP" sz="1600" kern="100" dirty="0">
                <a:latin typeface="Century" panose="02040604050505020304" pitchFamily="18" charset="0"/>
                <a:ea typeface="ＭＳ 明朝" panose="02020609040205080304" pitchFamily="17" charset="-128"/>
                <a:cs typeface="Times New Roman" panose="02020603050405020304" pitchFamily="18" charset="0"/>
              </a:rPr>
              <a:t>条　家督相続は左の事由に因りて開始す</a:t>
            </a:r>
            <a:endParaRPr lang="ja-JP" altLang="ja-JP" sz="1400" kern="100" dirty="0">
              <a:latin typeface="游明朝" panose="02020400000000000000" pitchFamily="18" charset="-128"/>
              <a:ea typeface="游明朝" panose="02020400000000000000" pitchFamily="18" charset="-128"/>
              <a:cs typeface="Times New Roman" panose="02020603050405020304" pitchFamily="18" charset="0"/>
            </a:endParaRPr>
          </a:p>
          <a:p>
            <a:pPr algn="l"/>
            <a:r>
              <a:rPr lang="ja-JP" altLang="ja-JP" sz="1600" kern="100" dirty="0">
                <a:latin typeface="Century" panose="02040604050505020304" pitchFamily="18" charset="0"/>
                <a:ea typeface="ＭＳ 明朝" panose="02020609040205080304" pitchFamily="17" charset="-128"/>
                <a:cs typeface="Times New Roman" panose="02020603050405020304" pitchFamily="18" charset="0"/>
              </a:rPr>
              <a:t>　　　一　戸主の死亡、隠居又は国籍喪失</a:t>
            </a:r>
            <a:endParaRPr lang="ja-JP" altLang="ja-JP" sz="1400" kern="100" dirty="0">
              <a:latin typeface="游明朝" panose="02020400000000000000" pitchFamily="18" charset="-128"/>
              <a:ea typeface="游明朝" panose="02020400000000000000" pitchFamily="18" charset="-128"/>
              <a:cs typeface="Times New Roman" panose="02020603050405020304" pitchFamily="18" charset="0"/>
            </a:endParaRPr>
          </a:p>
          <a:p>
            <a:pPr marL="400050">
              <a:tabLst>
                <a:tab pos="266700" algn="l"/>
              </a:tabLst>
            </a:pPr>
            <a:r>
              <a:rPr lang="ja-JP" altLang="en-US" sz="1600" kern="100" dirty="0">
                <a:latin typeface="Century" panose="02040604050505020304" pitchFamily="18" charset="0"/>
                <a:ea typeface="ＭＳ 明朝" panose="02020609040205080304" pitchFamily="17" charset="-128"/>
                <a:cs typeface="Times New Roman" panose="02020603050405020304" pitchFamily="18" charset="0"/>
              </a:rPr>
              <a:t>　</a:t>
            </a:r>
            <a:r>
              <a:rPr lang="ja-JP" altLang="ja-JP" sz="1600" kern="100" dirty="0">
                <a:latin typeface="Century" panose="02040604050505020304" pitchFamily="18" charset="0"/>
                <a:ea typeface="ＭＳ 明朝" panose="02020609040205080304" pitchFamily="17" charset="-128"/>
                <a:cs typeface="Times New Roman" panose="02020603050405020304" pitchFamily="18" charset="0"/>
              </a:rPr>
              <a:t>二　戸主が婚姻又は養子縁組の取消に因り其家を去りたるとき</a:t>
            </a:r>
            <a:endParaRPr lang="ja-JP" altLang="ja-JP" sz="1400" kern="100" dirty="0">
              <a:latin typeface="游明朝" panose="02020400000000000000" pitchFamily="18" charset="-128"/>
              <a:ea typeface="游明朝" panose="02020400000000000000" pitchFamily="18" charset="-128"/>
              <a:cs typeface="Times New Roman" panose="02020603050405020304" pitchFamily="18" charset="0"/>
            </a:endParaRPr>
          </a:p>
          <a:p>
            <a:pPr marL="400050">
              <a:tabLst>
                <a:tab pos="266700" algn="l"/>
              </a:tabLst>
            </a:pPr>
            <a:r>
              <a:rPr lang="ja-JP" altLang="en-US" sz="1600" kern="100" dirty="0">
                <a:latin typeface="Century" panose="02040604050505020304" pitchFamily="18" charset="0"/>
                <a:ea typeface="ＭＳ 明朝" panose="02020609040205080304" pitchFamily="17" charset="-128"/>
                <a:cs typeface="Times New Roman" panose="02020603050405020304" pitchFamily="18" charset="0"/>
              </a:rPr>
              <a:t>　</a:t>
            </a:r>
            <a:r>
              <a:rPr lang="ja-JP" altLang="ja-JP" sz="1600" kern="100" dirty="0">
                <a:latin typeface="Century" panose="02040604050505020304" pitchFamily="18" charset="0"/>
                <a:ea typeface="ＭＳ 明朝" panose="02020609040205080304" pitchFamily="17" charset="-128"/>
                <a:cs typeface="Times New Roman" panose="02020603050405020304" pitchFamily="18" charset="0"/>
              </a:rPr>
              <a:t>三　女戸主の入夫婚姻又は入夫離婚</a:t>
            </a:r>
            <a:endParaRPr lang="ja-JP" altLang="ja-JP" sz="1400" kern="100" dirty="0">
              <a:latin typeface="游明朝" panose="02020400000000000000" pitchFamily="18" charset="-128"/>
              <a:ea typeface="游明朝" panose="02020400000000000000" pitchFamily="18" charset="-128"/>
              <a:cs typeface="Times New Roman" panose="02020603050405020304" pitchFamily="18" charset="0"/>
            </a:endParaRPr>
          </a:p>
          <a:p>
            <a:pPr marL="400050">
              <a:tabLst>
                <a:tab pos="266700" algn="l"/>
              </a:tabLst>
            </a:pPr>
            <a:endParaRPr lang="en-US" altLang="ja-JP" sz="1100" kern="100" dirty="0">
              <a:latin typeface="Century" panose="02040604050505020304" pitchFamily="18" charset="0"/>
              <a:ea typeface="ＭＳ 明朝" panose="02020609040205080304" pitchFamily="17" charset="-128"/>
              <a:cs typeface="Times New Roman" panose="02020603050405020304" pitchFamily="18" charset="0"/>
            </a:endParaRPr>
          </a:p>
          <a:p>
            <a:pPr marL="400050">
              <a:tabLst>
                <a:tab pos="266700" algn="l"/>
              </a:tabLst>
            </a:pPr>
            <a:endParaRPr lang="en-US" altLang="ja-JP" sz="1100" kern="100" dirty="0">
              <a:latin typeface="Century" panose="02040604050505020304" pitchFamily="18" charset="0"/>
              <a:ea typeface="ＭＳ 明朝" panose="02020609040205080304" pitchFamily="17" charset="-128"/>
              <a:cs typeface="Times New Roman" panose="02020603050405020304" pitchFamily="18" charset="0"/>
            </a:endParaRPr>
          </a:p>
        </p:txBody>
      </p:sp>
      <p:sp>
        <p:nvSpPr>
          <p:cNvPr id="2" name="テキスト ボックス 1">
            <a:extLst>
              <a:ext uri="{FF2B5EF4-FFF2-40B4-BE49-F238E27FC236}">
                <a16:creationId xmlns:a16="http://schemas.microsoft.com/office/drawing/2014/main" id="{1870C11C-16CA-4A92-964B-5F8DAAE9DB88}"/>
              </a:ext>
            </a:extLst>
          </p:cNvPr>
          <p:cNvSpPr txBox="1"/>
          <p:nvPr/>
        </p:nvSpPr>
        <p:spPr>
          <a:xfrm>
            <a:off x="4611758" y="443567"/>
            <a:ext cx="5857460" cy="369332"/>
          </a:xfrm>
          <a:prstGeom prst="rect">
            <a:avLst/>
          </a:prstGeom>
          <a:noFill/>
        </p:spPr>
        <p:txBody>
          <a:bodyPr wrap="square" rtlCol="0">
            <a:spAutoFit/>
          </a:bodyPr>
          <a:lstStyle/>
          <a:p>
            <a:r>
              <a:rPr kumimoji="1" lang="ja-JP" altLang="en-US" dirty="0"/>
              <a:t>直系血族は互いに扶養をする義務がある。</a:t>
            </a:r>
          </a:p>
        </p:txBody>
      </p:sp>
      <p:sp>
        <p:nvSpPr>
          <p:cNvPr id="3" name="テキスト ボックス 2">
            <a:extLst>
              <a:ext uri="{FF2B5EF4-FFF2-40B4-BE49-F238E27FC236}">
                <a16:creationId xmlns:a16="http://schemas.microsoft.com/office/drawing/2014/main" id="{6C9D4A49-7DDC-40AD-85C0-655ACA6A3E0D}"/>
              </a:ext>
            </a:extLst>
          </p:cNvPr>
          <p:cNvSpPr txBox="1"/>
          <p:nvPr/>
        </p:nvSpPr>
        <p:spPr>
          <a:xfrm>
            <a:off x="6841505" y="1580801"/>
            <a:ext cx="4823791" cy="646331"/>
          </a:xfrm>
          <a:prstGeom prst="rect">
            <a:avLst/>
          </a:prstGeom>
          <a:noFill/>
        </p:spPr>
        <p:txBody>
          <a:bodyPr wrap="square" rtlCol="0">
            <a:spAutoFit/>
          </a:bodyPr>
          <a:lstStyle/>
          <a:p>
            <a:r>
              <a:rPr kumimoji="1" lang="ja-JP" altLang="en-US" dirty="0"/>
              <a:t>家庭裁判所は３親等内の親族間においても、</a:t>
            </a:r>
            <a:endParaRPr kumimoji="1" lang="en-US" altLang="ja-JP" dirty="0"/>
          </a:p>
          <a:p>
            <a:r>
              <a:rPr lang="ja-JP" altLang="en-US" dirty="0"/>
              <a:t>扶養の義務を負わせることができる。</a:t>
            </a:r>
            <a:endParaRPr kumimoji="1" lang="ja-JP" altLang="en-US" dirty="0"/>
          </a:p>
        </p:txBody>
      </p:sp>
      <p:sp>
        <p:nvSpPr>
          <p:cNvPr id="5" name="テキスト ボックス 4">
            <a:extLst>
              <a:ext uri="{FF2B5EF4-FFF2-40B4-BE49-F238E27FC236}">
                <a16:creationId xmlns:a16="http://schemas.microsoft.com/office/drawing/2014/main" id="{2682719E-57BD-4D8C-B29D-40C2A27A7D43}"/>
              </a:ext>
            </a:extLst>
          </p:cNvPr>
          <p:cNvSpPr txBox="1"/>
          <p:nvPr/>
        </p:nvSpPr>
        <p:spPr>
          <a:xfrm flipH="1">
            <a:off x="4611758" y="3336667"/>
            <a:ext cx="6636424" cy="646331"/>
          </a:xfrm>
          <a:prstGeom prst="rect">
            <a:avLst/>
          </a:prstGeom>
          <a:noFill/>
        </p:spPr>
        <p:txBody>
          <a:bodyPr wrap="square" rtlCol="0">
            <a:spAutoFit/>
          </a:bodyPr>
          <a:lstStyle/>
          <a:p>
            <a:r>
              <a:rPr kumimoji="1" lang="ja-JP" altLang="en-US" dirty="0"/>
              <a:t>扶養をすべき者の順位について、当事者間に協議が調わないときは、家庭裁判所が、これを定める。</a:t>
            </a:r>
          </a:p>
        </p:txBody>
      </p:sp>
    </p:spTree>
    <p:extLst>
      <p:ext uri="{BB962C8B-B14F-4D97-AF65-F5344CB8AC3E}">
        <p14:creationId xmlns:p14="http://schemas.microsoft.com/office/powerpoint/2010/main" val="10843480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750"/>
                                        <p:tgtEl>
                                          <p:spTgt spid="2"/>
                                        </p:tgtEl>
                                      </p:cBhvr>
                                    </p:animEffect>
                                    <p:anim calcmode="lin" valueType="num">
                                      <p:cBhvr>
                                        <p:cTn id="8" dur="1750" fill="hold"/>
                                        <p:tgtEl>
                                          <p:spTgt spid="2"/>
                                        </p:tgtEl>
                                        <p:attrNameLst>
                                          <p:attrName>ppt_x</p:attrName>
                                        </p:attrNameLst>
                                      </p:cBhvr>
                                      <p:tavLst>
                                        <p:tav tm="0">
                                          <p:val>
                                            <p:strVal val="#ppt_x"/>
                                          </p:val>
                                        </p:tav>
                                        <p:tav tm="100000">
                                          <p:val>
                                            <p:strVal val="#ppt_x"/>
                                          </p:val>
                                        </p:tav>
                                      </p:tavLst>
                                    </p:anim>
                                    <p:anim calcmode="lin" valueType="num">
                                      <p:cBhvr>
                                        <p:cTn id="9" dur="175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 calcmode="lin" valueType="num">
                                      <p:cBhvr additive="base">
                                        <p:cTn id="14" dur="500" fill="hold"/>
                                        <p:tgtEl>
                                          <p:spTgt spid="3"/>
                                        </p:tgtEl>
                                        <p:attrNameLst>
                                          <p:attrName>ppt_x</p:attrName>
                                        </p:attrNameLst>
                                      </p:cBhvr>
                                      <p:tavLst>
                                        <p:tav tm="0">
                                          <p:val>
                                            <p:strVal val="#ppt_x"/>
                                          </p:val>
                                        </p:tav>
                                        <p:tav tm="100000">
                                          <p:val>
                                            <p:strVal val="#ppt_x"/>
                                          </p:val>
                                        </p:tav>
                                      </p:tavLst>
                                    </p:anim>
                                    <p:anim calcmode="lin" valueType="num">
                                      <p:cBhvr additive="base">
                                        <p:cTn id="15"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5"/>
                                        </p:tgtEl>
                                        <p:attrNameLst>
                                          <p:attrName>style.visibility</p:attrName>
                                        </p:attrNameLst>
                                      </p:cBhvr>
                                      <p:to>
                                        <p:strVal val="visible"/>
                                      </p:to>
                                    </p:set>
                                    <p:anim calcmode="lin" valueType="num">
                                      <p:cBhvr additive="base">
                                        <p:cTn id="20" dur="500" fill="hold"/>
                                        <p:tgtEl>
                                          <p:spTgt spid="5"/>
                                        </p:tgtEl>
                                        <p:attrNameLst>
                                          <p:attrName>ppt_x</p:attrName>
                                        </p:attrNameLst>
                                      </p:cBhvr>
                                      <p:tavLst>
                                        <p:tav tm="0">
                                          <p:val>
                                            <p:strVal val="#ppt_x"/>
                                          </p:val>
                                        </p:tav>
                                        <p:tav tm="100000">
                                          <p:val>
                                            <p:strVal val="#ppt_x"/>
                                          </p:val>
                                        </p:tav>
                                      </p:tavLst>
                                    </p:anim>
                                    <p:anim calcmode="lin" valueType="num">
                                      <p:cBhvr additive="base">
                                        <p:cTn id="21"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DDB82F74-67BA-425E-9BE4-C0C14B9F6E02}"/>
              </a:ext>
            </a:extLst>
          </p:cNvPr>
          <p:cNvSpPr>
            <a:spLocks noGrp="1"/>
          </p:cNvSpPr>
          <p:nvPr>
            <p:ph type="sldNum" sz="quarter" idx="12"/>
          </p:nvPr>
        </p:nvSpPr>
        <p:spPr/>
        <p:txBody>
          <a:bodyPr/>
          <a:lstStyle/>
          <a:p>
            <a:pPr>
              <a:defRPr/>
            </a:pPr>
            <a:fld id="{1BF73EC5-EDF2-4E74-BF6C-6E215FBCE645}" type="slidenum">
              <a:rPr lang="ja-JP" altLang="en-US" smtClean="0"/>
              <a:pPr>
                <a:defRPr/>
              </a:pPr>
              <a:t>8</a:t>
            </a:fld>
            <a:endParaRPr lang="ja-JP" altLang="en-US"/>
          </a:p>
        </p:txBody>
      </p:sp>
      <p:sp>
        <p:nvSpPr>
          <p:cNvPr id="6" name="テキスト ボックス 5">
            <a:extLst>
              <a:ext uri="{FF2B5EF4-FFF2-40B4-BE49-F238E27FC236}">
                <a16:creationId xmlns:a16="http://schemas.microsoft.com/office/drawing/2014/main" id="{8DC67471-7030-4EBC-8100-00DC41172599}"/>
              </a:ext>
            </a:extLst>
          </p:cNvPr>
          <p:cNvSpPr txBox="1"/>
          <p:nvPr/>
        </p:nvSpPr>
        <p:spPr>
          <a:xfrm>
            <a:off x="1901534" y="764704"/>
            <a:ext cx="8514946" cy="4824398"/>
          </a:xfrm>
          <a:prstGeom prst="rect">
            <a:avLst/>
          </a:prstGeom>
          <a:noFill/>
        </p:spPr>
        <p:txBody>
          <a:bodyPr wrap="square">
            <a:spAutoFit/>
          </a:bodyPr>
          <a:lstStyle/>
          <a:p>
            <a:pPr indent="279400"/>
            <a:r>
              <a:rPr lang="ja-JP" altLang="ja-JP" sz="1500" kern="100" dirty="0">
                <a:latin typeface="游明朝" panose="02020400000000000000" pitchFamily="18" charset="-128"/>
                <a:ea typeface="ＭＳ 明朝" panose="02020609040205080304" pitchFamily="17" charset="-128"/>
                <a:cs typeface="Times New Roman" panose="02020603050405020304" pitchFamily="18" charset="0"/>
              </a:rPr>
              <a:t>（家督相続の順序）</a:t>
            </a:r>
            <a:endParaRPr lang="ja-JP" altLang="ja-JP" sz="1500" kern="100" dirty="0">
              <a:latin typeface="游明朝" panose="02020400000000000000" pitchFamily="18" charset="-128"/>
              <a:ea typeface="游明朝" panose="02020400000000000000" pitchFamily="18" charset="-128"/>
              <a:cs typeface="Times New Roman" panose="02020603050405020304" pitchFamily="18" charset="0"/>
            </a:endParaRPr>
          </a:p>
          <a:p>
            <a:pPr algn="l"/>
            <a:r>
              <a:rPr lang="ja-JP" altLang="ja-JP" sz="1500" kern="100" dirty="0">
                <a:latin typeface="游明朝" panose="02020400000000000000" pitchFamily="18" charset="-128"/>
                <a:ea typeface="ＭＳ 明朝" panose="02020609040205080304" pitchFamily="17" charset="-128"/>
                <a:cs typeface="Times New Roman" panose="02020603050405020304" pitchFamily="18" charset="0"/>
              </a:rPr>
              <a:t>　　第９７０</a:t>
            </a:r>
            <a:r>
              <a:rPr lang="ja-JP" altLang="ja-JP" sz="1500" kern="100" dirty="0">
                <a:latin typeface="Century" panose="02040604050505020304" pitchFamily="18" charset="0"/>
                <a:ea typeface="ＭＳ 明朝" panose="02020609040205080304" pitchFamily="17" charset="-128"/>
                <a:cs typeface="Times New Roman" panose="02020603050405020304" pitchFamily="18" charset="0"/>
              </a:rPr>
              <a:t>条　被相続人の家族たる</a:t>
            </a:r>
            <a:r>
              <a:rPr lang="ja-JP" altLang="en-US" sz="1500" kern="100" dirty="0">
                <a:latin typeface="Century" panose="02040604050505020304" pitchFamily="18" charset="0"/>
                <a:ea typeface="ＭＳ 明朝" panose="02020609040205080304" pitchFamily="17" charset="-128"/>
                <a:cs typeface="Times New Roman" panose="02020603050405020304" pitchFamily="18" charset="0"/>
              </a:rPr>
              <a:t>（　　　　 ）</a:t>
            </a:r>
            <a:r>
              <a:rPr lang="ja-JP" altLang="ja-JP" sz="1500" kern="100" dirty="0">
                <a:latin typeface="Century" panose="02040604050505020304" pitchFamily="18" charset="0"/>
                <a:ea typeface="ＭＳ 明朝" panose="02020609040205080304" pitchFamily="17" charset="-128"/>
                <a:cs typeface="Times New Roman" panose="02020603050405020304" pitchFamily="18" charset="0"/>
              </a:rPr>
              <a:t>は左の規定に従ひ家督相続人と為る</a:t>
            </a:r>
            <a:endParaRPr lang="ja-JP" altLang="ja-JP" sz="1500" kern="100" dirty="0">
              <a:latin typeface="游明朝" panose="02020400000000000000" pitchFamily="18" charset="-128"/>
              <a:ea typeface="游明朝" panose="02020400000000000000" pitchFamily="18" charset="-128"/>
              <a:cs typeface="Times New Roman" panose="02020603050405020304" pitchFamily="18" charset="0"/>
            </a:endParaRPr>
          </a:p>
          <a:p>
            <a:pPr algn="l"/>
            <a:r>
              <a:rPr lang="ja-JP" altLang="ja-JP" sz="1500" kern="100" dirty="0">
                <a:latin typeface="Century" panose="02040604050505020304" pitchFamily="18" charset="0"/>
                <a:ea typeface="ＭＳ 明朝" panose="02020609040205080304" pitchFamily="17" charset="-128"/>
                <a:cs typeface="Times New Roman" panose="02020603050405020304" pitchFamily="18" charset="0"/>
              </a:rPr>
              <a:t>　　　一　親等の異なりたる者の間に在りては其近き者を先にす</a:t>
            </a:r>
            <a:endParaRPr lang="ja-JP" altLang="ja-JP" sz="1500" kern="100" dirty="0">
              <a:latin typeface="游明朝" panose="02020400000000000000" pitchFamily="18" charset="-128"/>
              <a:ea typeface="游明朝" panose="02020400000000000000" pitchFamily="18" charset="-128"/>
              <a:cs typeface="Times New Roman" panose="02020603050405020304" pitchFamily="18" charset="0"/>
            </a:endParaRPr>
          </a:p>
          <a:p>
            <a:pPr marL="400050">
              <a:tabLst>
                <a:tab pos="266700" algn="l"/>
              </a:tabLst>
            </a:pPr>
            <a:r>
              <a:rPr lang="ja-JP" altLang="en-US" sz="1500" kern="100" dirty="0">
                <a:latin typeface="Century" panose="02040604050505020304" pitchFamily="18" charset="0"/>
                <a:ea typeface="ＭＳ 明朝" panose="02020609040205080304" pitchFamily="17" charset="-128"/>
                <a:cs typeface="Times New Roman" panose="02020603050405020304" pitchFamily="18" charset="0"/>
              </a:rPr>
              <a:t>　</a:t>
            </a:r>
            <a:r>
              <a:rPr lang="ja-JP" altLang="ja-JP" sz="1500" kern="100" dirty="0">
                <a:latin typeface="Century" panose="02040604050505020304" pitchFamily="18" charset="0"/>
                <a:ea typeface="ＭＳ 明朝" panose="02020609040205080304" pitchFamily="17" charset="-128"/>
                <a:cs typeface="Times New Roman" panose="02020603050405020304" pitchFamily="18" charset="0"/>
              </a:rPr>
              <a:t>二　親等の同じき者の間に在りては</a:t>
            </a:r>
            <a:r>
              <a:rPr lang="ja-JP" altLang="en-US" sz="1500" kern="100" dirty="0">
                <a:latin typeface="Century" panose="02040604050505020304" pitchFamily="18" charset="0"/>
                <a:ea typeface="ＭＳ 明朝" panose="02020609040205080304" pitchFamily="17" charset="-128"/>
                <a:cs typeface="Times New Roman" panose="02020603050405020304" pitchFamily="18" charset="0"/>
              </a:rPr>
              <a:t>（　 ）</a:t>
            </a:r>
            <a:r>
              <a:rPr lang="ja-JP" altLang="ja-JP" sz="1500" kern="100" dirty="0">
                <a:latin typeface="Century" panose="02040604050505020304" pitchFamily="18" charset="0"/>
                <a:ea typeface="ＭＳ 明朝" panose="02020609040205080304" pitchFamily="17" charset="-128"/>
                <a:cs typeface="Times New Roman" panose="02020603050405020304" pitchFamily="18" charset="0"/>
              </a:rPr>
              <a:t>を先にす</a:t>
            </a:r>
            <a:endParaRPr lang="ja-JP" altLang="ja-JP" sz="1500" kern="100" dirty="0">
              <a:latin typeface="游明朝" panose="02020400000000000000" pitchFamily="18" charset="-128"/>
              <a:ea typeface="游明朝" panose="02020400000000000000" pitchFamily="18" charset="-128"/>
              <a:cs typeface="Times New Roman" panose="02020603050405020304" pitchFamily="18" charset="0"/>
            </a:endParaRPr>
          </a:p>
          <a:p>
            <a:pPr marL="400050">
              <a:tabLst>
                <a:tab pos="266700" algn="l"/>
              </a:tabLst>
            </a:pPr>
            <a:r>
              <a:rPr lang="ja-JP" altLang="en-US" sz="1500" kern="100" dirty="0">
                <a:latin typeface="Century" panose="02040604050505020304" pitchFamily="18" charset="0"/>
                <a:ea typeface="ＭＳ 明朝" panose="02020609040205080304" pitchFamily="17" charset="-128"/>
                <a:cs typeface="Times New Roman" panose="02020603050405020304" pitchFamily="18" charset="0"/>
              </a:rPr>
              <a:t>　</a:t>
            </a:r>
            <a:r>
              <a:rPr lang="ja-JP" altLang="ja-JP" sz="1500" kern="100" dirty="0">
                <a:latin typeface="Century" panose="02040604050505020304" pitchFamily="18" charset="0"/>
                <a:ea typeface="ＭＳ 明朝" panose="02020609040205080304" pitchFamily="17" charset="-128"/>
                <a:cs typeface="Times New Roman" panose="02020603050405020304" pitchFamily="18" charset="0"/>
              </a:rPr>
              <a:t>三　親等の同じき男又は女の間に在りては</a:t>
            </a:r>
            <a:r>
              <a:rPr lang="ja-JP" altLang="en-US" sz="1500" kern="100" dirty="0">
                <a:latin typeface="Century" panose="02040604050505020304" pitchFamily="18" charset="0"/>
                <a:ea typeface="ＭＳ 明朝" panose="02020609040205080304" pitchFamily="17" charset="-128"/>
                <a:cs typeface="Times New Roman" panose="02020603050405020304" pitchFamily="18" charset="0"/>
              </a:rPr>
              <a:t>（　　　 ）</a:t>
            </a:r>
            <a:r>
              <a:rPr lang="ja-JP" altLang="ja-JP" sz="1500" kern="100" dirty="0">
                <a:latin typeface="Century" panose="02040604050505020304" pitchFamily="18" charset="0"/>
                <a:ea typeface="ＭＳ 明朝" panose="02020609040205080304" pitchFamily="17" charset="-128"/>
                <a:cs typeface="Times New Roman" panose="02020603050405020304" pitchFamily="18" charset="0"/>
              </a:rPr>
              <a:t>を先にす</a:t>
            </a:r>
            <a:endParaRPr lang="ja-JP" altLang="ja-JP" sz="1500" kern="100" dirty="0">
              <a:latin typeface="游明朝" panose="02020400000000000000" pitchFamily="18" charset="-128"/>
              <a:ea typeface="游明朝" panose="02020400000000000000" pitchFamily="18" charset="-128"/>
              <a:cs typeface="Times New Roman" panose="02020603050405020304" pitchFamily="18" charset="0"/>
            </a:endParaRPr>
          </a:p>
          <a:p>
            <a:pPr marL="539750" indent="-139700">
              <a:tabLst>
                <a:tab pos="266700" algn="l"/>
              </a:tabLst>
            </a:pPr>
            <a:r>
              <a:rPr lang="ja-JP" altLang="en-US" sz="1500" kern="100" dirty="0">
                <a:latin typeface="Century" panose="02040604050505020304" pitchFamily="18" charset="0"/>
                <a:ea typeface="ＭＳ 明朝" panose="02020609040205080304" pitchFamily="17" charset="-128"/>
                <a:cs typeface="Times New Roman" panose="02020603050405020304" pitchFamily="18" charset="0"/>
              </a:rPr>
              <a:t>　</a:t>
            </a:r>
            <a:r>
              <a:rPr lang="ja-JP" altLang="ja-JP" sz="1500" kern="100" dirty="0">
                <a:latin typeface="Century" panose="02040604050505020304" pitchFamily="18" charset="0"/>
                <a:ea typeface="ＭＳ 明朝" panose="02020609040205080304" pitchFamily="17" charset="-128"/>
                <a:cs typeface="Times New Roman" panose="02020603050405020304" pitchFamily="18" charset="0"/>
              </a:rPr>
              <a:t>四　親等の同じき嫡出子、庶子及び私生子の間に在りては</a:t>
            </a:r>
            <a:r>
              <a:rPr lang="ja-JP" altLang="en-US" sz="1500" kern="100" dirty="0">
                <a:latin typeface="Century" panose="02040604050505020304" pitchFamily="18" charset="0"/>
                <a:ea typeface="ＭＳ 明朝" panose="02020609040205080304" pitchFamily="17" charset="-128"/>
                <a:cs typeface="Times New Roman" panose="02020603050405020304" pitchFamily="18" charset="0"/>
              </a:rPr>
              <a:t>（　　　　 　　　）</a:t>
            </a:r>
            <a:r>
              <a:rPr lang="ja-JP" altLang="ja-JP" sz="1500" kern="100" dirty="0">
                <a:latin typeface="Century" panose="02040604050505020304" pitchFamily="18" charset="0"/>
                <a:ea typeface="ＭＳ 明朝" panose="02020609040205080304" pitchFamily="17" charset="-128"/>
                <a:cs typeface="Times New Roman" panose="02020603050405020304" pitchFamily="18" charset="0"/>
              </a:rPr>
              <a:t>は女と雖も</a:t>
            </a:r>
            <a:endParaRPr lang="en-US" altLang="ja-JP" sz="1500" kern="100" dirty="0">
              <a:latin typeface="Century" panose="02040604050505020304" pitchFamily="18" charset="0"/>
              <a:ea typeface="ＭＳ 明朝" panose="02020609040205080304" pitchFamily="17" charset="-128"/>
              <a:cs typeface="Times New Roman" panose="02020603050405020304" pitchFamily="18" charset="0"/>
            </a:endParaRPr>
          </a:p>
          <a:p>
            <a:pPr marL="539750" indent="-139700">
              <a:tabLst>
                <a:tab pos="266700" algn="l"/>
              </a:tabLst>
            </a:pPr>
            <a:r>
              <a:rPr lang="en-US" altLang="ja-JP" sz="1500" kern="100" dirty="0">
                <a:latin typeface="Century" panose="02040604050505020304" pitchFamily="18" charset="0"/>
                <a:ea typeface="ＭＳ 明朝" panose="02020609040205080304" pitchFamily="17" charset="-128"/>
                <a:cs typeface="Times New Roman" panose="02020603050405020304" pitchFamily="18" charset="0"/>
              </a:rPr>
              <a:t>       </a:t>
            </a:r>
            <a:r>
              <a:rPr lang="ja-JP" altLang="ja-JP" sz="1500" kern="100" dirty="0">
                <a:latin typeface="Century" panose="02040604050505020304" pitchFamily="18" charset="0"/>
                <a:ea typeface="ＭＳ 明朝" panose="02020609040205080304" pitchFamily="17" charset="-128"/>
                <a:cs typeface="Times New Roman" panose="02020603050405020304" pitchFamily="18" charset="0"/>
              </a:rPr>
              <a:t>之を私生子より先にす</a:t>
            </a:r>
            <a:endParaRPr lang="ja-JP" altLang="ja-JP" sz="1500" kern="100" dirty="0">
              <a:latin typeface="游明朝" panose="02020400000000000000" pitchFamily="18" charset="-128"/>
              <a:ea typeface="游明朝" panose="02020400000000000000" pitchFamily="18" charset="-128"/>
              <a:cs typeface="Times New Roman" panose="02020603050405020304" pitchFamily="18" charset="0"/>
            </a:endParaRPr>
          </a:p>
          <a:p>
            <a:pPr marL="400050">
              <a:tabLst>
                <a:tab pos="266700" algn="l"/>
              </a:tabLst>
            </a:pPr>
            <a:r>
              <a:rPr lang="ja-JP" altLang="en-US" sz="1500" kern="100" dirty="0">
                <a:latin typeface="Century" panose="02040604050505020304" pitchFamily="18" charset="0"/>
                <a:ea typeface="ＭＳ 明朝" panose="02020609040205080304" pitchFamily="17" charset="-128"/>
                <a:cs typeface="Times New Roman" panose="02020603050405020304" pitchFamily="18" charset="0"/>
              </a:rPr>
              <a:t>　</a:t>
            </a:r>
            <a:r>
              <a:rPr lang="ja-JP" altLang="ja-JP" sz="1500" kern="100" dirty="0">
                <a:latin typeface="Century" panose="02040604050505020304" pitchFamily="18" charset="0"/>
                <a:ea typeface="ＭＳ 明朝" panose="02020609040205080304" pitchFamily="17" charset="-128"/>
                <a:cs typeface="Times New Roman" panose="02020603050405020304" pitchFamily="18" charset="0"/>
              </a:rPr>
              <a:t>五　前４号に掲げたる事項に付き相同じき者の間に在りては</a:t>
            </a:r>
            <a:r>
              <a:rPr lang="ja-JP" altLang="en-US" sz="1500" kern="100" dirty="0">
                <a:latin typeface="Century" panose="02040604050505020304" pitchFamily="18" charset="0"/>
                <a:ea typeface="ＭＳ 明朝" panose="02020609040205080304" pitchFamily="17" charset="-128"/>
                <a:cs typeface="Times New Roman" panose="02020603050405020304" pitchFamily="18" charset="0"/>
              </a:rPr>
              <a:t>（　　　 ）</a:t>
            </a:r>
            <a:r>
              <a:rPr lang="ja-JP" altLang="ja-JP" sz="1500" kern="100" dirty="0">
                <a:latin typeface="Century" panose="02040604050505020304" pitchFamily="18" charset="0"/>
                <a:ea typeface="ＭＳ 明朝" panose="02020609040205080304" pitchFamily="17" charset="-128"/>
                <a:cs typeface="Times New Roman" panose="02020603050405020304" pitchFamily="18" charset="0"/>
              </a:rPr>
              <a:t>を先にす</a:t>
            </a:r>
            <a:endParaRPr lang="ja-JP" altLang="ja-JP" sz="1500" kern="100" dirty="0">
              <a:latin typeface="游明朝" panose="02020400000000000000" pitchFamily="18" charset="-128"/>
              <a:ea typeface="游明朝" panose="02020400000000000000" pitchFamily="18" charset="-128"/>
              <a:cs typeface="Times New Roman" panose="02020603050405020304" pitchFamily="18" charset="0"/>
            </a:endParaRPr>
          </a:p>
          <a:p>
            <a:pPr marL="539750" indent="-139700">
              <a:tabLst>
                <a:tab pos="266700" algn="l"/>
              </a:tabLst>
            </a:pPr>
            <a:r>
              <a:rPr lang="ja-JP" altLang="ja-JP" sz="1500" kern="100" dirty="0">
                <a:latin typeface="Century" panose="02040604050505020304" pitchFamily="18" charset="0"/>
                <a:ea typeface="ＭＳ 明朝" panose="02020609040205080304" pitchFamily="17" charset="-128"/>
                <a:cs typeface="Times New Roman" panose="02020603050405020304" pitchFamily="18" charset="0"/>
              </a:rPr>
              <a:t>　</a:t>
            </a:r>
            <a:r>
              <a:rPr lang="en-US" altLang="ja-JP" sz="1500" kern="100" dirty="0">
                <a:latin typeface="Century" panose="02040604050505020304" pitchFamily="18" charset="0"/>
                <a:ea typeface="ＭＳ 明朝" panose="02020609040205080304" pitchFamily="17" charset="-128"/>
                <a:cs typeface="Times New Roman" panose="02020603050405020304" pitchFamily="18" charset="0"/>
              </a:rPr>
              <a:t>   </a:t>
            </a:r>
            <a:r>
              <a:rPr lang="ja-JP" altLang="ja-JP" sz="1500" kern="100" dirty="0">
                <a:latin typeface="Century" panose="02040604050505020304" pitchFamily="18" charset="0"/>
                <a:ea typeface="ＭＳ 明朝" panose="02020609040205080304" pitchFamily="17" charset="-128"/>
                <a:cs typeface="Times New Roman" panose="02020603050405020304" pitchFamily="18" charset="0"/>
              </a:rPr>
              <a:t>前８３６条の規定に依り又は養子縁組に因りて嫡出子たる身分を取消したる者は家督</a:t>
            </a:r>
            <a:endParaRPr lang="en-US" altLang="ja-JP" sz="1500" kern="100" dirty="0">
              <a:latin typeface="Century" panose="02040604050505020304" pitchFamily="18" charset="0"/>
              <a:ea typeface="ＭＳ 明朝" panose="02020609040205080304" pitchFamily="17" charset="-128"/>
              <a:cs typeface="Times New Roman" panose="02020603050405020304" pitchFamily="18" charset="0"/>
            </a:endParaRPr>
          </a:p>
          <a:p>
            <a:pPr marL="539750" indent="-139700">
              <a:tabLst>
                <a:tab pos="266700" algn="l"/>
              </a:tabLst>
            </a:pPr>
            <a:r>
              <a:rPr lang="en-US" altLang="ja-JP" sz="1500" kern="100" dirty="0">
                <a:latin typeface="Century" panose="02040604050505020304" pitchFamily="18" charset="0"/>
                <a:ea typeface="ＭＳ 明朝" panose="02020609040205080304" pitchFamily="17" charset="-128"/>
                <a:cs typeface="Times New Roman" panose="02020603050405020304" pitchFamily="18" charset="0"/>
              </a:rPr>
              <a:t>      </a:t>
            </a:r>
            <a:r>
              <a:rPr lang="ja-JP" altLang="ja-JP" sz="1500" kern="100" dirty="0">
                <a:latin typeface="Century" panose="02040604050505020304" pitchFamily="18" charset="0"/>
                <a:ea typeface="ＭＳ 明朝" panose="02020609040205080304" pitchFamily="17" charset="-128"/>
                <a:cs typeface="Times New Roman" panose="02020603050405020304" pitchFamily="18" charset="0"/>
              </a:rPr>
              <a:t>相続に付ては其嫡出子たる身分を取得したる時に生れたるものと看做す</a:t>
            </a:r>
            <a:endParaRPr lang="en-US" altLang="ja-JP" sz="1500" kern="100" dirty="0">
              <a:latin typeface="Century" panose="02040604050505020304" pitchFamily="18" charset="0"/>
              <a:ea typeface="ＭＳ 明朝" panose="02020609040205080304" pitchFamily="17" charset="-128"/>
              <a:cs typeface="Times New Roman" panose="02020603050405020304" pitchFamily="18" charset="0"/>
            </a:endParaRPr>
          </a:p>
          <a:p>
            <a:pPr marL="539750" indent="-139700">
              <a:tabLst>
                <a:tab pos="266700" algn="l"/>
              </a:tabLst>
            </a:pPr>
            <a:endParaRPr lang="en-US" altLang="ja-JP" sz="1500" kern="100" dirty="0">
              <a:latin typeface="Century" panose="02040604050505020304" pitchFamily="18" charset="0"/>
              <a:ea typeface="ＭＳ 明朝" panose="02020609040205080304" pitchFamily="17" charset="-128"/>
              <a:cs typeface="Times New Roman" panose="02020603050405020304" pitchFamily="18" charset="0"/>
            </a:endParaRPr>
          </a:p>
          <a:p>
            <a:pPr marL="539750" indent="-139700">
              <a:tabLst>
                <a:tab pos="266700" algn="l"/>
              </a:tabLst>
            </a:pPr>
            <a:endParaRPr lang="en-US" altLang="ja-JP" sz="1100" kern="100" dirty="0">
              <a:latin typeface="Century" panose="02040604050505020304" pitchFamily="18" charset="0"/>
              <a:ea typeface="ＭＳ 明朝" panose="02020609040205080304" pitchFamily="17" charset="-128"/>
              <a:cs typeface="Times New Roman" panose="02020603050405020304" pitchFamily="18" charset="0"/>
            </a:endParaRPr>
          </a:p>
          <a:p>
            <a:pPr marL="539750" indent="-139700">
              <a:tabLst>
                <a:tab pos="266700" algn="l"/>
              </a:tabLst>
            </a:pPr>
            <a:endParaRPr lang="en-US" altLang="ja-JP" sz="1100" kern="100" dirty="0">
              <a:latin typeface="Century" panose="02040604050505020304" pitchFamily="18" charset="0"/>
              <a:ea typeface="ＭＳ 明朝" panose="02020609040205080304" pitchFamily="17" charset="-128"/>
              <a:cs typeface="Times New Roman" panose="02020603050405020304" pitchFamily="18" charset="0"/>
            </a:endParaRPr>
          </a:p>
          <a:p>
            <a:pPr marL="539750" indent="-139700">
              <a:tabLst>
                <a:tab pos="266700" algn="l"/>
              </a:tabLst>
            </a:pPr>
            <a:endParaRPr lang="en-US" altLang="ja-JP" sz="1100" kern="100" dirty="0">
              <a:latin typeface="Century" panose="02040604050505020304" pitchFamily="18" charset="0"/>
              <a:ea typeface="ＭＳ 明朝" panose="02020609040205080304" pitchFamily="17" charset="-128"/>
              <a:cs typeface="Times New Roman" panose="02020603050405020304" pitchFamily="18" charset="0"/>
            </a:endParaRPr>
          </a:p>
          <a:p>
            <a:pPr marL="539750" indent="-139700">
              <a:tabLst>
                <a:tab pos="266700" algn="l"/>
              </a:tabLst>
            </a:pPr>
            <a:endParaRPr lang="en-US" altLang="ja-JP" sz="1100" kern="100" dirty="0">
              <a:latin typeface="Century" panose="02040604050505020304" pitchFamily="18" charset="0"/>
              <a:ea typeface="ＭＳ 明朝" panose="02020609040205080304" pitchFamily="17" charset="-128"/>
              <a:cs typeface="Times New Roman" panose="02020603050405020304" pitchFamily="18" charset="0"/>
            </a:endParaRPr>
          </a:p>
          <a:p>
            <a:pPr marL="539750" indent="-139700">
              <a:tabLst>
                <a:tab pos="266700" algn="l"/>
              </a:tabLst>
            </a:pPr>
            <a:endParaRPr lang="en-US" altLang="ja-JP" sz="1100" kern="100" dirty="0">
              <a:latin typeface="Century" panose="02040604050505020304" pitchFamily="18" charset="0"/>
              <a:ea typeface="ＭＳ 明朝" panose="02020609040205080304" pitchFamily="17" charset="-128"/>
              <a:cs typeface="Times New Roman" panose="02020603050405020304" pitchFamily="18" charset="0"/>
            </a:endParaRPr>
          </a:p>
          <a:p>
            <a:pPr marL="539750" indent="-139700">
              <a:tabLst>
                <a:tab pos="266700" algn="l"/>
              </a:tabLst>
            </a:pPr>
            <a:endParaRPr lang="en-US" altLang="ja-JP" sz="1100" kern="100" dirty="0">
              <a:latin typeface="Century" panose="02040604050505020304" pitchFamily="18" charset="0"/>
              <a:ea typeface="ＭＳ 明朝" panose="02020609040205080304" pitchFamily="17" charset="-128"/>
              <a:cs typeface="Times New Roman" panose="02020603050405020304" pitchFamily="18" charset="0"/>
            </a:endParaRPr>
          </a:p>
          <a:p>
            <a:pPr marL="539750" indent="-139700">
              <a:tabLst>
                <a:tab pos="266700" algn="l"/>
              </a:tabLst>
            </a:pPr>
            <a:endParaRPr lang="en-US" altLang="ja-JP" sz="1100" kern="100" dirty="0">
              <a:latin typeface="Century" panose="02040604050505020304" pitchFamily="18" charset="0"/>
              <a:ea typeface="ＭＳ 明朝" panose="02020609040205080304" pitchFamily="17" charset="-128"/>
              <a:cs typeface="Times New Roman" panose="02020603050405020304" pitchFamily="18" charset="0"/>
            </a:endParaRPr>
          </a:p>
          <a:p>
            <a:pPr marL="539750" indent="-139700">
              <a:tabLst>
                <a:tab pos="266700" algn="l"/>
              </a:tabLst>
            </a:pPr>
            <a:endParaRPr lang="en-US" altLang="ja-JP" sz="1100" kern="100" dirty="0">
              <a:latin typeface="Century" panose="02040604050505020304" pitchFamily="18" charset="0"/>
              <a:ea typeface="ＭＳ 明朝" panose="02020609040205080304" pitchFamily="17" charset="-128"/>
              <a:cs typeface="Times New Roman" panose="02020603050405020304" pitchFamily="18" charset="0"/>
            </a:endParaRPr>
          </a:p>
          <a:p>
            <a:pPr marL="539750" indent="-139700">
              <a:tabLst>
                <a:tab pos="266700" algn="l"/>
              </a:tabLst>
            </a:pPr>
            <a:endParaRPr lang="en-US" altLang="ja-JP" sz="1100" kern="100" dirty="0">
              <a:latin typeface="Century" panose="02040604050505020304" pitchFamily="18" charset="0"/>
              <a:ea typeface="ＭＳ 明朝" panose="02020609040205080304" pitchFamily="17" charset="-128"/>
              <a:cs typeface="Times New Roman" panose="02020603050405020304" pitchFamily="18" charset="0"/>
            </a:endParaRPr>
          </a:p>
          <a:p>
            <a:pPr marL="539750" indent="-139700">
              <a:tabLst>
                <a:tab pos="266700" algn="l"/>
              </a:tabLst>
            </a:pPr>
            <a:endParaRPr lang="en-US" altLang="ja-JP" sz="1100" kern="100" dirty="0">
              <a:latin typeface="Century" panose="02040604050505020304" pitchFamily="18" charset="0"/>
              <a:ea typeface="ＭＳ 明朝" panose="02020609040205080304" pitchFamily="17" charset="-128"/>
              <a:cs typeface="Times New Roman" panose="02020603050405020304" pitchFamily="18" charset="0"/>
            </a:endParaRPr>
          </a:p>
          <a:p>
            <a:pPr marL="539750" indent="-139700">
              <a:tabLst>
                <a:tab pos="266700" algn="l"/>
              </a:tabLst>
            </a:pPr>
            <a:endParaRPr lang="en-US" altLang="ja-JP" sz="1100" kern="100" dirty="0">
              <a:latin typeface="Century" panose="02040604050505020304" pitchFamily="18" charset="0"/>
              <a:ea typeface="ＭＳ 明朝" panose="02020609040205080304" pitchFamily="17" charset="-128"/>
              <a:cs typeface="Times New Roman" panose="02020603050405020304" pitchFamily="18" charset="0"/>
            </a:endParaRPr>
          </a:p>
          <a:p>
            <a:pPr marL="539750" indent="-139700">
              <a:tabLst>
                <a:tab pos="266700" algn="l"/>
              </a:tabLst>
            </a:pPr>
            <a:endParaRPr lang="en-US" altLang="ja-JP" sz="1100" kern="100" dirty="0">
              <a:latin typeface="Century" panose="02040604050505020304" pitchFamily="18" charset="0"/>
              <a:ea typeface="ＭＳ 明朝" panose="02020609040205080304" pitchFamily="17" charset="-128"/>
              <a:cs typeface="Times New Roman" panose="02020603050405020304" pitchFamily="18" charset="0"/>
            </a:endParaRPr>
          </a:p>
          <a:p>
            <a:pPr marL="539750" indent="-139700">
              <a:tabLst>
                <a:tab pos="266700" algn="l"/>
              </a:tabLst>
            </a:pPr>
            <a:endParaRPr lang="ja-JP" altLang="ja-JP" sz="1050" kern="100" dirty="0">
              <a:latin typeface="游明朝" panose="02020400000000000000" pitchFamily="18" charset="-128"/>
              <a:ea typeface="游明朝" panose="02020400000000000000" pitchFamily="18" charset="-128"/>
              <a:cs typeface="Times New Roman" panose="02020603050405020304" pitchFamily="18" charset="0"/>
            </a:endParaRPr>
          </a:p>
        </p:txBody>
      </p:sp>
      <p:sp>
        <p:nvSpPr>
          <p:cNvPr id="2" name="テキスト ボックス 1">
            <a:extLst>
              <a:ext uri="{FF2B5EF4-FFF2-40B4-BE49-F238E27FC236}">
                <a16:creationId xmlns:a16="http://schemas.microsoft.com/office/drawing/2014/main" id="{ACEDE902-3732-4B74-ACB0-91E91F15125E}"/>
              </a:ext>
            </a:extLst>
          </p:cNvPr>
          <p:cNvSpPr txBox="1"/>
          <p:nvPr/>
        </p:nvSpPr>
        <p:spPr>
          <a:xfrm>
            <a:off x="5324257" y="966082"/>
            <a:ext cx="1136590" cy="323165"/>
          </a:xfrm>
          <a:prstGeom prst="rect">
            <a:avLst/>
          </a:prstGeom>
          <a:noFill/>
        </p:spPr>
        <p:txBody>
          <a:bodyPr wrap="square" rtlCol="0">
            <a:spAutoFit/>
          </a:bodyPr>
          <a:lstStyle/>
          <a:p>
            <a:r>
              <a:rPr lang="ja-JP" altLang="en-US" sz="1500" dirty="0">
                <a:latin typeface="ＭＳ ゴシック" panose="020B0609070205080204" pitchFamily="49" charset="-128"/>
                <a:ea typeface="ＭＳ ゴシック" panose="020B0609070205080204" pitchFamily="49" charset="-128"/>
              </a:rPr>
              <a:t>直系卑属</a:t>
            </a:r>
          </a:p>
        </p:txBody>
      </p:sp>
      <p:sp>
        <p:nvSpPr>
          <p:cNvPr id="3" name="テキスト ボックス 2">
            <a:extLst>
              <a:ext uri="{FF2B5EF4-FFF2-40B4-BE49-F238E27FC236}">
                <a16:creationId xmlns:a16="http://schemas.microsoft.com/office/drawing/2014/main" id="{21505744-860C-4D48-AEC5-84F34F643C35}"/>
              </a:ext>
            </a:extLst>
          </p:cNvPr>
          <p:cNvSpPr txBox="1"/>
          <p:nvPr/>
        </p:nvSpPr>
        <p:spPr>
          <a:xfrm>
            <a:off x="5735960" y="1438353"/>
            <a:ext cx="360040" cy="323165"/>
          </a:xfrm>
          <a:prstGeom prst="rect">
            <a:avLst/>
          </a:prstGeom>
          <a:noFill/>
        </p:spPr>
        <p:txBody>
          <a:bodyPr wrap="square" rtlCol="0">
            <a:spAutoFit/>
          </a:bodyPr>
          <a:lstStyle/>
          <a:p>
            <a:r>
              <a:rPr lang="ja-JP" altLang="en-US" sz="1500" dirty="0">
                <a:latin typeface="ＭＳ ゴシック" panose="020B0609070205080204" pitchFamily="49" charset="-128"/>
                <a:ea typeface="ＭＳ ゴシック" panose="020B0609070205080204" pitchFamily="49" charset="-128"/>
              </a:rPr>
              <a:t>男</a:t>
            </a:r>
          </a:p>
        </p:txBody>
      </p:sp>
      <p:sp>
        <p:nvSpPr>
          <p:cNvPr id="5" name="テキスト ボックス 4">
            <a:extLst>
              <a:ext uri="{FF2B5EF4-FFF2-40B4-BE49-F238E27FC236}">
                <a16:creationId xmlns:a16="http://schemas.microsoft.com/office/drawing/2014/main" id="{862BD9B9-EF22-4143-A01B-6932DC9CA4C3}"/>
              </a:ext>
            </a:extLst>
          </p:cNvPr>
          <p:cNvSpPr txBox="1"/>
          <p:nvPr/>
        </p:nvSpPr>
        <p:spPr>
          <a:xfrm>
            <a:off x="6342929" y="1660295"/>
            <a:ext cx="904252" cy="323165"/>
          </a:xfrm>
          <a:prstGeom prst="rect">
            <a:avLst/>
          </a:prstGeom>
          <a:noFill/>
        </p:spPr>
        <p:txBody>
          <a:bodyPr wrap="square" rtlCol="0">
            <a:spAutoFit/>
          </a:bodyPr>
          <a:lstStyle/>
          <a:p>
            <a:r>
              <a:rPr lang="ja-JP" altLang="en-US" sz="1500" dirty="0">
                <a:latin typeface="ＭＳ ゴシック" panose="020B0609070205080204" pitchFamily="49" charset="-128"/>
                <a:ea typeface="ＭＳ ゴシック" panose="020B0609070205080204" pitchFamily="49" charset="-128"/>
              </a:rPr>
              <a:t>嫡出子</a:t>
            </a:r>
          </a:p>
        </p:txBody>
      </p:sp>
      <p:sp>
        <p:nvSpPr>
          <p:cNvPr id="7" name="テキスト ボックス 6">
            <a:extLst>
              <a:ext uri="{FF2B5EF4-FFF2-40B4-BE49-F238E27FC236}">
                <a16:creationId xmlns:a16="http://schemas.microsoft.com/office/drawing/2014/main" id="{5D843EB6-D980-4898-82FE-D6FD09C02608}"/>
              </a:ext>
            </a:extLst>
          </p:cNvPr>
          <p:cNvSpPr txBox="1"/>
          <p:nvPr/>
        </p:nvSpPr>
        <p:spPr>
          <a:xfrm>
            <a:off x="7680177" y="1886315"/>
            <a:ext cx="1608381" cy="323165"/>
          </a:xfrm>
          <a:prstGeom prst="rect">
            <a:avLst/>
          </a:prstGeom>
          <a:noFill/>
        </p:spPr>
        <p:txBody>
          <a:bodyPr wrap="square" rtlCol="0">
            <a:spAutoFit/>
          </a:bodyPr>
          <a:lstStyle/>
          <a:p>
            <a:r>
              <a:rPr lang="ja-JP" altLang="en-US" sz="1500" dirty="0">
                <a:latin typeface="ＭＳ ゴシック" panose="020B0609070205080204" pitchFamily="49" charset="-128"/>
                <a:ea typeface="ＭＳ ゴシック" panose="020B0609070205080204" pitchFamily="49" charset="-128"/>
              </a:rPr>
              <a:t>嫡出子及び庶子</a:t>
            </a:r>
          </a:p>
        </p:txBody>
      </p:sp>
      <p:sp>
        <p:nvSpPr>
          <p:cNvPr id="8" name="テキスト ボックス 7">
            <a:extLst>
              <a:ext uri="{FF2B5EF4-FFF2-40B4-BE49-F238E27FC236}">
                <a16:creationId xmlns:a16="http://schemas.microsoft.com/office/drawing/2014/main" id="{D4595B57-A2D2-4489-90CA-587664B95285}"/>
              </a:ext>
            </a:extLst>
          </p:cNvPr>
          <p:cNvSpPr txBox="1"/>
          <p:nvPr/>
        </p:nvSpPr>
        <p:spPr>
          <a:xfrm>
            <a:off x="7858142" y="2359461"/>
            <a:ext cx="837301" cy="323165"/>
          </a:xfrm>
          <a:prstGeom prst="rect">
            <a:avLst/>
          </a:prstGeom>
          <a:noFill/>
        </p:spPr>
        <p:txBody>
          <a:bodyPr wrap="square" rtlCol="0">
            <a:spAutoFit/>
          </a:bodyPr>
          <a:lstStyle/>
          <a:p>
            <a:r>
              <a:rPr lang="ja-JP" altLang="en-US" sz="1500" dirty="0">
                <a:latin typeface="ＭＳ ゴシック" panose="020B0609070205080204" pitchFamily="49" charset="-128"/>
                <a:ea typeface="ＭＳ ゴシック" panose="020B0609070205080204" pitchFamily="49" charset="-128"/>
              </a:rPr>
              <a:t>年長者</a:t>
            </a:r>
          </a:p>
        </p:txBody>
      </p:sp>
      <p:sp>
        <p:nvSpPr>
          <p:cNvPr id="9" name="爆発: 14 pt 8">
            <a:extLst>
              <a:ext uri="{FF2B5EF4-FFF2-40B4-BE49-F238E27FC236}">
                <a16:creationId xmlns:a16="http://schemas.microsoft.com/office/drawing/2014/main" id="{7E2E91F4-08B0-4E70-8A9D-2CE65858080D}"/>
              </a:ext>
            </a:extLst>
          </p:cNvPr>
          <p:cNvSpPr/>
          <p:nvPr/>
        </p:nvSpPr>
        <p:spPr>
          <a:xfrm>
            <a:off x="5155095" y="3684104"/>
            <a:ext cx="4267201" cy="2332383"/>
          </a:xfrm>
          <a:prstGeom prst="irregularSeal2">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2000" dirty="0"/>
              <a:t>次から戦後です</a:t>
            </a:r>
          </a:p>
        </p:txBody>
      </p:sp>
    </p:spTree>
    <p:extLst>
      <p:ext uri="{BB962C8B-B14F-4D97-AF65-F5344CB8AC3E}">
        <p14:creationId xmlns:p14="http://schemas.microsoft.com/office/powerpoint/2010/main" val="36162761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fade">
                                      <p:cBhvr>
                                        <p:cTn id="21" dur="1000"/>
                                        <p:tgtEl>
                                          <p:spTgt spid="5"/>
                                        </p:tgtEl>
                                      </p:cBhvr>
                                    </p:animEffect>
                                    <p:anim calcmode="lin" valueType="num">
                                      <p:cBhvr>
                                        <p:cTn id="22" dur="1000" fill="hold"/>
                                        <p:tgtEl>
                                          <p:spTgt spid="5"/>
                                        </p:tgtEl>
                                        <p:attrNameLst>
                                          <p:attrName>ppt_x</p:attrName>
                                        </p:attrNameLst>
                                      </p:cBhvr>
                                      <p:tavLst>
                                        <p:tav tm="0">
                                          <p:val>
                                            <p:strVal val="#ppt_x"/>
                                          </p:val>
                                        </p:tav>
                                        <p:tav tm="100000">
                                          <p:val>
                                            <p:strVal val="#ppt_x"/>
                                          </p:val>
                                        </p:tav>
                                      </p:tavLst>
                                    </p:anim>
                                    <p:anim calcmode="lin" valueType="num">
                                      <p:cBhvr>
                                        <p:cTn id="23"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7"/>
                                        </p:tgtEl>
                                        <p:attrNameLst>
                                          <p:attrName>style.visibility</p:attrName>
                                        </p:attrNameLst>
                                      </p:cBhvr>
                                      <p:to>
                                        <p:strVal val="visible"/>
                                      </p:to>
                                    </p:set>
                                    <p:animEffect transition="in" filter="fade">
                                      <p:cBhvr>
                                        <p:cTn id="28" dur="1000"/>
                                        <p:tgtEl>
                                          <p:spTgt spid="7"/>
                                        </p:tgtEl>
                                      </p:cBhvr>
                                    </p:animEffect>
                                    <p:anim calcmode="lin" valueType="num">
                                      <p:cBhvr>
                                        <p:cTn id="29" dur="1000" fill="hold"/>
                                        <p:tgtEl>
                                          <p:spTgt spid="7"/>
                                        </p:tgtEl>
                                        <p:attrNameLst>
                                          <p:attrName>ppt_x</p:attrName>
                                        </p:attrNameLst>
                                      </p:cBhvr>
                                      <p:tavLst>
                                        <p:tav tm="0">
                                          <p:val>
                                            <p:strVal val="#ppt_x"/>
                                          </p:val>
                                        </p:tav>
                                        <p:tav tm="100000">
                                          <p:val>
                                            <p:strVal val="#ppt_x"/>
                                          </p:val>
                                        </p:tav>
                                      </p:tavLst>
                                    </p:anim>
                                    <p:anim calcmode="lin" valueType="num">
                                      <p:cBhvr>
                                        <p:cTn id="30"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8"/>
                                        </p:tgtEl>
                                        <p:attrNameLst>
                                          <p:attrName>style.visibility</p:attrName>
                                        </p:attrNameLst>
                                      </p:cBhvr>
                                      <p:to>
                                        <p:strVal val="visible"/>
                                      </p:to>
                                    </p:set>
                                    <p:animEffect transition="in" filter="fade">
                                      <p:cBhvr>
                                        <p:cTn id="35" dur="1000"/>
                                        <p:tgtEl>
                                          <p:spTgt spid="8"/>
                                        </p:tgtEl>
                                      </p:cBhvr>
                                    </p:animEffect>
                                    <p:anim calcmode="lin" valueType="num">
                                      <p:cBhvr>
                                        <p:cTn id="36" dur="1000" fill="hold"/>
                                        <p:tgtEl>
                                          <p:spTgt spid="8"/>
                                        </p:tgtEl>
                                        <p:attrNameLst>
                                          <p:attrName>ppt_x</p:attrName>
                                        </p:attrNameLst>
                                      </p:cBhvr>
                                      <p:tavLst>
                                        <p:tav tm="0">
                                          <p:val>
                                            <p:strVal val="#ppt_x"/>
                                          </p:val>
                                        </p:tav>
                                        <p:tav tm="100000">
                                          <p:val>
                                            <p:strVal val="#ppt_x"/>
                                          </p:val>
                                        </p:tav>
                                      </p:tavLst>
                                    </p:anim>
                                    <p:anim calcmode="lin" valueType="num">
                                      <p:cBhvr>
                                        <p:cTn id="37"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1" presetClass="entr" presetSubtype="0" fill="hold" nodeType="clickEffect">
                                  <p:stCondLst>
                                    <p:cond delay="0"/>
                                  </p:stCondLst>
                                  <p:childTnLst>
                                    <p:set>
                                      <p:cBhvr>
                                        <p:cTn id="41"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5" grpId="0"/>
      <p:bldP spid="7" grpId="0"/>
      <p:bldP spid="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BC3282A6-3284-4471-A9E1-7FC286CC4DEA}"/>
              </a:ext>
            </a:extLst>
          </p:cNvPr>
          <p:cNvSpPr>
            <a:spLocks noGrp="1"/>
          </p:cNvSpPr>
          <p:nvPr>
            <p:ph type="sldNum" sz="quarter" idx="12"/>
          </p:nvPr>
        </p:nvSpPr>
        <p:spPr/>
        <p:txBody>
          <a:bodyPr/>
          <a:lstStyle/>
          <a:p>
            <a:pPr defTabSz="457200">
              <a:defRPr/>
            </a:pPr>
            <a:fld id="{0F158CB9-21CC-484F-B0A4-95961B853DED}" type="slidenum">
              <a:rPr kumimoji="0" lang="ja-JP" altLang="en-US">
                <a:solidFill>
                  <a:prstClr val="black">
                    <a:tint val="75000"/>
                  </a:prstClr>
                </a:solidFill>
                <a:latin typeface="Calibri" panose="020F0502020204030204"/>
                <a:ea typeface="游ゴシック" panose="020B0400000000000000" pitchFamily="50" charset="-128"/>
              </a:rPr>
              <a:pPr defTabSz="457200">
                <a:defRPr/>
              </a:pPr>
              <a:t>9</a:t>
            </a:fld>
            <a:endParaRPr kumimoji="0" lang="ja-JP" altLang="en-US">
              <a:solidFill>
                <a:prstClr val="black">
                  <a:tint val="75000"/>
                </a:prstClr>
              </a:solidFill>
              <a:latin typeface="Calibri" panose="020F0502020204030204"/>
              <a:ea typeface="游ゴシック" panose="020B0400000000000000" pitchFamily="50" charset="-128"/>
            </a:endParaRPr>
          </a:p>
        </p:txBody>
      </p:sp>
      <p:sp>
        <p:nvSpPr>
          <p:cNvPr id="6" name="正方形/長方形 5">
            <a:extLst>
              <a:ext uri="{FF2B5EF4-FFF2-40B4-BE49-F238E27FC236}">
                <a16:creationId xmlns:a16="http://schemas.microsoft.com/office/drawing/2014/main" id="{6BD778E7-2629-4E50-BEDA-75CD523C96E4}"/>
              </a:ext>
            </a:extLst>
          </p:cNvPr>
          <p:cNvSpPr/>
          <p:nvPr/>
        </p:nvSpPr>
        <p:spPr>
          <a:xfrm>
            <a:off x="2263928" y="374669"/>
            <a:ext cx="7848872" cy="707886"/>
          </a:xfrm>
          <a:prstGeom prst="rect">
            <a:avLst/>
          </a:prstGeom>
        </p:spPr>
        <p:txBody>
          <a:bodyPr wrap="square">
            <a:spAutoFit/>
          </a:bodyPr>
          <a:lstStyle/>
          <a:p>
            <a:pPr defTabSz="457200">
              <a:defRPr/>
            </a:pPr>
            <a:r>
              <a:rPr kumimoji="0" lang="ja-JP" altLang="en-US" sz="4000" dirty="0">
                <a:ln w="3175">
                  <a:solidFill>
                    <a:sysClr val="window" lastClr="FFFFFF">
                      <a:alpha val="65000"/>
                    </a:sysClr>
                  </a:solidFill>
                </a:ln>
                <a:solidFill>
                  <a:prstClr val="black"/>
                </a:solidFill>
                <a:latin typeface="Book Antiqua"/>
                <a:ea typeface="HGS明朝E" panose="02020800000000000000" pitchFamily="18" charset="-128"/>
              </a:rPr>
              <a:t>別紙２　民法の応急的措置法</a:t>
            </a:r>
            <a:endParaRPr kumimoji="0" lang="en-US" altLang="ja-JP" sz="2600" dirty="0">
              <a:ln w="3175">
                <a:solidFill>
                  <a:sysClr val="window" lastClr="FFFFFF">
                    <a:alpha val="65000"/>
                  </a:sysClr>
                </a:solidFill>
              </a:ln>
              <a:solidFill>
                <a:prstClr val="black"/>
              </a:solidFill>
              <a:latin typeface="Book Antiqua"/>
              <a:ea typeface="HGS明朝E" panose="02020800000000000000" pitchFamily="18" charset="-128"/>
            </a:endParaRPr>
          </a:p>
        </p:txBody>
      </p:sp>
      <p:sp>
        <p:nvSpPr>
          <p:cNvPr id="3" name="テキスト ボックス 2">
            <a:extLst>
              <a:ext uri="{FF2B5EF4-FFF2-40B4-BE49-F238E27FC236}">
                <a16:creationId xmlns:a16="http://schemas.microsoft.com/office/drawing/2014/main" id="{FE11E3DE-EE71-470A-A7F3-31969277A4F9}"/>
              </a:ext>
            </a:extLst>
          </p:cNvPr>
          <p:cNvSpPr txBox="1"/>
          <p:nvPr/>
        </p:nvSpPr>
        <p:spPr>
          <a:xfrm>
            <a:off x="5591944" y="2348880"/>
            <a:ext cx="2016224" cy="369332"/>
          </a:xfrm>
          <a:prstGeom prst="rect">
            <a:avLst/>
          </a:prstGeom>
          <a:noFill/>
        </p:spPr>
        <p:txBody>
          <a:bodyPr wrap="square" rtlCol="0">
            <a:spAutoFit/>
          </a:bodyPr>
          <a:lstStyle/>
          <a:p>
            <a:pPr defTabSz="457200">
              <a:defRPr/>
            </a:pPr>
            <a:endParaRPr lang="ja-JP" altLang="en-US" dirty="0">
              <a:solidFill>
                <a:prstClr val="black"/>
              </a:solidFill>
              <a:latin typeface="Calibri" panose="020F0502020204030204"/>
              <a:ea typeface="游ゴシック" panose="020B0400000000000000" pitchFamily="50" charset="-128"/>
            </a:endParaRPr>
          </a:p>
        </p:txBody>
      </p:sp>
      <p:sp>
        <p:nvSpPr>
          <p:cNvPr id="4" name="テキスト ボックス 3">
            <a:extLst>
              <a:ext uri="{FF2B5EF4-FFF2-40B4-BE49-F238E27FC236}">
                <a16:creationId xmlns:a16="http://schemas.microsoft.com/office/drawing/2014/main" id="{7C5184E4-AA49-4621-BD9D-00CCDAE26147}"/>
              </a:ext>
            </a:extLst>
          </p:cNvPr>
          <p:cNvSpPr txBox="1"/>
          <p:nvPr/>
        </p:nvSpPr>
        <p:spPr>
          <a:xfrm>
            <a:off x="5951985" y="2348880"/>
            <a:ext cx="184731" cy="369332"/>
          </a:xfrm>
          <a:prstGeom prst="rect">
            <a:avLst/>
          </a:prstGeom>
          <a:noFill/>
        </p:spPr>
        <p:txBody>
          <a:bodyPr wrap="none" rtlCol="0">
            <a:spAutoFit/>
          </a:bodyPr>
          <a:lstStyle/>
          <a:p>
            <a:pPr defTabSz="457200">
              <a:defRPr/>
            </a:pPr>
            <a:endParaRPr lang="ja-JP" altLang="en-US">
              <a:solidFill>
                <a:prstClr val="black"/>
              </a:solidFill>
              <a:latin typeface="Calibri" panose="020F0502020204030204"/>
              <a:ea typeface="游ゴシック" panose="020B0400000000000000" pitchFamily="50" charset="-128"/>
            </a:endParaRPr>
          </a:p>
        </p:txBody>
      </p:sp>
      <p:sp>
        <p:nvSpPr>
          <p:cNvPr id="5" name="テキスト ボックス 4">
            <a:extLst>
              <a:ext uri="{FF2B5EF4-FFF2-40B4-BE49-F238E27FC236}">
                <a16:creationId xmlns:a16="http://schemas.microsoft.com/office/drawing/2014/main" id="{3D3A5E77-CF10-4573-A26C-59AAA58713E3}"/>
              </a:ext>
            </a:extLst>
          </p:cNvPr>
          <p:cNvSpPr txBox="1"/>
          <p:nvPr/>
        </p:nvSpPr>
        <p:spPr>
          <a:xfrm>
            <a:off x="5807969" y="2348880"/>
            <a:ext cx="184731" cy="369332"/>
          </a:xfrm>
          <a:prstGeom prst="rect">
            <a:avLst/>
          </a:prstGeom>
          <a:noFill/>
        </p:spPr>
        <p:txBody>
          <a:bodyPr wrap="none" rtlCol="0">
            <a:spAutoFit/>
          </a:bodyPr>
          <a:lstStyle/>
          <a:p>
            <a:pPr defTabSz="457200">
              <a:defRPr/>
            </a:pPr>
            <a:endParaRPr lang="ja-JP" altLang="en-US">
              <a:solidFill>
                <a:prstClr val="black"/>
              </a:solidFill>
              <a:latin typeface="Calibri" panose="020F0502020204030204"/>
              <a:ea typeface="游ゴシック" panose="020B0400000000000000" pitchFamily="50" charset="-128"/>
            </a:endParaRPr>
          </a:p>
        </p:txBody>
      </p:sp>
      <p:sp>
        <p:nvSpPr>
          <p:cNvPr id="7" name="テキスト ボックス 6">
            <a:extLst>
              <a:ext uri="{FF2B5EF4-FFF2-40B4-BE49-F238E27FC236}">
                <a16:creationId xmlns:a16="http://schemas.microsoft.com/office/drawing/2014/main" id="{329D9354-4127-40BD-9B39-A6123AC1BFEB}"/>
              </a:ext>
            </a:extLst>
          </p:cNvPr>
          <p:cNvSpPr txBox="1"/>
          <p:nvPr/>
        </p:nvSpPr>
        <p:spPr>
          <a:xfrm>
            <a:off x="6744073" y="2348880"/>
            <a:ext cx="184731" cy="369332"/>
          </a:xfrm>
          <a:prstGeom prst="rect">
            <a:avLst/>
          </a:prstGeom>
          <a:noFill/>
        </p:spPr>
        <p:txBody>
          <a:bodyPr wrap="none" rtlCol="0">
            <a:spAutoFit/>
          </a:bodyPr>
          <a:lstStyle/>
          <a:p>
            <a:pPr defTabSz="457200">
              <a:defRPr/>
            </a:pPr>
            <a:endParaRPr lang="ja-JP" altLang="en-US">
              <a:solidFill>
                <a:prstClr val="black"/>
              </a:solidFill>
              <a:latin typeface="Calibri" panose="020F0502020204030204"/>
              <a:ea typeface="游ゴシック" panose="020B0400000000000000" pitchFamily="50" charset="-128"/>
            </a:endParaRPr>
          </a:p>
        </p:txBody>
      </p:sp>
      <p:sp>
        <p:nvSpPr>
          <p:cNvPr id="9" name="テキスト ボックス 8">
            <a:extLst>
              <a:ext uri="{FF2B5EF4-FFF2-40B4-BE49-F238E27FC236}">
                <a16:creationId xmlns:a16="http://schemas.microsoft.com/office/drawing/2014/main" id="{8896A9A5-F83F-402A-ABAD-57C837312276}"/>
              </a:ext>
            </a:extLst>
          </p:cNvPr>
          <p:cNvSpPr txBox="1"/>
          <p:nvPr/>
        </p:nvSpPr>
        <p:spPr>
          <a:xfrm>
            <a:off x="5638800" y="2968283"/>
            <a:ext cx="914400" cy="369332"/>
          </a:xfrm>
          <a:prstGeom prst="rect">
            <a:avLst/>
          </a:prstGeom>
          <a:noFill/>
        </p:spPr>
        <p:txBody>
          <a:bodyPr wrap="square" rtlCol="0">
            <a:spAutoFit/>
          </a:bodyPr>
          <a:lstStyle/>
          <a:p>
            <a:pPr defTabSz="457200">
              <a:defRPr/>
            </a:pPr>
            <a:endParaRPr lang="ja-JP" altLang="en-US">
              <a:solidFill>
                <a:prstClr val="black"/>
              </a:solidFill>
              <a:latin typeface="Calibri" panose="020F0502020204030204"/>
              <a:ea typeface="游ゴシック" panose="020B0400000000000000" pitchFamily="50" charset="-128"/>
            </a:endParaRPr>
          </a:p>
        </p:txBody>
      </p:sp>
      <p:sp>
        <p:nvSpPr>
          <p:cNvPr id="10" name="テキスト ボックス 9">
            <a:extLst>
              <a:ext uri="{FF2B5EF4-FFF2-40B4-BE49-F238E27FC236}">
                <a16:creationId xmlns:a16="http://schemas.microsoft.com/office/drawing/2014/main" id="{6D0D3D75-E686-4466-82C9-45649C5D6024}"/>
              </a:ext>
            </a:extLst>
          </p:cNvPr>
          <p:cNvSpPr txBox="1"/>
          <p:nvPr/>
        </p:nvSpPr>
        <p:spPr>
          <a:xfrm>
            <a:off x="5638800" y="2968283"/>
            <a:ext cx="914400" cy="369332"/>
          </a:xfrm>
          <a:prstGeom prst="rect">
            <a:avLst/>
          </a:prstGeom>
          <a:noFill/>
        </p:spPr>
        <p:txBody>
          <a:bodyPr wrap="square" rtlCol="0">
            <a:spAutoFit/>
          </a:bodyPr>
          <a:lstStyle/>
          <a:p>
            <a:pPr defTabSz="457200">
              <a:defRPr/>
            </a:pPr>
            <a:endParaRPr lang="ja-JP" altLang="en-US">
              <a:solidFill>
                <a:prstClr val="black"/>
              </a:solidFill>
              <a:latin typeface="Calibri" panose="020F0502020204030204"/>
              <a:ea typeface="游ゴシック" panose="020B0400000000000000" pitchFamily="50" charset="-128"/>
            </a:endParaRPr>
          </a:p>
        </p:txBody>
      </p:sp>
      <p:sp>
        <p:nvSpPr>
          <p:cNvPr id="14" name="テキスト ボックス 13">
            <a:extLst>
              <a:ext uri="{FF2B5EF4-FFF2-40B4-BE49-F238E27FC236}">
                <a16:creationId xmlns:a16="http://schemas.microsoft.com/office/drawing/2014/main" id="{ACDBDA87-DDBD-486F-8881-5E1ED1A9E447}"/>
              </a:ext>
            </a:extLst>
          </p:cNvPr>
          <p:cNvSpPr txBox="1"/>
          <p:nvPr/>
        </p:nvSpPr>
        <p:spPr>
          <a:xfrm>
            <a:off x="1780230" y="1504663"/>
            <a:ext cx="8708259" cy="4985980"/>
          </a:xfrm>
          <a:prstGeom prst="rect">
            <a:avLst/>
          </a:prstGeom>
          <a:noFill/>
        </p:spPr>
        <p:txBody>
          <a:bodyPr wrap="square">
            <a:spAutoFit/>
          </a:bodyPr>
          <a:lstStyle/>
          <a:p>
            <a:pPr>
              <a:tabLst>
                <a:tab pos="266700" algn="l"/>
              </a:tabLst>
            </a:pPr>
            <a:r>
              <a:rPr lang="ja-JP" altLang="ja-JP" b="1" kern="100" dirty="0">
                <a:latin typeface="游明朝" panose="02020400000000000000" pitchFamily="18" charset="-128"/>
                <a:ea typeface="ＭＳ ゴシック" panose="020B0609070205080204" pitchFamily="49" charset="-128"/>
                <a:cs typeface="Times New Roman" panose="02020603050405020304" pitchFamily="18" charset="0"/>
              </a:rPr>
              <a:t>日本国憲法の施行に伴う民法の応急的措置に関する法律</a:t>
            </a:r>
            <a:endParaRPr lang="ja-JP" altLang="ja-JP" sz="1400" kern="100" dirty="0">
              <a:latin typeface="游明朝" panose="02020400000000000000" pitchFamily="18" charset="-128"/>
              <a:ea typeface="游明朝" panose="02020400000000000000" pitchFamily="18" charset="-128"/>
              <a:cs typeface="Times New Roman" panose="02020603050405020304" pitchFamily="18" charset="0"/>
            </a:endParaRPr>
          </a:p>
          <a:p>
            <a:pPr>
              <a:tabLst>
                <a:tab pos="266700" algn="l"/>
              </a:tabLst>
            </a:pPr>
            <a:r>
              <a:rPr lang="ja-JP" altLang="ja-JP" sz="1500" kern="100" dirty="0">
                <a:latin typeface="Century" panose="02040604050505020304" pitchFamily="18" charset="0"/>
                <a:ea typeface="ＭＳ 明朝" panose="02020609040205080304" pitchFamily="17" charset="-128"/>
                <a:cs typeface="Times New Roman" panose="02020603050405020304" pitchFamily="18" charset="0"/>
              </a:rPr>
              <a:t>　昭和２２年法律第７４号</a:t>
            </a:r>
            <a:endParaRPr lang="ja-JP" altLang="ja-JP" sz="1500" kern="100" dirty="0">
              <a:latin typeface="游明朝" panose="02020400000000000000" pitchFamily="18" charset="-128"/>
              <a:ea typeface="游明朝" panose="02020400000000000000" pitchFamily="18" charset="-128"/>
              <a:cs typeface="Times New Roman" panose="02020603050405020304" pitchFamily="18" charset="0"/>
            </a:endParaRPr>
          </a:p>
          <a:p>
            <a:pPr>
              <a:tabLst>
                <a:tab pos="266700" algn="l"/>
              </a:tabLst>
            </a:pPr>
            <a:r>
              <a:rPr lang="ja-JP" altLang="ja-JP" sz="1500" kern="100" dirty="0">
                <a:latin typeface="Century" panose="02040604050505020304" pitchFamily="18" charset="0"/>
                <a:ea typeface="ＭＳ 明朝" panose="02020609040205080304" pitchFamily="17" charset="-128"/>
                <a:cs typeface="Times New Roman" panose="02020603050405020304" pitchFamily="18" charset="0"/>
              </a:rPr>
              <a:t>　施行　昭和２２年５月３日（附則１項）</a:t>
            </a:r>
            <a:endParaRPr lang="ja-JP" altLang="ja-JP" sz="1500" kern="100" dirty="0">
              <a:latin typeface="游明朝" panose="02020400000000000000" pitchFamily="18" charset="-128"/>
              <a:ea typeface="游明朝" panose="02020400000000000000" pitchFamily="18" charset="-128"/>
              <a:cs typeface="Times New Roman" panose="02020603050405020304" pitchFamily="18" charset="0"/>
            </a:endParaRPr>
          </a:p>
          <a:p>
            <a:pPr>
              <a:tabLst>
                <a:tab pos="266700" algn="l"/>
              </a:tabLst>
            </a:pPr>
            <a:r>
              <a:rPr lang="ja-JP" altLang="ja-JP" sz="1500" kern="100" dirty="0">
                <a:latin typeface="Century" panose="02040604050505020304" pitchFamily="18" charset="0"/>
                <a:ea typeface="ＭＳ 明朝" panose="02020609040205080304" pitchFamily="17" charset="-128"/>
                <a:cs typeface="Times New Roman" panose="02020603050405020304" pitchFamily="18" charset="0"/>
              </a:rPr>
              <a:t>　失効　昭和２３年１月１日（附則２項）</a:t>
            </a:r>
            <a:endParaRPr lang="ja-JP" altLang="ja-JP" sz="1500" kern="100" dirty="0">
              <a:latin typeface="游明朝" panose="02020400000000000000" pitchFamily="18" charset="-128"/>
              <a:ea typeface="游明朝" panose="02020400000000000000" pitchFamily="18" charset="-128"/>
              <a:cs typeface="Times New Roman" panose="02020603050405020304" pitchFamily="18" charset="0"/>
            </a:endParaRPr>
          </a:p>
          <a:p>
            <a:pPr>
              <a:tabLst>
                <a:tab pos="266700" algn="l"/>
              </a:tabLst>
            </a:pPr>
            <a:r>
              <a:rPr lang="en-US" altLang="ja-JP" sz="1500" kern="100" dirty="0">
                <a:latin typeface="Century" panose="02040604050505020304" pitchFamily="18" charset="0"/>
                <a:ea typeface="ＭＳ 明朝" panose="02020609040205080304" pitchFamily="17" charset="-128"/>
                <a:cs typeface="Times New Roman" panose="02020603050405020304" pitchFamily="18" charset="0"/>
              </a:rPr>
              <a:t> </a:t>
            </a:r>
            <a:endParaRPr lang="ja-JP" altLang="ja-JP" sz="1500" kern="100" dirty="0">
              <a:latin typeface="游明朝" panose="02020400000000000000" pitchFamily="18" charset="-128"/>
              <a:ea typeface="游明朝" panose="02020400000000000000" pitchFamily="18" charset="-128"/>
              <a:cs typeface="Times New Roman" panose="02020603050405020304" pitchFamily="18" charset="0"/>
            </a:endParaRPr>
          </a:p>
          <a:p>
            <a:pPr marL="279400" indent="-279400">
              <a:tabLst>
                <a:tab pos="266700" algn="l"/>
              </a:tabLst>
            </a:pPr>
            <a:r>
              <a:rPr lang="ja-JP" altLang="ja-JP" sz="1500" kern="100" dirty="0">
                <a:latin typeface="Century" panose="02040604050505020304" pitchFamily="18" charset="0"/>
                <a:ea typeface="ＭＳ 明朝" panose="02020609040205080304" pitchFamily="17" charset="-128"/>
                <a:cs typeface="Times New Roman" panose="02020603050405020304" pitchFamily="18" charset="0"/>
              </a:rPr>
              <a:t>　第１条　この法律は、日本国憲法の施行に伴い、民法について</a:t>
            </a:r>
            <a:r>
              <a:rPr lang="ja-JP" altLang="en-US" sz="1500" kern="100" dirty="0">
                <a:latin typeface="Century" panose="02040604050505020304" pitchFamily="18" charset="0"/>
                <a:ea typeface="ＭＳ 明朝" panose="02020609040205080304" pitchFamily="17" charset="-128"/>
                <a:cs typeface="Times New Roman" panose="02020603050405020304" pitchFamily="18" charset="0"/>
              </a:rPr>
              <a:t>（　　　　　 ）</a:t>
            </a:r>
            <a:r>
              <a:rPr lang="ja-JP" altLang="ja-JP" sz="1500" kern="100" dirty="0">
                <a:latin typeface="Century" panose="02040604050505020304" pitchFamily="18" charset="0"/>
                <a:ea typeface="ＭＳ 明朝" panose="02020609040205080304" pitchFamily="17" charset="-128"/>
                <a:cs typeface="Times New Roman" panose="02020603050405020304" pitchFamily="18" charset="0"/>
              </a:rPr>
              <a:t>と</a:t>
            </a:r>
            <a:r>
              <a:rPr lang="ja-JP" altLang="en-US" sz="1500" kern="100" dirty="0">
                <a:latin typeface="Century" panose="02040604050505020304" pitchFamily="18" charset="0"/>
                <a:ea typeface="ＭＳ 明朝" panose="02020609040205080304" pitchFamily="17" charset="-128"/>
                <a:cs typeface="Times New Roman" panose="02020603050405020304" pitchFamily="18" charset="0"/>
              </a:rPr>
              <a:t>（　　　　　　　　）</a:t>
            </a:r>
            <a:r>
              <a:rPr lang="ja-JP" altLang="ja-JP" sz="1500" kern="100" dirty="0">
                <a:latin typeface="Century" panose="02040604050505020304" pitchFamily="18" charset="0"/>
                <a:ea typeface="ＭＳ 明朝" panose="02020609040205080304" pitchFamily="17" charset="-128"/>
                <a:cs typeface="Times New Roman" panose="02020603050405020304" pitchFamily="18" charset="0"/>
              </a:rPr>
              <a:t>に立脚する応急的措置を講ずることを目的とする。</a:t>
            </a:r>
            <a:endParaRPr lang="ja-JP" altLang="ja-JP" sz="1500" kern="100" dirty="0">
              <a:latin typeface="游明朝" panose="02020400000000000000" pitchFamily="18" charset="-128"/>
              <a:ea typeface="游明朝" panose="02020400000000000000" pitchFamily="18" charset="-128"/>
              <a:cs typeface="Times New Roman" panose="02020603050405020304" pitchFamily="18" charset="0"/>
            </a:endParaRPr>
          </a:p>
          <a:p>
            <a:pPr marL="279400" indent="-279400">
              <a:tabLst>
                <a:tab pos="266700" algn="l"/>
              </a:tabLst>
            </a:pPr>
            <a:r>
              <a:rPr lang="ja-JP" altLang="ja-JP" sz="1500" kern="100" dirty="0">
                <a:latin typeface="Century" panose="02040604050505020304" pitchFamily="18" charset="0"/>
                <a:ea typeface="ＭＳ 明朝" panose="02020609040205080304" pitchFamily="17" charset="-128"/>
                <a:cs typeface="Times New Roman" panose="02020603050405020304" pitchFamily="18" charset="0"/>
              </a:rPr>
              <a:t>　第２条　妻又は母であることに基いて法律上の能力その他を制限する規定は、これを適用しない。</a:t>
            </a:r>
            <a:endParaRPr lang="ja-JP" altLang="ja-JP" sz="1500" kern="100" dirty="0">
              <a:latin typeface="游明朝" panose="02020400000000000000" pitchFamily="18" charset="-128"/>
              <a:ea typeface="游明朝" panose="02020400000000000000" pitchFamily="18" charset="-128"/>
              <a:cs typeface="Times New Roman" panose="02020603050405020304" pitchFamily="18" charset="0"/>
            </a:endParaRPr>
          </a:p>
          <a:p>
            <a:pPr>
              <a:tabLst>
                <a:tab pos="266700" algn="l"/>
              </a:tabLst>
            </a:pPr>
            <a:r>
              <a:rPr lang="ja-JP" altLang="ja-JP" sz="1500" kern="100" dirty="0">
                <a:latin typeface="Century" panose="02040604050505020304" pitchFamily="18" charset="0"/>
                <a:ea typeface="ＭＳ 明朝" panose="02020609040205080304" pitchFamily="17" charset="-128"/>
                <a:cs typeface="Times New Roman" panose="02020603050405020304" pitchFamily="18" charset="0"/>
              </a:rPr>
              <a:t>　第３条　</a:t>
            </a:r>
            <a:r>
              <a:rPr lang="ja-JP" altLang="ja-JP" sz="1500" u="sng" kern="100" dirty="0">
                <a:latin typeface="Century" panose="02040604050505020304" pitchFamily="18" charset="0"/>
                <a:ea typeface="ＭＳ 明朝" panose="02020609040205080304" pitchFamily="17" charset="-128"/>
                <a:cs typeface="Times New Roman" panose="02020603050405020304" pitchFamily="18" charset="0"/>
              </a:rPr>
              <a:t>戸主、家族その他家に関する規定は</a:t>
            </a:r>
            <a:r>
              <a:rPr lang="ja-JP" altLang="ja-JP" sz="1500" kern="100" dirty="0">
                <a:latin typeface="Century" panose="02040604050505020304" pitchFamily="18" charset="0"/>
                <a:ea typeface="ＭＳ 明朝" panose="02020609040205080304" pitchFamily="17" charset="-128"/>
                <a:cs typeface="Times New Roman" panose="02020603050405020304" pitchFamily="18" charset="0"/>
              </a:rPr>
              <a:t>、</a:t>
            </a:r>
            <a:r>
              <a:rPr lang="ja-JP" altLang="ja-JP" sz="1500" u="sng" kern="100" dirty="0">
                <a:latin typeface="Century" panose="02040604050505020304" pitchFamily="18" charset="0"/>
                <a:ea typeface="ＭＳ 明朝" panose="02020609040205080304" pitchFamily="17" charset="-128"/>
                <a:cs typeface="Times New Roman" panose="02020603050405020304" pitchFamily="18" charset="0"/>
              </a:rPr>
              <a:t>これを適用しない</a:t>
            </a:r>
            <a:r>
              <a:rPr lang="ja-JP" altLang="ja-JP" sz="1500" kern="100" dirty="0">
                <a:latin typeface="Century" panose="02040604050505020304" pitchFamily="18" charset="0"/>
                <a:ea typeface="ＭＳ 明朝" panose="02020609040205080304" pitchFamily="17" charset="-128"/>
                <a:cs typeface="Times New Roman" panose="02020603050405020304" pitchFamily="18" charset="0"/>
              </a:rPr>
              <a:t>。</a:t>
            </a:r>
            <a:endParaRPr lang="ja-JP" altLang="ja-JP" sz="1500" kern="100" dirty="0">
              <a:latin typeface="游明朝" panose="02020400000000000000" pitchFamily="18" charset="-128"/>
              <a:ea typeface="游明朝" panose="02020400000000000000" pitchFamily="18" charset="-128"/>
              <a:cs typeface="Times New Roman" panose="02020603050405020304" pitchFamily="18" charset="0"/>
            </a:endParaRPr>
          </a:p>
          <a:p>
            <a:pPr>
              <a:tabLst>
                <a:tab pos="266700" algn="l"/>
              </a:tabLst>
            </a:pPr>
            <a:r>
              <a:rPr lang="ja-JP" altLang="ja-JP" sz="1500" kern="100" dirty="0">
                <a:latin typeface="Century" panose="02040604050505020304" pitchFamily="18" charset="0"/>
                <a:ea typeface="ＭＳ 明朝" panose="02020609040205080304" pitchFamily="17" charset="-128"/>
                <a:cs typeface="Times New Roman" panose="02020603050405020304" pitchFamily="18" charset="0"/>
              </a:rPr>
              <a:t>　第４条　</a:t>
            </a:r>
            <a:r>
              <a:rPr lang="ja-JP" altLang="ja-JP" sz="1500" u="sng" kern="100" dirty="0">
                <a:latin typeface="Century" panose="02040604050505020304" pitchFamily="18" charset="0"/>
                <a:ea typeface="ＭＳ 明朝" panose="02020609040205080304" pitchFamily="17" charset="-128"/>
                <a:cs typeface="Times New Roman" panose="02020603050405020304" pitchFamily="18" charset="0"/>
              </a:rPr>
              <a:t>成年者の婚姻、離婚、養子縁組及び離縁</a:t>
            </a:r>
            <a:r>
              <a:rPr lang="ja-JP" altLang="ja-JP" sz="1500" kern="100" dirty="0">
                <a:latin typeface="Century" panose="02040604050505020304" pitchFamily="18" charset="0"/>
                <a:ea typeface="ＭＳ 明朝" panose="02020609040205080304" pitchFamily="17" charset="-128"/>
                <a:cs typeface="Times New Roman" panose="02020603050405020304" pitchFamily="18" charset="0"/>
              </a:rPr>
              <a:t>については、</a:t>
            </a:r>
            <a:r>
              <a:rPr lang="ja-JP" altLang="ja-JP" sz="1500" u="sng" kern="100" dirty="0">
                <a:latin typeface="Century" panose="02040604050505020304" pitchFamily="18" charset="0"/>
                <a:ea typeface="ＭＳ 明朝" panose="02020609040205080304" pitchFamily="17" charset="-128"/>
                <a:cs typeface="Times New Roman" panose="02020603050405020304" pitchFamily="18" charset="0"/>
              </a:rPr>
              <a:t>父母の同意を要しない</a:t>
            </a:r>
            <a:r>
              <a:rPr lang="ja-JP" altLang="ja-JP" sz="1500" kern="100" dirty="0">
                <a:latin typeface="Century" panose="02040604050505020304" pitchFamily="18" charset="0"/>
                <a:ea typeface="ＭＳ 明朝" panose="02020609040205080304" pitchFamily="17" charset="-128"/>
                <a:cs typeface="Times New Roman" panose="02020603050405020304" pitchFamily="18" charset="0"/>
              </a:rPr>
              <a:t>。</a:t>
            </a:r>
            <a:endParaRPr lang="ja-JP" altLang="ja-JP" sz="1500" kern="100" dirty="0">
              <a:latin typeface="游明朝" panose="02020400000000000000" pitchFamily="18" charset="-128"/>
              <a:ea typeface="游明朝" panose="02020400000000000000" pitchFamily="18" charset="-128"/>
              <a:cs typeface="Times New Roman" panose="02020603050405020304" pitchFamily="18" charset="0"/>
            </a:endParaRPr>
          </a:p>
          <a:p>
            <a:pPr>
              <a:tabLst>
                <a:tab pos="266700" algn="l"/>
              </a:tabLst>
            </a:pPr>
            <a:r>
              <a:rPr lang="ja-JP" altLang="ja-JP" sz="1500" kern="100" dirty="0">
                <a:latin typeface="Century" panose="02040604050505020304" pitchFamily="18" charset="0"/>
                <a:ea typeface="ＭＳ 明朝" panose="02020609040205080304" pitchFamily="17" charset="-128"/>
                <a:cs typeface="Times New Roman" panose="02020603050405020304" pitchFamily="18" charset="0"/>
              </a:rPr>
              <a:t>　第５条　</a:t>
            </a:r>
            <a:r>
              <a:rPr lang="ja-JP" altLang="ja-JP" sz="1500" u="sng" kern="100" dirty="0">
                <a:latin typeface="Century" panose="02040604050505020304" pitchFamily="18" charset="0"/>
                <a:ea typeface="ＭＳ 明朝" panose="02020609040205080304" pitchFamily="17" charset="-128"/>
                <a:cs typeface="Times New Roman" panose="02020603050405020304" pitchFamily="18" charset="0"/>
              </a:rPr>
              <a:t>夫婦は</a:t>
            </a:r>
            <a:r>
              <a:rPr lang="ja-JP" altLang="ja-JP" sz="1500" kern="100" dirty="0">
                <a:latin typeface="Century" panose="02040604050505020304" pitchFamily="18" charset="0"/>
                <a:ea typeface="ＭＳ 明朝" panose="02020609040205080304" pitchFamily="17" charset="-128"/>
                <a:cs typeface="Times New Roman" panose="02020603050405020304" pitchFamily="18" charset="0"/>
              </a:rPr>
              <a:t>、その協議で定める場所に</a:t>
            </a:r>
            <a:r>
              <a:rPr lang="ja-JP" altLang="ja-JP" sz="1500" u="sng" kern="100" dirty="0">
                <a:latin typeface="Century" panose="02040604050505020304" pitchFamily="18" charset="0"/>
                <a:ea typeface="ＭＳ 明朝" panose="02020609040205080304" pitchFamily="17" charset="-128"/>
                <a:cs typeface="Times New Roman" panose="02020603050405020304" pitchFamily="18" charset="0"/>
              </a:rPr>
              <a:t>同居</a:t>
            </a:r>
            <a:r>
              <a:rPr lang="ja-JP" altLang="ja-JP" sz="1500" kern="100" dirty="0">
                <a:latin typeface="Century" panose="02040604050505020304" pitchFamily="18" charset="0"/>
                <a:ea typeface="ＭＳ 明朝" panose="02020609040205080304" pitchFamily="17" charset="-128"/>
                <a:cs typeface="Times New Roman" panose="02020603050405020304" pitchFamily="18" charset="0"/>
              </a:rPr>
              <a:t>するものとする。</a:t>
            </a:r>
            <a:endParaRPr lang="ja-JP" altLang="ja-JP" sz="1500" kern="100" dirty="0">
              <a:latin typeface="游明朝" panose="02020400000000000000" pitchFamily="18" charset="-128"/>
              <a:ea typeface="游明朝" panose="02020400000000000000" pitchFamily="18" charset="-128"/>
              <a:cs typeface="Times New Roman" panose="02020603050405020304" pitchFamily="18" charset="0"/>
            </a:endParaRPr>
          </a:p>
          <a:p>
            <a:pPr marL="419100" indent="-419100">
              <a:tabLst>
                <a:tab pos="266700" algn="l"/>
              </a:tabLst>
            </a:pPr>
            <a:r>
              <a:rPr lang="ja-JP" altLang="ja-JP" sz="1500" kern="100" dirty="0">
                <a:latin typeface="Century" panose="02040604050505020304" pitchFamily="18" charset="0"/>
                <a:ea typeface="ＭＳ 明朝" panose="02020609040205080304" pitchFamily="17" charset="-128"/>
                <a:cs typeface="Times New Roman" panose="02020603050405020304" pitchFamily="18" charset="0"/>
              </a:rPr>
              <a:t>　　２</a:t>
            </a:r>
            <a:r>
              <a:rPr lang="ja-JP" altLang="en-US" sz="1500" kern="100" dirty="0">
                <a:latin typeface="Century" panose="02040604050505020304" pitchFamily="18" charset="0"/>
                <a:ea typeface="ＭＳ 明朝" panose="02020609040205080304" pitchFamily="17" charset="-128"/>
                <a:cs typeface="Times New Roman" panose="02020603050405020304" pitchFamily="18" charset="0"/>
              </a:rPr>
              <a:t>　</a:t>
            </a:r>
            <a:r>
              <a:rPr lang="ja-JP" altLang="ja-JP" sz="1500" kern="100" dirty="0">
                <a:latin typeface="Century" panose="02040604050505020304" pitchFamily="18" charset="0"/>
                <a:ea typeface="ＭＳ 明朝" panose="02020609040205080304" pitchFamily="17" charset="-128"/>
                <a:cs typeface="Times New Roman" panose="02020603050405020304" pitchFamily="18" charset="0"/>
              </a:rPr>
              <a:t>夫婦の財産関係に関する規定で両性の本質的平等に反するものは、これを適用しない。</a:t>
            </a:r>
            <a:endParaRPr lang="ja-JP" altLang="ja-JP" sz="1500" kern="100" dirty="0">
              <a:latin typeface="游明朝" panose="02020400000000000000" pitchFamily="18" charset="-128"/>
              <a:ea typeface="游明朝" panose="02020400000000000000" pitchFamily="18" charset="-128"/>
              <a:cs typeface="Times New Roman" panose="02020603050405020304" pitchFamily="18" charset="0"/>
            </a:endParaRPr>
          </a:p>
          <a:p>
            <a:pPr marL="399415" indent="-399415">
              <a:tabLst>
                <a:tab pos="266700" algn="l"/>
              </a:tabLst>
            </a:pPr>
            <a:r>
              <a:rPr lang="ja-JP" altLang="ja-JP" sz="1500" kern="100" dirty="0">
                <a:latin typeface="Century" panose="02040604050505020304" pitchFamily="18" charset="0"/>
                <a:ea typeface="ＭＳ 明朝" panose="02020609040205080304" pitchFamily="17" charset="-128"/>
                <a:cs typeface="Times New Roman" panose="02020603050405020304" pitchFamily="18" charset="0"/>
              </a:rPr>
              <a:t>　　３　配偶者の一方に著しい不貞の行為があったときは、他の一方は、これを原因として離婚</a:t>
            </a:r>
            <a:r>
              <a:rPr lang="ja-JP" altLang="en-US" sz="1500" kern="100" dirty="0">
                <a:latin typeface="Century" panose="02040604050505020304" pitchFamily="18" charset="0"/>
                <a:ea typeface="ＭＳ 明朝" panose="02020609040205080304" pitchFamily="17" charset="-128"/>
                <a:cs typeface="Times New Roman" panose="02020603050405020304" pitchFamily="18" charset="0"/>
              </a:rPr>
              <a:t>の</a:t>
            </a:r>
            <a:endParaRPr lang="en-US" altLang="ja-JP" sz="1500" kern="100" dirty="0">
              <a:latin typeface="Century" panose="02040604050505020304" pitchFamily="18" charset="0"/>
              <a:ea typeface="ＭＳ 明朝" panose="02020609040205080304" pitchFamily="17" charset="-128"/>
              <a:cs typeface="Times New Roman" panose="02020603050405020304" pitchFamily="18" charset="0"/>
            </a:endParaRPr>
          </a:p>
          <a:p>
            <a:pPr marL="399415" indent="-399415">
              <a:tabLst>
                <a:tab pos="266700" algn="l"/>
              </a:tabLst>
            </a:pPr>
            <a:r>
              <a:rPr lang="en-US" altLang="ja-JP" sz="1500" kern="100" dirty="0">
                <a:latin typeface="Century" panose="02040604050505020304" pitchFamily="18" charset="0"/>
                <a:ea typeface="ＭＳ 明朝" panose="02020609040205080304" pitchFamily="17" charset="-128"/>
                <a:cs typeface="Times New Roman" panose="02020603050405020304" pitchFamily="18" charset="0"/>
              </a:rPr>
              <a:t>          </a:t>
            </a:r>
            <a:r>
              <a:rPr lang="ja-JP" altLang="ja-JP" sz="1500" kern="100" dirty="0">
                <a:latin typeface="Century" panose="02040604050505020304" pitchFamily="18" charset="0"/>
                <a:ea typeface="ＭＳ 明朝" panose="02020609040205080304" pitchFamily="17" charset="-128"/>
                <a:cs typeface="Times New Roman" panose="02020603050405020304" pitchFamily="18" charset="0"/>
              </a:rPr>
              <a:t>訴を提起することができる。</a:t>
            </a:r>
            <a:endParaRPr lang="ja-JP" altLang="ja-JP" sz="1500" kern="100" dirty="0">
              <a:latin typeface="游明朝" panose="02020400000000000000" pitchFamily="18" charset="-128"/>
              <a:ea typeface="游明朝" panose="02020400000000000000" pitchFamily="18" charset="-128"/>
              <a:cs typeface="Times New Roman" panose="02020603050405020304" pitchFamily="18" charset="0"/>
            </a:endParaRPr>
          </a:p>
          <a:p>
            <a:pPr>
              <a:tabLst>
                <a:tab pos="266700" algn="l"/>
              </a:tabLst>
            </a:pPr>
            <a:r>
              <a:rPr lang="ja-JP" altLang="ja-JP" sz="1500" kern="100" dirty="0">
                <a:latin typeface="Century" panose="02040604050505020304" pitchFamily="18" charset="0"/>
                <a:ea typeface="ＭＳ 明朝" panose="02020609040205080304" pitchFamily="17" charset="-128"/>
                <a:cs typeface="Times New Roman" panose="02020603050405020304" pitchFamily="18" charset="0"/>
              </a:rPr>
              <a:t>　第６条　</a:t>
            </a:r>
            <a:r>
              <a:rPr lang="ja-JP" altLang="ja-JP" sz="1500" u="sng" kern="100" dirty="0">
                <a:latin typeface="Century" panose="02040604050505020304" pitchFamily="18" charset="0"/>
                <a:ea typeface="ＭＳ 明朝" panose="02020609040205080304" pitchFamily="17" charset="-128"/>
                <a:cs typeface="Times New Roman" panose="02020603050405020304" pitchFamily="18" charset="0"/>
              </a:rPr>
              <a:t>親権</a:t>
            </a:r>
            <a:r>
              <a:rPr lang="ja-JP" altLang="ja-JP" sz="1500" kern="100" dirty="0">
                <a:latin typeface="Century" panose="02040604050505020304" pitchFamily="18" charset="0"/>
                <a:ea typeface="ＭＳ 明朝" panose="02020609040205080304" pitchFamily="17" charset="-128"/>
                <a:cs typeface="Times New Roman" panose="02020603050405020304" pitchFamily="18" charset="0"/>
              </a:rPr>
              <a:t>は、</a:t>
            </a:r>
            <a:r>
              <a:rPr lang="ja-JP" altLang="ja-JP" sz="1500" u="sng" kern="100" dirty="0">
                <a:latin typeface="Century" panose="02040604050505020304" pitchFamily="18" charset="0"/>
                <a:ea typeface="ＭＳ 明朝" panose="02020609040205080304" pitchFamily="17" charset="-128"/>
                <a:cs typeface="Times New Roman" panose="02020603050405020304" pitchFamily="18" charset="0"/>
              </a:rPr>
              <a:t>父母が共同して</a:t>
            </a:r>
            <a:r>
              <a:rPr lang="ja-JP" altLang="ja-JP" sz="1500" kern="100" dirty="0">
                <a:latin typeface="Century" panose="02040604050505020304" pitchFamily="18" charset="0"/>
                <a:ea typeface="ＭＳ 明朝" panose="02020609040205080304" pitchFamily="17" charset="-128"/>
                <a:cs typeface="Times New Roman" panose="02020603050405020304" pitchFamily="18" charset="0"/>
              </a:rPr>
              <a:t>これを行う。</a:t>
            </a:r>
            <a:endParaRPr lang="ja-JP" altLang="ja-JP" sz="1500" kern="100" dirty="0">
              <a:latin typeface="游明朝" panose="02020400000000000000" pitchFamily="18" charset="-128"/>
              <a:ea typeface="游明朝" panose="02020400000000000000" pitchFamily="18" charset="-128"/>
              <a:cs typeface="Times New Roman" panose="02020603050405020304" pitchFamily="18" charset="0"/>
            </a:endParaRPr>
          </a:p>
          <a:p>
            <a:pPr marL="419100" indent="-419100">
              <a:tabLst>
                <a:tab pos="266700" algn="l"/>
              </a:tabLst>
            </a:pPr>
            <a:r>
              <a:rPr lang="ja-JP" altLang="ja-JP" sz="1500" kern="100" dirty="0">
                <a:latin typeface="Century" panose="02040604050505020304" pitchFamily="18" charset="0"/>
                <a:ea typeface="ＭＳ 明朝" panose="02020609040205080304" pitchFamily="17" charset="-128"/>
                <a:cs typeface="Times New Roman" panose="02020603050405020304" pitchFamily="18" charset="0"/>
              </a:rPr>
              <a:t>　　２　父母が離婚するとき、又は父が子を認知するときは、</a:t>
            </a:r>
            <a:r>
              <a:rPr lang="ja-JP" altLang="ja-JP" sz="1500" u="sng" kern="100" dirty="0">
                <a:latin typeface="Century" panose="02040604050505020304" pitchFamily="18" charset="0"/>
                <a:ea typeface="ＭＳ 明朝" panose="02020609040205080304" pitchFamily="17" charset="-128"/>
                <a:cs typeface="Times New Roman" panose="02020603050405020304" pitchFamily="18" charset="0"/>
              </a:rPr>
              <a:t>親権</a:t>
            </a:r>
            <a:r>
              <a:rPr lang="ja-JP" altLang="ja-JP" sz="1500" kern="100" dirty="0">
                <a:latin typeface="Century" panose="02040604050505020304" pitchFamily="18" charset="0"/>
                <a:ea typeface="ＭＳ 明朝" panose="02020609040205080304" pitchFamily="17" charset="-128"/>
                <a:cs typeface="Times New Roman" panose="02020603050405020304" pitchFamily="18" charset="0"/>
              </a:rPr>
              <a:t>を行う者は、</a:t>
            </a:r>
            <a:r>
              <a:rPr lang="ja-JP" altLang="ja-JP" sz="1500" u="sng" kern="100" dirty="0">
                <a:latin typeface="Century" panose="02040604050505020304" pitchFamily="18" charset="0"/>
                <a:ea typeface="ＭＳ 明朝" panose="02020609040205080304" pitchFamily="17" charset="-128"/>
                <a:cs typeface="Times New Roman" panose="02020603050405020304" pitchFamily="18" charset="0"/>
              </a:rPr>
              <a:t>父母の協議</a:t>
            </a:r>
            <a:r>
              <a:rPr lang="ja-JP" altLang="ja-JP" sz="1500" kern="100" dirty="0">
                <a:latin typeface="Century" panose="02040604050505020304" pitchFamily="18" charset="0"/>
                <a:ea typeface="ＭＳ 明朝" panose="02020609040205080304" pitchFamily="17" charset="-128"/>
                <a:cs typeface="Times New Roman" panose="02020603050405020304" pitchFamily="18" charset="0"/>
              </a:rPr>
              <a:t>でこ</a:t>
            </a:r>
            <a:r>
              <a:rPr lang="ja-JP" altLang="en-US" sz="1500" kern="100" dirty="0">
                <a:latin typeface="Century" panose="02040604050505020304" pitchFamily="18" charset="0"/>
                <a:ea typeface="ＭＳ 明朝" panose="02020609040205080304" pitchFamily="17" charset="-128"/>
                <a:cs typeface="Times New Roman" panose="02020603050405020304" pitchFamily="18" charset="0"/>
              </a:rPr>
              <a:t>れ</a:t>
            </a:r>
            <a:endParaRPr lang="en-US" altLang="ja-JP" sz="1500" kern="100" dirty="0">
              <a:latin typeface="Century" panose="02040604050505020304" pitchFamily="18" charset="0"/>
              <a:ea typeface="ＭＳ 明朝" panose="02020609040205080304" pitchFamily="17" charset="-128"/>
              <a:cs typeface="Times New Roman" panose="02020603050405020304" pitchFamily="18" charset="0"/>
            </a:endParaRPr>
          </a:p>
          <a:p>
            <a:pPr marL="419100" indent="-419100">
              <a:tabLst>
                <a:tab pos="266700" algn="l"/>
              </a:tabLst>
            </a:pPr>
            <a:r>
              <a:rPr lang="en-US" altLang="ja-JP" sz="1500" kern="100" dirty="0">
                <a:latin typeface="Century" panose="02040604050505020304" pitchFamily="18" charset="0"/>
                <a:ea typeface="ＭＳ 明朝" panose="02020609040205080304" pitchFamily="17" charset="-128"/>
                <a:cs typeface="Times New Roman" panose="02020603050405020304" pitchFamily="18" charset="0"/>
              </a:rPr>
              <a:t>          </a:t>
            </a:r>
            <a:r>
              <a:rPr lang="ja-JP" altLang="ja-JP" sz="1500" kern="100" dirty="0">
                <a:latin typeface="Century" panose="02040604050505020304" pitchFamily="18" charset="0"/>
                <a:ea typeface="ＭＳ 明朝" panose="02020609040205080304" pitchFamily="17" charset="-128"/>
                <a:cs typeface="Times New Roman" panose="02020603050405020304" pitchFamily="18" charset="0"/>
              </a:rPr>
              <a:t>を定めなければならない。協議が調わないとき、又は協議することができないときは、</a:t>
            </a:r>
            <a:r>
              <a:rPr lang="ja-JP" altLang="en-US" sz="1500" kern="100" dirty="0">
                <a:latin typeface="Century" panose="02040604050505020304" pitchFamily="18" charset="0"/>
                <a:ea typeface="ＭＳ 明朝" panose="02020609040205080304" pitchFamily="17" charset="-128"/>
                <a:cs typeface="Times New Roman" panose="02020603050405020304" pitchFamily="18" charset="0"/>
              </a:rPr>
              <a:t>裁判</a:t>
            </a:r>
            <a:endParaRPr lang="en-US" altLang="ja-JP" sz="1500" kern="100" dirty="0">
              <a:latin typeface="Century" panose="02040604050505020304" pitchFamily="18" charset="0"/>
              <a:ea typeface="ＭＳ 明朝" panose="02020609040205080304" pitchFamily="17" charset="-128"/>
              <a:cs typeface="Times New Roman" panose="02020603050405020304" pitchFamily="18" charset="0"/>
            </a:endParaRPr>
          </a:p>
          <a:p>
            <a:pPr marL="419100" indent="-419100">
              <a:tabLst>
                <a:tab pos="266700" algn="l"/>
              </a:tabLst>
            </a:pPr>
            <a:r>
              <a:rPr lang="en-US" altLang="ja-JP" sz="1500" kern="100" dirty="0">
                <a:latin typeface="Century" panose="02040604050505020304" pitchFamily="18" charset="0"/>
                <a:ea typeface="ＭＳ 明朝" panose="02020609040205080304" pitchFamily="17" charset="-128"/>
                <a:cs typeface="Times New Roman" panose="02020603050405020304" pitchFamily="18" charset="0"/>
              </a:rPr>
              <a:t>          </a:t>
            </a:r>
            <a:r>
              <a:rPr lang="ja-JP" altLang="ja-JP" sz="1500" kern="100" dirty="0">
                <a:latin typeface="Century" panose="02040604050505020304" pitchFamily="18" charset="0"/>
                <a:ea typeface="ＭＳ 明朝" panose="02020609040205080304" pitchFamily="17" charset="-128"/>
                <a:cs typeface="Times New Roman" panose="02020603050405020304" pitchFamily="18" charset="0"/>
              </a:rPr>
              <a:t>所がこれを定める。</a:t>
            </a:r>
            <a:endParaRPr lang="ja-JP" altLang="ja-JP" sz="1500" kern="100" dirty="0">
              <a:latin typeface="游明朝" panose="02020400000000000000" pitchFamily="18" charset="-128"/>
              <a:ea typeface="游明朝" panose="02020400000000000000" pitchFamily="18" charset="-128"/>
              <a:cs typeface="Times New Roman" panose="02020603050405020304" pitchFamily="18" charset="0"/>
            </a:endParaRPr>
          </a:p>
          <a:p>
            <a:pPr>
              <a:tabLst>
                <a:tab pos="266700" algn="l"/>
              </a:tabLst>
            </a:pPr>
            <a:r>
              <a:rPr lang="ja-JP" altLang="ja-JP" sz="1500" kern="100" dirty="0">
                <a:latin typeface="Century" panose="02040604050505020304" pitchFamily="18" charset="0"/>
                <a:ea typeface="ＭＳ 明朝" panose="02020609040205080304" pitchFamily="17" charset="-128"/>
                <a:cs typeface="Times New Roman" panose="02020603050405020304" pitchFamily="18" charset="0"/>
              </a:rPr>
              <a:t>　　３　裁判所は、子の利益のために親権者を変更することができる。</a:t>
            </a:r>
            <a:endParaRPr lang="en-US" altLang="ja-JP" sz="1500" kern="100" dirty="0">
              <a:latin typeface="Century" panose="02040604050505020304" pitchFamily="18" charset="0"/>
              <a:ea typeface="ＭＳ 明朝" panose="02020609040205080304" pitchFamily="17" charset="-128"/>
              <a:cs typeface="Times New Roman" panose="02020603050405020304" pitchFamily="18" charset="0"/>
            </a:endParaRPr>
          </a:p>
          <a:p>
            <a:pPr>
              <a:tabLst>
                <a:tab pos="266700" algn="l"/>
              </a:tabLst>
            </a:pPr>
            <a:endParaRPr lang="en-US" altLang="ja-JP" sz="1500" kern="100" dirty="0">
              <a:latin typeface="Century" panose="02040604050505020304" pitchFamily="18" charset="0"/>
              <a:ea typeface="ＭＳ 明朝" panose="02020609040205080304" pitchFamily="17" charset="-128"/>
              <a:cs typeface="Times New Roman" panose="02020603050405020304" pitchFamily="18" charset="0"/>
            </a:endParaRPr>
          </a:p>
          <a:p>
            <a:pPr>
              <a:tabLst>
                <a:tab pos="266700" algn="l"/>
              </a:tabLst>
            </a:pPr>
            <a:endParaRPr lang="ja-JP" altLang="ja-JP" sz="1500" kern="100" dirty="0">
              <a:latin typeface="游明朝" panose="02020400000000000000" pitchFamily="18" charset="-128"/>
              <a:ea typeface="游明朝" panose="02020400000000000000" pitchFamily="18" charset="-128"/>
              <a:cs typeface="Times New Roman" panose="02020603050405020304" pitchFamily="18" charset="0"/>
            </a:endParaRPr>
          </a:p>
        </p:txBody>
      </p:sp>
      <p:sp>
        <p:nvSpPr>
          <p:cNvPr id="8" name="テキスト ボックス 7">
            <a:extLst>
              <a:ext uri="{FF2B5EF4-FFF2-40B4-BE49-F238E27FC236}">
                <a16:creationId xmlns:a16="http://schemas.microsoft.com/office/drawing/2014/main" id="{D1D9D898-E075-43AD-9D44-1D44E92FE918}"/>
              </a:ext>
            </a:extLst>
          </p:cNvPr>
          <p:cNvSpPr txBox="1"/>
          <p:nvPr/>
        </p:nvSpPr>
        <p:spPr>
          <a:xfrm>
            <a:off x="7517666" y="2676624"/>
            <a:ext cx="1170623" cy="323165"/>
          </a:xfrm>
          <a:prstGeom prst="rect">
            <a:avLst/>
          </a:prstGeom>
          <a:noFill/>
        </p:spPr>
        <p:txBody>
          <a:bodyPr wrap="square" rtlCol="0">
            <a:spAutoFit/>
          </a:bodyPr>
          <a:lstStyle/>
          <a:p>
            <a:r>
              <a:rPr lang="ja-JP" altLang="en-US" sz="1500" dirty="0">
                <a:latin typeface="ＭＳ ゴシック" panose="020B0609070205080204" pitchFamily="49" charset="-128"/>
                <a:ea typeface="ＭＳ ゴシック" panose="020B0609070205080204" pitchFamily="49" charset="-128"/>
              </a:rPr>
              <a:t>個人の尊厳</a:t>
            </a:r>
          </a:p>
        </p:txBody>
      </p:sp>
      <p:sp>
        <p:nvSpPr>
          <p:cNvPr id="11" name="テキスト ボックス 10">
            <a:extLst>
              <a:ext uri="{FF2B5EF4-FFF2-40B4-BE49-F238E27FC236}">
                <a16:creationId xmlns:a16="http://schemas.microsoft.com/office/drawing/2014/main" id="{08E0D34A-3431-40BA-853E-8F431B2EBFF2}"/>
              </a:ext>
            </a:extLst>
          </p:cNvPr>
          <p:cNvSpPr txBox="1"/>
          <p:nvPr/>
        </p:nvSpPr>
        <p:spPr>
          <a:xfrm>
            <a:off x="2263928" y="2920760"/>
            <a:ext cx="1728192" cy="323165"/>
          </a:xfrm>
          <a:prstGeom prst="rect">
            <a:avLst/>
          </a:prstGeom>
          <a:noFill/>
        </p:spPr>
        <p:txBody>
          <a:bodyPr wrap="square" rtlCol="0">
            <a:spAutoFit/>
          </a:bodyPr>
          <a:lstStyle/>
          <a:p>
            <a:r>
              <a:rPr lang="ja-JP" altLang="en-US" sz="1500" dirty="0">
                <a:latin typeface="ＭＳ ゴシック" panose="020B0609070205080204" pitchFamily="49" charset="-128"/>
                <a:ea typeface="ＭＳ ゴシック" panose="020B0609070205080204" pitchFamily="49" charset="-128"/>
              </a:rPr>
              <a:t>両性の本質的平等</a:t>
            </a:r>
          </a:p>
        </p:txBody>
      </p:sp>
    </p:spTree>
    <p:extLst>
      <p:ext uri="{BB962C8B-B14F-4D97-AF65-F5344CB8AC3E}">
        <p14:creationId xmlns:p14="http://schemas.microsoft.com/office/powerpoint/2010/main" val="18130759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down)">
                                      <p:cBhvr>
                                        <p:cTn id="7" dur="580">
                                          <p:stCondLst>
                                            <p:cond delay="0"/>
                                          </p:stCondLst>
                                        </p:cTn>
                                        <p:tgtEl>
                                          <p:spTgt spid="8"/>
                                        </p:tgtEl>
                                      </p:cBhvr>
                                    </p:animEffect>
                                    <p:anim calcmode="lin" valueType="num">
                                      <p:cBhvr>
                                        <p:cTn id="8" dur="1822"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8"/>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8"/>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8"/>
                                        </p:tgtEl>
                                        <p:attrNameLst>
                                          <p:attrName>ppt_y</p:attrName>
                                        </p:attrNameLst>
                                      </p:cBhvr>
                                      <p:tavLst>
                                        <p:tav tm="0" fmla="#ppt_y-sin(pi*$)/81">
                                          <p:val>
                                            <p:fltVal val="0"/>
                                          </p:val>
                                        </p:tav>
                                        <p:tav tm="100000">
                                          <p:val>
                                            <p:fltVal val="1"/>
                                          </p:val>
                                        </p:tav>
                                      </p:tavLst>
                                    </p:anim>
                                    <p:animScale>
                                      <p:cBhvr>
                                        <p:cTn id="13" dur="26">
                                          <p:stCondLst>
                                            <p:cond delay="650"/>
                                          </p:stCondLst>
                                        </p:cTn>
                                        <p:tgtEl>
                                          <p:spTgt spid="8"/>
                                        </p:tgtEl>
                                      </p:cBhvr>
                                      <p:to x="100000" y="60000"/>
                                    </p:animScale>
                                    <p:animScale>
                                      <p:cBhvr>
                                        <p:cTn id="14" dur="166" decel="50000">
                                          <p:stCondLst>
                                            <p:cond delay="676"/>
                                          </p:stCondLst>
                                        </p:cTn>
                                        <p:tgtEl>
                                          <p:spTgt spid="8"/>
                                        </p:tgtEl>
                                      </p:cBhvr>
                                      <p:to x="100000" y="100000"/>
                                    </p:animScale>
                                    <p:animScale>
                                      <p:cBhvr>
                                        <p:cTn id="15" dur="26">
                                          <p:stCondLst>
                                            <p:cond delay="1312"/>
                                          </p:stCondLst>
                                        </p:cTn>
                                        <p:tgtEl>
                                          <p:spTgt spid="8"/>
                                        </p:tgtEl>
                                      </p:cBhvr>
                                      <p:to x="100000" y="80000"/>
                                    </p:animScale>
                                    <p:animScale>
                                      <p:cBhvr>
                                        <p:cTn id="16" dur="166" decel="50000">
                                          <p:stCondLst>
                                            <p:cond delay="1338"/>
                                          </p:stCondLst>
                                        </p:cTn>
                                        <p:tgtEl>
                                          <p:spTgt spid="8"/>
                                        </p:tgtEl>
                                      </p:cBhvr>
                                      <p:to x="100000" y="100000"/>
                                    </p:animScale>
                                    <p:animScale>
                                      <p:cBhvr>
                                        <p:cTn id="17" dur="26">
                                          <p:stCondLst>
                                            <p:cond delay="1642"/>
                                          </p:stCondLst>
                                        </p:cTn>
                                        <p:tgtEl>
                                          <p:spTgt spid="8"/>
                                        </p:tgtEl>
                                      </p:cBhvr>
                                      <p:to x="100000" y="90000"/>
                                    </p:animScale>
                                    <p:animScale>
                                      <p:cBhvr>
                                        <p:cTn id="18" dur="166" decel="50000">
                                          <p:stCondLst>
                                            <p:cond delay="1668"/>
                                          </p:stCondLst>
                                        </p:cTn>
                                        <p:tgtEl>
                                          <p:spTgt spid="8"/>
                                        </p:tgtEl>
                                      </p:cBhvr>
                                      <p:to x="100000" y="100000"/>
                                    </p:animScale>
                                    <p:animScale>
                                      <p:cBhvr>
                                        <p:cTn id="19" dur="26">
                                          <p:stCondLst>
                                            <p:cond delay="1808"/>
                                          </p:stCondLst>
                                        </p:cTn>
                                        <p:tgtEl>
                                          <p:spTgt spid="8"/>
                                        </p:tgtEl>
                                      </p:cBhvr>
                                      <p:to x="100000" y="95000"/>
                                    </p:animScale>
                                    <p:animScale>
                                      <p:cBhvr>
                                        <p:cTn id="20" dur="166" decel="50000">
                                          <p:stCondLst>
                                            <p:cond delay="1834"/>
                                          </p:stCondLst>
                                        </p:cTn>
                                        <p:tgtEl>
                                          <p:spTgt spid="8"/>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animEffect transition="in" filter="wipe(down)">
                                      <p:cBhvr>
                                        <p:cTn id="25" dur="580">
                                          <p:stCondLst>
                                            <p:cond delay="0"/>
                                          </p:stCondLst>
                                        </p:cTn>
                                        <p:tgtEl>
                                          <p:spTgt spid="11"/>
                                        </p:tgtEl>
                                      </p:cBhvr>
                                    </p:animEffect>
                                    <p:anim calcmode="lin" valueType="num">
                                      <p:cBhvr>
                                        <p:cTn id="26" dur="1822" tmFilter="0,0; 0.14,0.36; 0.43,0.73; 0.71,0.91; 1.0,1.0">
                                          <p:stCondLst>
                                            <p:cond delay="0"/>
                                          </p:stCondLst>
                                        </p:cTn>
                                        <p:tgtEl>
                                          <p:spTgt spid="11"/>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11"/>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11"/>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11"/>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11"/>
                                        </p:tgtEl>
                                        <p:attrNameLst>
                                          <p:attrName>ppt_y</p:attrName>
                                        </p:attrNameLst>
                                      </p:cBhvr>
                                      <p:tavLst>
                                        <p:tav tm="0" fmla="#ppt_y-sin(pi*$)/81">
                                          <p:val>
                                            <p:fltVal val="0"/>
                                          </p:val>
                                        </p:tav>
                                        <p:tav tm="100000">
                                          <p:val>
                                            <p:fltVal val="1"/>
                                          </p:val>
                                        </p:tav>
                                      </p:tavLst>
                                    </p:anim>
                                    <p:animScale>
                                      <p:cBhvr>
                                        <p:cTn id="31" dur="26">
                                          <p:stCondLst>
                                            <p:cond delay="650"/>
                                          </p:stCondLst>
                                        </p:cTn>
                                        <p:tgtEl>
                                          <p:spTgt spid="11"/>
                                        </p:tgtEl>
                                      </p:cBhvr>
                                      <p:to x="100000" y="60000"/>
                                    </p:animScale>
                                    <p:animScale>
                                      <p:cBhvr>
                                        <p:cTn id="32" dur="166" decel="50000">
                                          <p:stCondLst>
                                            <p:cond delay="676"/>
                                          </p:stCondLst>
                                        </p:cTn>
                                        <p:tgtEl>
                                          <p:spTgt spid="11"/>
                                        </p:tgtEl>
                                      </p:cBhvr>
                                      <p:to x="100000" y="100000"/>
                                    </p:animScale>
                                    <p:animScale>
                                      <p:cBhvr>
                                        <p:cTn id="33" dur="26">
                                          <p:stCondLst>
                                            <p:cond delay="1312"/>
                                          </p:stCondLst>
                                        </p:cTn>
                                        <p:tgtEl>
                                          <p:spTgt spid="11"/>
                                        </p:tgtEl>
                                      </p:cBhvr>
                                      <p:to x="100000" y="80000"/>
                                    </p:animScale>
                                    <p:animScale>
                                      <p:cBhvr>
                                        <p:cTn id="34" dur="166" decel="50000">
                                          <p:stCondLst>
                                            <p:cond delay="1338"/>
                                          </p:stCondLst>
                                        </p:cTn>
                                        <p:tgtEl>
                                          <p:spTgt spid="11"/>
                                        </p:tgtEl>
                                      </p:cBhvr>
                                      <p:to x="100000" y="100000"/>
                                    </p:animScale>
                                    <p:animScale>
                                      <p:cBhvr>
                                        <p:cTn id="35" dur="26">
                                          <p:stCondLst>
                                            <p:cond delay="1642"/>
                                          </p:stCondLst>
                                        </p:cTn>
                                        <p:tgtEl>
                                          <p:spTgt spid="11"/>
                                        </p:tgtEl>
                                      </p:cBhvr>
                                      <p:to x="100000" y="90000"/>
                                    </p:animScale>
                                    <p:animScale>
                                      <p:cBhvr>
                                        <p:cTn id="36" dur="166" decel="50000">
                                          <p:stCondLst>
                                            <p:cond delay="1668"/>
                                          </p:stCondLst>
                                        </p:cTn>
                                        <p:tgtEl>
                                          <p:spTgt spid="11"/>
                                        </p:tgtEl>
                                      </p:cBhvr>
                                      <p:to x="100000" y="100000"/>
                                    </p:animScale>
                                    <p:animScale>
                                      <p:cBhvr>
                                        <p:cTn id="37" dur="26">
                                          <p:stCondLst>
                                            <p:cond delay="1808"/>
                                          </p:stCondLst>
                                        </p:cTn>
                                        <p:tgtEl>
                                          <p:spTgt spid="11"/>
                                        </p:tgtEl>
                                      </p:cBhvr>
                                      <p:to x="100000" y="95000"/>
                                    </p:animScale>
                                    <p:animScale>
                                      <p:cBhvr>
                                        <p:cTn id="38" dur="166" decel="50000">
                                          <p:stCondLst>
                                            <p:cond delay="1834"/>
                                          </p:stCondLst>
                                        </p:cTn>
                                        <p:tgtEl>
                                          <p:spTgt spid="11"/>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1" grpId="0"/>
    </p:bldLst>
  </p:timing>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image" Target="../media/image2.jpeg"/></Relationships>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リゾート">
  <a:themeElements>
    <a:clrScheme name="リゾート">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リゾート">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リゾート">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txDef>
      <a:spPr>
        <a:noFill/>
      </a:spPr>
      <a:bodyPr wrap="square" rtlCol="0">
        <a:spAutoFit/>
      </a:bodyPr>
      <a:lstStyle>
        <a:defPPr algn="l">
          <a:defRPr kumimoji="1" dirty="0">
            <a:solidFill>
              <a:schemeClr val="bg1"/>
            </a:solidFill>
          </a:defRPr>
        </a:defPPr>
      </a:lstStyle>
    </a:txDef>
  </a:objectDefaults>
  <a:extraClrSchemeLst/>
</a:theme>
</file>

<file path=ppt/theme/theme3.xml><?xml version="1.0" encoding="utf-8"?>
<a:theme xmlns:a="http://schemas.openxmlformats.org/drawingml/2006/main" name="ハードカバー">
  <a:themeElements>
    <a:clrScheme name="ハードカバー">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ハードカバー">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ハードカバー">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ハードカバー">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themeOverride>
</file>

<file path=docProps/app.xml><?xml version="1.0" encoding="utf-8"?>
<Properties xmlns="http://schemas.openxmlformats.org/officeDocument/2006/extended-properties" xmlns:vt="http://schemas.openxmlformats.org/officeDocument/2006/docPropsVTypes">
  <TotalTime>925</TotalTime>
  <Words>10717</Words>
  <Application>Microsoft Office PowerPoint</Application>
  <PresentationFormat>ワイド画面</PresentationFormat>
  <Paragraphs>1301</Paragraphs>
  <Slides>40</Slides>
  <Notes>15</Notes>
  <HiddenSlides>0</HiddenSlides>
  <MMClips>0</MMClips>
  <ScaleCrop>false</ScaleCrop>
  <HeadingPairs>
    <vt:vector size="6" baseType="variant">
      <vt:variant>
        <vt:lpstr>使用されているフォント</vt:lpstr>
      </vt:variant>
      <vt:variant>
        <vt:i4>13</vt:i4>
      </vt:variant>
      <vt:variant>
        <vt:lpstr>テーマ</vt:lpstr>
      </vt:variant>
      <vt:variant>
        <vt:i4>3</vt:i4>
      </vt:variant>
      <vt:variant>
        <vt:lpstr>スライド タイトル</vt:lpstr>
      </vt:variant>
      <vt:variant>
        <vt:i4>40</vt:i4>
      </vt:variant>
    </vt:vector>
  </HeadingPairs>
  <TitlesOfParts>
    <vt:vector size="56" baseType="lpstr">
      <vt:lpstr>HGP明朝E</vt:lpstr>
      <vt:lpstr>ＭＳ ゴシック</vt:lpstr>
      <vt:lpstr>ＭＳ 明朝</vt:lpstr>
      <vt:lpstr>游ゴシック</vt:lpstr>
      <vt:lpstr>游ゴシック Light</vt:lpstr>
      <vt:lpstr>游明朝</vt:lpstr>
      <vt:lpstr>Arial</vt:lpstr>
      <vt:lpstr>Book Antiqua</vt:lpstr>
      <vt:lpstr>Calibri</vt:lpstr>
      <vt:lpstr>Century</vt:lpstr>
      <vt:lpstr>Constantia</vt:lpstr>
      <vt:lpstr>Wingdings</vt:lpstr>
      <vt:lpstr>Wingdings 2</vt:lpstr>
      <vt:lpstr>Office テーマ</vt:lpstr>
      <vt:lpstr>リゾート</vt:lpstr>
      <vt:lpstr>ハードカバー</vt:lpstr>
      <vt:lpstr>空家等調査業務について  －所有者等（相続人）調査の依頼を受けたら―</vt:lpstr>
      <vt:lpstr>第１部　空家等の所有者調査業務とは</vt:lpstr>
      <vt:lpstr>第２部　相続の基礎</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第３部　平成30年法改正について（別紙６参照）</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ご清聴ありがとうございました</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相続について  －遺産分割協議書の依頼を受けたら―</dc:title>
  <dc:creator>なべたけんじ</dc:creator>
  <cp:lastModifiedBy>建治 鍋田</cp:lastModifiedBy>
  <cp:revision>23</cp:revision>
  <dcterms:created xsi:type="dcterms:W3CDTF">2021-11-08T02:32:03Z</dcterms:created>
  <dcterms:modified xsi:type="dcterms:W3CDTF">2026-04-06T01:53:30Z</dcterms:modified>
</cp:coreProperties>
</file>