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007" r:id="rId1"/>
  </p:sldMasterIdLst>
  <p:notesMasterIdLst>
    <p:notesMasterId r:id="rId62"/>
  </p:notesMasterIdLst>
  <p:handoutMasterIdLst>
    <p:handoutMasterId r:id="rId63"/>
  </p:handoutMasterIdLst>
  <p:sldIdLst>
    <p:sldId id="256" r:id="rId2"/>
    <p:sldId id="336" r:id="rId3"/>
    <p:sldId id="344" r:id="rId4"/>
    <p:sldId id="331" r:id="rId5"/>
    <p:sldId id="332" r:id="rId6"/>
    <p:sldId id="335" r:id="rId7"/>
    <p:sldId id="345" r:id="rId8"/>
    <p:sldId id="346" r:id="rId9"/>
    <p:sldId id="347" r:id="rId10"/>
    <p:sldId id="348" r:id="rId11"/>
    <p:sldId id="349" r:id="rId12"/>
    <p:sldId id="350" r:id="rId13"/>
    <p:sldId id="351" r:id="rId14"/>
    <p:sldId id="352" r:id="rId15"/>
    <p:sldId id="353" r:id="rId16"/>
    <p:sldId id="354" r:id="rId17"/>
    <p:sldId id="355" r:id="rId18"/>
    <p:sldId id="356" r:id="rId19"/>
    <p:sldId id="357" r:id="rId20"/>
    <p:sldId id="358" r:id="rId21"/>
    <p:sldId id="359" r:id="rId22"/>
    <p:sldId id="362" r:id="rId23"/>
    <p:sldId id="361" r:id="rId24"/>
    <p:sldId id="360" r:id="rId25"/>
    <p:sldId id="363" r:id="rId26"/>
    <p:sldId id="365" r:id="rId27"/>
    <p:sldId id="364" r:id="rId28"/>
    <p:sldId id="368" r:id="rId29"/>
    <p:sldId id="367" r:id="rId30"/>
    <p:sldId id="369" r:id="rId31"/>
    <p:sldId id="366" r:id="rId32"/>
    <p:sldId id="372" r:id="rId33"/>
    <p:sldId id="371" r:id="rId34"/>
    <p:sldId id="370" r:id="rId35"/>
    <p:sldId id="374" r:id="rId36"/>
    <p:sldId id="373" r:id="rId37"/>
    <p:sldId id="375" r:id="rId38"/>
    <p:sldId id="377" r:id="rId39"/>
    <p:sldId id="376" r:id="rId40"/>
    <p:sldId id="378" r:id="rId41"/>
    <p:sldId id="380" r:id="rId42"/>
    <p:sldId id="381" r:id="rId43"/>
    <p:sldId id="383" r:id="rId44"/>
    <p:sldId id="382" r:id="rId45"/>
    <p:sldId id="379" r:id="rId46"/>
    <p:sldId id="385" r:id="rId47"/>
    <p:sldId id="384" r:id="rId48"/>
    <p:sldId id="387" r:id="rId49"/>
    <p:sldId id="386" r:id="rId50"/>
    <p:sldId id="389" r:id="rId51"/>
    <p:sldId id="388" r:id="rId52"/>
    <p:sldId id="391" r:id="rId53"/>
    <p:sldId id="390" r:id="rId54"/>
    <p:sldId id="394" r:id="rId55"/>
    <p:sldId id="396" r:id="rId56"/>
    <p:sldId id="392" r:id="rId57"/>
    <p:sldId id="401" r:id="rId58"/>
    <p:sldId id="402" r:id="rId59"/>
    <p:sldId id="404" r:id="rId60"/>
    <p:sldId id="397" r:id="rId6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27AB4AD6-726C-4D28-B768-186350D58317}">
          <p14:sldIdLst>
            <p14:sldId id="256"/>
            <p14:sldId id="336"/>
            <p14:sldId id="344"/>
            <p14:sldId id="331"/>
            <p14:sldId id="332"/>
            <p14:sldId id="335"/>
            <p14:sldId id="345"/>
            <p14:sldId id="346"/>
            <p14:sldId id="347"/>
            <p14:sldId id="348"/>
            <p14:sldId id="349"/>
            <p14:sldId id="350"/>
            <p14:sldId id="351"/>
            <p14:sldId id="352"/>
            <p14:sldId id="353"/>
            <p14:sldId id="354"/>
            <p14:sldId id="355"/>
            <p14:sldId id="356"/>
            <p14:sldId id="357"/>
            <p14:sldId id="358"/>
            <p14:sldId id="359"/>
            <p14:sldId id="362"/>
            <p14:sldId id="361"/>
            <p14:sldId id="360"/>
            <p14:sldId id="363"/>
            <p14:sldId id="365"/>
            <p14:sldId id="364"/>
            <p14:sldId id="368"/>
            <p14:sldId id="367"/>
            <p14:sldId id="369"/>
            <p14:sldId id="366"/>
            <p14:sldId id="372"/>
            <p14:sldId id="371"/>
            <p14:sldId id="370"/>
            <p14:sldId id="374"/>
            <p14:sldId id="373"/>
            <p14:sldId id="375"/>
            <p14:sldId id="377"/>
            <p14:sldId id="376"/>
            <p14:sldId id="378"/>
            <p14:sldId id="380"/>
            <p14:sldId id="381"/>
            <p14:sldId id="383"/>
            <p14:sldId id="382"/>
            <p14:sldId id="379"/>
            <p14:sldId id="385"/>
            <p14:sldId id="384"/>
            <p14:sldId id="387"/>
            <p14:sldId id="386"/>
            <p14:sldId id="389"/>
            <p14:sldId id="388"/>
            <p14:sldId id="391"/>
            <p14:sldId id="390"/>
            <p14:sldId id="394"/>
            <p14:sldId id="396"/>
            <p14:sldId id="392"/>
            <p14:sldId id="401"/>
            <p14:sldId id="402"/>
            <p14:sldId id="404"/>
            <p14:sldId id="397"/>
          </p14:sldIdLst>
        </p14:section>
        <p14:section name="タイトルなしのセクション" id="{B183043D-9E90-4AFD-91F8-57CC77C5D510}">
          <p14:sldIdLst/>
        </p14:section>
        <p14:section name="タイトルなしのセクション" id="{AE7621D5-C2BE-4025-9EB8-6865AD0F3A7C}">
          <p14:sldIdLst/>
        </p14:section>
        <p14:section name="タイトルなしのセクション" id="{86041F1A-C223-44C6-95FA-D3308AC8792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なべたけんじ" initials="な" lastIdx="2" clrIdx="0">
    <p:extLst>
      <p:ext uri="{19B8F6BF-5375-455C-9EA6-DF929625EA0E}">
        <p15:presenceInfo xmlns:p15="http://schemas.microsoft.com/office/powerpoint/2012/main" userId="なべたけんじ"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509576-189B-4C83-9664-74FC25BAEF97}" v="1153" dt="2019-09-07T07:14:13.38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28" autoAdjust="0"/>
    <p:restoredTop sz="87294" autoAdjust="0"/>
  </p:normalViewPr>
  <p:slideViewPr>
    <p:cSldViewPr>
      <p:cViewPr varScale="1">
        <p:scale>
          <a:sx n="96" d="100"/>
          <a:sy n="96" d="100"/>
        </p:scale>
        <p:origin x="1974" y="90"/>
      </p:cViewPr>
      <p:guideLst>
        <p:guide orient="horz" pos="2160"/>
        <p:guide pos="2880"/>
      </p:guideLst>
    </p:cSldViewPr>
  </p:slideViewPr>
  <p:outlineViewPr>
    <p:cViewPr>
      <p:scale>
        <a:sx n="33" d="100"/>
        <a:sy n="33" d="100"/>
      </p:scale>
      <p:origin x="66" y="1369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handoutMaster" Target="handoutMasters/handout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ommentAuthors" Target="commentAuthors.xml"/><Relationship Id="rId69"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F431C4A-6DD7-416B-BA2F-BCFBB4C2B5C4}"/>
              </a:ext>
            </a:extLst>
          </p:cNvPr>
          <p:cNvSpPr>
            <a:spLocks noGrp="1"/>
          </p:cNvSpPr>
          <p:nvPr>
            <p:ph type="hdr" sz="quarter"/>
          </p:nvPr>
        </p:nvSpPr>
        <p:spPr>
          <a:xfrm>
            <a:off x="1" y="0"/>
            <a:ext cx="2945427" cy="497093"/>
          </a:xfrm>
          <a:prstGeom prst="rect">
            <a:avLst/>
          </a:prstGeom>
        </p:spPr>
        <p:txBody>
          <a:bodyPr vert="horz" lIns="98602" tIns="49300" rIns="98602" bIns="49300" rtlCol="0"/>
          <a:lstStyle>
            <a:lvl1pPr algn="l">
              <a:defRPr sz="1300"/>
            </a:lvl1pPr>
          </a:lstStyle>
          <a:p>
            <a:endParaRPr kumimoji="1" lang="ja-JP" altLang="en-US"/>
          </a:p>
        </p:txBody>
      </p:sp>
      <p:sp>
        <p:nvSpPr>
          <p:cNvPr id="3" name="日付プレースホルダー 2">
            <a:extLst>
              <a:ext uri="{FF2B5EF4-FFF2-40B4-BE49-F238E27FC236}">
                <a16:creationId xmlns:a16="http://schemas.microsoft.com/office/drawing/2014/main" id="{B1581B44-6973-42C6-BADB-7A5C5757454F}"/>
              </a:ext>
            </a:extLst>
          </p:cNvPr>
          <p:cNvSpPr>
            <a:spLocks noGrp="1"/>
          </p:cNvSpPr>
          <p:nvPr>
            <p:ph type="dt" sz="quarter" idx="1"/>
          </p:nvPr>
        </p:nvSpPr>
        <p:spPr>
          <a:xfrm>
            <a:off x="3850505" y="0"/>
            <a:ext cx="2945427" cy="497093"/>
          </a:xfrm>
          <a:prstGeom prst="rect">
            <a:avLst/>
          </a:prstGeom>
        </p:spPr>
        <p:txBody>
          <a:bodyPr vert="horz" lIns="98602" tIns="49300" rIns="98602" bIns="49300" rtlCol="0"/>
          <a:lstStyle>
            <a:lvl1pPr algn="r">
              <a:defRPr sz="1300"/>
            </a:lvl1pPr>
          </a:lstStyle>
          <a:p>
            <a:r>
              <a:rPr kumimoji="1" lang="en-US" altLang="ja-JP"/>
              <a:t>2020/2/14</a:t>
            </a:r>
            <a:endParaRPr kumimoji="1" lang="ja-JP" altLang="en-US"/>
          </a:p>
        </p:txBody>
      </p:sp>
      <p:sp>
        <p:nvSpPr>
          <p:cNvPr id="4" name="フッター プレースホルダー 3">
            <a:extLst>
              <a:ext uri="{FF2B5EF4-FFF2-40B4-BE49-F238E27FC236}">
                <a16:creationId xmlns:a16="http://schemas.microsoft.com/office/drawing/2014/main" id="{D33D59E8-2175-4410-B14F-7DE6008B6105}"/>
              </a:ext>
            </a:extLst>
          </p:cNvPr>
          <p:cNvSpPr>
            <a:spLocks noGrp="1"/>
          </p:cNvSpPr>
          <p:nvPr>
            <p:ph type="ftr" sz="quarter" idx="2"/>
          </p:nvPr>
        </p:nvSpPr>
        <p:spPr>
          <a:xfrm>
            <a:off x="1" y="9429546"/>
            <a:ext cx="2945427" cy="497093"/>
          </a:xfrm>
          <a:prstGeom prst="rect">
            <a:avLst/>
          </a:prstGeom>
        </p:spPr>
        <p:txBody>
          <a:bodyPr vert="horz" lIns="98602" tIns="49300" rIns="98602" bIns="49300" rtlCol="0" anchor="b"/>
          <a:lstStyle>
            <a:lvl1pPr algn="l">
              <a:defRPr sz="1300"/>
            </a:lvl1pPr>
          </a:lstStyle>
          <a:p>
            <a:endParaRPr kumimoji="1" lang="ja-JP" altLang="en-US"/>
          </a:p>
        </p:txBody>
      </p:sp>
      <p:sp>
        <p:nvSpPr>
          <p:cNvPr id="5" name="スライド番号プレースホルダー 4">
            <a:extLst>
              <a:ext uri="{FF2B5EF4-FFF2-40B4-BE49-F238E27FC236}">
                <a16:creationId xmlns:a16="http://schemas.microsoft.com/office/drawing/2014/main" id="{93FF1257-AD99-426C-9E6A-6F0FA3905F72}"/>
              </a:ext>
            </a:extLst>
          </p:cNvPr>
          <p:cNvSpPr>
            <a:spLocks noGrp="1"/>
          </p:cNvSpPr>
          <p:nvPr>
            <p:ph type="sldNum" sz="quarter" idx="3"/>
          </p:nvPr>
        </p:nvSpPr>
        <p:spPr>
          <a:xfrm>
            <a:off x="3850505" y="9429546"/>
            <a:ext cx="2945427" cy="497093"/>
          </a:xfrm>
          <a:prstGeom prst="rect">
            <a:avLst/>
          </a:prstGeom>
        </p:spPr>
        <p:txBody>
          <a:bodyPr vert="horz" lIns="98602" tIns="49300" rIns="98602" bIns="49300" rtlCol="0" anchor="b"/>
          <a:lstStyle>
            <a:lvl1pPr algn="r">
              <a:defRPr sz="1300"/>
            </a:lvl1pPr>
          </a:lstStyle>
          <a:p>
            <a:fld id="{EC2C558D-C310-45F2-86EE-B8BA2FF08C06}" type="slidenum">
              <a:rPr kumimoji="1" lang="ja-JP" altLang="en-US" smtClean="0"/>
              <a:t>‹#›</a:t>
            </a:fld>
            <a:endParaRPr kumimoji="1" lang="ja-JP" altLang="en-US"/>
          </a:p>
        </p:txBody>
      </p:sp>
    </p:spTree>
    <p:extLst>
      <p:ext uri="{BB962C8B-B14F-4D97-AF65-F5344CB8AC3E}">
        <p14:creationId xmlns:p14="http://schemas.microsoft.com/office/powerpoint/2010/main" val="148928680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5448" cy="496253"/>
          </a:xfrm>
          <a:prstGeom prst="rect">
            <a:avLst/>
          </a:prstGeom>
        </p:spPr>
        <p:txBody>
          <a:bodyPr vert="horz" lIns="91292" tIns="45646" rIns="91292" bIns="4564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0644" y="1"/>
            <a:ext cx="2945448" cy="496253"/>
          </a:xfrm>
          <a:prstGeom prst="rect">
            <a:avLst/>
          </a:prstGeom>
        </p:spPr>
        <p:txBody>
          <a:bodyPr vert="horz" lIns="91292" tIns="45646" rIns="91292" bIns="45646" rtlCol="0"/>
          <a:lstStyle>
            <a:lvl1pPr algn="r" fontAlgn="auto">
              <a:spcBef>
                <a:spcPts val="0"/>
              </a:spcBef>
              <a:spcAft>
                <a:spcPts val="0"/>
              </a:spcAft>
              <a:defRPr sz="1200">
                <a:latin typeface="+mn-lt"/>
                <a:ea typeface="+mn-ea"/>
              </a:defRPr>
            </a:lvl1pPr>
          </a:lstStyle>
          <a:p>
            <a:pPr>
              <a:defRPr/>
            </a:pPr>
            <a:r>
              <a:rPr lang="en-US" altLang="ja-JP"/>
              <a:t>2020/2/14</a:t>
            </a:r>
            <a:endParaRPr lang="ja-JP" altLang="en-US"/>
          </a:p>
        </p:txBody>
      </p:sp>
      <p:sp>
        <p:nvSpPr>
          <p:cNvPr id="4" name="スライド イメージ プレースホルダー 3"/>
          <p:cNvSpPr>
            <a:spLocks noGrp="1" noRot="1" noChangeAspect="1"/>
          </p:cNvSpPr>
          <p:nvPr>
            <p:ph type="sldImg" idx="2"/>
          </p:nvPr>
        </p:nvSpPr>
        <p:spPr>
          <a:xfrm>
            <a:off x="919163" y="746125"/>
            <a:ext cx="4959350" cy="3719513"/>
          </a:xfrm>
          <a:prstGeom prst="rect">
            <a:avLst/>
          </a:prstGeom>
          <a:noFill/>
          <a:ln w="12700">
            <a:solidFill>
              <a:prstClr val="black"/>
            </a:solidFill>
          </a:ln>
        </p:spPr>
        <p:txBody>
          <a:bodyPr vert="horz" lIns="91292" tIns="45646" rIns="91292" bIns="45646" rtlCol="0" anchor="ctr"/>
          <a:lstStyle/>
          <a:p>
            <a:pPr lvl="0"/>
            <a:endParaRPr lang="ja-JP" altLang="en-US" noProof="0"/>
          </a:p>
        </p:txBody>
      </p:sp>
      <p:sp>
        <p:nvSpPr>
          <p:cNvPr id="5" name="ノート プレースホルダー 4"/>
          <p:cNvSpPr>
            <a:spLocks noGrp="1"/>
          </p:cNvSpPr>
          <p:nvPr>
            <p:ph type="body" sz="quarter" idx="3"/>
          </p:nvPr>
        </p:nvSpPr>
        <p:spPr>
          <a:xfrm>
            <a:off x="680085" y="4715193"/>
            <a:ext cx="5437506" cy="4466274"/>
          </a:xfrm>
          <a:prstGeom prst="rect">
            <a:avLst/>
          </a:prstGeom>
        </p:spPr>
        <p:txBody>
          <a:bodyPr vert="horz" lIns="91292" tIns="45646" rIns="91292" bIns="45646"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2" y="9428801"/>
            <a:ext cx="2945448" cy="496252"/>
          </a:xfrm>
          <a:prstGeom prst="rect">
            <a:avLst/>
          </a:prstGeom>
        </p:spPr>
        <p:txBody>
          <a:bodyPr vert="horz" lIns="91292" tIns="45646" rIns="91292" bIns="4564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0644" y="9428801"/>
            <a:ext cx="2945448" cy="496252"/>
          </a:xfrm>
          <a:prstGeom prst="rect">
            <a:avLst/>
          </a:prstGeom>
        </p:spPr>
        <p:txBody>
          <a:bodyPr vert="horz" lIns="91292" tIns="45646" rIns="91292" bIns="45646" rtlCol="0" anchor="b"/>
          <a:lstStyle>
            <a:lvl1pPr algn="r" fontAlgn="auto">
              <a:spcBef>
                <a:spcPts val="0"/>
              </a:spcBef>
              <a:spcAft>
                <a:spcPts val="0"/>
              </a:spcAft>
              <a:defRPr sz="1200">
                <a:latin typeface="+mn-lt"/>
                <a:ea typeface="+mn-ea"/>
              </a:defRPr>
            </a:lvl1pPr>
          </a:lstStyle>
          <a:p>
            <a:pPr>
              <a:defRPr/>
            </a:pPr>
            <a:fld id="{2D0E5591-5B43-4819-A435-CEB7C4972D97}" type="slidenum">
              <a:rPr lang="ja-JP" altLang="en-US"/>
              <a:pPr>
                <a:defRPr/>
              </a:pPr>
              <a:t>‹#›</a:t>
            </a:fld>
            <a:endParaRPr lang="ja-JP" altLang="en-US"/>
          </a:p>
        </p:txBody>
      </p:sp>
    </p:spTree>
    <p:extLst>
      <p:ext uri="{BB962C8B-B14F-4D97-AF65-F5344CB8AC3E}">
        <p14:creationId xmlns:p14="http://schemas.microsoft.com/office/powerpoint/2010/main" val="1244919020"/>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
          </p:nvPr>
        </p:nvSpPr>
        <p:spPr/>
        <p:txBody>
          <a:bodyPr/>
          <a:lstStyle/>
          <a:p>
            <a:pPr>
              <a:defRPr/>
            </a:pPr>
            <a:r>
              <a:rPr lang="en-US" altLang="ja-JP"/>
              <a:t>2020/2/14</a:t>
            </a:r>
            <a:endParaRPr lang="ja-JP" altLang="en-US"/>
          </a:p>
        </p:txBody>
      </p:sp>
      <p:sp>
        <p:nvSpPr>
          <p:cNvPr id="5" name="スライド番号プレースホルダー 4"/>
          <p:cNvSpPr>
            <a:spLocks noGrp="1"/>
          </p:cNvSpPr>
          <p:nvPr>
            <p:ph type="sldNum" sz="quarter" idx="5"/>
          </p:nvPr>
        </p:nvSpPr>
        <p:spPr/>
        <p:txBody>
          <a:bodyPr/>
          <a:lstStyle/>
          <a:p>
            <a:pPr>
              <a:defRPr/>
            </a:pPr>
            <a:fld id="{2D0E5591-5B43-4819-A435-CEB7C4972D97}" type="slidenum">
              <a:rPr lang="ja-JP" altLang="en-US" smtClean="0"/>
              <a:pPr>
                <a:defRPr/>
              </a:pPr>
              <a:t>12</a:t>
            </a:fld>
            <a:endParaRPr lang="ja-JP" altLang="en-US"/>
          </a:p>
        </p:txBody>
      </p:sp>
    </p:spTree>
    <p:extLst>
      <p:ext uri="{BB962C8B-B14F-4D97-AF65-F5344CB8AC3E}">
        <p14:creationId xmlns:p14="http://schemas.microsoft.com/office/powerpoint/2010/main" val="342510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fld id="{E220EDE0-91A8-4E29-882A-A5ADDDD538FD}" type="datetime1">
              <a:rPr lang="ja-JP" altLang="en-US" smtClean="0"/>
              <a:pPr>
                <a:defRPr/>
              </a:pPr>
              <a:t>2026/4/6</a:t>
            </a:fld>
            <a:endParaRPr lang="ja-JP"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FF04AA5-E91C-41C4-851B-8D59C9791F63}" type="slidenum">
              <a:rPr lang="ja-JP" altLang="en-US" smtClean="0"/>
              <a:pPr>
                <a:defRPr/>
              </a:pPr>
              <a:t>‹#›</a:t>
            </a:fld>
            <a:endParaRPr lang="ja-JP" altLang="en-US" dirty="0"/>
          </a:p>
        </p:txBody>
      </p:sp>
    </p:spTree>
    <p:extLst>
      <p:ext uri="{BB962C8B-B14F-4D97-AF65-F5344CB8AC3E}">
        <p14:creationId xmlns:p14="http://schemas.microsoft.com/office/powerpoint/2010/main" val="2160677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1469ADE0-5187-4B0B-A36D-1FC9A2C34AD1}" type="datetime1">
              <a:rPr lang="ja-JP" altLang="en-US" smtClean="0"/>
              <a:pPr>
                <a:defRPr/>
              </a:pPr>
              <a:t>2026/4/6</a:t>
            </a:fld>
            <a:endParaRPr lang="ja-JP"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E96F4AC-8C3E-4593-8136-B907550E2A85}" type="slidenum">
              <a:rPr lang="ja-JP" altLang="en-US" smtClean="0"/>
              <a:pPr>
                <a:defRPr/>
              </a:pPr>
              <a:t>‹#›</a:t>
            </a:fld>
            <a:endParaRPr lang="ja-JP" altLang="en-US"/>
          </a:p>
        </p:txBody>
      </p:sp>
    </p:spTree>
    <p:extLst>
      <p:ext uri="{BB962C8B-B14F-4D97-AF65-F5344CB8AC3E}">
        <p14:creationId xmlns:p14="http://schemas.microsoft.com/office/powerpoint/2010/main" val="57523668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C2C803D6-CE44-41D3-8F70-1C2A96ED0D12}" type="datetime1">
              <a:rPr lang="ja-JP" altLang="en-US" smtClean="0"/>
              <a:pPr>
                <a:defRPr/>
              </a:pPr>
              <a:t>2026/4/6</a:t>
            </a:fld>
            <a:endParaRPr lang="ja-JP"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6C0D305-4ECA-4B16-B1F1-41A2F29099A9}" type="slidenum">
              <a:rPr lang="ja-JP" altLang="en-US" smtClean="0"/>
              <a:pPr>
                <a:defRPr/>
              </a:pPr>
              <a:t>‹#›</a:t>
            </a:fld>
            <a:endParaRPr lang="ja-JP" altLang="en-US"/>
          </a:p>
        </p:txBody>
      </p:sp>
    </p:spTree>
    <p:extLst>
      <p:ext uri="{BB962C8B-B14F-4D97-AF65-F5344CB8AC3E}">
        <p14:creationId xmlns:p14="http://schemas.microsoft.com/office/powerpoint/2010/main" val="2476090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B48B4457-9E42-4DB7-A6B3-5ECBE973FDF8}" type="datetime1">
              <a:rPr lang="ja-JP" altLang="en-US" smtClean="0"/>
              <a:pPr>
                <a:defRPr/>
              </a:pPr>
              <a:t>2026/4/6</a:t>
            </a:fld>
            <a:endParaRPr lang="ja-JP"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45BA4EA-5EFA-460C-8880-04B9C92D5A26}" type="slidenum">
              <a:rPr lang="ja-JP" altLang="en-US" smtClean="0"/>
              <a:pPr>
                <a:defRPr/>
              </a:pPr>
              <a:t>‹#›</a:t>
            </a:fld>
            <a:endParaRPr lang="ja-JP" altLang="en-US"/>
          </a:p>
        </p:txBody>
      </p:sp>
    </p:spTree>
    <p:extLst>
      <p:ext uri="{BB962C8B-B14F-4D97-AF65-F5344CB8AC3E}">
        <p14:creationId xmlns:p14="http://schemas.microsoft.com/office/powerpoint/2010/main" val="325929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5CF03770-1541-40A2-AED3-414F7269582C}" type="datetime1">
              <a:rPr lang="ja-JP" altLang="en-US" smtClean="0"/>
              <a:pPr>
                <a:defRPr/>
              </a:pPr>
              <a:t>2026/4/6</a:t>
            </a:fld>
            <a:endParaRPr lang="ja-JP"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7C66881-5A60-45A5-BDC0-34FF6071E735}" type="slidenum">
              <a:rPr lang="ja-JP" altLang="en-US" smtClean="0"/>
              <a:pPr>
                <a:defRPr/>
              </a:pPr>
              <a:t>‹#›</a:t>
            </a:fld>
            <a:endParaRPr lang="ja-JP" altLang="en-US"/>
          </a:p>
        </p:txBody>
      </p:sp>
    </p:spTree>
    <p:extLst>
      <p:ext uri="{BB962C8B-B14F-4D97-AF65-F5344CB8AC3E}">
        <p14:creationId xmlns:p14="http://schemas.microsoft.com/office/powerpoint/2010/main" val="4173844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fld id="{8FBE8B75-4940-42C1-A6A6-4FBA832487AA}" type="datetime1">
              <a:rPr lang="ja-JP" altLang="en-US" smtClean="0"/>
              <a:pPr>
                <a:defRPr/>
              </a:pPr>
              <a:t>2026/4/6</a:t>
            </a:fld>
            <a:endParaRPr lang="ja-JP" alt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C32A3C7B-96FC-44D3-BD7B-5060F76BBF8A}" type="slidenum">
              <a:rPr lang="ja-JP" altLang="en-US" smtClean="0"/>
              <a:pPr>
                <a:defRPr/>
              </a:pPr>
              <a:t>‹#›</a:t>
            </a:fld>
            <a:endParaRPr lang="ja-JP" altLang="en-US"/>
          </a:p>
        </p:txBody>
      </p:sp>
    </p:spTree>
    <p:extLst>
      <p:ext uri="{BB962C8B-B14F-4D97-AF65-F5344CB8AC3E}">
        <p14:creationId xmlns:p14="http://schemas.microsoft.com/office/powerpoint/2010/main" val="2918245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fld id="{B5AFAC15-D0BD-4593-A7D0-FAD7B7ACBBEF}" type="datetime1">
              <a:rPr lang="ja-JP" altLang="en-US" smtClean="0"/>
              <a:pPr>
                <a:defRPr/>
              </a:pPr>
              <a:t>2026/4/6</a:t>
            </a:fld>
            <a:endParaRPr lang="ja-JP" alt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FCF3D0E-D3DA-437C-81C1-EBDBE4B822A7}" type="slidenum">
              <a:rPr lang="ja-JP" altLang="en-US" smtClean="0"/>
              <a:pPr>
                <a:defRPr/>
              </a:pPr>
              <a:t>‹#›</a:t>
            </a:fld>
            <a:endParaRPr lang="ja-JP" altLang="en-US"/>
          </a:p>
        </p:txBody>
      </p:sp>
    </p:spTree>
    <p:extLst>
      <p:ext uri="{BB962C8B-B14F-4D97-AF65-F5344CB8AC3E}">
        <p14:creationId xmlns:p14="http://schemas.microsoft.com/office/powerpoint/2010/main" val="3501380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fld id="{159182DA-6980-4E76-A255-8B49E62DF406}" type="datetime1">
              <a:rPr lang="ja-JP" altLang="en-US" smtClean="0"/>
              <a:pPr>
                <a:defRPr/>
              </a:pPr>
              <a:t>2026/4/6</a:t>
            </a:fld>
            <a:endParaRPr lang="ja-JP" alt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2590A188-9541-4626-9835-5B6E5D25BE03}" type="slidenum">
              <a:rPr lang="ja-JP" altLang="en-US" smtClean="0"/>
              <a:pPr>
                <a:defRPr/>
              </a:pPr>
              <a:t>‹#›</a:t>
            </a:fld>
            <a:endParaRPr lang="ja-JP" altLang="en-US"/>
          </a:p>
        </p:txBody>
      </p:sp>
    </p:spTree>
    <p:extLst>
      <p:ext uri="{BB962C8B-B14F-4D97-AF65-F5344CB8AC3E}">
        <p14:creationId xmlns:p14="http://schemas.microsoft.com/office/powerpoint/2010/main" val="327312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114D81E-6ECD-4160-BC90-1A06701CCC98}" type="datetime1">
              <a:rPr lang="ja-JP" altLang="en-US" smtClean="0"/>
              <a:pPr>
                <a:defRPr/>
              </a:pPr>
              <a:t>2026/4/6</a:t>
            </a:fld>
            <a:endParaRPr lang="ja-JP" alt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F158CB9-21CC-484F-B0A4-95961B853DED}" type="slidenum">
              <a:rPr lang="ja-JP" altLang="en-US" smtClean="0"/>
              <a:pPr>
                <a:defRPr/>
              </a:pPr>
              <a:t>‹#›</a:t>
            </a:fld>
            <a:endParaRPr lang="ja-JP" altLang="en-US"/>
          </a:p>
        </p:txBody>
      </p:sp>
    </p:spTree>
    <p:extLst>
      <p:ext uri="{BB962C8B-B14F-4D97-AF65-F5344CB8AC3E}">
        <p14:creationId xmlns:p14="http://schemas.microsoft.com/office/powerpoint/2010/main" val="1820745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1469ADE0-5187-4B0B-A36D-1FC9A2C34AD1}" type="datetime1">
              <a:rPr lang="ja-JP" altLang="en-US" smtClean="0"/>
              <a:pPr>
                <a:defRPr/>
              </a:pPr>
              <a:t>2026/4/6</a:t>
            </a:fld>
            <a:endParaRPr lang="ja-JP" alt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E96F4AC-8C3E-4593-8136-B907550E2A85}" type="slidenum">
              <a:rPr lang="ja-JP" altLang="en-US" smtClean="0"/>
              <a:pPr>
                <a:defRPr/>
              </a:pPr>
              <a:t>‹#›</a:t>
            </a:fld>
            <a:endParaRPr lang="ja-JP" altLang="en-US"/>
          </a:p>
        </p:txBody>
      </p:sp>
    </p:spTree>
    <p:extLst>
      <p:ext uri="{BB962C8B-B14F-4D97-AF65-F5344CB8AC3E}">
        <p14:creationId xmlns:p14="http://schemas.microsoft.com/office/powerpoint/2010/main" val="339901768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EB663244-645F-4FB8-96D9-6027EF7A0D5A}" type="datetime1">
              <a:rPr lang="ja-JP" altLang="en-US" smtClean="0"/>
              <a:pPr>
                <a:defRPr/>
              </a:pPr>
              <a:t>2026/4/6</a:t>
            </a:fld>
            <a:endParaRPr lang="ja-JP" alt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02322EA-BD02-47F5-A457-2A37B49A5D3F}" type="slidenum">
              <a:rPr lang="ja-JP" altLang="en-US" smtClean="0"/>
              <a:pPr>
                <a:defRPr/>
              </a:pPr>
              <a:t>‹#›</a:t>
            </a:fld>
            <a:endParaRPr lang="ja-JP" altLang="en-US"/>
          </a:p>
        </p:txBody>
      </p:sp>
    </p:spTree>
    <p:extLst>
      <p:ext uri="{BB962C8B-B14F-4D97-AF65-F5344CB8AC3E}">
        <p14:creationId xmlns:p14="http://schemas.microsoft.com/office/powerpoint/2010/main" val="1090568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1469ADE0-5187-4B0B-A36D-1FC9A2C34AD1}" type="datetime1">
              <a:rPr lang="ja-JP" altLang="en-US" smtClean="0"/>
              <a:pPr>
                <a:defRPr/>
              </a:pPr>
              <a:t>2026/4/6</a:t>
            </a:fld>
            <a:endParaRPr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E96F4AC-8C3E-4593-8136-B907550E2A85}" type="slidenum">
              <a:rPr lang="ja-JP" altLang="en-US" smtClean="0"/>
              <a:pPr>
                <a:defRPr/>
              </a:pPr>
              <a:t>‹#›</a:t>
            </a:fld>
            <a:endParaRPr lang="ja-JP" altLang="en-US"/>
          </a:p>
        </p:txBody>
      </p:sp>
    </p:spTree>
    <p:extLst>
      <p:ext uri="{BB962C8B-B14F-4D97-AF65-F5344CB8AC3E}">
        <p14:creationId xmlns:p14="http://schemas.microsoft.com/office/powerpoint/2010/main" val="275706081"/>
      </p:ext>
    </p:extLst>
  </p:cSld>
  <p:clrMap bg1="lt1" tx1="dk1" bg2="lt2" tx2="dk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タイトル 1"/>
          <p:cNvSpPr>
            <a:spLocks noGrp="1"/>
          </p:cNvSpPr>
          <p:nvPr>
            <p:ph type="ctrTitle"/>
          </p:nvPr>
        </p:nvSpPr>
        <p:spPr>
          <a:xfrm>
            <a:off x="467544" y="1598415"/>
            <a:ext cx="7200800" cy="1321183"/>
          </a:xfrm>
        </p:spPr>
        <p:txBody>
          <a:bodyPr rtlCol="0">
            <a:noAutofit/>
          </a:bodyPr>
          <a:lstStyle/>
          <a:p>
            <a:pPr eaLnBrk="1" fontAlgn="auto" hangingPunct="1">
              <a:spcAft>
                <a:spcPts val="0"/>
              </a:spcAft>
              <a:defRPr/>
            </a:pPr>
            <a:r>
              <a:rPr lang="ja-JP" altLang="en-US" dirty="0"/>
              <a:t>相談員の心構え</a:t>
            </a:r>
            <a:endParaRPr lang="ja-JP" altLang="en-US" sz="7200" dirty="0"/>
          </a:p>
        </p:txBody>
      </p:sp>
      <p:sp>
        <p:nvSpPr>
          <p:cNvPr id="3075" name="サブタイトル 2"/>
          <p:cNvSpPr>
            <a:spLocks noGrp="1"/>
          </p:cNvSpPr>
          <p:nvPr>
            <p:ph type="subTitle" idx="1"/>
          </p:nvPr>
        </p:nvSpPr>
        <p:spPr>
          <a:xfrm>
            <a:off x="1403648" y="5097406"/>
            <a:ext cx="7200800" cy="936625"/>
          </a:xfrm>
        </p:spPr>
        <p:txBody>
          <a:bodyPr rtlCol="0">
            <a:normAutofit/>
          </a:bodyPr>
          <a:lstStyle/>
          <a:p>
            <a:pPr eaLnBrk="1" fontAlgn="auto" hangingPunct="1">
              <a:spcAft>
                <a:spcPts val="0"/>
              </a:spcAft>
              <a:defRPr/>
            </a:pPr>
            <a:r>
              <a:rPr lang="ja-JP" altLang="ja-JP" sz="2500" dirty="0"/>
              <a:t>愛</a:t>
            </a:r>
            <a:r>
              <a:rPr lang="ja-JP" altLang="en-US" sz="2500" dirty="0"/>
              <a:t> </a:t>
            </a:r>
            <a:r>
              <a:rPr lang="ja-JP" altLang="ja-JP" sz="2500" dirty="0"/>
              <a:t>知</a:t>
            </a:r>
            <a:r>
              <a:rPr lang="ja-JP" altLang="en-US" sz="2500" dirty="0"/>
              <a:t> </a:t>
            </a:r>
            <a:r>
              <a:rPr lang="ja-JP" altLang="ja-JP" sz="2500" dirty="0"/>
              <a:t>県</a:t>
            </a:r>
            <a:r>
              <a:rPr lang="ja-JP" altLang="en-US" sz="2500" dirty="0"/>
              <a:t> </a:t>
            </a:r>
            <a:r>
              <a:rPr lang="ja-JP" altLang="ja-JP" sz="2500" dirty="0"/>
              <a:t>行</a:t>
            </a:r>
            <a:r>
              <a:rPr lang="ja-JP" altLang="en-US" sz="2500" dirty="0"/>
              <a:t> </a:t>
            </a:r>
            <a:r>
              <a:rPr lang="ja-JP" altLang="ja-JP" sz="2500" dirty="0"/>
              <a:t>政</a:t>
            </a:r>
            <a:r>
              <a:rPr lang="ja-JP" altLang="en-US" sz="2500" dirty="0"/>
              <a:t> </a:t>
            </a:r>
            <a:r>
              <a:rPr lang="ja-JP" altLang="ja-JP" sz="2500" dirty="0"/>
              <a:t>書</a:t>
            </a:r>
            <a:r>
              <a:rPr lang="ja-JP" altLang="en-US" sz="2500" dirty="0"/>
              <a:t> </a:t>
            </a:r>
            <a:r>
              <a:rPr lang="ja-JP" altLang="ja-JP" sz="2500" dirty="0"/>
              <a:t>士</a:t>
            </a:r>
            <a:r>
              <a:rPr lang="ja-JP" altLang="en-US" sz="2500" dirty="0"/>
              <a:t> </a:t>
            </a:r>
            <a:r>
              <a:rPr lang="ja-JP" altLang="ja-JP" sz="2500" dirty="0"/>
              <a:t>会</a:t>
            </a:r>
          </a:p>
          <a:p>
            <a:pPr eaLnBrk="1" fontAlgn="auto" hangingPunct="1">
              <a:spcAft>
                <a:spcPts val="0"/>
              </a:spcAft>
              <a:defRPr/>
            </a:pPr>
            <a:r>
              <a:rPr lang="ja-JP" altLang="ja-JP" sz="2500" dirty="0"/>
              <a:t>　</a:t>
            </a:r>
            <a:r>
              <a:rPr lang="ja-JP" altLang="en-US" sz="2500" dirty="0"/>
              <a:t>　　　　  </a:t>
            </a:r>
            <a:r>
              <a:rPr lang="ja-JP" altLang="en-US" sz="2200" dirty="0"/>
              <a:t>岡崎支部　</a:t>
            </a:r>
            <a:r>
              <a:rPr lang="ja-JP" altLang="ja-JP" sz="2500" dirty="0"/>
              <a:t>鍋 田 建 治</a:t>
            </a:r>
            <a:r>
              <a:rPr lang="ja-JP" altLang="en-US" sz="2500" dirty="0"/>
              <a:t>　　　　</a:t>
            </a:r>
            <a:r>
              <a:rPr lang="en-US" altLang="ja-JP" sz="2500" dirty="0"/>
              <a:t>R4.8. 1 </a:t>
            </a:r>
            <a:endParaRPr lang="ja-JP" altLang="en-US" sz="2500" dirty="0"/>
          </a:p>
        </p:txBody>
      </p:sp>
      <p:sp>
        <p:nvSpPr>
          <p:cNvPr id="12292" name="テキスト ボックス 3"/>
          <p:cNvSpPr txBox="1">
            <a:spLocks noChangeArrowheads="1"/>
          </p:cNvSpPr>
          <p:nvPr/>
        </p:nvSpPr>
        <p:spPr bwMode="auto">
          <a:xfrm>
            <a:off x="827088" y="842963"/>
            <a:ext cx="482503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1"/>
              </a:buClr>
              <a:buFont typeface="Wingdings" pitchFamily="2" charset="2"/>
              <a:buChar char=""/>
              <a:defRPr kumimoji="1" sz="2400">
                <a:solidFill>
                  <a:srgbClr val="262626"/>
                </a:solidFill>
                <a:latin typeface="Book Antiqua" pitchFamily="18" charset="0"/>
                <a:ea typeface="HGS明朝E" pitchFamily="18" charset="-128"/>
              </a:defRPr>
            </a:lvl1pPr>
            <a:lvl2pPr marL="742950" indent="-285750" eaLnBrk="0" hangingPunct="0">
              <a:spcBef>
                <a:spcPct val="20000"/>
              </a:spcBef>
              <a:buClr>
                <a:schemeClr val="accent1"/>
              </a:buClr>
              <a:buFont typeface="Wingdings" pitchFamily="2" charset="2"/>
              <a:buChar char=""/>
              <a:defRPr kumimoji="1" sz="2200">
                <a:solidFill>
                  <a:srgbClr val="262626"/>
                </a:solidFill>
                <a:latin typeface="Book Antiqua" pitchFamily="18" charset="0"/>
                <a:ea typeface="HGS明朝E" pitchFamily="18" charset="-128"/>
              </a:defRPr>
            </a:lvl2pPr>
            <a:lvl3pPr marL="1143000" indent="-228600" eaLnBrk="0" hangingPunct="0">
              <a:spcBef>
                <a:spcPct val="20000"/>
              </a:spcBef>
              <a:buClr>
                <a:schemeClr val="accent1"/>
              </a:buClr>
              <a:buFont typeface="Wingdings" pitchFamily="2" charset="2"/>
              <a:buChar char=""/>
              <a:defRPr kumimoji="1" sz="2000">
                <a:solidFill>
                  <a:srgbClr val="262626"/>
                </a:solidFill>
                <a:latin typeface="Book Antiqua" pitchFamily="18" charset="0"/>
                <a:ea typeface="HGS明朝E" pitchFamily="18" charset="-128"/>
              </a:defRPr>
            </a:lvl3pPr>
            <a:lvl4pPr marL="1600200" indent="-228600" eaLnBrk="0" hangingPunct="0">
              <a:spcBef>
                <a:spcPct val="20000"/>
              </a:spcBef>
              <a:buClr>
                <a:schemeClr val="accent1"/>
              </a:buClr>
              <a:buFont typeface="Wingdings" pitchFamily="2" charset="2"/>
              <a:buChar char=""/>
              <a:defRPr kumimoji="1">
                <a:solidFill>
                  <a:srgbClr val="262626"/>
                </a:solidFill>
                <a:latin typeface="Book Antiqua" pitchFamily="18" charset="0"/>
                <a:ea typeface="HGS明朝E" pitchFamily="18" charset="-128"/>
              </a:defRPr>
            </a:lvl4pPr>
            <a:lvl5pPr marL="2057400" indent="-228600" eaLnBrk="0" hangingPunct="0">
              <a:spcBef>
                <a:spcPct val="20000"/>
              </a:spcBef>
              <a:buClr>
                <a:schemeClr val="accent1"/>
              </a:buClr>
              <a:buFont typeface="Wingdings" pitchFamily="2" charset="2"/>
              <a:buChar char=""/>
              <a:defRPr kumimoji="1" sz="1600">
                <a:solidFill>
                  <a:srgbClr val="262626"/>
                </a:solidFill>
                <a:latin typeface="Book Antiqua" pitchFamily="18" charset="0"/>
                <a:ea typeface="HGS明朝E" pitchFamily="18" charset="-128"/>
              </a:defRPr>
            </a:lvl5pPr>
            <a:lvl6pPr marL="25146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6pPr>
            <a:lvl7pPr marL="29718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7pPr>
            <a:lvl8pPr marL="34290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8pPr>
            <a:lvl9pPr marL="38862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9pPr>
          </a:lstStyle>
          <a:p>
            <a:pPr eaLnBrk="1" hangingPunct="1">
              <a:spcBef>
                <a:spcPct val="0"/>
              </a:spcBef>
              <a:buClrTx/>
              <a:buFontTx/>
              <a:buNone/>
            </a:pPr>
            <a:r>
              <a:rPr lang="ja-JP" altLang="en-US" dirty="0">
                <a:solidFill>
                  <a:schemeClr val="tx1"/>
                </a:solidFill>
                <a:latin typeface="Calibri" pitchFamily="34" charset="0"/>
                <a:ea typeface="ＭＳ Ｐゴシック" pitchFamily="50" charset="-128"/>
              </a:rPr>
              <a:t>令和４</a:t>
            </a:r>
            <a:r>
              <a:rPr lang="ja-JP" altLang="ja-JP" dirty="0">
                <a:solidFill>
                  <a:schemeClr val="tx1"/>
                </a:solidFill>
                <a:latin typeface="Calibri" pitchFamily="34" charset="0"/>
                <a:ea typeface="ＭＳ Ｐゴシック" pitchFamily="50" charset="-128"/>
              </a:rPr>
              <a:t>年度</a:t>
            </a:r>
            <a:r>
              <a:rPr lang="ja-JP" altLang="en-US" dirty="0">
                <a:solidFill>
                  <a:schemeClr val="tx1"/>
                </a:solidFill>
                <a:latin typeface="Calibri" pitchFamily="34" charset="0"/>
                <a:ea typeface="ＭＳ Ｐゴシック" pitchFamily="50" charset="-128"/>
              </a:rPr>
              <a:t>岡崎</a:t>
            </a:r>
            <a:r>
              <a:rPr lang="ja-JP" altLang="en-US">
                <a:solidFill>
                  <a:schemeClr val="tx1"/>
                </a:solidFill>
                <a:latin typeface="Calibri" pitchFamily="34" charset="0"/>
                <a:ea typeface="ＭＳ Ｐゴシック" pitchFamily="50" charset="-128"/>
              </a:rPr>
              <a:t>支部</a:t>
            </a:r>
            <a:r>
              <a:rPr lang="ja-JP" altLang="ja-JP">
                <a:solidFill>
                  <a:schemeClr val="tx1"/>
                </a:solidFill>
                <a:latin typeface="Calibri" pitchFamily="34" charset="0"/>
                <a:ea typeface="ＭＳ Ｐゴシック" pitchFamily="50" charset="-128"/>
              </a:rPr>
              <a:t>研修会</a:t>
            </a:r>
            <a:r>
              <a:rPr lang="ja-JP" altLang="en-US">
                <a:solidFill>
                  <a:schemeClr val="tx1"/>
                </a:solidFill>
                <a:latin typeface="Calibri" pitchFamily="34" charset="0"/>
                <a:ea typeface="ＭＳ Ｐゴシック" pitchFamily="50" charset="-128"/>
              </a:rPr>
              <a:t>（ホームページ用）</a:t>
            </a:r>
            <a:endParaRPr lang="ja-JP" altLang="en-US" dirty="0">
              <a:solidFill>
                <a:schemeClr val="tx1"/>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B43B5108-8806-47A7-8A55-CD9A6FCB3A0A}"/>
              </a:ext>
            </a:extLst>
          </p:cNvPr>
          <p:cNvSpPr txBox="1"/>
          <p:nvPr/>
        </p:nvSpPr>
        <p:spPr>
          <a:xfrm>
            <a:off x="3707904" y="3190048"/>
            <a:ext cx="4680520" cy="584775"/>
          </a:xfrm>
          <a:prstGeom prst="rect">
            <a:avLst/>
          </a:prstGeom>
          <a:noFill/>
        </p:spPr>
        <p:txBody>
          <a:bodyPr wrap="square" rtlCol="0">
            <a:spAutoFit/>
          </a:bodyPr>
          <a:lstStyle/>
          <a:p>
            <a:r>
              <a:rPr kumimoji="1" lang="en-US" altLang="ja-JP" sz="3200" dirty="0"/>
              <a:t>―</a:t>
            </a:r>
            <a:r>
              <a:rPr kumimoji="1" lang="ja-JP" altLang="en-US" sz="3200" dirty="0"/>
              <a:t>（　　）と（　　）ー</a:t>
            </a:r>
          </a:p>
        </p:txBody>
      </p:sp>
      <p:sp>
        <p:nvSpPr>
          <p:cNvPr id="5" name="テキスト ボックス 4">
            <a:extLst>
              <a:ext uri="{FF2B5EF4-FFF2-40B4-BE49-F238E27FC236}">
                <a16:creationId xmlns:a16="http://schemas.microsoft.com/office/drawing/2014/main" id="{B1BAB113-2358-6D5A-2BDD-5E2DF0C3BFB6}"/>
              </a:ext>
            </a:extLst>
          </p:cNvPr>
          <p:cNvSpPr txBox="1"/>
          <p:nvPr/>
        </p:nvSpPr>
        <p:spPr>
          <a:xfrm>
            <a:off x="6516216" y="3190048"/>
            <a:ext cx="1080120" cy="584775"/>
          </a:xfrm>
          <a:prstGeom prst="rect">
            <a:avLst/>
          </a:prstGeom>
          <a:noFill/>
        </p:spPr>
        <p:txBody>
          <a:bodyPr wrap="square" rtlCol="0">
            <a:spAutoFit/>
          </a:bodyPr>
          <a:lstStyle/>
          <a:p>
            <a:r>
              <a:rPr kumimoji="1" lang="ja-JP" altLang="en-US" sz="3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信頼</a:t>
            </a:r>
            <a:endParaRPr kumimoji="1" lang="ja-JP" altLang="en-US" dirty="0"/>
          </a:p>
        </p:txBody>
      </p:sp>
      <p:sp>
        <p:nvSpPr>
          <p:cNvPr id="6" name="テキスト ボックス 5">
            <a:extLst>
              <a:ext uri="{FF2B5EF4-FFF2-40B4-BE49-F238E27FC236}">
                <a16:creationId xmlns:a16="http://schemas.microsoft.com/office/drawing/2014/main" id="{26D1687E-C030-8BFC-E91A-76832E75221E}"/>
              </a:ext>
            </a:extLst>
          </p:cNvPr>
          <p:cNvSpPr txBox="1"/>
          <p:nvPr/>
        </p:nvSpPr>
        <p:spPr>
          <a:xfrm>
            <a:off x="4487416" y="3179105"/>
            <a:ext cx="1033264" cy="584775"/>
          </a:xfrm>
          <a:prstGeom prst="rect">
            <a:avLst/>
          </a:prstGeom>
          <a:noFill/>
        </p:spPr>
        <p:txBody>
          <a:bodyPr wrap="square" rtlCol="0">
            <a:spAutoFit/>
          </a:bodyPr>
          <a:lstStyle/>
          <a:p>
            <a:r>
              <a:rPr kumimoji="1" lang="ja-JP" altLang="en-US" sz="3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共感</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C4140BE1-72F0-AB81-C7FD-E656806B791C}"/>
              </a:ext>
            </a:extLst>
          </p:cNvPr>
          <p:cNvSpPr>
            <a:spLocks noGrp="1"/>
          </p:cNvSpPr>
          <p:nvPr>
            <p:ph type="body" idx="1"/>
          </p:nvPr>
        </p:nvSpPr>
        <p:spPr>
          <a:xfrm>
            <a:off x="179512" y="260648"/>
            <a:ext cx="8964488" cy="5953127"/>
          </a:xfrm>
        </p:spPr>
        <p:txBody>
          <a:bodyPr>
            <a:normAutofit fontScale="85000" lnSpcReduction="20000"/>
          </a:bodyPr>
          <a:lstStyle/>
          <a:p>
            <a:r>
              <a:rPr kumimoji="1" lang="ja-JP" altLang="en-US" b="1" dirty="0"/>
              <a:t>Ｓ５（ 　　　）で相談者を理解する（目ヂカラ）</a:t>
            </a:r>
          </a:p>
          <a:p>
            <a:r>
              <a:rPr lang="ja-JP" altLang="en-US" dirty="0"/>
              <a:t>    </a:t>
            </a:r>
            <a:r>
              <a:rPr kumimoji="1" lang="ja-JP" altLang="en-US" dirty="0"/>
              <a:t>①観察力で情報をゲットする（五感特に視覚で）</a:t>
            </a:r>
          </a:p>
          <a:p>
            <a:r>
              <a:rPr kumimoji="1" lang="ja-JP" altLang="en-US" dirty="0"/>
              <a:t>　 ・顔の表情（不安げか）</a:t>
            </a:r>
          </a:p>
          <a:p>
            <a:r>
              <a:rPr kumimoji="1" lang="ja-JP" altLang="en-US" dirty="0"/>
              <a:t>　 ・歩く速度や姿勢（積極的でないのか）</a:t>
            </a:r>
          </a:p>
          <a:p>
            <a:r>
              <a:rPr kumimoji="1" lang="ja-JP" altLang="en-US" dirty="0"/>
              <a:t>　 ・目が合った時の会釈（深々とした挨拶は丁寧な性格か</a:t>
            </a:r>
            <a:r>
              <a:rPr lang="ja-JP" altLang="en-US" dirty="0"/>
              <a:t>、</a:t>
            </a:r>
            <a:endParaRPr kumimoji="1" lang="en-US" altLang="ja-JP" dirty="0"/>
          </a:p>
          <a:p>
            <a:r>
              <a:rPr lang="ja-JP" altLang="en-US" dirty="0"/>
              <a:t>          </a:t>
            </a:r>
            <a:r>
              <a:rPr kumimoji="1" lang="ja-JP" altLang="en-US" dirty="0"/>
              <a:t>育ちか、良く思われたいのか）</a:t>
            </a:r>
          </a:p>
          <a:p>
            <a:r>
              <a:rPr kumimoji="1" lang="ja-JP" altLang="en-US" dirty="0"/>
              <a:t>　 ・服装（季節に合った、職場に相応な服装ではあるが、</a:t>
            </a:r>
            <a:endParaRPr kumimoji="1" lang="en-US" altLang="ja-JP" dirty="0"/>
          </a:p>
          <a:p>
            <a:r>
              <a:rPr lang="en-US" altLang="ja-JP" dirty="0"/>
              <a:t>          </a:t>
            </a:r>
            <a:r>
              <a:rPr lang="ja-JP" altLang="en-US" dirty="0"/>
              <a:t>少し</a:t>
            </a:r>
            <a:r>
              <a:rPr kumimoji="1" lang="ja-JP" altLang="en-US" dirty="0"/>
              <a:t>古く擦れている→もったいない精神か、経済的理由か）</a:t>
            </a:r>
          </a:p>
          <a:p>
            <a:r>
              <a:rPr kumimoji="1" lang="ja-JP" altLang="en-US" dirty="0"/>
              <a:t>　 ・アクセサリー</a:t>
            </a:r>
            <a:r>
              <a:rPr kumimoji="1" lang="en-US" altLang="ja-JP" dirty="0"/>
              <a:t>(</a:t>
            </a:r>
            <a:r>
              <a:rPr kumimoji="1" lang="ja-JP" altLang="en-US" dirty="0"/>
              <a:t>服装とは少しちぐはぐな、ゴージャス目なアクセサリー</a:t>
            </a:r>
            <a:r>
              <a:rPr kumimoji="1" lang="en-US" altLang="ja-JP" dirty="0"/>
              <a:t>)</a:t>
            </a:r>
          </a:p>
          <a:p>
            <a:r>
              <a:rPr kumimoji="1" lang="ja-JP" altLang="en-US" dirty="0"/>
              <a:t> 　・時計（有名ブランドで本物っぽい、あまり使い込んでいない感じ）</a:t>
            </a:r>
          </a:p>
          <a:p>
            <a:r>
              <a:rPr kumimoji="1" lang="ja-JP" altLang="en-US" dirty="0"/>
              <a:t>　・体型（かなり痩せている、病気が原因か、食べられないのか、元々か）</a:t>
            </a:r>
          </a:p>
          <a:p>
            <a:r>
              <a:rPr kumimoji="1" lang="ja-JP" altLang="en-US" dirty="0"/>
              <a:t>　・年齢（どのくらいに見えるか、年相応か）</a:t>
            </a:r>
          </a:p>
          <a:p>
            <a:r>
              <a:rPr kumimoji="1" lang="ja-JP" altLang="en-US" dirty="0"/>
              <a:t>　・目（目が据わっていて何か決意をして来たのか、疲れているのか）</a:t>
            </a:r>
          </a:p>
          <a:p>
            <a:r>
              <a:rPr kumimoji="1" lang="ja-JP" altLang="en-US" dirty="0"/>
              <a:t>　・歯（歯の手入れまでは気を遣っていない様子）</a:t>
            </a:r>
          </a:p>
          <a:p>
            <a:r>
              <a:rPr kumimoji="1" lang="ja-JP" altLang="en-US" dirty="0"/>
              <a:t>　・女性なら化粧（濃いめの化粧だが、バランスは取れている）</a:t>
            </a:r>
          </a:p>
          <a:p>
            <a:r>
              <a:rPr kumimoji="1" lang="ja-JP" altLang="en-US" dirty="0"/>
              <a:t>　・髪型、持ち物（鞄や書類の入れ方など）、靴、手、連れはいるか。</a:t>
            </a:r>
            <a:endParaRPr kumimoji="1" lang="en-US" altLang="ja-JP" dirty="0"/>
          </a:p>
          <a:p>
            <a:r>
              <a:rPr lang="en-US" altLang="ja-JP" dirty="0"/>
              <a:t>         </a:t>
            </a:r>
            <a:r>
              <a:rPr kumimoji="1" lang="ja-JP" altLang="en-US" dirty="0"/>
              <a:t>などなど</a:t>
            </a:r>
          </a:p>
          <a:p>
            <a:endParaRPr kumimoji="1" lang="ja-JP" altLang="en-US" dirty="0"/>
          </a:p>
        </p:txBody>
      </p:sp>
      <p:sp>
        <p:nvSpPr>
          <p:cNvPr id="4" name="スライド番号プレースホルダー 3">
            <a:extLst>
              <a:ext uri="{FF2B5EF4-FFF2-40B4-BE49-F238E27FC236}">
                <a16:creationId xmlns:a16="http://schemas.microsoft.com/office/drawing/2014/main" id="{8364A67A-5799-B4AF-86AC-FDBA7F279B4F}"/>
              </a:ext>
            </a:extLst>
          </p:cNvPr>
          <p:cNvSpPr>
            <a:spLocks noGrp="1"/>
          </p:cNvSpPr>
          <p:nvPr>
            <p:ph type="sldNum" sz="quarter" idx="12"/>
          </p:nvPr>
        </p:nvSpPr>
        <p:spPr>
          <a:xfrm>
            <a:off x="6804248" y="206132"/>
            <a:ext cx="2057400" cy="365125"/>
          </a:xfrm>
        </p:spPr>
        <p:txBody>
          <a:bodyPr/>
          <a:lstStyle/>
          <a:p>
            <a:pPr>
              <a:defRPr/>
            </a:pPr>
            <a:fld id="{87C66881-5A60-45A5-BDC0-34FF6071E735}" type="slidenum">
              <a:rPr lang="ja-JP" altLang="en-US" smtClean="0"/>
              <a:pPr>
                <a:defRPr/>
              </a:pPr>
              <a:t>9</a:t>
            </a:fld>
            <a:endParaRPr lang="ja-JP" altLang="en-US"/>
          </a:p>
        </p:txBody>
      </p:sp>
      <p:sp>
        <p:nvSpPr>
          <p:cNvPr id="2" name="テキスト ボックス 1">
            <a:extLst>
              <a:ext uri="{FF2B5EF4-FFF2-40B4-BE49-F238E27FC236}">
                <a16:creationId xmlns:a16="http://schemas.microsoft.com/office/drawing/2014/main" id="{4D533A6D-6F65-1828-5875-153EE85BADA1}"/>
              </a:ext>
            </a:extLst>
          </p:cNvPr>
          <p:cNvSpPr txBox="1"/>
          <p:nvPr/>
        </p:nvSpPr>
        <p:spPr>
          <a:xfrm>
            <a:off x="971600" y="188640"/>
            <a:ext cx="999576" cy="400110"/>
          </a:xfrm>
          <a:prstGeom prst="rect">
            <a:avLst/>
          </a:prstGeom>
          <a:noFill/>
        </p:spPr>
        <p:txBody>
          <a:bodyPr wrap="square" rtlCol="0">
            <a:spAutoFit/>
          </a:bodyPr>
          <a:lstStyle/>
          <a:p>
            <a:r>
              <a:rPr kumimoji="1" lang="ja-JP" altLang="en-US" sz="2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観察力</a:t>
            </a:r>
            <a:endParaRPr kumimoji="1" lang="ja-JP" altLang="en-US" dirty="0"/>
          </a:p>
        </p:txBody>
      </p:sp>
    </p:spTree>
    <p:extLst>
      <p:ext uri="{BB962C8B-B14F-4D97-AF65-F5344CB8AC3E}">
        <p14:creationId xmlns:p14="http://schemas.microsoft.com/office/powerpoint/2010/main" val="2711169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805F9681-D74C-DAE7-AD76-4D9FC259FBAB}"/>
              </a:ext>
            </a:extLst>
          </p:cNvPr>
          <p:cNvSpPr>
            <a:spLocks noGrp="1"/>
          </p:cNvSpPr>
          <p:nvPr>
            <p:ph type="body" idx="1"/>
          </p:nvPr>
        </p:nvSpPr>
        <p:spPr>
          <a:xfrm>
            <a:off x="143508" y="1062087"/>
            <a:ext cx="8856984" cy="5760640"/>
          </a:xfrm>
        </p:spPr>
        <p:txBody>
          <a:bodyPr>
            <a:normAutofit fontScale="25000" lnSpcReduction="20000"/>
          </a:bodyPr>
          <a:lstStyle/>
          <a:p>
            <a:r>
              <a:rPr kumimoji="1" lang="ja-JP" altLang="en-US" sz="2000" dirty="0"/>
              <a:t> </a:t>
            </a:r>
            <a:r>
              <a:rPr kumimoji="1" lang="ja-JP" altLang="en-US" sz="7200" dirty="0"/>
              <a:t>②ゲットした情報で仮説を立てる</a:t>
            </a:r>
          </a:p>
          <a:p>
            <a:r>
              <a:rPr kumimoji="1" lang="ja-JP" altLang="en-US" sz="7200" dirty="0"/>
              <a:t>　 積極的な様子から、誰かに相談に行くように言われて来ているか。</a:t>
            </a:r>
          </a:p>
          <a:p>
            <a:r>
              <a:rPr kumimoji="1" lang="ja-JP" altLang="en-US" sz="7200" dirty="0"/>
              <a:t> ③「見よう」とする意識で観察力をアップする</a:t>
            </a:r>
          </a:p>
          <a:p>
            <a:r>
              <a:rPr lang="ja-JP" altLang="en-US" sz="7200" dirty="0"/>
              <a:t>   </a:t>
            </a:r>
            <a:r>
              <a:rPr kumimoji="1" lang="ja-JP" altLang="en-US" sz="7200" dirty="0"/>
              <a:t>・観察しようと意識すること（見ようとするものしか見えない）</a:t>
            </a:r>
          </a:p>
          <a:p>
            <a:r>
              <a:rPr lang="ja-JP" altLang="en-US" sz="7200" dirty="0"/>
              <a:t> </a:t>
            </a:r>
            <a:r>
              <a:rPr kumimoji="1" lang="ja-JP" altLang="en-US" sz="7200" dirty="0"/>
              <a:t>④観察するには冷めた目で</a:t>
            </a:r>
          </a:p>
          <a:p>
            <a:r>
              <a:rPr kumimoji="1" lang="ja-JP" altLang="en-US" sz="7200" dirty="0"/>
              <a:t>　 私たちの目は、感情の影響を受ける。好きな人を見るといい部分が見え、嫌いな</a:t>
            </a:r>
            <a:endParaRPr kumimoji="1" lang="en-US" altLang="ja-JP" sz="7200" dirty="0"/>
          </a:p>
          <a:p>
            <a:r>
              <a:rPr lang="ja-JP" altLang="en-US" sz="7200" dirty="0"/>
              <a:t>     </a:t>
            </a:r>
            <a:r>
              <a:rPr kumimoji="1" lang="ja-JP" altLang="en-US" sz="7200" dirty="0"/>
              <a:t>人を見ると悪い部分が見える。感情的に（　 　）することも大切なことであるが、</a:t>
            </a:r>
            <a:endParaRPr kumimoji="1" lang="en-US" altLang="ja-JP" sz="7200" dirty="0"/>
          </a:p>
          <a:p>
            <a:r>
              <a:rPr lang="en-US" altLang="ja-JP" sz="7200" dirty="0"/>
              <a:t>     </a:t>
            </a:r>
            <a:r>
              <a:rPr kumimoji="1" lang="ja-JP" altLang="en-US" sz="7200" dirty="0"/>
              <a:t>一方（　　 ）</a:t>
            </a:r>
            <a:r>
              <a:rPr lang="ja-JP" altLang="en-US" sz="7200" dirty="0"/>
              <a:t>に</a:t>
            </a:r>
            <a:r>
              <a:rPr kumimoji="1" lang="ja-JP" altLang="en-US" sz="7200" dirty="0"/>
              <a:t>観察しな</a:t>
            </a:r>
            <a:r>
              <a:rPr lang="en-US" altLang="ja-JP" sz="7200" dirty="0"/>
              <a:t> </a:t>
            </a:r>
            <a:r>
              <a:rPr kumimoji="1" lang="ja-JP" altLang="en-US" sz="7200" dirty="0"/>
              <a:t>いと正しいものが見えない。</a:t>
            </a:r>
          </a:p>
          <a:p>
            <a:r>
              <a:rPr lang="ja-JP" altLang="en-US" sz="7200" dirty="0"/>
              <a:t> </a:t>
            </a:r>
            <a:r>
              <a:rPr kumimoji="1" lang="ja-JP" altLang="en-US" sz="7200" dirty="0"/>
              <a:t>⑤神は細部に宿る</a:t>
            </a:r>
          </a:p>
          <a:p>
            <a:r>
              <a:rPr kumimoji="1" lang="ja-JP" altLang="en-US" sz="7200" dirty="0"/>
              <a:t>　　・細かい部分にこそ注目する。（意識しないと気付かない）</a:t>
            </a:r>
          </a:p>
          <a:p>
            <a:r>
              <a:rPr kumimoji="1" lang="ja-JP" altLang="en-US" sz="7200" dirty="0"/>
              <a:t>　　　例えば指先</a:t>
            </a:r>
          </a:p>
          <a:p>
            <a:r>
              <a:rPr kumimoji="1" lang="ja-JP" altLang="en-US" sz="7200" dirty="0"/>
              <a:t>　　　・家事（水仕事）をしているかどうか</a:t>
            </a:r>
          </a:p>
          <a:p>
            <a:r>
              <a:rPr kumimoji="1" lang="ja-JP" altLang="en-US" sz="7200" dirty="0"/>
              <a:t>　　　・爪の手入れはしているか</a:t>
            </a:r>
          </a:p>
          <a:p>
            <a:r>
              <a:rPr kumimoji="1" lang="ja-JP" altLang="en-US" sz="7200" dirty="0"/>
              <a:t>　　　・血色から健康状態はどうか</a:t>
            </a:r>
          </a:p>
          <a:p>
            <a:r>
              <a:rPr kumimoji="1" lang="ja-JP" altLang="en-US" sz="7200" dirty="0"/>
              <a:t>　　　・指輪をはめているかどうか（結婚指輪か、おしゃれ指輪か）</a:t>
            </a:r>
          </a:p>
          <a:p>
            <a:r>
              <a:rPr kumimoji="1" lang="ja-JP" altLang="en-US" sz="7200" dirty="0"/>
              <a:t>　　　・骨の太さや皮膚の厚さなどでどんな仕事をしていたか</a:t>
            </a:r>
          </a:p>
          <a:p>
            <a:r>
              <a:rPr kumimoji="1" lang="ja-JP" altLang="en-US" sz="7200" dirty="0"/>
              <a:t>　　　・握りしめたり、震えていたり</a:t>
            </a:r>
          </a:p>
          <a:p>
            <a:r>
              <a:rPr kumimoji="1" lang="ja-JP" altLang="en-US" sz="7200" dirty="0"/>
              <a:t>　　　　気付きがあるかどうかで</a:t>
            </a:r>
          </a:p>
        </p:txBody>
      </p:sp>
      <p:sp>
        <p:nvSpPr>
          <p:cNvPr id="4" name="スライド番号プレースホルダー 3">
            <a:extLst>
              <a:ext uri="{FF2B5EF4-FFF2-40B4-BE49-F238E27FC236}">
                <a16:creationId xmlns:a16="http://schemas.microsoft.com/office/drawing/2014/main" id="{6763C02F-F86B-A72B-57BE-6388A6E1C865}"/>
              </a:ext>
            </a:extLst>
          </p:cNvPr>
          <p:cNvSpPr>
            <a:spLocks noGrp="1"/>
          </p:cNvSpPr>
          <p:nvPr>
            <p:ph type="sldNum" sz="quarter" idx="12"/>
          </p:nvPr>
        </p:nvSpPr>
        <p:spPr/>
        <p:txBody>
          <a:bodyPr/>
          <a:lstStyle/>
          <a:p>
            <a:pPr>
              <a:defRPr/>
            </a:pPr>
            <a:fld id="{87C66881-5A60-45A5-BDC0-34FF6071E735}" type="slidenum">
              <a:rPr lang="ja-JP" altLang="en-US" smtClean="0"/>
              <a:pPr>
                <a:defRPr/>
              </a:pPr>
              <a:t>10</a:t>
            </a:fld>
            <a:endParaRPr lang="ja-JP" altLang="en-US"/>
          </a:p>
        </p:txBody>
      </p:sp>
      <p:sp>
        <p:nvSpPr>
          <p:cNvPr id="2" name="テキスト ボックス 1">
            <a:extLst>
              <a:ext uri="{FF2B5EF4-FFF2-40B4-BE49-F238E27FC236}">
                <a16:creationId xmlns:a16="http://schemas.microsoft.com/office/drawing/2014/main" id="{A5E9433C-B2A7-97B0-755C-2CD75A97D7D8}"/>
              </a:ext>
            </a:extLst>
          </p:cNvPr>
          <p:cNvSpPr txBox="1"/>
          <p:nvPr/>
        </p:nvSpPr>
        <p:spPr>
          <a:xfrm>
            <a:off x="4788024" y="2924944"/>
            <a:ext cx="745232" cy="369332"/>
          </a:xfrm>
          <a:prstGeom prst="rect">
            <a:avLst/>
          </a:prstGeom>
          <a:noFill/>
        </p:spPr>
        <p:txBody>
          <a:bodyPr wrap="square" rtlCol="0">
            <a:spAutoFit/>
          </a:bodyPr>
          <a:lstStyle/>
          <a:p>
            <a:r>
              <a:rPr kumimoji="1" lang="ja-JP" altLang="en-US" sz="18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共感</a:t>
            </a:r>
            <a:endParaRPr kumimoji="1" lang="ja-JP" altLang="en-US" dirty="0"/>
          </a:p>
        </p:txBody>
      </p:sp>
      <p:sp>
        <p:nvSpPr>
          <p:cNvPr id="5" name="テキスト ボックス 4">
            <a:extLst>
              <a:ext uri="{FF2B5EF4-FFF2-40B4-BE49-F238E27FC236}">
                <a16:creationId xmlns:a16="http://schemas.microsoft.com/office/drawing/2014/main" id="{50AAA2B5-3603-BB1F-A0C3-30F3EBBE9150}"/>
              </a:ext>
            </a:extLst>
          </p:cNvPr>
          <p:cNvSpPr txBox="1"/>
          <p:nvPr/>
        </p:nvSpPr>
        <p:spPr>
          <a:xfrm>
            <a:off x="1115616" y="3244334"/>
            <a:ext cx="745232" cy="369332"/>
          </a:xfrm>
          <a:prstGeom prst="rect">
            <a:avLst/>
          </a:prstGeom>
          <a:noFill/>
        </p:spPr>
        <p:txBody>
          <a:bodyPr wrap="square" rtlCol="0">
            <a:spAutoFit/>
          </a:bodyPr>
          <a:lstStyle/>
          <a:p>
            <a:r>
              <a:rPr kumimoji="1" lang="ja-JP" altLang="en-US" sz="18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冷静</a:t>
            </a:r>
            <a:endParaRPr kumimoji="1" lang="ja-JP" altLang="en-US" dirty="0"/>
          </a:p>
        </p:txBody>
      </p:sp>
    </p:spTree>
    <p:extLst>
      <p:ext uri="{BB962C8B-B14F-4D97-AF65-F5344CB8AC3E}">
        <p14:creationId xmlns:p14="http://schemas.microsoft.com/office/powerpoint/2010/main" val="2853794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75C8A944-BC00-3A33-E651-91A96F76A578}"/>
              </a:ext>
            </a:extLst>
          </p:cNvPr>
          <p:cNvSpPr>
            <a:spLocks noGrp="1"/>
          </p:cNvSpPr>
          <p:nvPr>
            <p:ph type="body" idx="1"/>
          </p:nvPr>
        </p:nvSpPr>
        <p:spPr>
          <a:xfrm>
            <a:off x="143508" y="332656"/>
            <a:ext cx="8856984" cy="5901011"/>
          </a:xfrm>
        </p:spPr>
        <p:txBody>
          <a:bodyPr>
            <a:normAutofit lnSpcReduction="10000"/>
          </a:bodyPr>
          <a:lstStyle/>
          <a:p>
            <a:r>
              <a:rPr kumimoji="1" lang="ja-JP" altLang="en-US" sz="2200" b="1" dirty="0"/>
              <a:t>Ｓ６ 自分を知る（自己覚知）</a:t>
            </a:r>
          </a:p>
          <a:p>
            <a:r>
              <a:rPr lang="ja-JP" altLang="en-US" sz="2200" dirty="0"/>
              <a:t>   </a:t>
            </a:r>
            <a:r>
              <a:rPr kumimoji="1" lang="ja-JP" altLang="en-US" sz="2200" dirty="0"/>
              <a:t> ①自分を見失わないのがプロ（自分をどれだけ分かっているか）</a:t>
            </a:r>
          </a:p>
          <a:p>
            <a:r>
              <a:rPr kumimoji="1" lang="ja-JP" altLang="en-US" sz="2200" dirty="0"/>
              <a:t>　  ・どういう反応をされると、ムッとしてしまうのか</a:t>
            </a:r>
          </a:p>
          <a:p>
            <a:r>
              <a:rPr kumimoji="1" lang="ja-JP" altLang="en-US" sz="2200" dirty="0"/>
              <a:t>　  ・どの部分に苦手意識があるのか</a:t>
            </a:r>
          </a:p>
          <a:p>
            <a:r>
              <a:rPr kumimoji="1" lang="ja-JP" altLang="en-US" sz="2200" dirty="0"/>
              <a:t>　  ・自分の性格はどういうタイプなのか</a:t>
            </a:r>
          </a:p>
          <a:p>
            <a:r>
              <a:rPr kumimoji="1" lang="ja-JP" altLang="en-US" sz="2200" dirty="0"/>
              <a:t>　  ・今までの人生で影響を受けた出来事</a:t>
            </a:r>
          </a:p>
          <a:p>
            <a:r>
              <a:rPr kumimoji="1" lang="ja-JP" altLang="en-US" sz="2200" dirty="0"/>
              <a:t>　  ・自分を形作るアイデンティティ（自己同一性）</a:t>
            </a:r>
          </a:p>
          <a:p>
            <a:r>
              <a:rPr kumimoji="1" lang="ja-JP" altLang="en-US" sz="2200" dirty="0"/>
              <a:t>　  ・プライベートでこれは譲れないというこだわり</a:t>
            </a:r>
          </a:p>
          <a:p>
            <a:r>
              <a:rPr kumimoji="1" lang="ja-JP" altLang="en-US" sz="2200" dirty="0"/>
              <a:t>　  自分の反応がコントロール出来なくなると、意図的な相談対応</a:t>
            </a:r>
            <a:r>
              <a:rPr lang="ja-JP" altLang="en-US" sz="2200" dirty="0"/>
              <a:t>が</a:t>
            </a:r>
            <a:endParaRPr kumimoji="1" lang="en-US" altLang="ja-JP" sz="2200" dirty="0"/>
          </a:p>
          <a:p>
            <a:r>
              <a:rPr kumimoji="1" lang="ja-JP" altLang="en-US" sz="2200" dirty="0"/>
              <a:t>      できなくなる。プロでなくなる。</a:t>
            </a:r>
          </a:p>
          <a:p>
            <a:r>
              <a:rPr lang="ja-JP" altLang="en-US" sz="2200" dirty="0"/>
              <a:t>  </a:t>
            </a:r>
            <a:r>
              <a:rPr kumimoji="1" lang="ja-JP" altLang="en-US" sz="2200" dirty="0"/>
              <a:t> ②自分を知るためのマインドセット（　　　）</a:t>
            </a:r>
          </a:p>
          <a:p>
            <a:r>
              <a:rPr kumimoji="1" lang="ja-JP" altLang="en-US" sz="2200" dirty="0"/>
              <a:t>　   自分を知っていく過程では、</a:t>
            </a:r>
            <a:r>
              <a:rPr kumimoji="1" lang="ja-JP" altLang="en-US" sz="2200" u="sng" dirty="0"/>
              <a:t>自分に対する評価をしない</a:t>
            </a:r>
            <a:r>
              <a:rPr kumimoji="1" lang="ja-JP" altLang="en-US" sz="2200" dirty="0"/>
              <a:t>こと。</a:t>
            </a:r>
          </a:p>
          <a:p>
            <a:r>
              <a:rPr kumimoji="1" lang="ja-JP" altLang="en-US" sz="2200" dirty="0"/>
              <a:t>　   なぜなら評価をしながらでは冷静に自分を見つめられない。</a:t>
            </a:r>
          </a:p>
          <a:p>
            <a:r>
              <a:rPr kumimoji="1" lang="ja-JP" altLang="en-US" sz="2200" dirty="0"/>
              <a:t>　   良い部分は認め、悪い部分は意識して今後に繋げる。</a:t>
            </a:r>
          </a:p>
          <a:p>
            <a:endParaRPr kumimoji="1" lang="ja-JP" altLang="en-US" dirty="0"/>
          </a:p>
        </p:txBody>
      </p:sp>
      <p:sp>
        <p:nvSpPr>
          <p:cNvPr id="4" name="スライド番号プレースホルダー 3">
            <a:extLst>
              <a:ext uri="{FF2B5EF4-FFF2-40B4-BE49-F238E27FC236}">
                <a16:creationId xmlns:a16="http://schemas.microsoft.com/office/drawing/2014/main" id="{F94112C1-FE91-EF74-7373-2C8B7E3DB456}"/>
              </a:ext>
            </a:extLst>
          </p:cNvPr>
          <p:cNvSpPr>
            <a:spLocks noGrp="1"/>
          </p:cNvSpPr>
          <p:nvPr>
            <p:ph type="sldNum" sz="quarter" idx="12"/>
          </p:nvPr>
        </p:nvSpPr>
        <p:spPr>
          <a:xfrm>
            <a:off x="6588224" y="197953"/>
            <a:ext cx="2057400" cy="365125"/>
          </a:xfrm>
        </p:spPr>
        <p:txBody>
          <a:bodyPr/>
          <a:lstStyle/>
          <a:p>
            <a:pPr>
              <a:defRPr/>
            </a:pPr>
            <a:fld id="{87C66881-5A60-45A5-BDC0-34FF6071E735}" type="slidenum">
              <a:rPr lang="ja-JP" altLang="en-US" smtClean="0"/>
              <a:pPr>
                <a:defRPr/>
              </a:pPr>
              <a:t>11</a:t>
            </a:fld>
            <a:endParaRPr lang="ja-JP" altLang="en-US" dirty="0"/>
          </a:p>
        </p:txBody>
      </p:sp>
      <p:sp>
        <p:nvSpPr>
          <p:cNvPr id="2" name="テキスト ボックス 1">
            <a:extLst>
              <a:ext uri="{FF2B5EF4-FFF2-40B4-BE49-F238E27FC236}">
                <a16:creationId xmlns:a16="http://schemas.microsoft.com/office/drawing/2014/main" id="{958B240D-70AB-89D8-75DE-D9FDDFE76B77}"/>
              </a:ext>
            </a:extLst>
          </p:cNvPr>
          <p:cNvSpPr txBox="1"/>
          <p:nvPr/>
        </p:nvSpPr>
        <p:spPr>
          <a:xfrm>
            <a:off x="5076056" y="4221088"/>
            <a:ext cx="1033264" cy="430887"/>
          </a:xfrm>
          <a:prstGeom prst="rect">
            <a:avLst/>
          </a:prstGeom>
          <a:noFill/>
        </p:spPr>
        <p:txBody>
          <a:bodyPr wrap="square" rtlCol="0">
            <a:spAutoFit/>
          </a:bodyPr>
          <a:lstStyle/>
          <a:p>
            <a:r>
              <a:rPr kumimoji="1" lang="ja-JP" altLang="en-US" sz="2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心構え</a:t>
            </a:r>
            <a:endParaRPr kumimoji="1" lang="ja-JP" altLang="en-US" dirty="0"/>
          </a:p>
        </p:txBody>
      </p:sp>
    </p:spTree>
    <p:extLst>
      <p:ext uri="{BB962C8B-B14F-4D97-AF65-F5344CB8AC3E}">
        <p14:creationId xmlns:p14="http://schemas.microsoft.com/office/powerpoint/2010/main" val="2164316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B42E811F-31EE-5C90-F6F1-FD042D722D92}"/>
              </a:ext>
            </a:extLst>
          </p:cNvPr>
          <p:cNvSpPr>
            <a:spLocks noGrp="1"/>
          </p:cNvSpPr>
          <p:nvPr>
            <p:ph type="body" idx="1"/>
          </p:nvPr>
        </p:nvSpPr>
        <p:spPr>
          <a:xfrm>
            <a:off x="107504" y="892473"/>
            <a:ext cx="8928992" cy="5829003"/>
          </a:xfrm>
        </p:spPr>
        <p:txBody>
          <a:bodyPr/>
          <a:lstStyle/>
          <a:p>
            <a:r>
              <a:rPr lang="ja-JP" altLang="en-US" dirty="0"/>
              <a:t> </a:t>
            </a:r>
            <a:r>
              <a:rPr kumimoji="1" lang="ja-JP" altLang="en-US" dirty="0"/>
              <a:t> </a:t>
            </a:r>
            <a:r>
              <a:rPr kumimoji="1" lang="ja-JP" altLang="en-US" sz="2000" dirty="0"/>
              <a:t>③自分を知る方法</a:t>
            </a:r>
            <a:r>
              <a:rPr kumimoji="1" lang="en-US" altLang="ja-JP" sz="2000" dirty="0"/>
              <a:t>1  </a:t>
            </a:r>
            <a:r>
              <a:rPr kumimoji="1" lang="ja-JP" altLang="en-US" sz="2000" dirty="0"/>
              <a:t>時間軸で考える（過去・現在・未来）</a:t>
            </a:r>
          </a:p>
          <a:p>
            <a:r>
              <a:rPr kumimoji="1" lang="ja-JP" altLang="en-US" sz="2000" dirty="0"/>
              <a:t>　   過去から連続する自分を知ること（生活歴を把握すること）</a:t>
            </a:r>
          </a:p>
          <a:p>
            <a:r>
              <a:rPr lang="ja-JP" altLang="en-US" sz="2000" dirty="0"/>
              <a:t>  </a:t>
            </a:r>
            <a:r>
              <a:rPr kumimoji="1" lang="ja-JP" altLang="en-US" sz="2000" dirty="0"/>
              <a:t>④自分を知る方法</a:t>
            </a:r>
            <a:r>
              <a:rPr kumimoji="1" lang="en-US" altLang="ja-JP" sz="2000" dirty="0"/>
              <a:t>2</a:t>
            </a:r>
            <a:r>
              <a:rPr kumimoji="1" lang="ja-JP" altLang="en-US" sz="2000" dirty="0"/>
              <a:t>　現在の自分を知る（外見）</a:t>
            </a:r>
          </a:p>
          <a:p>
            <a:r>
              <a:rPr kumimoji="1" lang="ja-JP" altLang="en-US" sz="2000" dirty="0"/>
              <a:t>　   外見と内面で。他の人からどう見えているか。鏡を見ること。</a:t>
            </a:r>
          </a:p>
          <a:p>
            <a:r>
              <a:rPr kumimoji="1" lang="ja-JP" altLang="en-US" sz="2000" dirty="0"/>
              <a:t>　   他の人に聞いてみること。</a:t>
            </a:r>
          </a:p>
          <a:p>
            <a:r>
              <a:rPr lang="ja-JP" altLang="en-US" sz="2000" dirty="0"/>
              <a:t>   </a:t>
            </a:r>
            <a:r>
              <a:rPr kumimoji="1" lang="ja-JP" altLang="en-US" sz="2000" dirty="0"/>
              <a:t>⑤自分を知る方法</a:t>
            </a:r>
            <a:r>
              <a:rPr kumimoji="1" lang="en-US" altLang="ja-JP" sz="2000" dirty="0"/>
              <a:t>3</a:t>
            </a:r>
            <a:r>
              <a:rPr kumimoji="1" lang="ja-JP" altLang="en-US" sz="2000" dirty="0"/>
              <a:t>　現在の自分を知る（内面）</a:t>
            </a:r>
          </a:p>
          <a:p>
            <a:r>
              <a:rPr kumimoji="1" lang="ja-JP" altLang="en-US" sz="2000" dirty="0"/>
              <a:t>　   性格や考えの傾向、価値観を知り整理する。</a:t>
            </a:r>
          </a:p>
          <a:p>
            <a:r>
              <a:rPr kumimoji="1" lang="ja-JP" altLang="en-US" sz="2000" dirty="0"/>
              <a:t>　   </a:t>
            </a:r>
            <a:r>
              <a:rPr kumimoji="1" lang="ja-JP" altLang="en-US" sz="2000" u="sng" dirty="0"/>
              <a:t>性格分析のテスト</a:t>
            </a:r>
            <a:r>
              <a:rPr kumimoji="1" lang="ja-JP" altLang="en-US" sz="2000" dirty="0"/>
              <a:t>なども使える。（一つの手段に過ぎないが）</a:t>
            </a:r>
          </a:p>
          <a:p>
            <a:r>
              <a:rPr kumimoji="1" lang="ja-JP" altLang="en-US" sz="2000" dirty="0"/>
              <a:t>　   </a:t>
            </a:r>
            <a:r>
              <a:rPr kumimoji="1" lang="ja-JP" altLang="en-US" sz="2000" u="sng" dirty="0"/>
              <a:t>今やりたいことと、やりたくないこと</a:t>
            </a:r>
            <a:r>
              <a:rPr kumimoji="1" lang="ja-JP" altLang="en-US" sz="2000" dirty="0"/>
              <a:t>を数多く挙げてみて、整理して</a:t>
            </a:r>
            <a:endParaRPr kumimoji="1" lang="en-US" altLang="ja-JP" sz="2000" dirty="0"/>
          </a:p>
          <a:p>
            <a:r>
              <a:rPr kumimoji="1" lang="ja-JP" altLang="en-US" sz="2000" dirty="0"/>
              <a:t>       みると価値観について知ることができる。</a:t>
            </a:r>
          </a:p>
          <a:p>
            <a:r>
              <a:rPr kumimoji="1" lang="ja-JP" altLang="en-US" sz="2000" b="1" dirty="0"/>
              <a:t>Ｓ７ 必要性を把握する（ニーズについて）</a:t>
            </a:r>
          </a:p>
          <a:p>
            <a:r>
              <a:rPr lang="ja-JP" altLang="en-US" sz="2000" dirty="0"/>
              <a:t>  </a:t>
            </a:r>
            <a:r>
              <a:rPr kumimoji="1" lang="ja-JP" altLang="en-US" sz="2000" dirty="0"/>
              <a:t> ①ニーズとウォンツ･･･客観的（　　　）と主観的（　　）</a:t>
            </a:r>
          </a:p>
          <a:p>
            <a:r>
              <a:rPr lang="ja-JP" altLang="en-US" sz="2000" dirty="0"/>
              <a:t>  </a:t>
            </a:r>
            <a:r>
              <a:rPr kumimoji="1" lang="ja-JP" altLang="en-US" sz="2000" dirty="0"/>
              <a:t> ②ニーズとは何か･･･</a:t>
            </a:r>
            <a:r>
              <a:rPr kumimoji="1" lang="ja-JP" altLang="en-US" sz="2000" u="sng" dirty="0"/>
              <a:t>客観的な立場と専門的知識から情報を分析して導き</a:t>
            </a:r>
            <a:endParaRPr kumimoji="1" lang="en-US" altLang="ja-JP" sz="2000" u="sng" dirty="0"/>
          </a:p>
          <a:p>
            <a:r>
              <a:rPr lang="en-US" altLang="ja-JP" sz="2000" dirty="0"/>
              <a:t>       </a:t>
            </a:r>
            <a:r>
              <a:rPr kumimoji="1" lang="ja-JP" altLang="en-US" sz="2000" u="sng" dirty="0"/>
              <a:t>出すものの（　　　）必要性</a:t>
            </a:r>
          </a:p>
          <a:p>
            <a:endParaRPr kumimoji="1" lang="ja-JP" altLang="en-US" dirty="0"/>
          </a:p>
        </p:txBody>
      </p:sp>
      <p:sp>
        <p:nvSpPr>
          <p:cNvPr id="4" name="スライド番号プレースホルダー 3">
            <a:extLst>
              <a:ext uri="{FF2B5EF4-FFF2-40B4-BE49-F238E27FC236}">
                <a16:creationId xmlns:a16="http://schemas.microsoft.com/office/drawing/2014/main" id="{C7109C31-9BD6-A2EF-E601-355052EA547C}"/>
              </a:ext>
            </a:extLst>
          </p:cNvPr>
          <p:cNvSpPr>
            <a:spLocks noGrp="1"/>
          </p:cNvSpPr>
          <p:nvPr>
            <p:ph type="sldNum" sz="quarter" idx="12"/>
          </p:nvPr>
        </p:nvSpPr>
        <p:spPr/>
        <p:txBody>
          <a:bodyPr/>
          <a:lstStyle/>
          <a:p>
            <a:pPr>
              <a:defRPr/>
            </a:pPr>
            <a:fld id="{87C66881-5A60-45A5-BDC0-34FF6071E735}" type="slidenum">
              <a:rPr lang="ja-JP" altLang="en-US" smtClean="0"/>
              <a:pPr>
                <a:defRPr/>
              </a:pPr>
              <a:t>12</a:t>
            </a:fld>
            <a:endParaRPr lang="ja-JP" altLang="en-US"/>
          </a:p>
        </p:txBody>
      </p:sp>
      <p:sp>
        <p:nvSpPr>
          <p:cNvPr id="2" name="テキスト ボックス 1">
            <a:extLst>
              <a:ext uri="{FF2B5EF4-FFF2-40B4-BE49-F238E27FC236}">
                <a16:creationId xmlns:a16="http://schemas.microsoft.com/office/drawing/2014/main" id="{9E08BE1E-C3B6-F740-4CA3-C019A34CF4C9}"/>
              </a:ext>
            </a:extLst>
          </p:cNvPr>
          <p:cNvSpPr txBox="1"/>
          <p:nvPr/>
        </p:nvSpPr>
        <p:spPr>
          <a:xfrm>
            <a:off x="3970784" y="5333146"/>
            <a:ext cx="961256"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必要性</a:t>
            </a:r>
            <a:endParaRPr kumimoji="1" lang="ja-JP" altLang="en-US" dirty="0"/>
          </a:p>
        </p:txBody>
      </p:sp>
      <p:sp>
        <p:nvSpPr>
          <p:cNvPr id="7" name="テキスト ボックス 6">
            <a:extLst>
              <a:ext uri="{FF2B5EF4-FFF2-40B4-BE49-F238E27FC236}">
                <a16:creationId xmlns:a16="http://schemas.microsoft.com/office/drawing/2014/main" id="{24C19E05-8F3C-4BBF-1D40-4F60D02C63BA}"/>
              </a:ext>
            </a:extLst>
          </p:cNvPr>
          <p:cNvSpPr txBox="1"/>
          <p:nvPr/>
        </p:nvSpPr>
        <p:spPr>
          <a:xfrm>
            <a:off x="6228184" y="5333146"/>
            <a:ext cx="817240"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要望</a:t>
            </a:r>
            <a:endParaRPr kumimoji="1" lang="ja-JP" altLang="en-US" dirty="0"/>
          </a:p>
        </p:txBody>
      </p:sp>
      <p:sp>
        <p:nvSpPr>
          <p:cNvPr id="8" name="テキスト ボックス 7">
            <a:extLst>
              <a:ext uri="{FF2B5EF4-FFF2-40B4-BE49-F238E27FC236}">
                <a16:creationId xmlns:a16="http://schemas.microsoft.com/office/drawing/2014/main" id="{0B1EECA5-7AFB-6084-996B-4E039C857DC7}"/>
              </a:ext>
            </a:extLst>
          </p:cNvPr>
          <p:cNvSpPr txBox="1"/>
          <p:nvPr/>
        </p:nvSpPr>
        <p:spPr>
          <a:xfrm>
            <a:off x="2051720" y="6125234"/>
            <a:ext cx="961255" cy="400110"/>
          </a:xfrm>
          <a:prstGeom prst="rect">
            <a:avLst/>
          </a:prstGeom>
          <a:noFill/>
        </p:spPr>
        <p:txBody>
          <a:bodyPr wrap="square" rtlCol="0">
            <a:spAutoFit/>
          </a:bodyPr>
          <a:lstStyle/>
          <a:p>
            <a:r>
              <a:rPr kumimoji="1" lang="ja-JP" altLang="en-US" sz="2000" b="0" i="0"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客観的</a:t>
            </a:r>
            <a:endParaRPr kumimoji="1" lang="ja-JP" altLang="en-US" dirty="0"/>
          </a:p>
        </p:txBody>
      </p:sp>
    </p:spTree>
    <p:extLst>
      <p:ext uri="{BB962C8B-B14F-4D97-AF65-F5344CB8AC3E}">
        <p14:creationId xmlns:p14="http://schemas.microsoft.com/office/powerpoint/2010/main" val="1894063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DD39481E-4923-F5BA-C80B-CBBF8593EE94}"/>
              </a:ext>
            </a:extLst>
          </p:cNvPr>
          <p:cNvSpPr>
            <a:spLocks noGrp="1"/>
          </p:cNvSpPr>
          <p:nvPr>
            <p:ph type="body" idx="1"/>
          </p:nvPr>
        </p:nvSpPr>
        <p:spPr>
          <a:xfrm>
            <a:off x="53752" y="260648"/>
            <a:ext cx="9036496" cy="5953127"/>
          </a:xfrm>
        </p:spPr>
        <p:txBody>
          <a:bodyPr>
            <a:normAutofit/>
          </a:bodyPr>
          <a:lstStyle/>
          <a:p>
            <a:r>
              <a:rPr kumimoji="1" lang="ja-JP" altLang="en-US" sz="2200" dirty="0"/>
              <a:t>    </a:t>
            </a:r>
            <a:r>
              <a:rPr kumimoji="1" lang="ja-JP" altLang="en-US" sz="2000" dirty="0"/>
              <a:t>③ニーズの注意点･･･相談者の主観とのズレ</a:t>
            </a:r>
          </a:p>
          <a:p>
            <a:r>
              <a:rPr lang="ja-JP" altLang="en-US" sz="2000" dirty="0"/>
              <a:t> </a:t>
            </a:r>
            <a:r>
              <a:rPr kumimoji="1" lang="ja-JP" altLang="en-US" sz="2000" dirty="0"/>
              <a:t>   ④ニーズと相談者の変化･･･変化に繋がるのは</a:t>
            </a:r>
            <a:r>
              <a:rPr kumimoji="1" lang="ja-JP" altLang="en-US" sz="2000" u="sng" dirty="0"/>
              <a:t>相談者の感情</a:t>
            </a:r>
            <a:r>
              <a:rPr kumimoji="1" lang="ja-JP" altLang="en-US" sz="2000" dirty="0"/>
              <a:t>（最終</a:t>
            </a:r>
            <a:r>
              <a:rPr lang="ja-JP" altLang="en-US" sz="2000" dirty="0"/>
              <a:t>ゴール</a:t>
            </a:r>
            <a:endParaRPr kumimoji="1" lang="en-US" altLang="ja-JP" sz="2000" dirty="0"/>
          </a:p>
          <a:p>
            <a:r>
              <a:rPr kumimoji="1" lang="ja-JP" altLang="en-US" sz="2000" dirty="0"/>
              <a:t>　    は相談者の変化）</a:t>
            </a:r>
          </a:p>
          <a:p>
            <a:r>
              <a:rPr kumimoji="1" lang="ja-JP" altLang="en-US" sz="2000" dirty="0"/>
              <a:t>    ⑤ニーズに偏ると独りよがりの相談になる･･･相談者の（　　　　）ように</a:t>
            </a:r>
          </a:p>
          <a:p>
            <a:r>
              <a:rPr kumimoji="1" lang="ja-JP" altLang="en-US" sz="2000" b="1" dirty="0"/>
              <a:t>Ｓ８ 相談者の要望を知る（ウォンツについて）</a:t>
            </a:r>
          </a:p>
          <a:p>
            <a:r>
              <a:rPr kumimoji="1" lang="ja-JP" altLang="en-US" sz="2000" dirty="0"/>
              <a:t>　 ①ウォンツ･･･感情ベースで、何をしたいか、何をしてほしいか</a:t>
            </a:r>
          </a:p>
          <a:p>
            <a:r>
              <a:rPr kumimoji="1" lang="ja-JP" altLang="en-US" sz="2000" dirty="0"/>
              <a:t>　 ②ウォンツの注意点･･･相談者の（　　）にフォーカスを合わせる</a:t>
            </a:r>
          </a:p>
          <a:p>
            <a:r>
              <a:rPr kumimoji="1" lang="ja-JP" altLang="en-US" sz="2000" dirty="0"/>
              <a:t>　　 ギャップをどう埋めるか。相談者の気持ちに沿った対応が必要。</a:t>
            </a:r>
          </a:p>
          <a:p>
            <a:r>
              <a:rPr kumimoji="1" lang="ja-JP" altLang="en-US" sz="2000" dirty="0"/>
              <a:t>　 ③ウォンツと相談者の変化･･･頭で分かることよりも心や気持ちが動くこと</a:t>
            </a:r>
          </a:p>
          <a:p>
            <a:r>
              <a:rPr kumimoji="1" lang="ja-JP" altLang="en-US" sz="2000" dirty="0"/>
              <a:t>　 ④ウォンツを聞くだけだと「</a:t>
            </a:r>
            <a:r>
              <a:rPr kumimoji="1" lang="ja-JP" altLang="en-US" sz="2000" u="sng" dirty="0"/>
              <a:t>言いなり相談</a:t>
            </a:r>
            <a:r>
              <a:rPr kumimoji="1" lang="ja-JP" altLang="en-US" sz="2000" dirty="0"/>
              <a:t>」になる</a:t>
            </a:r>
          </a:p>
          <a:p>
            <a:r>
              <a:rPr kumimoji="1" lang="ja-JP" altLang="en-US" sz="2000" dirty="0"/>
              <a:t>　　 客観的・専門的な「ニーズ」に基づいて、相談者に変化をもたらすため</a:t>
            </a:r>
            <a:endParaRPr kumimoji="1" lang="en-US" altLang="ja-JP" sz="2000" dirty="0"/>
          </a:p>
          <a:p>
            <a:r>
              <a:rPr kumimoji="1" lang="ja-JP" altLang="en-US" sz="2000" dirty="0"/>
              <a:t>          に「ウォンツ」に働きかけを行うべき。</a:t>
            </a:r>
          </a:p>
          <a:p>
            <a:r>
              <a:rPr kumimoji="1" lang="ja-JP" altLang="en-US" sz="2000" dirty="0"/>
              <a:t>   ⑤ニーズに向けてウォンツにアプローチする</a:t>
            </a:r>
          </a:p>
          <a:p>
            <a:r>
              <a:rPr kumimoji="1" lang="ja-JP" altLang="en-US" sz="2000" dirty="0"/>
              <a:t>　  （ 　　　　　　　　　）･･･険悪なムードにならないように</a:t>
            </a:r>
          </a:p>
          <a:p>
            <a:endParaRPr kumimoji="1" lang="ja-JP" altLang="en-US" dirty="0"/>
          </a:p>
        </p:txBody>
      </p:sp>
      <p:sp>
        <p:nvSpPr>
          <p:cNvPr id="4" name="スライド番号プレースホルダー 3">
            <a:extLst>
              <a:ext uri="{FF2B5EF4-FFF2-40B4-BE49-F238E27FC236}">
                <a16:creationId xmlns:a16="http://schemas.microsoft.com/office/drawing/2014/main" id="{C7933541-352C-3D92-5994-4BC6E804F1A1}"/>
              </a:ext>
            </a:extLst>
          </p:cNvPr>
          <p:cNvSpPr>
            <a:spLocks noGrp="1"/>
          </p:cNvSpPr>
          <p:nvPr>
            <p:ph type="sldNum" sz="quarter" idx="12"/>
          </p:nvPr>
        </p:nvSpPr>
        <p:spPr>
          <a:xfrm>
            <a:off x="6794630" y="78085"/>
            <a:ext cx="2057400" cy="365125"/>
          </a:xfrm>
        </p:spPr>
        <p:txBody>
          <a:bodyPr/>
          <a:lstStyle/>
          <a:p>
            <a:pPr>
              <a:defRPr/>
            </a:pPr>
            <a:fld id="{87C66881-5A60-45A5-BDC0-34FF6071E735}" type="slidenum">
              <a:rPr lang="ja-JP" altLang="en-US" smtClean="0"/>
              <a:pPr>
                <a:defRPr/>
              </a:pPr>
              <a:t>13</a:t>
            </a:fld>
            <a:endParaRPr lang="ja-JP" altLang="en-US"/>
          </a:p>
        </p:txBody>
      </p:sp>
      <p:sp>
        <p:nvSpPr>
          <p:cNvPr id="2" name="テキスト ボックス 1">
            <a:extLst>
              <a:ext uri="{FF2B5EF4-FFF2-40B4-BE49-F238E27FC236}">
                <a16:creationId xmlns:a16="http://schemas.microsoft.com/office/drawing/2014/main" id="{54BD44CE-0B42-0E8E-5360-AE70B3F7C397}"/>
              </a:ext>
            </a:extLst>
          </p:cNvPr>
          <p:cNvSpPr txBox="1"/>
          <p:nvPr/>
        </p:nvSpPr>
        <p:spPr>
          <a:xfrm>
            <a:off x="6779096" y="1484784"/>
            <a:ext cx="1249288"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心に響く</a:t>
            </a:r>
            <a:endParaRPr kumimoji="1" lang="ja-JP" altLang="en-US" dirty="0"/>
          </a:p>
        </p:txBody>
      </p:sp>
      <p:sp>
        <p:nvSpPr>
          <p:cNvPr id="5" name="テキスト ボックス 4">
            <a:extLst>
              <a:ext uri="{FF2B5EF4-FFF2-40B4-BE49-F238E27FC236}">
                <a16:creationId xmlns:a16="http://schemas.microsoft.com/office/drawing/2014/main" id="{41A6CD57-B4A3-AD89-930E-C4306561A075}"/>
              </a:ext>
            </a:extLst>
          </p:cNvPr>
          <p:cNvSpPr txBox="1"/>
          <p:nvPr/>
        </p:nvSpPr>
        <p:spPr>
          <a:xfrm>
            <a:off x="4283968" y="2668850"/>
            <a:ext cx="745232"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主観</a:t>
            </a:r>
            <a:endParaRPr kumimoji="1" lang="ja-JP" altLang="en-US" dirty="0"/>
          </a:p>
        </p:txBody>
      </p:sp>
      <p:sp>
        <p:nvSpPr>
          <p:cNvPr id="6" name="テキスト ボックス 5">
            <a:extLst>
              <a:ext uri="{FF2B5EF4-FFF2-40B4-BE49-F238E27FC236}">
                <a16:creationId xmlns:a16="http://schemas.microsoft.com/office/drawing/2014/main" id="{6312D667-3CA2-DCB8-462F-0FF277F3EAAC}"/>
              </a:ext>
            </a:extLst>
          </p:cNvPr>
          <p:cNvSpPr txBox="1"/>
          <p:nvPr/>
        </p:nvSpPr>
        <p:spPr>
          <a:xfrm>
            <a:off x="730424" y="5477162"/>
            <a:ext cx="2473424" cy="400110"/>
          </a:xfrm>
          <a:prstGeom prst="rect">
            <a:avLst/>
          </a:prstGeom>
          <a:noFill/>
        </p:spPr>
        <p:txBody>
          <a:bodyPr wrap="square" rtlCol="0">
            <a:spAutoFit/>
          </a:bodyPr>
          <a:lstStyle/>
          <a:p>
            <a:r>
              <a:rPr kumimoji="1" lang="ja-JP" altLang="en-US" sz="20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信頼と共感の相談力</a:t>
            </a:r>
            <a:endParaRPr kumimoji="1" lang="ja-JP" altLang="en-US" dirty="0"/>
          </a:p>
        </p:txBody>
      </p:sp>
    </p:spTree>
    <p:extLst>
      <p:ext uri="{BB962C8B-B14F-4D97-AF65-F5344CB8AC3E}">
        <p14:creationId xmlns:p14="http://schemas.microsoft.com/office/powerpoint/2010/main" val="3444203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down)">
                                      <p:cBhvr>
                                        <p:cTn id="21" dur="580">
                                          <p:stCondLst>
                                            <p:cond delay="0"/>
                                          </p:stCondLst>
                                        </p:cTn>
                                        <p:tgtEl>
                                          <p:spTgt spid="6"/>
                                        </p:tgtEl>
                                      </p:cBhvr>
                                    </p:animEffect>
                                    <p:anim calcmode="lin" valueType="num">
                                      <p:cBhvr>
                                        <p:cTn id="2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7" dur="26">
                                          <p:stCondLst>
                                            <p:cond delay="650"/>
                                          </p:stCondLst>
                                        </p:cTn>
                                        <p:tgtEl>
                                          <p:spTgt spid="6"/>
                                        </p:tgtEl>
                                      </p:cBhvr>
                                      <p:to x="100000" y="60000"/>
                                    </p:animScale>
                                    <p:animScale>
                                      <p:cBhvr>
                                        <p:cTn id="28" dur="166" decel="50000">
                                          <p:stCondLst>
                                            <p:cond delay="676"/>
                                          </p:stCondLst>
                                        </p:cTn>
                                        <p:tgtEl>
                                          <p:spTgt spid="6"/>
                                        </p:tgtEl>
                                      </p:cBhvr>
                                      <p:to x="100000" y="100000"/>
                                    </p:animScale>
                                    <p:animScale>
                                      <p:cBhvr>
                                        <p:cTn id="29" dur="26">
                                          <p:stCondLst>
                                            <p:cond delay="1312"/>
                                          </p:stCondLst>
                                        </p:cTn>
                                        <p:tgtEl>
                                          <p:spTgt spid="6"/>
                                        </p:tgtEl>
                                      </p:cBhvr>
                                      <p:to x="100000" y="80000"/>
                                    </p:animScale>
                                    <p:animScale>
                                      <p:cBhvr>
                                        <p:cTn id="30" dur="166" decel="50000">
                                          <p:stCondLst>
                                            <p:cond delay="1338"/>
                                          </p:stCondLst>
                                        </p:cTn>
                                        <p:tgtEl>
                                          <p:spTgt spid="6"/>
                                        </p:tgtEl>
                                      </p:cBhvr>
                                      <p:to x="100000" y="100000"/>
                                    </p:animScale>
                                    <p:animScale>
                                      <p:cBhvr>
                                        <p:cTn id="31" dur="26">
                                          <p:stCondLst>
                                            <p:cond delay="1642"/>
                                          </p:stCondLst>
                                        </p:cTn>
                                        <p:tgtEl>
                                          <p:spTgt spid="6"/>
                                        </p:tgtEl>
                                      </p:cBhvr>
                                      <p:to x="100000" y="90000"/>
                                    </p:animScale>
                                    <p:animScale>
                                      <p:cBhvr>
                                        <p:cTn id="32" dur="166" decel="50000">
                                          <p:stCondLst>
                                            <p:cond delay="1668"/>
                                          </p:stCondLst>
                                        </p:cTn>
                                        <p:tgtEl>
                                          <p:spTgt spid="6"/>
                                        </p:tgtEl>
                                      </p:cBhvr>
                                      <p:to x="100000" y="100000"/>
                                    </p:animScale>
                                    <p:animScale>
                                      <p:cBhvr>
                                        <p:cTn id="33" dur="26">
                                          <p:stCondLst>
                                            <p:cond delay="1808"/>
                                          </p:stCondLst>
                                        </p:cTn>
                                        <p:tgtEl>
                                          <p:spTgt spid="6"/>
                                        </p:tgtEl>
                                      </p:cBhvr>
                                      <p:to x="100000" y="95000"/>
                                    </p:animScale>
                                    <p:animScale>
                                      <p:cBhvr>
                                        <p:cTn id="34"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473707E5-FB59-6239-AF8B-AE32F273701A}"/>
              </a:ext>
            </a:extLst>
          </p:cNvPr>
          <p:cNvSpPr>
            <a:spLocks noGrp="1"/>
          </p:cNvSpPr>
          <p:nvPr>
            <p:ph type="body" idx="1"/>
          </p:nvPr>
        </p:nvSpPr>
        <p:spPr>
          <a:xfrm>
            <a:off x="107504" y="908720"/>
            <a:ext cx="8928992" cy="5949280"/>
          </a:xfrm>
        </p:spPr>
        <p:txBody>
          <a:bodyPr>
            <a:normAutofit fontScale="70000" lnSpcReduction="20000"/>
          </a:bodyPr>
          <a:lstStyle/>
          <a:p>
            <a:r>
              <a:rPr kumimoji="1" lang="ja-JP" altLang="en-US" sz="2700" b="1" dirty="0"/>
              <a:t>Ｓ９ 相談を演出する（意図的にデフォルメする）</a:t>
            </a:r>
          </a:p>
          <a:p>
            <a:r>
              <a:rPr kumimoji="1" lang="ja-JP" altLang="en-US" sz="2700" dirty="0"/>
              <a:t>　 ①演出するという視点</a:t>
            </a:r>
          </a:p>
          <a:p>
            <a:r>
              <a:rPr kumimoji="1" lang="ja-JP" altLang="en-US" sz="2700" dirty="0"/>
              <a:t>　 ②演出とは･･･効果的に見せること、積極的に伝えること</a:t>
            </a:r>
          </a:p>
          <a:p>
            <a:r>
              <a:rPr kumimoji="1" lang="ja-JP" altLang="en-US" sz="2700" dirty="0"/>
              <a:t>　 ③何を表現するか･･･相談は対人サービス業（接客業）でもあるので</a:t>
            </a:r>
            <a:r>
              <a:rPr lang="ja-JP" altLang="en-US" sz="2700" dirty="0"/>
              <a:t>、</a:t>
            </a:r>
            <a:endParaRPr kumimoji="1" lang="en-US" altLang="ja-JP" sz="2700" dirty="0"/>
          </a:p>
          <a:p>
            <a:r>
              <a:rPr lang="ja-JP" altLang="en-US" sz="2700" dirty="0"/>
              <a:t>        </a:t>
            </a:r>
            <a:r>
              <a:rPr kumimoji="1" lang="ja-JP" altLang="en-US" sz="2700" dirty="0"/>
              <a:t>「相談者を大切にしている」ことを表現し、早期に信頼関係を築くこと。</a:t>
            </a:r>
          </a:p>
          <a:p>
            <a:r>
              <a:rPr kumimoji="1" lang="ja-JP" altLang="en-US" sz="2700" dirty="0"/>
              <a:t>　 ④様々な表現</a:t>
            </a:r>
          </a:p>
          <a:p>
            <a:r>
              <a:rPr kumimoji="1" lang="ja-JP" altLang="en-US" sz="2700" dirty="0"/>
              <a:t>　　・安全な存在、役に立つ存在（（　　　　　　）を持っている）</a:t>
            </a:r>
          </a:p>
          <a:p>
            <a:r>
              <a:rPr kumimoji="1" lang="ja-JP" altLang="en-US" sz="2700" dirty="0"/>
              <a:t>　　・相談者を第一に考え、解決する実力がある</a:t>
            </a:r>
          </a:p>
          <a:p>
            <a:r>
              <a:rPr kumimoji="1" lang="ja-JP" altLang="en-US" sz="2700" dirty="0"/>
              <a:t>　　・知識を分かりやすく伝えたい</a:t>
            </a:r>
          </a:p>
          <a:p>
            <a:r>
              <a:rPr kumimoji="1" lang="ja-JP" altLang="en-US" sz="2700" dirty="0"/>
              <a:t>　　・相談者に対する感謝　</a:t>
            </a:r>
          </a:p>
          <a:p>
            <a:r>
              <a:rPr kumimoji="1" lang="ja-JP" altLang="en-US" sz="2700" dirty="0"/>
              <a:t>　　・早めに解決した方が良いこと</a:t>
            </a:r>
          </a:p>
          <a:p>
            <a:r>
              <a:rPr kumimoji="1" lang="ja-JP" altLang="en-US" sz="2700" dirty="0"/>
              <a:t>　　・前向きな気持ちであること</a:t>
            </a:r>
          </a:p>
          <a:p>
            <a:r>
              <a:rPr kumimoji="1" lang="ja-JP" altLang="en-US" sz="2700" dirty="0"/>
              <a:t>　　・相談者にこのように変わってほしいという期待　　など　</a:t>
            </a:r>
            <a:endParaRPr kumimoji="1" lang="en-US" altLang="ja-JP" sz="2700" dirty="0"/>
          </a:p>
          <a:p>
            <a:r>
              <a:rPr kumimoji="1" lang="ja-JP" altLang="en-US" sz="2700" dirty="0"/>
              <a:t>     ⑤第三者から「わざとらしい」と思われるくらいで</a:t>
            </a:r>
          </a:p>
          <a:p>
            <a:r>
              <a:rPr kumimoji="1" lang="ja-JP" altLang="en-US" sz="2700" dirty="0"/>
              <a:t>　　・声が大きい、声が高い</a:t>
            </a:r>
          </a:p>
          <a:p>
            <a:r>
              <a:rPr kumimoji="1" lang="ja-JP" altLang="en-US" sz="2700" dirty="0"/>
              <a:t>　　・反応やしぐさが大袈裟、クサい台詞を言う</a:t>
            </a:r>
          </a:p>
          <a:p>
            <a:r>
              <a:rPr kumimoji="1" lang="ja-JP" altLang="en-US" sz="2700" dirty="0"/>
              <a:t>　　・キメ台詞やダイナミックな反応をした時の相談者の反応を観察し、</a:t>
            </a:r>
            <a:endParaRPr kumimoji="1" lang="en-US" altLang="ja-JP" sz="2700" dirty="0"/>
          </a:p>
          <a:p>
            <a:r>
              <a:rPr kumimoji="1" lang="ja-JP" altLang="en-US" sz="2700" dirty="0"/>
              <a:t>　　　強い違和感を感じさせないことに注意する。</a:t>
            </a:r>
          </a:p>
          <a:p>
            <a:endParaRPr kumimoji="1" lang="ja-JP" altLang="en-US" sz="2200" dirty="0"/>
          </a:p>
          <a:p>
            <a:endParaRPr kumimoji="1" lang="ja-JP" altLang="en-US" dirty="0"/>
          </a:p>
        </p:txBody>
      </p:sp>
      <p:sp>
        <p:nvSpPr>
          <p:cNvPr id="4" name="スライド番号プレースホルダー 3">
            <a:extLst>
              <a:ext uri="{FF2B5EF4-FFF2-40B4-BE49-F238E27FC236}">
                <a16:creationId xmlns:a16="http://schemas.microsoft.com/office/drawing/2014/main" id="{D95626DD-C7C5-4B08-6673-3496F512292D}"/>
              </a:ext>
            </a:extLst>
          </p:cNvPr>
          <p:cNvSpPr>
            <a:spLocks noGrp="1"/>
          </p:cNvSpPr>
          <p:nvPr>
            <p:ph type="sldNum" sz="quarter" idx="12"/>
          </p:nvPr>
        </p:nvSpPr>
        <p:spPr/>
        <p:txBody>
          <a:bodyPr/>
          <a:lstStyle/>
          <a:p>
            <a:pPr>
              <a:defRPr/>
            </a:pPr>
            <a:fld id="{87C66881-5A60-45A5-BDC0-34FF6071E735}" type="slidenum">
              <a:rPr lang="ja-JP" altLang="en-US" smtClean="0"/>
              <a:pPr>
                <a:defRPr/>
              </a:pPr>
              <a:t>14</a:t>
            </a:fld>
            <a:endParaRPr lang="ja-JP" altLang="en-US"/>
          </a:p>
        </p:txBody>
      </p:sp>
      <p:sp>
        <p:nvSpPr>
          <p:cNvPr id="2" name="テキスト ボックス 1">
            <a:extLst>
              <a:ext uri="{FF2B5EF4-FFF2-40B4-BE49-F238E27FC236}">
                <a16:creationId xmlns:a16="http://schemas.microsoft.com/office/drawing/2014/main" id="{1F3918FF-74A0-A6FD-B079-98C5827CBA05}"/>
              </a:ext>
            </a:extLst>
          </p:cNvPr>
          <p:cNvSpPr txBox="1"/>
          <p:nvPr/>
        </p:nvSpPr>
        <p:spPr>
          <a:xfrm>
            <a:off x="4186808" y="2828255"/>
            <a:ext cx="1753344" cy="384721"/>
          </a:xfrm>
          <a:prstGeom prst="rect">
            <a:avLst/>
          </a:prstGeom>
          <a:noFill/>
        </p:spPr>
        <p:txBody>
          <a:bodyPr wrap="square" rtlCol="0">
            <a:spAutoFit/>
          </a:bodyPr>
          <a:lstStyle/>
          <a:p>
            <a:r>
              <a:rPr kumimoji="1"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専門的な知識</a:t>
            </a:r>
            <a:endParaRPr kumimoji="1" lang="ja-JP" altLang="en-US" dirty="0"/>
          </a:p>
        </p:txBody>
      </p:sp>
    </p:spTree>
    <p:extLst>
      <p:ext uri="{BB962C8B-B14F-4D97-AF65-F5344CB8AC3E}">
        <p14:creationId xmlns:p14="http://schemas.microsoft.com/office/powerpoint/2010/main" val="378497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66A10F16-02B1-D9A7-E13A-8532D970E867}"/>
              </a:ext>
            </a:extLst>
          </p:cNvPr>
          <p:cNvSpPr>
            <a:spLocks noGrp="1"/>
          </p:cNvSpPr>
          <p:nvPr>
            <p:ph type="body" idx="1"/>
          </p:nvPr>
        </p:nvSpPr>
        <p:spPr>
          <a:xfrm>
            <a:off x="102579" y="332657"/>
            <a:ext cx="8938842" cy="5904656"/>
          </a:xfrm>
        </p:spPr>
        <p:txBody>
          <a:bodyPr>
            <a:normAutofit/>
          </a:bodyPr>
          <a:lstStyle/>
          <a:p>
            <a:r>
              <a:rPr kumimoji="1" lang="ja-JP" altLang="en-US" sz="2000" b="1" dirty="0"/>
              <a:t>Ｓ１０ 相談できる雰囲気を作る</a:t>
            </a:r>
            <a:r>
              <a:rPr kumimoji="1" lang="ja-JP" altLang="en-US" sz="1800" b="1" dirty="0"/>
              <a:t>（相談前から演出は始まっている）</a:t>
            </a:r>
          </a:p>
          <a:p>
            <a:r>
              <a:rPr kumimoji="1" lang="ja-JP" altLang="en-US" sz="2000" dirty="0"/>
              <a:t>    ①雰囲気作りの重要性</a:t>
            </a:r>
          </a:p>
          <a:p>
            <a:r>
              <a:rPr kumimoji="1" lang="ja-JP" altLang="en-US" sz="2000" dirty="0"/>
              <a:t>　    舞台が整って初めて、役者の演技が光る</a:t>
            </a:r>
          </a:p>
          <a:p>
            <a:r>
              <a:rPr kumimoji="1" lang="ja-JP" altLang="en-US" sz="2000" dirty="0"/>
              <a:t>    ②どのような雰囲気を作るのか（大切にすることの表現）</a:t>
            </a:r>
          </a:p>
          <a:p>
            <a:r>
              <a:rPr kumimoji="1" lang="ja-JP" altLang="en-US" sz="2000" dirty="0"/>
              <a:t>        相談者を歓迎し、話しやすい雰囲気を整える。</a:t>
            </a:r>
          </a:p>
          <a:p>
            <a:r>
              <a:rPr kumimoji="1" lang="ja-JP" altLang="en-US" sz="2000" dirty="0"/>
              <a:t>    ③相談を受ける場所で演出する（プライバシーが保てる空間で）</a:t>
            </a:r>
          </a:p>
          <a:p>
            <a:r>
              <a:rPr kumimoji="1" lang="en-US" altLang="ja-JP" sz="2000" dirty="0"/>
              <a:t>       ⅰ</a:t>
            </a:r>
            <a:r>
              <a:rPr kumimoji="1" lang="ja-JP" altLang="en-US" sz="2000" dirty="0"/>
              <a:t>）来所で･･･相談スペースで</a:t>
            </a:r>
          </a:p>
          <a:p>
            <a:r>
              <a:rPr kumimoji="1" lang="en-US" altLang="ja-JP" sz="2000" dirty="0"/>
              <a:t>       ⅱ</a:t>
            </a:r>
            <a:r>
              <a:rPr kumimoji="1" lang="ja-JP" altLang="en-US" sz="2000" dirty="0"/>
              <a:t>）訪問で･･･自宅か</a:t>
            </a:r>
          </a:p>
          <a:p>
            <a:r>
              <a:rPr kumimoji="1" lang="en-US" altLang="ja-JP" sz="2000" dirty="0"/>
              <a:t>       ⅲ</a:t>
            </a:r>
            <a:r>
              <a:rPr kumimoji="1" lang="ja-JP" altLang="en-US" sz="2000" dirty="0"/>
              <a:t>）待ち合わせて･･･喫茶店か</a:t>
            </a:r>
          </a:p>
          <a:p>
            <a:r>
              <a:rPr kumimoji="1" lang="ja-JP" altLang="en-US" sz="2000" dirty="0"/>
              <a:t>    ④距離を使って演出する（心地よい距離）</a:t>
            </a:r>
          </a:p>
          <a:p>
            <a:r>
              <a:rPr kumimoji="1" lang="ja-JP" altLang="en-US" sz="2000" dirty="0"/>
              <a:t>        距離は話のしやすさに関わってくる</a:t>
            </a:r>
          </a:p>
          <a:p>
            <a:r>
              <a:rPr kumimoji="1" lang="ja-JP" altLang="en-US" sz="2000" dirty="0"/>
              <a:t>    ⑤位置関係で演出する</a:t>
            </a:r>
            <a:r>
              <a:rPr kumimoji="1" lang="en-US" altLang="ja-JP" sz="2000" dirty="0"/>
              <a:t>(</a:t>
            </a:r>
            <a:r>
              <a:rPr kumimoji="1" lang="ja-JP" altLang="en-US" sz="2000" dirty="0"/>
              <a:t>対面の角度</a:t>
            </a:r>
            <a:r>
              <a:rPr kumimoji="1" lang="en-US" altLang="ja-JP" sz="2000" dirty="0"/>
              <a:t>)</a:t>
            </a:r>
          </a:p>
          <a:p>
            <a:r>
              <a:rPr kumimoji="1" lang="ja-JP" altLang="en-US" sz="2000" dirty="0"/>
              <a:t>       真正面か斜め</a:t>
            </a:r>
            <a:r>
              <a:rPr kumimoji="1" lang="en-US" altLang="ja-JP" sz="2000" dirty="0"/>
              <a:t>45°</a:t>
            </a:r>
            <a:r>
              <a:rPr kumimoji="1" lang="ja-JP" altLang="en-US" sz="2000" dirty="0"/>
              <a:t>か。同じ高さで。</a:t>
            </a:r>
          </a:p>
          <a:p>
            <a:r>
              <a:rPr kumimoji="1" lang="ja-JP" altLang="en-US" sz="2000" dirty="0"/>
              <a:t>       斜め→正面→横 の順で親密度は高くなる。</a:t>
            </a:r>
          </a:p>
          <a:p>
            <a:endParaRPr kumimoji="1" lang="ja-JP" altLang="en-US" dirty="0"/>
          </a:p>
        </p:txBody>
      </p:sp>
      <p:sp>
        <p:nvSpPr>
          <p:cNvPr id="4" name="スライド番号プレースホルダー 3">
            <a:extLst>
              <a:ext uri="{FF2B5EF4-FFF2-40B4-BE49-F238E27FC236}">
                <a16:creationId xmlns:a16="http://schemas.microsoft.com/office/drawing/2014/main" id="{6F199EC8-2FF3-B420-5DC0-88C7D4E01393}"/>
              </a:ext>
            </a:extLst>
          </p:cNvPr>
          <p:cNvSpPr>
            <a:spLocks noGrp="1"/>
          </p:cNvSpPr>
          <p:nvPr>
            <p:ph type="sldNum" sz="quarter" idx="12"/>
          </p:nvPr>
        </p:nvSpPr>
        <p:spPr>
          <a:xfrm>
            <a:off x="6732240" y="116632"/>
            <a:ext cx="2057400" cy="365125"/>
          </a:xfrm>
        </p:spPr>
        <p:txBody>
          <a:bodyPr/>
          <a:lstStyle/>
          <a:p>
            <a:pPr>
              <a:defRPr/>
            </a:pPr>
            <a:fld id="{87C66881-5A60-45A5-BDC0-34FF6071E735}" type="slidenum">
              <a:rPr lang="ja-JP" altLang="en-US" smtClean="0"/>
              <a:pPr>
                <a:defRPr/>
              </a:pPr>
              <a:t>15</a:t>
            </a:fld>
            <a:endParaRPr lang="ja-JP" altLang="en-US" dirty="0"/>
          </a:p>
        </p:txBody>
      </p:sp>
    </p:spTree>
    <p:extLst>
      <p:ext uri="{BB962C8B-B14F-4D97-AF65-F5344CB8AC3E}">
        <p14:creationId xmlns:p14="http://schemas.microsoft.com/office/powerpoint/2010/main" val="2995576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823D1C7E-4F72-6D81-3DDA-55A2CD8FA1FA}"/>
              </a:ext>
            </a:extLst>
          </p:cNvPr>
          <p:cNvSpPr>
            <a:spLocks noGrp="1"/>
          </p:cNvSpPr>
          <p:nvPr>
            <p:ph type="body" idx="1"/>
          </p:nvPr>
        </p:nvSpPr>
        <p:spPr>
          <a:xfrm>
            <a:off x="107504" y="1052736"/>
            <a:ext cx="8928992" cy="5668740"/>
          </a:xfrm>
        </p:spPr>
        <p:txBody>
          <a:bodyPr>
            <a:normAutofit/>
          </a:bodyPr>
          <a:lstStyle/>
          <a:p>
            <a:r>
              <a:rPr kumimoji="1" lang="ja-JP" altLang="en-US" sz="2000" b="1" dirty="0"/>
              <a:t>Ｓ１１ 演出方法をマスターする（二つのコミュニケーション）</a:t>
            </a:r>
          </a:p>
          <a:p>
            <a:r>
              <a:rPr kumimoji="1" lang="ja-JP" altLang="en-US" sz="2000" dirty="0"/>
              <a:t>　 ①演出とはコミュニケーション</a:t>
            </a:r>
          </a:p>
          <a:p>
            <a:r>
              <a:rPr kumimoji="1" lang="ja-JP" altLang="en-US" sz="2000" dirty="0"/>
              <a:t>　　 あなた（相談者）を大切に思っていることを、言葉と態度で</a:t>
            </a:r>
          </a:p>
          <a:p>
            <a:r>
              <a:rPr kumimoji="1" lang="ja-JP" altLang="en-US" sz="2000" dirty="0"/>
              <a:t>　 ②二つのコミュニケーションで演出する</a:t>
            </a:r>
          </a:p>
          <a:p>
            <a:r>
              <a:rPr kumimoji="1" lang="ja-JP" altLang="en-US" sz="2000" dirty="0"/>
              <a:t>　   「言葉のやり取り」と「言葉以外のやり取り」</a:t>
            </a:r>
          </a:p>
          <a:p>
            <a:r>
              <a:rPr kumimoji="1" lang="ja-JP" altLang="en-US" sz="2000" dirty="0"/>
              <a:t>　 ③言葉のやり取り</a:t>
            </a:r>
          </a:p>
          <a:p>
            <a:r>
              <a:rPr kumimoji="1" lang="ja-JP" altLang="en-US" sz="2000" dirty="0"/>
              <a:t>　　 話す内容、順番、言葉使い。表現内容に応じて言葉は変わる。</a:t>
            </a:r>
          </a:p>
          <a:p>
            <a:r>
              <a:rPr kumimoji="1" lang="ja-JP" altLang="en-US" sz="2000" dirty="0"/>
              <a:t>　 ④何をどう話すか</a:t>
            </a:r>
          </a:p>
          <a:p>
            <a:r>
              <a:rPr kumimoji="1" lang="ja-JP" altLang="en-US" sz="2000" dirty="0"/>
              <a:t>　    </a:t>
            </a:r>
            <a:r>
              <a:rPr kumimoji="1" lang="en-US" altLang="ja-JP" sz="2000" dirty="0"/>
              <a:t>ⅰ</a:t>
            </a:r>
            <a:r>
              <a:rPr kumimoji="1" lang="ja-JP" altLang="en-US" sz="2000" dirty="0"/>
              <a:t>）言葉使いについては、「タメ語」（友達や年下の人に対する何でも</a:t>
            </a:r>
            <a:endParaRPr kumimoji="1" lang="en-US" altLang="ja-JP" sz="2000" dirty="0"/>
          </a:p>
          <a:p>
            <a:r>
              <a:rPr lang="ja-JP" altLang="en-US" sz="2000" dirty="0"/>
              <a:t>　　　    </a:t>
            </a:r>
            <a:r>
              <a:rPr kumimoji="1" lang="ja-JP" altLang="en-US" sz="2000" dirty="0"/>
              <a:t>ない口調。です、ますを付けない形）は禁止。丁寧語が基本。</a:t>
            </a:r>
          </a:p>
          <a:p>
            <a:r>
              <a:rPr kumimoji="1" lang="ja-JP" altLang="en-US" sz="2000" dirty="0"/>
              <a:t>　    </a:t>
            </a:r>
            <a:r>
              <a:rPr kumimoji="1" lang="en-US" altLang="ja-JP" sz="2000" dirty="0"/>
              <a:t>ⅱ</a:t>
            </a:r>
            <a:r>
              <a:rPr kumimoji="1" lang="ja-JP" altLang="en-US" sz="2000" dirty="0"/>
              <a:t>）親しみを表現するには、丁寧語の中で工夫する</a:t>
            </a:r>
          </a:p>
          <a:p>
            <a:r>
              <a:rPr kumimoji="1" lang="ja-JP" altLang="en-US" sz="2000" dirty="0"/>
              <a:t>　　 　・「○○様」を「○○さん」に変えてみる</a:t>
            </a:r>
          </a:p>
          <a:p>
            <a:r>
              <a:rPr kumimoji="1" lang="ja-JP" altLang="en-US" sz="2000" dirty="0"/>
              <a:t>　　　 ・「私たち」という言葉で一体感を表現する</a:t>
            </a:r>
          </a:p>
          <a:p>
            <a:endParaRPr kumimoji="1" lang="ja-JP" altLang="en-US" dirty="0"/>
          </a:p>
        </p:txBody>
      </p:sp>
      <p:sp>
        <p:nvSpPr>
          <p:cNvPr id="4" name="スライド番号プレースホルダー 3">
            <a:extLst>
              <a:ext uri="{FF2B5EF4-FFF2-40B4-BE49-F238E27FC236}">
                <a16:creationId xmlns:a16="http://schemas.microsoft.com/office/drawing/2014/main" id="{08CCD56D-7322-9479-D718-783907B3AD00}"/>
              </a:ext>
            </a:extLst>
          </p:cNvPr>
          <p:cNvSpPr>
            <a:spLocks noGrp="1"/>
          </p:cNvSpPr>
          <p:nvPr>
            <p:ph type="sldNum" sz="quarter" idx="12"/>
          </p:nvPr>
        </p:nvSpPr>
        <p:spPr/>
        <p:txBody>
          <a:bodyPr/>
          <a:lstStyle/>
          <a:p>
            <a:pPr>
              <a:defRPr/>
            </a:pPr>
            <a:fld id="{87C66881-5A60-45A5-BDC0-34FF6071E735}" type="slidenum">
              <a:rPr lang="ja-JP" altLang="en-US" smtClean="0"/>
              <a:pPr>
                <a:defRPr/>
              </a:pPr>
              <a:t>16</a:t>
            </a:fld>
            <a:endParaRPr lang="ja-JP" altLang="en-US"/>
          </a:p>
        </p:txBody>
      </p:sp>
    </p:spTree>
    <p:extLst>
      <p:ext uri="{BB962C8B-B14F-4D97-AF65-F5344CB8AC3E}">
        <p14:creationId xmlns:p14="http://schemas.microsoft.com/office/powerpoint/2010/main" val="1895933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9BA81C42-798A-8264-2E44-AAFBEC921AA6}"/>
              </a:ext>
            </a:extLst>
          </p:cNvPr>
          <p:cNvSpPr>
            <a:spLocks noGrp="1"/>
          </p:cNvSpPr>
          <p:nvPr>
            <p:ph type="body" idx="1"/>
          </p:nvPr>
        </p:nvSpPr>
        <p:spPr>
          <a:xfrm>
            <a:off x="107504" y="139720"/>
            <a:ext cx="8928992" cy="5953127"/>
          </a:xfrm>
        </p:spPr>
        <p:txBody>
          <a:bodyPr>
            <a:normAutofit fontScale="85000" lnSpcReduction="20000"/>
          </a:bodyPr>
          <a:lstStyle/>
          <a:p>
            <a:r>
              <a:rPr kumimoji="1" lang="ja-JP" altLang="en-US" dirty="0"/>
              <a:t>　  </a:t>
            </a:r>
            <a:r>
              <a:rPr kumimoji="1" lang="en-US" altLang="ja-JP" dirty="0"/>
              <a:t>ⅲ</a:t>
            </a:r>
            <a:r>
              <a:rPr kumimoji="1" lang="ja-JP" altLang="en-US" dirty="0"/>
              <a:t>）気遣いを言葉にする</a:t>
            </a:r>
          </a:p>
          <a:p>
            <a:r>
              <a:rPr kumimoji="1" lang="ja-JP" altLang="en-US" dirty="0"/>
              <a:t>　　　「お忙しい中、おいで下さってありがとうございました」</a:t>
            </a:r>
          </a:p>
          <a:p>
            <a:r>
              <a:rPr kumimoji="1" lang="ja-JP" altLang="en-US" dirty="0"/>
              <a:t>　　　「暑い中、大変でしたでしょう？」</a:t>
            </a:r>
          </a:p>
          <a:p>
            <a:r>
              <a:rPr kumimoji="1" lang="ja-JP" altLang="en-US" dirty="0"/>
              <a:t>　　　「重たい悩みを抱えてらしたんですね」</a:t>
            </a:r>
          </a:p>
          <a:p>
            <a:r>
              <a:rPr kumimoji="1" lang="ja-JP" altLang="en-US" dirty="0"/>
              <a:t>　　　「荷物はこちらの上にどうぞ」　　など</a:t>
            </a:r>
          </a:p>
          <a:p>
            <a:r>
              <a:rPr kumimoji="1" lang="ja-JP" altLang="en-US" dirty="0"/>
              <a:t>　　　 （　　　　　　　　）と実感できること</a:t>
            </a:r>
          </a:p>
          <a:p>
            <a:r>
              <a:rPr kumimoji="1" lang="ja-JP" altLang="en-US" dirty="0"/>
              <a:t>　   </a:t>
            </a:r>
            <a:r>
              <a:rPr kumimoji="1" lang="en-US" altLang="ja-JP" dirty="0"/>
              <a:t>ⅳ</a:t>
            </a:r>
            <a:r>
              <a:rPr kumimoji="1" lang="ja-JP" altLang="en-US" dirty="0"/>
              <a:t>）表現したいことによって、言葉は変わってくる</a:t>
            </a:r>
          </a:p>
          <a:p>
            <a:r>
              <a:rPr lang="ja-JP" altLang="en-US" dirty="0"/>
              <a:t>   </a:t>
            </a:r>
            <a:r>
              <a:rPr kumimoji="1" lang="ja-JP" altLang="en-US" dirty="0"/>
              <a:t> ⑤言葉を使わずに演出（コミュニケーション）する</a:t>
            </a:r>
          </a:p>
          <a:p>
            <a:r>
              <a:rPr lang="ja-JP" altLang="en-US" dirty="0"/>
              <a:t>   </a:t>
            </a:r>
            <a:r>
              <a:rPr kumimoji="1" lang="ja-JP" altLang="en-US" dirty="0"/>
              <a:t> ⑥資料にこだわろう</a:t>
            </a:r>
          </a:p>
          <a:p>
            <a:r>
              <a:rPr kumimoji="1" lang="ja-JP" altLang="en-US" dirty="0"/>
              <a:t>　  ・紙質は、手書きか、印刷か</a:t>
            </a:r>
          </a:p>
          <a:p>
            <a:r>
              <a:rPr kumimoji="1" lang="ja-JP" altLang="en-US" dirty="0"/>
              <a:t>　  ・見た目キレイか、白黒か、カラーか</a:t>
            </a:r>
          </a:p>
          <a:p>
            <a:r>
              <a:rPr kumimoji="1" lang="ja-JP" altLang="en-US" dirty="0"/>
              <a:t>　  ・資料の他に役立つものは</a:t>
            </a:r>
          </a:p>
          <a:p>
            <a:r>
              <a:rPr kumimoji="1" lang="ja-JP" altLang="en-US" dirty="0"/>
              <a:t>　⑦持ち物で表現しよう（あまり安っぽいものはチョット）</a:t>
            </a:r>
          </a:p>
          <a:p>
            <a:r>
              <a:rPr kumimoji="1" lang="ja-JP" altLang="en-US" dirty="0"/>
              <a:t>　  ・時計（デザイン？ ブランド？）</a:t>
            </a:r>
          </a:p>
          <a:p>
            <a:r>
              <a:rPr kumimoji="1" lang="ja-JP" altLang="en-US" dirty="0"/>
              <a:t>　  ・ボールペン（一般的な事務用品か？）</a:t>
            </a:r>
          </a:p>
          <a:p>
            <a:r>
              <a:rPr kumimoji="1" lang="ja-JP" altLang="en-US" dirty="0"/>
              <a:t>　  ・メモ用紙</a:t>
            </a:r>
            <a:r>
              <a:rPr kumimoji="1" lang="en-US" altLang="ja-JP" dirty="0"/>
              <a:t>(</a:t>
            </a:r>
            <a:r>
              <a:rPr kumimoji="1" lang="ja-JP" altLang="en-US" dirty="0"/>
              <a:t>ノート？ 紙？ 裏紙の再利用？）</a:t>
            </a:r>
          </a:p>
          <a:p>
            <a:r>
              <a:rPr kumimoji="1" lang="ja-JP" altLang="en-US" dirty="0"/>
              <a:t>　  ・バインダー</a:t>
            </a:r>
          </a:p>
          <a:p>
            <a:endParaRPr kumimoji="1" lang="ja-JP" altLang="en-US" dirty="0"/>
          </a:p>
        </p:txBody>
      </p:sp>
      <p:sp>
        <p:nvSpPr>
          <p:cNvPr id="4" name="スライド番号プレースホルダー 3">
            <a:extLst>
              <a:ext uri="{FF2B5EF4-FFF2-40B4-BE49-F238E27FC236}">
                <a16:creationId xmlns:a16="http://schemas.microsoft.com/office/drawing/2014/main" id="{E63EE0F7-1408-E581-8E14-97184F6CD590}"/>
              </a:ext>
            </a:extLst>
          </p:cNvPr>
          <p:cNvSpPr>
            <a:spLocks noGrp="1"/>
          </p:cNvSpPr>
          <p:nvPr>
            <p:ph type="sldNum" sz="quarter" idx="12"/>
          </p:nvPr>
        </p:nvSpPr>
        <p:spPr>
          <a:xfrm>
            <a:off x="6804248" y="168374"/>
            <a:ext cx="2057400" cy="365125"/>
          </a:xfrm>
        </p:spPr>
        <p:txBody>
          <a:bodyPr/>
          <a:lstStyle/>
          <a:p>
            <a:pPr>
              <a:defRPr/>
            </a:pPr>
            <a:fld id="{87C66881-5A60-45A5-BDC0-34FF6071E735}" type="slidenum">
              <a:rPr lang="ja-JP" altLang="en-US" smtClean="0"/>
              <a:pPr>
                <a:defRPr/>
              </a:pPr>
              <a:t>17</a:t>
            </a:fld>
            <a:endParaRPr lang="ja-JP" altLang="en-US" dirty="0"/>
          </a:p>
        </p:txBody>
      </p:sp>
      <p:sp>
        <p:nvSpPr>
          <p:cNvPr id="2" name="テキスト ボックス 1">
            <a:extLst>
              <a:ext uri="{FF2B5EF4-FFF2-40B4-BE49-F238E27FC236}">
                <a16:creationId xmlns:a16="http://schemas.microsoft.com/office/drawing/2014/main" id="{78916A49-5A1B-D3EF-D8BB-44209B2A6F97}"/>
              </a:ext>
            </a:extLst>
          </p:cNvPr>
          <p:cNvSpPr txBox="1"/>
          <p:nvPr/>
        </p:nvSpPr>
        <p:spPr>
          <a:xfrm>
            <a:off x="1187624" y="1772816"/>
            <a:ext cx="2401416"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大切にされている</a:t>
            </a:r>
            <a:endParaRPr kumimoji="1" lang="ja-JP" altLang="en-US" dirty="0"/>
          </a:p>
        </p:txBody>
      </p:sp>
    </p:spTree>
    <p:extLst>
      <p:ext uri="{BB962C8B-B14F-4D97-AF65-F5344CB8AC3E}">
        <p14:creationId xmlns:p14="http://schemas.microsoft.com/office/powerpoint/2010/main" val="1510027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46D298DB-ED5B-FB3B-6CC6-45E940EADD41}"/>
              </a:ext>
            </a:extLst>
          </p:cNvPr>
          <p:cNvSpPr>
            <a:spLocks noGrp="1"/>
          </p:cNvSpPr>
          <p:nvPr>
            <p:ph type="body" idx="1"/>
          </p:nvPr>
        </p:nvSpPr>
        <p:spPr>
          <a:xfrm>
            <a:off x="107504" y="980728"/>
            <a:ext cx="8928992" cy="5740748"/>
          </a:xfrm>
        </p:spPr>
        <p:txBody>
          <a:bodyPr>
            <a:normAutofit fontScale="85000" lnSpcReduction="20000"/>
          </a:bodyPr>
          <a:lstStyle/>
          <a:p>
            <a:r>
              <a:rPr lang="ja-JP" altLang="en-US" dirty="0"/>
              <a:t>   </a:t>
            </a:r>
            <a:r>
              <a:rPr kumimoji="1" lang="ja-JP" altLang="en-US" dirty="0"/>
              <a:t> ⑧服装に気を使おう</a:t>
            </a:r>
          </a:p>
          <a:p>
            <a:r>
              <a:rPr kumimoji="1" lang="ja-JP" altLang="en-US" dirty="0"/>
              <a:t>　 ・ラフかフォーマルか</a:t>
            </a:r>
          </a:p>
          <a:p>
            <a:r>
              <a:rPr kumimoji="1" lang="ja-JP" altLang="en-US" dirty="0"/>
              <a:t>　 ・相談者の生活に合った服装か</a:t>
            </a:r>
          </a:p>
          <a:p>
            <a:r>
              <a:rPr kumimoji="1" lang="ja-JP" altLang="en-US" dirty="0"/>
              <a:t>　 ・相談内容に合わせた服装か</a:t>
            </a:r>
          </a:p>
          <a:p>
            <a:r>
              <a:rPr kumimoji="1" lang="ja-JP" altLang="en-US" dirty="0"/>
              <a:t>　 ・相談者の期待を裏切らない服装で信頼関係を</a:t>
            </a:r>
          </a:p>
          <a:p>
            <a:r>
              <a:rPr kumimoji="1" lang="ja-JP" altLang="en-US" dirty="0"/>
              <a:t>　 ・あまり緊張しない服装で安心感を</a:t>
            </a:r>
          </a:p>
          <a:p>
            <a:r>
              <a:rPr kumimoji="1" lang="ja-JP" altLang="en-US" dirty="0"/>
              <a:t>　 ・大事なことを伝えるには、少しきっちりとした服装で</a:t>
            </a:r>
          </a:p>
          <a:p>
            <a:r>
              <a:rPr lang="ja-JP" altLang="en-US" dirty="0"/>
              <a:t>   </a:t>
            </a:r>
            <a:r>
              <a:rPr kumimoji="1" lang="ja-JP" altLang="en-US" dirty="0"/>
              <a:t> ⑨メイクで外見を整えよう</a:t>
            </a:r>
            <a:r>
              <a:rPr kumimoji="1" lang="en-US" altLang="ja-JP" dirty="0"/>
              <a:t>(</a:t>
            </a:r>
            <a:r>
              <a:rPr kumimoji="1" lang="ja-JP" altLang="en-US" dirty="0"/>
              <a:t>女性の場合は</a:t>
            </a:r>
            <a:r>
              <a:rPr kumimoji="1" lang="en-US" altLang="ja-JP" dirty="0"/>
              <a:t>)</a:t>
            </a:r>
          </a:p>
          <a:p>
            <a:r>
              <a:rPr kumimoji="1" lang="ja-JP" altLang="en-US" dirty="0"/>
              <a:t>　    相談者に合わせ、自分に似合うものを</a:t>
            </a:r>
          </a:p>
          <a:p>
            <a:r>
              <a:rPr kumimoji="1" lang="ja-JP" altLang="en-US" dirty="0"/>
              <a:t>　⑩髪型をセットしよう（長さと、セットとか）</a:t>
            </a:r>
          </a:p>
          <a:p>
            <a:r>
              <a:rPr kumimoji="1" lang="ja-JP" altLang="en-US" dirty="0"/>
              <a:t>　    清潔感が基本、表情が読み取れるように</a:t>
            </a:r>
          </a:p>
          <a:p>
            <a:r>
              <a:rPr lang="ja-JP" altLang="en-US" dirty="0"/>
              <a:t>    </a:t>
            </a:r>
            <a:r>
              <a:rPr kumimoji="1" lang="ja-JP" altLang="en-US" dirty="0"/>
              <a:t> ⑪表情を意識しよう</a:t>
            </a:r>
          </a:p>
          <a:p>
            <a:r>
              <a:rPr kumimoji="1" lang="ja-JP" altLang="en-US" dirty="0"/>
              <a:t>　　　 普段の会話では意識してますか？ お互いに表情を気にしている</a:t>
            </a:r>
          </a:p>
          <a:p>
            <a:r>
              <a:rPr kumimoji="1" lang="ja-JP" altLang="en-US" dirty="0"/>
              <a:t>　　　・顔が沈んでいれば、何か嫌なことがあったか？</a:t>
            </a:r>
          </a:p>
          <a:p>
            <a:r>
              <a:rPr kumimoji="1" lang="ja-JP" altLang="en-US" dirty="0"/>
              <a:t>　　  ・眉間にしわを寄せていれば、話が難しすぎたか？</a:t>
            </a:r>
          </a:p>
          <a:p>
            <a:r>
              <a:rPr kumimoji="1" lang="ja-JP" altLang="en-US" dirty="0"/>
              <a:t>　　　・目が輝いてくれば、今後の見通しが明るくなったか？</a:t>
            </a:r>
          </a:p>
          <a:p>
            <a:endParaRPr kumimoji="1" lang="ja-JP" altLang="en-US" dirty="0"/>
          </a:p>
        </p:txBody>
      </p:sp>
      <p:sp>
        <p:nvSpPr>
          <p:cNvPr id="4" name="スライド番号プレースホルダー 3">
            <a:extLst>
              <a:ext uri="{FF2B5EF4-FFF2-40B4-BE49-F238E27FC236}">
                <a16:creationId xmlns:a16="http://schemas.microsoft.com/office/drawing/2014/main" id="{CE483692-131E-7C78-18C4-0790D90EEB8A}"/>
              </a:ext>
            </a:extLst>
          </p:cNvPr>
          <p:cNvSpPr>
            <a:spLocks noGrp="1"/>
          </p:cNvSpPr>
          <p:nvPr>
            <p:ph type="sldNum" sz="quarter" idx="12"/>
          </p:nvPr>
        </p:nvSpPr>
        <p:spPr/>
        <p:txBody>
          <a:bodyPr/>
          <a:lstStyle/>
          <a:p>
            <a:pPr>
              <a:defRPr/>
            </a:pPr>
            <a:fld id="{87C66881-5A60-45A5-BDC0-34FF6071E735}" type="slidenum">
              <a:rPr lang="ja-JP" altLang="en-US" smtClean="0"/>
              <a:pPr>
                <a:defRPr/>
              </a:pPr>
              <a:t>18</a:t>
            </a:fld>
            <a:endParaRPr lang="ja-JP" altLang="en-US"/>
          </a:p>
        </p:txBody>
      </p:sp>
    </p:spTree>
    <p:extLst>
      <p:ext uri="{BB962C8B-B14F-4D97-AF65-F5344CB8AC3E}">
        <p14:creationId xmlns:p14="http://schemas.microsoft.com/office/powerpoint/2010/main" val="2283797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243632-D5A8-4B0B-BC37-1DA35587BF10}"/>
              </a:ext>
            </a:extLst>
          </p:cNvPr>
          <p:cNvSpPr>
            <a:spLocks noGrp="1"/>
          </p:cNvSpPr>
          <p:nvPr>
            <p:ph type="title"/>
          </p:nvPr>
        </p:nvSpPr>
        <p:spPr>
          <a:xfrm>
            <a:off x="179512" y="493962"/>
            <a:ext cx="7886700" cy="728760"/>
          </a:xfrm>
        </p:spPr>
        <p:txBody>
          <a:bodyPr>
            <a:normAutofit/>
          </a:bodyPr>
          <a:lstStyle/>
          <a:p>
            <a:r>
              <a:rPr kumimoji="1" lang="ja-JP" altLang="en-US" sz="2800" dirty="0"/>
              <a:t>１ はじめに</a:t>
            </a:r>
          </a:p>
        </p:txBody>
      </p:sp>
      <p:sp>
        <p:nvSpPr>
          <p:cNvPr id="3" name="コンテンツ プレースホルダー 2">
            <a:extLst>
              <a:ext uri="{FF2B5EF4-FFF2-40B4-BE49-F238E27FC236}">
                <a16:creationId xmlns:a16="http://schemas.microsoft.com/office/drawing/2014/main" id="{8FE73BB1-5DF8-4BB3-9540-FE7E003B3FE8}"/>
              </a:ext>
            </a:extLst>
          </p:cNvPr>
          <p:cNvSpPr>
            <a:spLocks noGrp="1"/>
          </p:cNvSpPr>
          <p:nvPr>
            <p:ph idx="1"/>
          </p:nvPr>
        </p:nvSpPr>
        <p:spPr>
          <a:xfrm>
            <a:off x="284075" y="1144840"/>
            <a:ext cx="8712968" cy="4859770"/>
          </a:xfrm>
        </p:spPr>
        <p:txBody>
          <a:bodyPr>
            <a:normAutofit fontScale="92500" lnSpcReduction="10000"/>
          </a:bodyPr>
          <a:lstStyle/>
          <a:p>
            <a:pPr marL="0" indent="0">
              <a:buNone/>
            </a:pPr>
            <a:r>
              <a:rPr lang="ja-JP" altLang="en-US" dirty="0"/>
              <a:t>・</a:t>
            </a:r>
            <a:r>
              <a:rPr kumimoji="1" lang="ja-JP" altLang="en-US" sz="2000" dirty="0"/>
              <a:t>相談･･･個別の問題を、他者の知見を活用して解決していくため</a:t>
            </a:r>
            <a:r>
              <a:rPr lang="ja-JP" altLang="en-US" sz="2000" dirty="0"/>
              <a:t>の</a:t>
            </a:r>
            <a:endParaRPr lang="en-US" altLang="ja-JP" sz="2000" dirty="0"/>
          </a:p>
          <a:p>
            <a:pPr marL="0" indent="0">
              <a:buNone/>
            </a:pPr>
            <a:r>
              <a:rPr lang="en-US" altLang="ja-JP" sz="2000" dirty="0"/>
              <a:t>  </a:t>
            </a:r>
            <a:r>
              <a:rPr lang="ja-JP" altLang="en-US" sz="2000" dirty="0"/>
              <a:t>　</a:t>
            </a:r>
            <a:r>
              <a:rPr kumimoji="1" lang="ja-JP" altLang="en-US" sz="2000" dirty="0"/>
              <a:t>コミュニケーション</a:t>
            </a:r>
            <a:endParaRPr kumimoji="1" lang="en-US" altLang="ja-JP" sz="2000" dirty="0"/>
          </a:p>
          <a:p>
            <a:pPr marL="0" indent="0">
              <a:buNone/>
            </a:pPr>
            <a:r>
              <a:rPr kumimoji="1" lang="ja-JP" altLang="en-US" sz="2000" dirty="0"/>
              <a:t> ・相談者･･･悩みや問題を抱えて、相談に来る人</a:t>
            </a:r>
            <a:endParaRPr kumimoji="1" lang="en-US" altLang="ja-JP" sz="2000" dirty="0"/>
          </a:p>
          <a:p>
            <a:pPr marL="0" indent="0">
              <a:buNone/>
            </a:pPr>
            <a:r>
              <a:rPr lang="ja-JP" altLang="en-US" sz="2000" dirty="0"/>
              <a:t> ・相談対応者･･･相談に対応する人（相談員）</a:t>
            </a:r>
            <a:endParaRPr lang="en-US" altLang="ja-JP" sz="2000" dirty="0"/>
          </a:p>
          <a:p>
            <a:pPr marL="0" indent="0">
              <a:buNone/>
            </a:pPr>
            <a:r>
              <a:rPr lang="en-US" altLang="ja-JP" sz="2000" dirty="0"/>
              <a:t> </a:t>
            </a:r>
            <a:r>
              <a:rPr lang="ja-JP" altLang="en-US" sz="2000" dirty="0"/>
              <a:t>・相談とは（</a:t>
            </a:r>
            <a:r>
              <a:rPr lang="en-US" altLang="ja-JP" sz="2000" dirty="0"/>
              <a:t>(</a:t>
            </a:r>
            <a:r>
              <a:rPr lang="ja-JP" altLang="en-US" sz="2000" dirty="0"/>
              <a:t>　　 　　　</a:t>
            </a:r>
            <a:r>
              <a:rPr lang="en-US" altLang="ja-JP" sz="2000" dirty="0"/>
              <a:t>)</a:t>
            </a:r>
            <a:r>
              <a:rPr lang="ja-JP" altLang="en-US" sz="2000" dirty="0"/>
              <a:t>に気をつけて）</a:t>
            </a:r>
            <a:endParaRPr lang="en-US" altLang="ja-JP" sz="2000" dirty="0"/>
          </a:p>
          <a:p>
            <a:pPr marL="0" indent="0">
              <a:buNone/>
            </a:pPr>
            <a:r>
              <a:rPr lang="en-US" altLang="ja-JP" sz="2000" dirty="0"/>
              <a:t>  </a:t>
            </a:r>
            <a:r>
              <a:rPr lang="ja-JP" altLang="en-US" sz="2000" dirty="0"/>
              <a:t>「相談が人間活動の隅々に行き渡り、人間の基本的活動として相談が</a:t>
            </a:r>
            <a:r>
              <a:rPr kumimoji="1" lang="ja-JP" altLang="en-US" sz="2000" dirty="0"/>
              <a:t>容認</a:t>
            </a:r>
            <a:endParaRPr kumimoji="1" lang="en-US" altLang="ja-JP" sz="2000" dirty="0"/>
          </a:p>
          <a:p>
            <a:pPr marL="0" indent="0">
              <a:buNone/>
            </a:pPr>
            <a:r>
              <a:rPr lang="ja-JP" altLang="en-US" sz="2000" dirty="0"/>
              <a:t>　</a:t>
            </a:r>
            <a:r>
              <a:rPr kumimoji="1" lang="ja-JP" altLang="en-US" sz="2000" dirty="0"/>
              <a:t>され展開される社会」それを「</a:t>
            </a:r>
            <a:r>
              <a:rPr lang="ja-JP" altLang="en-US" sz="2000" dirty="0"/>
              <a:t>（　　　　</a:t>
            </a:r>
            <a:r>
              <a:rPr kumimoji="1" lang="ja-JP" altLang="en-US" sz="2000" dirty="0"/>
              <a:t>）」と呼ぶ。</a:t>
            </a:r>
            <a:endParaRPr kumimoji="1" lang="en-US" altLang="ja-JP" sz="2000" dirty="0"/>
          </a:p>
          <a:p>
            <a:pPr marL="0" indent="0">
              <a:buNone/>
            </a:pPr>
            <a:r>
              <a:rPr lang="ja-JP" altLang="en-US" sz="2000" dirty="0"/>
              <a:t>　相談は共通ルールでは解決できない人間の個別性を受け止める。相談室は</a:t>
            </a:r>
            <a:endParaRPr lang="en-US" altLang="ja-JP" sz="2000" dirty="0"/>
          </a:p>
          <a:p>
            <a:pPr marL="0" indent="0">
              <a:buNone/>
            </a:pPr>
            <a:r>
              <a:rPr lang="ja-JP" altLang="en-US" sz="2000" dirty="0"/>
              <a:t>    一人ひとりが大切にされるべきという社会理念を具現しているものであり、</a:t>
            </a:r>
            <a:endParaRPr lang="en-US" altLang="ja-JP" sz="2000" dirty="0"/>
          </a:p>
          <a:p>
            <a:pPr marL="0" indent="0">
              <a:buNone/>
            </a:pPr>
            <a:r>
              <a:rPr lang="ja-JP" altLang="en-US" sz="2000" dirty="0"/>
              <a:t>　社会構造という目に見えない怪物と闘って生きる個人の弱さを否定せず受け</a:t>
            </a:r>
            <a:endParaRPr lang="en-US" altLang="ja-JP" sz="2000" dirty="0"/>
          </a:p>
          <a:p>
            <a:pPr marL="0" indent="0">
              <a:buNone/>
            </a:pPr>
            <a:r>
              <a:rPr lang="ja-JP" altLang="en-US" sz="2000" dirty="0"/>
              <a:t>　とめる社会資源である。</a:t>
            </a:r>
            <a:endParaRPr lang="en-US" altLang="ja-JP" sz="2000" dirty="0"/>
          </a:p>
          <a:p>
            <a:pPr marL="0" indent="0">
              <a:buNone/>
            </a:pPr>
            <a:r>
              <a:rPr lang="ja-JP" altLang="en-US" sz="2000" dirty="0"/>
              <a:t>　面接者の仕事は「一人の平凡な人間が、専門家であると名乗って、もう一人</a:t>
            </a:r>
            <a:endParaRPr lang="en-US" altLang="ja-JP" sz="2000" dirty="0"/>
          </a:p>
          <a:p>
            <a:pPr marL="0" indent="0">
              <a:buNone/>
            </a:pPr>
            <a:r>
              <a:rPr lang="ja-JP" altLang="en-US" sz="2000" dirty="0"/>
              <a:t>　の人間の相談に乗ること」。</a:t>
            </a:r>
            <a:endParaRPr lang="en-US" altLang="ja-JP" sz="2000" dirty="0"/>
          </a:p>
        </p:txBody>
      </p:sp>
      <p:sp>
        <p:nvSpPr>
          <p:cNvPr id="4" name="スライド番号プレースホルダー 3">
            <a:extLst>
              <a:ext uri="{FF2B5EF4-FFF2-40B4-BE49-F238E27FC236}">
                <a16:creationId xmlns:a16="http://schemas.microsoft.com/office/drawing/2014/main" id="{5AB3E03D-A72E-4338-ACAD-F8C076C1384C}"/>
              </a:ext>
            </a:extLst>
          </p:cNvPr>
          <p:cNvSpPr>
            <a:spLocks noGrp="1"/>
          </p:cNvSpPr>
          <p:nvPr>
            <p:ph type="sldNum" sz="quarter" idx="12"/>
          </p:nvPr>
        </p:nvSpPr>
        <p:spPr>
          <a:xfrm>
            <a:off x="6732240" y="225717"/>
            <a:ext cx="2057400" cy="365125"/>
          </a:xfrm>
        </p:spPr>
        <p:txBody>
          <a:bodyPr/>
          <a:lstStyle/>
          <a:p>
            <a:pPr>
              <a:defRPr/>
            </a:pPr>
            <a:fld id="{E45BA4EA-5EFA-460C-8880-04B9C92D5A26}" type="slidenum">
              <a:rPr lang="ja-JP" altLang="en-US" smtClean="0"/>
              <a:pPr>
                <a:defRPr/>
              </a:pPr>
              <a:t>1</a:t>
            </a:fld>
            <a:endParaRPr lang="ja-JP" altLang="en-US" dirty="0"/>
          </a:p>
        </p:txBody>
      </p:sp>
      <p:sp>
        <p:nvSpPr>
          <p:cNvPr id="10" name="テキスト ボックス 9">
            <a:extLst>
              <a:ext uri="{FF2B5EF4-FFF2-40B4-BE49-F238E27FC236}">
                <a16:creationId xmlns:a16="http://schemas.microsoft.com/office/drawing/2014/main" id="{A6AE9353-FF96-4ACB-92A5-6274219591A1}"/>
              </a:ext>
            </a:extLst>
          </p:cNvPr>
          <p:cNvSpPr txBox="1"/>
          <p:nvPr/>
        </p:nvSpPr>
        <p:spPr>
          <a:xfrm>
            <a:off x="2555776" y="775508"/>
            <a:ext cx="7382644" cy="369332"/>
          </a:xfrm>
          <a:prstGeom prst="rect">
            <a:avLst/>
          </a:prstGeom>
          <a:noFill/>
        </p:spPr>
        <p:txBody>
          <a:bodyPr wrap="square" rtlCol="0">
            <a:spAutoFit/>
          </a:bodyPr>
          <a:lstStyle/>
          <a:p>
            <a:endParaRPr kumimoji="1" lang="ja-JP" altLang="en-US" dirty="0"/>
          </a:p>
        </p:txBody>
      </p:sp>
      <p:sp>
        <p:nvSpPr>
          <p:cNvPr id="5" name="テキスト ボックス 4">
            <a:extLst>
              <a:ext uri="{FF2B5EF4-FFF2-40B4-BE49-F238E27FC236}">
                <a16:creationId xmlns:a16="http://schemas.microsoft.com/office/drawing/2014/main" id="{93B3B32C-3F23-3251-F49E-410DAA6A1C29}"/>
              </a:ext>
            </a:extLst>
          </p:cNvPr>
          <p:cNvSpPr txBox="1"/>
          <p:nvPr/>
        </p:nvSpPr>
        <p:spPr>
          <a:xfrm>
            <a:off x="1907704" y="2636912"/>
            <a:ext cx="1440160" cy="384721"/>
          </a:xfrm>
          <a:prstGeom prst="rect">
            <a:avLst/>
          </a:prstGeom>
          <a:noFill/>
        </p:spPr>
        <p:txBody>
          <a:bodyPr wrap="square" rtlCol="0">
            <a:spAutoFit/>
          </a:bodyPr>
          <a:lstStyle/>
          <a:p>
            <a:r>
              <a:rPr kumimoji="1"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秘密の保持</a:t>
            </a:r>
            <a:endParaRPr kumimoji="1" lang="ja-JP" altLang="en-US" dirty="0"/>
          </a:p>
        </p:txBody>
      </p:sp>
      <p:sp>
        <p:nvSpPr>
          <p:cNvPr id="6" name="テキスト ボックス 5">
            <a:extLst>
              <a:ext uri="{FF2B5EF4-FFF2-40B4-BE49-F238E27FC236}">
                <a16:creationId xmlns:a16="http://schemas.microsoft.com/office/drawing/2014/main" id="{612773CF-048B-4341-02F7-D95248556DB4}"/>
              </a:ext>
            </a:extLst>
          </p:cNvPr>
          <p:cNvSpPr txBox="1"/>
          <p:nvPr/>
        </p:nvSpPr>
        <p:spPr>
          <a:xfrm>
            <a:off x="4143114" y="3332311"/>
            <a:ext cx="1200732" cy="384721"/>
          </a:xfrm>
          <a:prstGeom prst="rect">
            <a:avLst/>
          </a:prstGeom>
          <a:noFill/>
        </p:spPr>
        <p:txBody>
          <a:bodyPr wrap="square" rtlCol="0">
            <a:spAutoFit/>
          </a:bodyPr>
          <a:lstStyle/>
          <a:p>
            <a:r>
              <a:rPr kumimoji="1"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福祉社会</a:t>
            </a:r>
            <a:endParaRPr kumimoji="1" lang="ja-JP" altLang="en-US" dirty="0"/>
          </a:p>
        </p:txBody>
      </p:sp>
    </p:spTree>
    <p:extLst>
      <p:ext uri="{BB962C8B-B14F-4D97-AF65-F5344CB8AC3E}">
        <p14:creationId xmlns:p14="http://schemas.microsoft.com/office/powerpoint/2010/main" val="2828681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E68FFE3F-F572-9E92-17A7-C33DD8B3AABE}"/>
              </a:ext>
            </a:extLst>
          </p:cNvPr>
          <p:cNvSpPr>
            <a:spLocks noGrp="1"/>
          </p:cNvSpPr>
          <p:nvPr>
            <p:ph type="body" idx="1"/>
          </p:nvPr>
        </p:nvSpPr>
        <p:spPr>
          <a:xfrm>
            <a:off x="35496" y="184271"/>
            <a:ext cx="9108504" cy="6028780"/>
          </a:xfrm>
        </p:spPr>
        <p:txBody>
          <a:bodyPr>
            <a:normAutofit fontScale="47500" lnSpcReduction="20000"/>
          </a:bodyPr>
          <a:lstStyle/>
          <a:p>
            <a:r>
              <a:rPr kumimoji="1" lang="ja-JP" altLang="en-US" sz="4200" dirty="0"/>
              <a:t>　 ・相談者の話の感情に合わせる（悲しい話なら悲しい表情、辛い話</a:t>
            </a:r>
            <a:endParaRPr kumimoji="1" lang="en-US" altLang="ja-JP" sz="4200" dirty="0"/>
          </a:p>
          <a:p>
            <a:r>
              <a:rPr kumimoji="1" lang="ja-JP" altLang="en-US" sz="4200" dirty="0"/>
              <a:t>          なら辛い表情、喜んだ話なら喜びの表情）⇒（　　）</a:t>
            </a:r>
          </a:p>
          <a:p>
            <a:r>
              <a:rPr kumimoji="1" lang="ja-JP" altLang="en-US" sz="4200" dirty="0"/>
              <a:t>　 ・伝えたい内容に相応しい表情（安心してほしいならにこやかに、</a:t>
            </a:r>
            <a:endParaRPr kumimoji="1" lang="en-US" altLang="ja-JP" sz="4200" dirty="0"/>
          </a:p>
          <a:p>
            <a:r>
              <a:rPr lang="ja-JP" altLang="en-US" sz="4200" dirty="0"/>
              <a:t>　　 </a:t>
            </a:r>
            <a:r>
              <a:rPr kumimoji="1" lang="ja-JP" altLang="en-US" sz="4200" dirty="0"/>
              <a:t>真剣に考えてほしいなら、少し真面目な堅い表情）</a:t>
            </a:r>
          </a:p>
          <a:p>
            <a:r>
              <a:rPr lang="ja-JP" altLang="en-US" sz="4200" dirty="0"/>
              <a:t>   </a:t>
            </a:r>
            <a:r>
              <a:rPr kumimoji="1" lang="ja-JP" altLang="en-US" sz="4200" dirty="0"/>
              <a:t> ⑫しぐさにも気を配ろう</a:t>
            </a:r>
          </a:p>
          <a:p>
            <a:r>
              <a:rPr kumimoji="1" lang="ja-JP" altLang="en-US" sz="4200" dirty="0"/>
              <a:t>　 ・マナーとしてのしぐさ･･･話を聞くときに足を組む、肘をつく</a:t>
            </a:r>
            <a:r>
              <a:rPr lang="ja-JP" altLang="en-US" sz="4200" dirty="0"/>
              <a:t>と</a:t>
            </a:r>
            <a:endParaRPr kumimoji="1" lang="en-US" altLang="ja-JP" sz="4200" dirty="0"/>
          </a:p>
          <a:p>
            <a:r>
              <a:rPr lang="ja-JP" altLang="en-US" sz="4200" dirty="0"/>
              <a:t>         </a:t>
            </a:r>
            <a:r>
              <a:rPr kumimoji="1" lang="ja-JP" altLang="en-US" sz="4200" dirty="0"/>
              <a:t>か、説明するときに資料をペンで指すのはマナーができていない。</a:t>
            </a:r>
          </a:p>
          <a:p>
            <a:r>
              <a:rPr kumimoji="1" lang="ja-JP" altLang="en-US" sz="4200" dirty="0"/>
              <a:t>　 ・演出としてのしぐさ･･･信頼関係を築くには相談者のしぐさを真似る </a:t>
            </a:r>
            <a:endParaRPr kumimoji="1" lang="en-US" altLang="ja-JP" sz="4200" dirty="0"/>
          </a:p>
          <a:p>
            <a:r>
              <a:rPr lang="en-US" altLang="ja-JP" sz="4200" dirty="0"/>
              <a:t>      </a:t>
            </a:r>
            <a:r>
              <a:rPr kumimoji="1" lang="ja-JP" altLang="en-US" sz="4200" dirty="0"/>
              <a:t> （ミラーリング）こと（やり過ぎないこと、ペースを合わせる意味で、</a:t>
            </a:r>
            <a:endParaRPr kumimoji="1" lang="en-US" altLang="ja-JP" sz="4200" dirty="0"/>
          </a:p>
          <a:p>
            <a:r>
              <a:rPr lang="en-US" altLang="ja-JP" sz="4200" dirty="0"/>
              <a:t>         </a:t>
            </a:r>
            <a:r>
              <a:rPr kumimoji="1" lang="ja-JP" altLang="en-US" sz="4200" dirty="0"/>
              <a:t>安心感を与えられる）。</a:t>
            </a:r>
          </a:p>
          <a:p>
            <a:r>
              <a:rPr kumimoji="1" lang="ja-JP" altLang="en-US" sz="4200" dirty="0"/>
              <a:t>　　手の位置は机の上か下か、話を聞いている時に手や腕はどうなってい</a:t>
            </a:r>
            <a:r>
              <a:rPr lang="ja-JP" altLang="en-US" sz="4200" dirty="0"/>
              <a:t>る</a:t>
            </a:r>
            <a:endParaRPr kumimoji="1" lang="en-US" altLang="ja-JP" sz="4200" dirty="0"/>
          </a:p>
          <a:p>
            <a:r>
              <a:rPr lang="ja-JP" altLang="en-US" sz="4200" dirty="0"/>
              <a:t>         </a:t>
            </a:r>
            <a:r>
              <a:rPr kumimoji="1" lang="ja-JP" altLang="en-US" sz="4200" dirty="0"/>
              <a:t>か、ペンを回すなどの手癖はあるか。</a:t>
            </a:r>
          </a:p>
          <a:p>
            <a:r>
              <a:rPr kumimoji="1" lang="ja-JP" altLang="en-US" sz="4200" dirty="0"/>
              <a:t>     ⑬目線を気にしよう</a:t>
            </a:r>
          </a:p>
          <a:p>
            <a:r>
              <a:rPr kumimoji="1" lang="ja-JP" altLang="en-US" sz="4200" dirty="0"/>
              <a:t>　　目線によって、感情が伝わる。目を見られると、真剣な思いや一生懸命</a:t>
            </a:r>
            <a:endParaRPr kumimoji="1" lang="en-US" altLang="ja-JP" sz="4200" dirty="0"/>
          </a:p>
          <a:p>
            <a:r>
              <a:rPr lang="ja-JP" altLang="en-US" sz="4200" dirty="0"/>
              <a:t>         </a:t>
            </a:r>
            <a:r>
              <a:rPr kumimoji="1" lang="ja-JP" altLang="en-US" sz="4200" dirty="0"/>
              <a:t>さが伝わるし、顔を見ないと独り語り風になる。目をそらすと自信の無</a:t>
            </a:r>
            <a:endParaRPr kumimoji="1" lang="en-US" altLang="ja-JP" sz="4200" dirty="0"/>
          </a:p>
          <a:p>
            <a:r>
              <a:rPr lang="ja-JP" altLang="en-US" sz="4200" dirty="0"/>
              <a:t>         </a:t>
            </a:r>
            <a:r>
              <a:rPr kumimoji="1" lang="ja-JP" altLang="en-US" sz="4200" dirty="0"/>
              <a:t>さや後ろめたさが伝わる。</a:t>
            </a:r>
            <a:r>
              <a:rPr kumimoji="1" lang="ja-JP" altLang="en-US" sz="4200" u="sng" dirty="0"/>
              <a:t>ソフトな目線で、安心感を</a:t>
            </a:r>
            <a:r>
              <a:rPr kumimoji="1" lang="ja-JP" altLang="en-US" sz="4200" dirty="0"/>
              <a:t>、</a:t>
            </a:r>
            <a:r>
              <a:rPr kumimoji="1" lang="ja-JP" altLang="en-US" sz="4200" u="sng" dirty="0"/>
              <a:t>真剣な目線で</a:t>
            </a:r>
            <a:endParaRPr kumimoji="1" lang="en-US" altLang="ja-JP" sz="4200" u="sng" dirty="0"/>
          </a:p>
          <a:p>
            <a:r>
              <a:rPr lang="en-US" altLang="ja-JP" sz="4200" dirty="0"/>
              <a:t>         </a:t>
            </a:r>
            <a:r>
              <a:rPr kumimoji="1" lang="ja-JP" altLang="en-US" sz="4200" u="sng" dirty="0"/>
              <a:t>重要性を</a:t>
            </a:r>
            <a:r>
              <a:rPr kumimoji="1" lang="ja-JP" altLang="en-US" sz="4200" dirty="0"/>
              <a:t>伝えよう。</a:t>
            </a:r>
          </a:p>
          <a:p>
            <a:endParaRPr kumimoji="1" lang="ja-JP" altLang="en-US" dirty="0"/>
          </a:p>
        </p:txBody>
      </p:sp>
      <p:sp>
        <p:nvSpPr>
          <p:cNvPr id="4" name="スライド番号プレースホルダー 3">
            <a:extLst>
              <a:ext uri="{FF2B5EF4-FFF2-40B4-BE49-F238E27FC236}">
                <a16:creationId xmlns:a16="http://schemas.microsoft.com/office/drawing/2014/main" id="{487C451B-B053-869F-2010-1F9956B5E78C}"/>
              </a:ext>
            </a:extLst>
          </p:cNvPr>
          <p:cNvSpPr>
            <a:spLocks noGrp="1"/>
          </p:cNvSpPr>
          <p:nvPr>
            <p:ph type="sldNum" sz="quarter" idx="12"/>
          </p:nvPr>
        </p:nvSpPr>
        <p:spPr>
          <a:xfrm>
            <a:off x="6906157" y="79769"/>
            <a:ext cx="2057400" cy="365125"/>
          </a:xfrm>
        </p:spPr>
        <p:txBody>
          <a:bodyPr/>
          <a:lstStyle/>
          <a:p>
            <a:pPr>
              <a:defRPr/>
            </a:pPr>
            <a:fld id="{87C66881-5A60-45A5-BDC0-34FF6071E735}" type="slidenum">
              <a:rPr lang="ja-JP" altLang="en-US" smtClean="0"/>
              <a:pPr>
                <a:defRPr/>
              </a:pPr>
              <a:t>19</a:t>
            </a:fld>
            <a:endParaRPr lang="ja-JP" altLang="en-US" dirty="0"/>
          </a:p>
        </p:txBody>
      </p:sp>
      <p:sp>
        <p:nvSpPr>
          <p:cNvPr id="2" name="テキスト ボックス 1">
            <a:extLst>
              <a:ext uri="{FF2B5EF4-FFF2-40B4-BE49-F238E27FC236}">
                <a16:creationId xmlns:a16="http://schemas.microsoft.com/office/drawing/2014/main" id="{81FCE87D-E9A7-F12D-7FCD-3C4C1939DC79}"/>
              </a:ext>
            </a:extLst>
          </p:cNvPr>
          <p:cNvSpPr txBox="1"/>
          <p:nvPr/>
        </p:nvSpPr>
        <p:spPr>
          <a:xfrm>
            <a:off x="5940152" y="444894"/>
            <a:ext cx="725982"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共感</a:t>
            </a:r>
            <a:endParaRPr kumimoji="1" lang="ja-JP" altLang="en-US" dirty="0"/>
          </a:p>
        </p:txBody>
      </p:sp>
    </p:spTree>
    <p:extLst>
      <p:ext uri="{BB962C8B-B14F-4D97-AF65-F5344CB8AC3E}">
        <p14:creationId xmlns:p14="http://schemas.microsoft.com/office/powerpoint/2010/main" val="1313125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E2468A5F-2C21-0DC0-D1C3-0B76FA2B5DEA}"/>
              </a:ext>
            </a:extLst>
          </p:cNvPr>
          <p:cNvSpPr>
            <a:spLocks noGrp="1"/>
          </p:cNvSpPr>
          <p:nvPr>
            <p:ph type="body" idx="1"/>
          </p:nvPr>
        </p:nvSpPr>
        <p:spPr>
          <a:xfrm>
            <a:off x="179512" y="980728"/>
            <a:ext cx="8856984" cy="5544616"/>
          </a:xfrm>
        </p:spPr>
        <p:txBody>
          <a:bodyPr>
            <a:normAutofit/>
          </a:bodyPr>
          <a:lstStyle/>
          <a:p>
            <a:r>
              <a:rPr kumimoji="1" lang="ja-JP" altLang="en-US" sz="2000" dirty="0"/>
              <a:t>   ⑭口調についても意図的に</a:t>
            </a:r>
          </a:p>
          <a:p>
            <a:r>
              <a:rPr kumimoji="1" lang="ja-JP" altLang="en-US" sz="2000" dirty="0"/>
              <a:t>　 ・声の大きさ、高さ、色、方向</a:t>
            </a:r>
          </a:p>
          <a:p>
            <a:r>
              <a:rPr kumimoji="1" lang="ja-JP" altLang="en-US" sz="2000" dirty="0"/>
              <a:t>　 ・話のスピード、リズム、明瞭さ</a:t>
            </a:r>
          </a:p>
          <a:p>
            <a:r>
              <a:rPr kumimoji="1" lang="ja-JP" altLang="en-US" sz="2000" dirty="0"/>
              <a:t>　　低音で安心感、早口な人には早く、ハッキリとした人にはハッキリと。</a:t>
            </a:r>
            <a:endParaRPr kumimoji="1" lang="en-US" altLang="ja-JP" sz="2000" dirty="0"/>
          </a:p>
          <a:p>
            <a:r>
              <a:rPr lang="en-US" altLang="ja-JP" sz="2000" dirty="0"/>
              <a:t>     </a:t>
            </a:r>
            <a:r>
              <a:rPr kumimoji="1" lang="ja-JP" altLang="en-US" sz="2000" dirty="0"/>
              <a:t>    大事なところでは変化をつけて。</a:t>
            </a:r>
          </a:p>
          <a:p>
            <a:r>
              <a:rPr lang="ja-JP" altLang="en-US" sz="2000" dirty="0"/>
              <a:t>   </a:t>
            </a:r>
            <a:r>
              <a:rPr kumimoji="1" lang="ja-JP" altLang="en-US" sz="2000" dirty="0"/>
              <a:t>⑮姿勢には気を付けよう</a:t>
            </a:r>
          </a:p>
          <a:p>
            <a:r>
              <a:rPr kumimoji="1" lang="ja-JP" altLang="en-US" sz="2000" dirty="0"/>
              <a:t>　   身体を相談者の方に向けて前かがみ気味になっていると「話を聞きた</a:t>
            </a:r>
            <a:endParaRPr kumimoji="1" lang="en-US" altLang="ja-JP" sz="2000" dirty="0"/>
          </a:p>
          <a:p>
            <a:r>
              <a:rPr lang="ja-JP" altLang="en-US" sz="2000" dirty="0"/>
              <a:t>　   </a:t>
            </a:r>
            <a:r>
              <a:rPr kumimoji="1" lang="ja-JP" altLang="en-US" sz="2000" dirty="0"/>
              <a:t>い」ということが伝えられる。逆に後ろに引いていると「今その話を</a:t>
            </a:r>
            <a:r>
              <a:rPr lang="ja-JP" altLang="en-US" sz="2000" dirty="0"/>
              <a:t>す</a:t>
            </a:r>
            <a:endParaRPr kumimoji="1" lang="en-US" altLang="ja-JP" sz="2000" dirty="0"/>
          </a:p>
          <a:p>
            <a:r>
              <a:rPr lang="ja-JP" altLang="en-US" sz="2000" dirty="0"/>
              <a:t>　   </a:t>
            </a:r>
            <a:r>
              <a:rPr kumimoji="1" lang="ja-JP" altLang="en-US" sz="2000" dirty="0"/>
              <a:t>るときではない（又は聞きたくない）」というメッセージが伝わります。</a:t>
            </a:r>
          </a:p>
          <a:p>
            <a:r>
              <a:rPr lang="ja-JP" altLang="en-US" sz="2000" dirty="0"/>
              <a:t>   </a:t>
            </a:r>
            <a:r>
              <a:rPr kumimoji="1" lang="ja-JP" altLang="en-US" sz="2000" dirty="0"/>
              <a:t>⑯矛盾は混乱させる</a:t>
            </a:r>
          </a:p>
          <a:p>
            <a:r>
              <a:rPr kumimoji="1" lang="ja-JP" altLang="en-US" sz="2000" dirty="0"/>
              <a:t>　   言葉と態度が（　　　　）を向いていないと伝わらない。「心配です」</a:t>
            </a:r>
            <a:endParaRPr kumimoji="1" lang="en-US" altLang="ja-JP" sz="2000" dirty="0"/>
          </a:p>
          <a:p>
            <a:r>
              <a:rPr lang="ja-JP" altLang="en-US" sz="2000" dirty="0"/>
              <a:t>　   </a:t>
            </a:r>
            <a:r>
              <a:rPr kumimoji="1" lang="ja-JP" altLang="en-US" sz="2000" dirty="0"/>
              <a:t>と言ってニヤニヤと笑みがあるとか、「ここは大事」と言っているのに</a:t>
            </a:r>
            <a:endParaRPr kumimoji="1" lang="en-US" altLang="ja-JP" sz="2000" dirty="0"/>
          </a:p>
          <a:p>
            <a:r>
              <a:rPr lang="en-US" altLang="ja-JP" sz="2000" dirty="0"/>
              <a:t>        </a:t>
            </a:r>
            <a:r>
              <a:rPr kumimoji="1" lang="ja-JP" altLang="en-US" sz="2000" dirty="0"/>
              <a:t>目線があさっての方向を向いていると伝わらない。</a:t>
            </a:r>
          </a:p>
          <a:p>
            <a:endParaRPr kumimoji="1" lang="ja-JP" altLang="en-US" dirty="0"/>
          </a:p>
        </p:txBody>
      </p:sp>
      <p:sp>
        <p:nvSpPr>
          <p:cNvPr id="4" name="スライド番号プレースホルダー 3">
            <a:extLst>
              <a:ext uri="{FF2B5EF4-FFF2-40B4-BE49-F238E27FC236}">
                <a16:creationId xmlns:a16="http://schemas.microsoft.com/office/drawing/2014/main" id="{DCAAC5DD-EED9-FADD-3A97-F71289AFB99D}"/>
              </a:ext>
            </a:extLst>
          </p:cNvPr>
          <p:cNvSpPr>
            <a:spLocks noGrp="1"/>
          </p:cNvSpPr>
          <p:nvPr>
            <p:ph type="sldNum" sz="quarter" idx="12"/>
          </p:nvPr>
        </p:nvSpPr>
        <p:spPr/>
        <p:txBody>
          <a:bodyPr/>
          <a:lstStyle/>
          <a:p>
            <a:pPr>
              <a:defRPr/>
            </a:pPr>
            <a:fld id="{87C66881-5A60-45A5-BDC0-34FF6071E735}" type="slidenum">
              <a:rPr lang="ja-JP" altLang="en-US" smtClean="0"/>
              <a:pPr>
                <a:defRPr/>
              </a:pPr>
              <a:t>20</a:t>
            </a:fld>
            <a:endParaRPr lang="ja-JP" altLang="en-US"/>
          </a:p>
        </p:txBody>
      </p:sp>
      <p:sp>
        <p:nvSpPr>
          <p:cNvPr id="2" name="テキスト ボックス 1">
            <a:extLst>
              <a:ext uri="{FF2B5EF4-FFF2-40B4-BE49-F238E27FC236}">
                <a16:creationId xmlns:a16="http://schemas.microsoft.com/office/drawing/2014/main" id="{0B8D40EF-E179-3D98-CA82-9CDAF08D0190}"/>
              </a:ext>
            </a:extLst>
          </p:cNvPr>
          <p:cNvSpPr txBox="1"/>
          <p:nvPr/>
        </p:nvSpPr>
        <p:spPr>
          <a:xfrm>
            <a:off x="2411760" y="4973106"/>
            <a:ext cx="1273170"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同じ方向</a:t>
            </a:r>
            <a:endParaRPr kumimoji="1" lang="ja-JP" altLang="en-US" dirty="0"/>
          </a:p>
        </p:txBody>
      </p:sp>
    </p:spTree>
    <p:extLst>
      <p:ext uri="{BB962C8B-B14F-4D97-AF65-F5344CB8AC3E}">
        <p14:creationId xmlns:p14="http://schemas.microsoft.com/office/powerpoint/2010/main" val="1408686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48165721-049D-095A-F7AD-D9B44A5BBA98}"/>
              </a:ext>
            </a:extLst>
          </p:cNvPr>
          <p:cNvSpPr>
            <a:spLocks noGrp="1"/>
          </p:cNvSpPr>
          <p:nvPr>
            <p:ph type="body" idx="1"/>
          </p:nvPr>
        </p:nvSpPr>
        <p:spPr>
          <a:xfrm>
            <a:off x="179512" y="136524"/>
            <a:ext cx="8784976" cy="6460828"/>
          </a:xfrm>
        </p:spPr>
        <p:txBody>
          <a:bodyPr>
            <a:normAutofit fontScale="32500" lnSpcReduction="20000"/>
          </a:bodyPr>
          <a:lstStyle/>
          <a:p>
            <a:r>
              <a:rPr kumimoji="1" lang="ja-JP" altLang="en-US" sz="5200" b="1" dirty="0"/>
              <a:t>Ｓ１２ 相談者の話を聴く（傾聴）</a:t>
            </a:r>
          </a:p>
          <a:p>
            <a:r>
              <a:rPr kumimoji="1" lang="ja-JP" altLang="en-US" sz="5200" dirty="0"/>
              <a:t>　 ①最も基本的なスキル傾聴</a:t>
            </a:r>
          </a:p>
          <a:p>
            <a:r>
              <a:rPr kumimoji="1" lang="ja-JP" altLang="en-US" sz="5200" dirty="0"/>
              <a:t>　　 意識的に、積極的に聴いているか</a:t>
            </a:r>
          </a:p>
          <a:p>
            <a:r>
              <a:rPr kumimoji="1" lang="ja-JP" altLang="en-US" sz="5200" dirty="0"/>
              <a:t>　 ②なぜ聴くことが大事か？</a:t>
            </a:r>
          </a:p>
          <a:p>
            <a:r>
              <a:rPr kumimoji="1" lang="ja-JP" altLang="en-US" sz="5200" dirty="0"/>
              <a:t>　　 </a:t>
            </a:r>
            <a:r>
              <a:rPr kumimoji="1" lang="ja-JP" altLang="en-US" sz="5200" u="sng" dirty="0"/>
              <a:t>信頼関係</a:t>
            </a:r>
            <a:r>
              <a:rPr kumimoji="1" lang="ja-JP" altLang="en-US" sz="5200" dirty="0"/>
              <a:t>を築くためと</a:t>
            </a:r>
            <a:r>
              <a:rPr kumimoji="1" lang="ja-JP" altLang="en-US" sz="5200" u="sng" dirty="0"/>
              <a:t>情報収集</a:t>
            </a:r>
            <a:r>
              <a:rPr kumimoji="1" lang="ja-JP" altLang="en-US" sz="5200" dirty="0"/>
              <a:t>のためと</a:t>
            </a:r>
            <a:r>
              <a:rPr kumimoji="1" lang="ja-JP" altLang="en-US" sz="5200" u="sng" dirty="0"/>
              <a:t>カタルシス効果</a:t>
            </a:r>
            <a:r>
              <a:rPr kumimoji="1" lang="ja-JP" altLang="en-US" sz="5200" dirty="0"/>
              <a:t>（浄化作用）を促すため。</a:t>
            </a:r>
          </a:p>
          <a:p>
            <a:r>
              <a:rPr kumimoji="1" lang="ja-JP" altLang="en-US" sz="5200" dirty="0"/>
              <a:t>　 ③傾聴で信頼関係を築く</a:t>
            </a:r>
          </a:p>
          <a:p>
            <a:r>
              <a:rPr kumimoji="1" lang="ja-JP" altLang="en-US" sz="5200" dirty="0"/>
              <a:t>　　 本当に理解して、気持ちが分かるため</a:t>
            </a:r>
          </a:p>
          <a:p>
            <a:r>
              <a:rPr kumimoji="1" lang="ja-JP" altLang="en-US" sz="5200" dirty="0"/>
              <a:t>　　 </a:t>
            </a:r>
            <a:r>
              <a:rPr kumimoji="1" lang="en-US" altLang="ja-JP" sz="5200" dirty="0"/>
              <a:t>ⅰ</a:t>
            </a:r>
            <a:r>
              <a:rPr kumimoji="1" lang="ja-JP" altLang="en-US" sz="5200" dirty="0"/>
              <a:t>）相談者に興味があることを伝え話を聴く      興味を持って質問、もっと教えて</a:t>
            </a:r>
            <a:endParaRPr kumimoji="1" lang="en-US" altLang="ja-JP" sz="5200" dirty="0"/>
          </a:p>
          <a:p>
            <a:r>
              <a:rPr lang="en-US" altLang="ja-JP" sz="5200" dirty="0"/>
              <a:t>                                             </a:t>
            </a:r>
            <a:r>
              <a:rPr kumimoji="1" lang="ja-JP" altLang="en-US" sz="5200" dirty="0"/>
              <a:t>↓</a:t>
            </a:r>
            <a:r>
              <a:rPr lang="en-US" altLang="ja-JP" sz="5200" dirty="0"/>
              <a:t>                                                      </a:t>
            </a:r>
            <a:r>
              <a:rPr lang="ja-JP" altLang="en-US" sz="5200" dirty="0"/>
              <a:t>も</a:t>
            </a:r>
            <a:r>
              <a:rPr kumimoji="1" lang="ja-JP" altLang="en-US" sz="5200" dirty="0"/>
              <a:t>らっていいですか</a:t>
            </a:r>
            <a:r>
              <a:rPr kumimoji="1" lang="ja-JP" altLang="en-US" sz="4900" dirty="0"/>
              <a:t>　　　　　　　　　　　　　　　　　   　　　　　　　　　　　　　　　　　　　　　</a:t>
            </a:r>
            <a:endParaRPr kumimoji="1" lang="en-US" altLang="ja-JP" sz="4900" dirty="0"/>
          </a:p>
          <a:p>
            <a:r>
              <a:rPr kumimoji="1" lang="ja-JP" altLang="en-US" sz="5200" dirty="0"/>
              <a:t>　　 </a:t>
            </a:r>
            <a:r>
              <a:rPr kumimoji="1" lang="en-US" altLang="ja-JP" sz="5200" dirty="0"/>
              <a:t>ⅱ</a:t>
            </a:r>
            <a:r>
              <a:rPr kumimoji="1" lang="ja-JP" altLang="en-US" sz="5200" dirty="0"/>
              <a:t>）気持ち良く話してもらう　     メモを取りながら、目を見て、うなずきながら</a:t>
            </a:r>
            <a:endParaRPr kumimoji="1" lang="en-US" altLang="ja-JP" sz="5200" dirty="0"/>
          </a:p>
          <a:p>
            <a:r>
              <a:rPr kumimoji="1" lang="ja-JP" altLang="en-US" sz="5200" dirty="0"/>
              <a:t>                                             ↓                           感情を込めた相づちを打つ</a:t>
            </a:r>
          </a:p>
          <a:p>
            <a:r>
              <a:rPr kumimoji="1" lang="ja-JP" altLang="en-US" sz="5200" dirty="0"/>
              <a:t>          </a:t>
            </a:r>
            <a:r>
              <a:rPr kumimoji="1" lang="en-US" altLang="ja-JP" sz="5200" dirty="0"/>
              <a:t>ⅲ</a:t>
            </a:r>
            <a:r>
              <a:rPr kumimoji="1" lang="ja-JP" altLang="en-US" sz="5200" dirty="0"/>
              <a:t>）相談者のことに詳しくなる</a:t>
            </a:r>
          </a:p>
          <a:p>
            <a:r>
              <a:rPr kumimoji="1" lang="ja-JP" altLang="en-US" sz="5200" dirty="0"/>
              <a:t>　　　　　　　　　　 ↓</a:t>
            </a:r>
          </a:p>
          <a:p>
            <a:r>
              <a:rPr kumimoji="1" lang="ja-JP" altLang="en-US" sz="5200" dirty="0"/>
              <a:t>　　 </a:t>
            </a:r>
            <a:r>
              <a:rPr kumimoji="1" lang="en-US" altLang="ja-JP" sz="5200" dirty="0"/>
              <a:t>ⅳ</a:t>
            </a:r>
            <a:r>
              <a:rPr kumimoji="1" lang="ja-JP" altLang="en-US" sz="5200" dirty="0"/>
              <a:t>）相談者の気持ちに共感できる</a:t>
            </a:r>
          </a:p>
          <a:p>
            <a:r>
              <a:rPr kumimoji="1" lang="ja-JP" altLang="en-US" sz="5200" dirty="0"/>
              <a:t>　　　　　　　　　　 ↓</a:t>
            </a:r>
          </a:p>
          <a:p>
            <a:r>
              <a:rPr kumimoji="1" lang="ja-JP" altLang="en-US" sz="5200" dirty="0"/>
              <a:t>　　</a:t>
            </a:r>
            <a:r>
              <a:rPr kumimoji="1" lang="en-US" altLang="ja-JP" sz="5200" dirty="0"/>
              <a:t>ⅴ</a:t>
            </a:r>
            <a:r>
              <a:rPr kumimoji="1" lang="ja-JP" altLang="en-US" sz="5200" dirty="0"/>
              <a:t>）それを相談者に伝える</a:t>
            </a:r>
          </a:p>
          <a:p>
            <a:r>
              <a:rPr kumimoji="1" lang="ja-JP" altLang="en-US" sz="5200" dirty="0"/>
              <a:t>　　　　　　　　　　 ↓</a:t>
            </a:r>
          </a:p>
          <a:p>
            <a:r>
              <a:rPr kumimoji="1" lang="ja-JP" altLang="en-US" sz="5200" dirty="0"/>
              <a:t>　　</a:t>
            </a:r>
            <a:r>
              <a:rPr kumimoji="1" lang="en-US" altLang="ja-JP" sz="5200" dirty="0"/>
              <a:t>ⅵ</a:t>
            </a:r>
            <a:r>
              <a:rPr kumimoji="1" lang="ja-JP" altLang="en-US" sz="5200" dirty="0"/>
              <a:t>）自分のことを分かってもらえたと感じてもらえる</a:t>
            </a:r>
          </a:p>
          <a:p>
            <a:r>
              <a:rPr kumimoji="1" lang="ja-JP" altLang="en-US" sz="5200" dirty="0"/>
              <a:t>　　　　　　　　　　 ↓</a:t>
            </a:r>
          </a:p>
          <a:p>
            <a:r>
              <a:rPr kumimoji="1" lang="ja-JP" altLang="en-US" sz="5200" dirty="0"/>
              <a:t>　　 </a:t>
            </a:r>
            <a:r>
              <a:rPr kumimoji="1" lang="en-US" altLang="ja-JP" sz="5200" dirty="0"/>
              <a:t>ⅶ</a:t>
            </a:r>
            <a:r>
              <a:rPr kumimoji="1" lang="ja-JP" altLang="en-US" sz="5200" dirty="0"/>
              <a:t>）相談対応者に信頼感を持つ</a:t>
            </a:r>
          </a:p>
          <a:p>
            <a:endParaRPr kumimoji="1" lang="ja-JP" altLang="en-US" dirty="0"/>
          </a:p>
        </p:txBody>
      </p:sp>
      <p:sp>
        <p:nvSpPr>
          <p:cNvPr id="4" name="スライド番号プレースホルダー 3">
            <a:extLst>
              <a:ext uri="{FF2B5EF4-FFF2-40B4-BE49-F238E27FC236}">
                <a16:creationId xmlns:a16="http://schemas.microsoft.com/office/drawing/2014/main" id="{EA5325AD-940C-36F9-CA31-CBEC24C5D225}"/>
              </a:ext>
            </a:extLst>
          </p:cNvPr>
          <p:cNvSpPr>
            <a:spLocks noGrp="1"/>
          </p:cNvSpPr>
          <p:nvPr>
            <p:ph type="sldNum" sz="quarter" idx="12"/>
          </p:nvPr>
        </p:nvSpPr>
        <p:spPr>
          <a:xfrm>
            <a:off x="6907088" y="155553"/>
            <a:ext cx="2057400" cy="365125"/>
          </a:xfrm>
        </p:spPr>
        <p:txBody>
          <a:bodyPr/>
          <a:lstStyle/>
          <a:p>
            <a:pPr>
              <a:defRPr/>
            </a:pPr>
            <a:fld id="{87C66881-5A60-45A5-BDC0-34FF6071E735}" type="slidenum">
              <a:rPr lang="ja-JP" altLang="en-US" smtClean="0"/>
              <a:pPr>
                <a:defRPr/>
              </a:pPr>
              <a:t>21</a:t>
            </a:fld>
            <a:endParaRPr lang="ja-JP" altLang="en-US" dirty="0"/>
          </a:p>
        </p:txBody>
      </p:sp>
      <p:sp>
        <p:nvSpPr>
          <p:cNvPr id="2" name="大かっこ 1">
            <a:extLst>
              <a:ext uri="{FF2B5EF4-FFF2-40B4-BE49-F238E27FC236}">
                <a16:creationId xmlns:a16="http://schemas.microsoft.com/office/drawing/2014/main" id="{A4AA8130-6046-941C-7D58-CD06D616F651}"/>
              </a:ext>
            </a:extLst>
          </p:cNvPr>
          <p:cNvSpPr/>
          <p:nvPr/>
        </p:nvSpPr>
        <p:spPr>
          <a:xfrm>
            <a:off x="5220072" y="2348880"/>
            <a:ext cx="3528392" cy="432048"/>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大かっこ 4">
            <a:extLst>
              <a:ext uri="{FF2B5EF4-FFF2-40B4-BE49-F238E27FC236}">
                <a16:creationId xmlns:a16="http://schemas.microsoft.com/office/drawing/2014/main" id="{29DAE744-FC9B-7423-488B-53FD961D86ED}"/>
              </a:ext>
            </a:extLst>
          </p:cNvPr>
          <p:cNvSpPr/>
          <p:nvPr/>
        </p:nvSpPr>
        <p:spPr>
          <a:xfrm>
            <a:off x="3851920" y="2985851"/>
            <a:ext cx="4896543" cy="432048"/>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5668801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E2468A5F-2C21-0DC0-D1C3-0B76FA2B5DEA}"/>
              </a:ext>
            </a:extLst>
          </p:cNvPr>
          <p:cNvSpPr>
            <a:spLocks noGrp="1"/>
          </p:cNvSpPr>
          <p:nvPr>
            <p:ph type="body" idx="1"/>
          </p:nvPr>
        </p:nvSpPr>
        <p:spPr>
          <a:xfrm>
            <a:off x="107504" y="980728"/>
            <a:ext cx="8928992" cy="5184576"/>
          </a:xfrm>
        </p:spPr>
        <p:txBody>
          <a:bodyPr>
            <a:normAutofit fontScale="70000" lnSpcReduction="20000"/>
          </a:bodyPr>
          <a:lstStyle/>
          <a:p>
            <a:r>
              <a:rPr kumimoji="1" lang="ja-JP" altLang="en-US" dirty="0"/>
              <a:t> </a:t>
            </a:r>
            <a:r>
              <a:rPr kumimoji="1" lang="ja-JP" altLang="en-US" sz="2600" dirty="0"/>
              <a:t>④傾聴で情報収集する</a:t>
            </a:r>
          </a:p>
          <a:p>
            <a:r>
              <a:rPr kumimoji="1" lang="ja-JP" altLang="en-US" sz="2600" dirty="0"/>
              <a:t>　人によって異なる悩み、問題をきちんと知ることが、解決の方向を見つけること。</a:t>
            </a:r>
          </a:p>
          <a:p>
            <a:r>
              <a:rPr kumimoji="1" lang="ja-JP" altLang="en-US" sz="2600" dirty="0"/>
              <a:t>　あまり話を聴かずに求められたアドバイスをしたら、「実は的外れだった」とい</a:t>
            </a:r>
            <a:r>
              <a:rPr lang="ja-JP" altLang="en-US" sz="2600" dirty="0"/>
              <a:t>う</a:t>
            </a:r>
            <a:endParaRPr kumimoji="1" lang="en-US" altLang="ja-JP" sz="2600" dirty="0"/>
          </a:p>
          <a:p>
            <a:r>
              <a:rPr lang="ja-JP" altLang="en-US" sz="2600" dirty="0"/>
              <a:t>　</a:t>
            </a:r>
            <a:r>
              <a:rPr kumimoji="1" lang="ja-JP" altLang="en-US" sz="2600" dirty="0"/>
              <a:t>失敗も多い。（　　　　　　　　　）。</a:t>
            </a:r>
          </a:p>
          <a:p>
            <a:r>
              <a:rPr lang="ja-JP" altLang="en-US" sz="2600" dirty="0"/>
              <a:t> </a:t>
            </a:r>
            <a:r>
              <a:rPr kumimoji="1" lang="ja-JP" altLang="en-US" sz="2600" dirty="0"/>
              <a:t>⑤傾聴でカタルシス効果（溜まっていたものを排出し、心の緊張がほぐれること）を</a:t>
            </a:r>
            <a:endParaRPr kumimoji="1" lang="en-US" altLang="ja-JP" sz="2600" dirty="0"/>
          </a:p>
          <a:p>
            <a:r>
              <a:rPr lang="en-US" altLang="ja-JP" sz="2600" dirty="0"/>
              <a:t> </a:t>
            </a:r>
            <a:r>
              <a:rPr kumimoji="1" lang="ja-JP" altLang="en-US" sz="2600" dirty="0"/>
              <a:t>　促す</a:t>
            </a:r>
          </a:p>
          <a:p>
            <a:r>
              <a:rPr kumimoji="1" lang="ja-JP" altLang="en-US" sz="2600" dirty="0"/>
              <a:t>　人は、自分の悩み、思いや感情などを言葉にして表現すると、「そのこと自体が、</a:t>
            </a:r>
            <a:endParaRPr kumimoji="1" lang="en-US" altLang="ja-JP" sz="2600" dirty="0"/>
          </a:p>
          <a:p>
            <a:r>
              <a:rPr lang="ja-JP" altLang="en-US" sz="2600" dirty="0"/>
              <a:t>　</a:t>
            </a:r>
            <a:r>
              <a:rPr kumimoji="1" lang="ja-JP" altLang="en-US" sz="2600" dirty="0"/>
              <a:t>不安な気持ちやイライラを解消させ、安定的な気分」になります。それを心理学</a:t>
            </a:r>
            <a:endParaRPr kumimoji="1" lang="en-US" altLang="ja-JP" sz="2600" dirty="0"/>
          </a:p>
          <a:p>
            <a:r>
              <a:rPr lang="en-US" altLang="ja-JP" sz="2600" dirty="0"/>
              <a:t>     </a:t>
            </a:r>
            <a:r>
              <a:rPr kumimoji="1" lang="ja-JP" altLang="en-US" sz="2600" dirty="0"/>
              <a:t>用語で「カタルシス効果」と言います。</a:t>
            </a:r>
          </a:p>
          <a:p>
            <a:r>
              <a:rPr kumimoji="1" lang="ja-JP" altLang="en-US" sz="2600" dirty="0"/>
              <a:t> ⑥相談者の話を受け止める（　　）</a:t>
            </a:r>
          </a:p>
          <a:p>
            <a:r>
              <a:rPr kumimoji="1" lang="ja-JP" altLang="en-US" sz="2600" dirty="0"/>
              <a:t>　なぜ「受け止める」のか</a:t>
            </a:r>
          </a:p>
          <a:p>
            <a:r>
              <a:rPr kumimoji="1" lang="ja-JP" altLang="en-US" sz="2600" dirty="0"/>
              <a:t>　 </a:t>
            </a:r>
            <a:r>
              <a:rPr kumimoji="1" lang="en-US" altLang="ja-JP" sz="2600" dirty="0"/>
              <a:t>ⅰ</a:t>
            </a:r>
            <a:r>
              <a:rPr kumimoji="1" lang="ja-JP" altLang="en-US" sz="2600" dirty="0"/>
              <a:t>）理解する上で邪魔になる「先入観」を持たないため</a:t>
            </a:r>
          </a:p>
          <a:p>
            <a:r>
              <a:rPr kumimoji="1" lang="ja-JP" altLang="en-US" sz="2600" dirty="0"/>
              <a:t>　 </a:t>
            </a:r>
            <a:r>
              <a:rPr kumimoji="1" lang="en-US" altLang="ja-JP" sz="2600" dirty="0"/>
              <a:t>ⅱ</a:t>
            </a:r>
            <a:r>
              <a:rPr kumimoji="1" lang="ja-JP" altLang="en-US" sz="2600" dirty="0"/>
              <a:t>）不用意な反応で信頼を損なわないため</a:t>
            </a:r>
          </a:p>
          <a:p>
            <a:r>
              <a:rPr kumimoji="1" lang="ja-JP" altLang="en-US" sz="2600" dirty="0"/>
              <a:t>　 自分の持つプライベートな</a:t>
            </a:r>
            <a:r>
              <a:rPr kumimoji="1" lang="ja-JP" altLang="en-US" sz="2600" u="sng" dirty="0"/>
              <a:t>好みやこだわりは少し封印して</a:t>
            </a:r>
            <a:r>
              <a:rPr kumimoji="1" lang="ja-JP" altLang="en-US" sz="2600" dirty="0"/>
              <a:t>、相談者を「受け止め</a:t>
            </a:r>
            <a:endParaRPr kumimoji="1" lang="en-US" altLang="ja-JP" sz="2600" dirty="0"/>
          </a:p>
          <a:p>
            <a:r>
              <a:rPr lang="en-US" altLang="ja-JP" sz="2600" dirty="0"/>
              <a:t>     </a:t>
            </a:r>
            <a:r>
              <a:rPr kumimoji="1" lang="ja-JP" altLang="en-US" sz="2600" dirty="0"/>
              <a:t>よう</a:t>
            </a:r>
            <a:r>
              <a:rPr lang="ja-JP" altLang="en-US" sz="2600" dirty="0"/>
              <a:t>」</a:t>
            </a:r>
            <a:r>
              <a:rPr kumimoji="1" lang="ja-JP" altLang="en-US" sz="2600" dirty="0"/>
              <a:t>と意識していく必要がある。</a:t>
            </a:r>
          </a:p>
          <a:p>
            <a:endParaRPr kumimoji="1" lang="ja-JP" altLang="en-US" dirty="0"/>
          </a:p>
        </p:txBody>
      </p:sp>
      <p:sp>
        <p:nvSpPr>
          <p:cNvPr id="4" name="スライド番号プレースホルダー 3">
            <a:extLst>
              <a:ext uri="{FF2B5EF4-FFF2-40B4-BE49-F238E27FC236}">
                <a16:creationId xmlns:a16="http://schemas.microsoft.com/office/drawing/2014/main" id="{DCAAC5DD-EED9-FADD-3A97-F71289AFB99D}"/>
              </a:ext>
            </a:extLst>
          </p:cNvPr>
          <p:cNvSpPr>
            <a:spLocks noGrp="1"/>
          </p:cNvSpPr>
          <p:nvPr>
            <p:ph type="sldNum" sz="quarter" idx="12"/>
          </p:nvPr>
        </p:nvSpPr>
        <p:spPr/>
        <p:txBody>
          <a:bodyPr/>
          <a:lstStyle/>
          <a:p>
            <a:pPr>
              <a:defRPr/>
            </a:pPr>
            <a:fld id="{87C66881-5A60-45A5-BDC0-34FF6071E735}" type="slidenum">
              <a:rPr lang="ja-JP" altLang="en-US" smtClean="0"/>
              <a:pPr>
                <a:defRPr/>
              </a:pPr>
              <a:t>22</a:t>
            </a:fld>
            <a:endParaRPr lang="ja-JP" altLang="en-US"/>
          </a:p>
        </p:txBody>
      </p:sp>
      <p:sp>
        <p:nvSpPr>
          <p:cNvPr id="2" name="テキスト ボックス 1">
            <a:extLst>
              <a:ext uri="{FF2B5EF4-FFF2-40B4-BE49-F238E27FC236}">
                <a16:creationId xmlns:a16="http://schemas.microsoft.com/office/drawing/2014/main" id="{66C0000E-5A57-443D-5D64-969B15951CE2}"/>
              </a:ext>
            </a:extLst>
          </p:cNvPr>
          <p:cNvSpPr txBox="1"/>
          <p:nvPr/>
        </p:nvSpPr>
        <p:spPr>
          <a:xfrm>
            <a:off x="1954560" y="1844824"/>
            <a:ext cx="2617440" cy="369332"/>
          </a:xfrm>
          <a:prstGeom prst="rect">
            <a:avLst/>
          </a:prstGeom>
          <a:noFill/>
        </p:spPr>
        <p:txBody>
          <a:bodyPr wrap="square" rtlCol="0">
            <a:spAutoFit/>
          </a:bodyPr>
          <a:lstStyle/>
          <a:p>
            <a:r>
              <a:rPr kumimoji="1" lang="ja-JP" altLang="en-US" sz="18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事実確認と状況確認</a:t>
            </a:r>
            <a:endParaRPr kumimoji="1" lang="ja-JP" altLang="en-US" dirty="0"/>
          </a:p>
        </p:txBody>
      </p:sp>
      <p:sp>
        <p:nvSpPr>
          <p:cNvPr id="5" name="テキスト ボックス 4">
            <a:extLst>
              <a:ext uri="{FF2B5EF4-FFF2-40B4-BE49-F238E27FC236}">
                <a16:creationId xmlns:a16="http://schemas.microsoft.com/office/drawing/2014/main" id="{F3F4B4B0-1E64-42C9-72E9-86DCAD2EB3D9}"/>
              </a:ext>
            </a:extLst>
          </p:cNvPr>
          <p:cNvSpPr txBox="1"/>
          <p:nvPr/>
        </p:nvSpPr>
        <p:spPr>
          <a:xfrm>
            <a:off x="3131840" y="3789040"/>
            <a:ext cx="745232" cy="369332"/>
          </a:xfrm>
          <a:prstGeom prst="rect">
            <a:avLst/>
          </a:prstGeom>
          <a:noFill/>
        </p:spPr>
        <p:txBody>
          <a:bodyPr wrap="square" rtlCol="0">
            <a:spAutoFit/>
          </a:bodyPr>
          <a:lstStyle/>
          <a:p>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受容</a:t>
            </a:r>
            <a:endParaRPr kumimoji="1" lang="ja-JP" altLang="en-US" dirty="0"/>
          </a:p>
        </p:txBody>
      </p:sp>
    </p:spTree>
    <p:extLst>
      <p:ext uri="{BB962C8B-B14F-4D97-AF65-F5344CB8AC3E}">
        <p14:creationId xmlns:p14="http://schemas.microsoft.com/office/powerpoint/2010/main" val="697729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80">
                                          <p:stCondLst>
                                            <p:cond delay="0"/>
                                          </p:stCondLst>
                                        </p:cTn>
                                        <p:tgtEl>
                                          <p:spTgt spid="5"/>
                                        </p:tgtEl>
                                      </p:cBhvr>
                                    </p:animEffect>
                                    <p:anim calcmode="lin" valueType="num">
                                      <p:cBhvr>
                                        <p:cTn id="15"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gtEl>
                                      </p:cBhvr>
                                      <p:to x="100000" y="60000"/>
                                    </p:animScale>
                                    <p:animScale>
                                      <p:cBhvr>
                                        <p:cTn id="21" dur="166" decel="50000">
                                          <p:stCondLst>
                                            <p:cond delay="676"/>
                                          </p:stCondLst>
                                        </p:cTn>
                                        <p:tgtEl>
                                          <p:spTgt spid="5"/>
                                        </p:tgtEl>
                                      </p:cBhvr>
                                      <p:to x="100000" y="100000"/>
                                    </p:animScale>
                                    <p:animScale>
                                      <p:cBhvr>
                                        <p:cTn id="22" dur="26">
                                          <p:stCondLst>
                                            <p:cond delay="1312"/>
                                          </p:stCondLst>
                                        </p:cTn>
                                        <p:tgtEl>
                                          <p:spTgt spid="5"/>
                                        </p:tgtEl>
                                      </p:cBhvr>
                                      <p:to x="100000" y="80000"/>
                                    </p:animScale>
                                    <p:animScale>
                                      <p:cBhvr>
                                        <p:cTn id="23" dur="166" decel="50000">
                                          <p:stCondLst>
                                            <p:cond delay="1338"/>
                                          </p:stCondLst>
                                        </p:cTn>
                                        <p:tgtEl>
                                          <p:spTgt spid="5"/>
                                        </p:tgtEl>
                                      </p:cBhvr>
                                      <p:to x="100000" y="100000"/>
                                    </p:animScale>
                                    <p:animScale>
                                      <p:cBhvr>
                                        <p:cTn id="24" dur="26">
                                          <p:stCondLst>
                                            <p:cond delay="1642"/>
                                          </p:stCondLst>
                                        </p:cTn>
                                        <p:tgtEl>
                                          <p:spTgt spid="5"/>
                                        </p:tgtEl>
                                      </p:cBhvr>
                                      <p:to x="100000" y="90000"/>
                                    </p:animScale>
                                    <p:animScale>
                                      <p:cBhvr>
                                        <p:cTn id="25" dur="166" decel="50000">
                                          <p:stCondLst>
                                            <p:cond delay="1668"/>
                                          </p:stCondLst>
                                        </p:cTn>
                                        <p:tgtEl>
                                          <p:spTgt spid="5"/>
                                        </p:tgtEl>
                                      </p:cBhvr>
                                      <p:to x="100000" y="100000"/>
                                    </p:animScale>
                                    <p:animScale>
                                      <p:cBhvr>
                                        <p:cTn id="26" dur="26">
                                          <p:stCondLst>
                                            <p:cond delay="1808"/>
                                          </p:stCondLst>
                                        </p:cTn>
                                        <p:tgtEl>
                                          <p:spTgt spid="5"/>
                                        </p:tgtEl>
                                      </p:cBhvr>
                                      <p:to x="100000" y="95000"/>
                                    </p:animScale>
                                    <p:animScale>
                                      <p:cBhvr>
                                        <p:cTn id="27"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0A3C2E1C-7439-489A-1F03-19D6D0D0CD16}"/>
              </a:ext>
            </a:extLst>
          </p:cNvPr>
          <p:cNvSpPr>
            <a:spLocks noGrp="1"/>
          </p:cNvSpPr>
          <p:nvPr>
            <p:ph type="body" idx="1"/>
          </p:nvPr>
        </p:nvSpPr>
        <p:spPr>
          <a:xfrm>
            <a:off x="179512" y="136524"/>
            <a:ext cx="8784976" cy="5953127"/>
          </a:xfrm>
        </p:spPr>
        <p:txBody>
          <a:bodyPr>
            <a:normAutofit fontScale="25000" lnSpcReduction="20000"/>
          </a:bodyPr>
          <a:lstStyle/>
          <a:p>
            <a:r>
              <a:rPr kumimoji="1" lang="ja-JP" altLang="en-US" sz="7200" dirty="0"/>
              <a:t>      ⑦「（　　　　　）」とはどういうことか</a:t>
            </a:r>
          </a:p>
          <a:p>
            <a:r>
              <a:rPr kumimoji="1" lang="ja-JP" altLang="en-US" sz="7200" dirty="0"/>
              <a:t>　どんな話であっても、心を乱さず、そのまま受け止めることが、相談者を理解</a:t>
            </a:r>
            <a:endParaRPr kumimoji="1" lang="en-US" altLang="ja-JP" sz="7200" dirty="0"/>
          </a:p>
          <a:p>
            <a:r>
              <a:rPr lang="en-US" altLang="ja-JP" sz="7200" dirty="0"/>
              <a:t>     </a:t>
            </a:r>
            <a:r>
              <a:rPr kumimoji="1" lang="ja-JP" altLang="en-US" sz="7200" dirty="0"/>
              <a:t>するための第１歩。どんなボールでも捕って返してくれる。相談者の考えに</a:t>
            </a:r>
            <a:endParaRPr kumimoji="1" lang="en-US" altLang="ja-JP" sz="7200" dirty="0"/>
          </a:p>
          <a:p>
            <a:r>
              <a:rPr lang="en-US" altLang="ja-JP" sz="7200" dirty="0"/>
              <a:t>     </a:t>
            </a:r>
            <a:r>
              <a:rPr kumimoji="1" lang="ja-JP" altLang="en-US" sz="7200" dirty="0"/>
              <a:t>同意する必要もないが「理解できない」と拒否的に考えてもいけない。「受け</a:t>
            </a:r>
            <a:endParaRPr kumimoji="1" lang="en-US" altLang="ja-JP" sz="7200" dirty="0"/>
          </a:p>
          <a:p>
            <a:r>
              <a:rPr lang="en-US" altLang="ja-JP" sz="7200" dirty="0"/>
              <a:t>     </a:t>
            </a:r>
            <a:r>
              <a:rPr kumimoji="1" lang="ja-JP" altLang="en-US" sz="7200" dirty="0"/>
              <a:t>止める」ということは、目の前の相談者が言っていることを「</a:t>
            </a:r>
            <a:r>
              <a:rPr kumimoji="1" lang="ja-JP" altLang="en-US" sz="7200" u="sng" dirty="0"/>
              <a:t>良い悪いではなく</a:t>
            </a:r>
            <a:r>
              <a:rPr kumimoji="1" lang="ja-JP" altLang="en-US" sz="7200" dirty="0"/>
              <a:t>、</a:t>
            </a:r>
            <a:endParaRPr kumimoji="1" lang="en-US" altLang="ja-JP" sz="7200" dirty="0"/>
          </a:p>
          <a:p>
            <a:r>
              <a:rPr lang="ja-JP" altLang="en-US" sz="7200" dirty="0"/>
              <a:t>     </a:t>
            </a:r>
            <a:r>
              <a:rPr kumimoji="1" lang="ja-JP" altLang="en-US" sz="7200" u="sng" dirty="0"/>
              <a:t>そういうことを言っている事実をそのまま事実として捉える</a:t>
            </a:r>
            <a:r>
              <a:rPr kumimoji="1" lang="ja-JP" altLang="en-US" sz="7200" dirty="0"/>
              <a:t>」こと。</a:t>
            </a:r>
          </a:p>
          <a:p>
            <a:r>
              <a:rPr kumimoji="1" lang="ja-JP" altLang="en-US" sz="7200" dirty="0"/>
              <a:t>   「受け止める」とは、納得することではない。受け入れるとは違う。</a:t>
            </a:r>
          </a:p>
          <a:p>
            <a:r>
              <a:rPr kumimoji="1" lang="ja-JP" altLang="en-US" sz="7200" b="1" dirty="0"/>
              <a:t>Ｓ１３ 安心感をもたらす（堂々とした対応・日常感の演出）</a:t>
            </a:r>
          </a:p>
          <a:p>
            <a:r>
              <a:rPr lang="ja-JP" altLang="en-US" sz="7200" dirty="0"/>
              <a:t>    </a:t>
            </a:r>
            <a:r>
              <a:rPr kumimoji="1" lang="ja-JP" altLang="en-US" sz="7200" dirty="0"/>
              <a:t>①安心感をもたらすコミュニケーション</a:t>
            </a:r>
          </a:p>
          <a:p>
            <a:r>
              <a:rPr kumimoji="1" lang="ja-JP" altLang="en-US" sz="7200" dirty="0"/>
              <a:t>　    この人なら大丈夫</a:t>
            </a:r>
          </a:p>
          <a:p>
            <a:r>
              <a:rPr kumimoji="1" lang="ja-JP" altLang="en-US" sz="7200" dirty="0"/>
              <a:t>　②堂々と対応する（プロ意識）</a:t>
            </a:r>
          </a:p>
          <a:p>
            <a:r>
              <a:rPr kumimoji="1" lang="ja-JP" altLang="en-US" sz="7200" dirty="0"/>
              <a:t>　　対応するほうが不安だと当然相談者も不安になる</a:t>
            </a:r>
          </a:p>
          <a:p>
            <a:r>
              <a:rPr kumimoji="1" lang="ja-JP" altLang="en-US" sz="7200" dirty="0"/>
              <a:t>　　プロだと思った期待が裏切られる。</a:t>
            </a:r>
          </a:p>
          <a:p>
            <a:r>
              <a:rPr lang="ja-JP" altLang="en-US" sz="7200" dirty="0"/>
              <a:t>    </a:t>
            </a:r>
            <a:r>
              <a:rPr kumimoji="1" lang="ja-JP" altLang="en-US" sz="7200" dirty="0"/>
              <a:t> ③堂々と対応する方法</a:t>
            </a:r>
          </a:p>
          <a:p>
            <a:r>
              <a:rPr kumimoji="1" lang="ja-JP" altLang="en-US" sz="7200" dirty="0"/>
              <a:t>　　 対応する私たちの自信の無さや不安が「堂々としていない態度」を引き起こす。</a:t>
            </a:r>
            <a:endParaRPr kumimoji="1" lang="en-US" altLang="ja-JP" sz="7200" dirty="0"/>
          </a:p>
          <a:p>
            <a:r>
              <a:rPr lang="ja-JP" altLang="en-US" sz="7200" dirty="0"/>
              <a:t>　　</a:t>
            </a:r>
            <a:r>
              <a:rPr kumimoji="1" lang="ja-JP" altLang="en-US" sz="7200" dirty="0"/>
              <a:t>これを解決する方法は</a:t>
            </a:r>
          </a:p>
          <a:p>
            <a:r>
              <a:rPr kumimoji="1" lang="ja-JP" altLang="en-US" sz="7200" dirty="0"/>
              <a:t>　    </a:t>
            </a:r>
            <a:r>
              <a:rPr kumimoji="1" lang="en-US" altLang="ja-JP" sz="7200" dirty="0"/>
              <a:t>ⅰ</a:t>
            </a:r>
            <a:r>
              <a:rPr kumimoji="1" lang="ja-JP" altLang="en-US" sz="7200" dirty="0"/>
              <a:t>）専門職として最低限の研鑽を積む</a:t>
            </a:r>
          </a:p>
          <a:p>
            <a:r>
              <a:rPr kumimoji="1" lang="ja-JP" altLang="en-US" sz="7200" dirty="0"/>
              <a:t>　　</a:t>
            </a:r>
            <a:r>
              <a:rPr kumimoji="1" lang="en-US" altLang="ja-JP" sz="7200" dirty="0"/>
              <a:t>ⅱ</a:t>
            </a:r>
            <a:r>
              <a:rPr kumimoji="1" lang="ja-JP" altLang="en-US" sz="7200" dirty="0"/>
              <a:t>）相談の経験を重ねる</a:t>
            </a:r>
          </a:p>
          <a:p>
            <a:r>
              <a:rPr kumimoji="1" lang="ja-JP" altLang="en-US" sz="7200" dirty="0"/>
              <a:t>　　</a:t>
            </a:r>
            <a:r>
              <a:rPr kumimoji="1" lang="en-US" altLang="ja-JP" sz="7200" dirty="0"/>
              <a:t>ⅲ</a:t>
            </a:r>
            <a:r>
              <a:rPr kumimoji="1" lang="ja-JP" altLang="en-US" sz="7200" dirty="0"/>
              <a:t>）堂々と対応できるマインドセット（　　　）を持っている</a:t>
            </a:r>
          </a:p>
          <a:p>
            <a:endParaRPr kumimoji="1" lang="ja-JP" altLang="en-US" dirty="0"/>
          </a:p>
        </p:txBody>
      </p:sp>
      <p:sp>
        <p:nvSpPr>
          <p:cNvPr id="4" name="スライド番号プレースホルダー 3">
            <a:extLst>
              <a:ext uri="{FF2B5EF4-FFF2-40B4-BE49-F238E27FC236}">
                <a16:creationId xmlns:a16="http://schemas.microsoft.com/office/drawing/2014/main" id="{BFD63585-CD82-BC33-8701-CF2D9B6EDD88}"/>
              </a:ext>
            </a:extLst>
          </p:cNvPr>
          <p:cNvSpPr>
            <a:spLocks noGrp="1"/>
          </p:cNvSpPr>
          <p:nvPr>
            <p:ph type="sldNum" sz="quarter" idx="12"/>
          </p:nvPr>
        </p:nvSpPr>
        <p:spPr>
          <a:xfrm>
            <a:off x="6927676" y="80233"/>
            <a:ext cx="2057400" cy="365125"/>
          </a:xfrm>
        </p:spPr>
        <p:txBody>
          <a:bodyPr/>
          <a:lstStyle/>
          <a:p>
            <a:pPr>
              <a:defRPr/>
            </a:pPr>
            <a:fld id="{87C66881-5A60-45A5-BDC0-34FF6071E735}" type="slidenum">
              <a:rPr lang="ja-JP" altLang="en-US" smtClean="0"/>
              <a:pPr>
                <a:defRPr/>
              </a:pPr>
              <a:t>23</a:t>
            </a:fld>
            <a:endParaRPr lang="ja-JP" altLang="en-US"/>
          </a:p>
        </p:txBody>
      </p:sp>
      <p:sp>
        <p:nvSpPr>
          <p:cNvPr id="2" name="テキスト ボックス 1">
            <a:extLst>
              <a:ext uri="{FF2B5EF4-FFF2-40B4-BE49-F238E27FC236}">
                <a16:creationId xmlns:a16="http://schemas.microsoft.com/office/drawing/2014/main" id="{0680F6C3-2B48-E76A-8483-1E727CF4E453}"/>
              </a:ext>
            </a:extLst>
          </p:cNvPr>
          <p:cNvSpPr txBox="1"/>
          <p:nvPr/>
        </p:nvSpPr>
        <p:spPr>
          <a:xfrm>
            <a:off x="4788024" y="5805264"/>
            <a:ext cx="914400" cy="369332"/>
          </a:xfrm>
          <a:prstGeom prst="rect">
            <a:avLst/>
          </a:prstGeom>
          <a:noFill/>
        </p:spPr>
        <p:txBody>
          <a:bodyPr wrap="square" rtlCol="0">
            <a:spAutoFit/>
          </a:bodyPr>
          <a:lstStyle/>
          <a:p>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心構え</a:t>
            </a:r>
            <a:endParaRPr kumimoji="1" lang="ja-JP" altLang="en-US" dirty="0"/>
          </a:p>
        </p:txBody>
      </p:sp>
      <p:sp>
        <p:nvSpPr>
          <p:cNvPr id="5" name="テキスト ボックス 4">
            <a:extLst>
              <a:ext uri="{FF2B5EF4-FFF2-40B4-BE49-F238E27FC236}">
                <a16:creationId xmlns:a16="http://schemas.microsoft.com/office/drawing/2014/main" id="{6AA465F5-0DF7-B670-723B-0ECDFA6EE3B2}"/>
              </a:ext>
            </a:extLst>
          </p:cNvPr>
          <p:cNvSpPr txBox="1"/>
          <p:nvPr/>
        </p:nvSpPr>
        <p:spPr>
          <a:xfrm>
            <a:off x="1187624" y="56392"/>
            <a:ext cx="1388492" cy="369332"/>
          </a:xfrm>
          <a:prstGeom prst="rect">
            <a:avLst/>
          </a:prstGeom>
          <a:noFill/>
        </p:spPr>
        <p:txBody>
          <a:bodyPr wrap="square" rtlCol="0">
            <a:spAutoFit/>
          </a:bodyPr>
          <a:lstStyle/>
          <a:p>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受け止める</a:t>
            </a:r>
            <a:endParaRPr kumimoji="1" lang="ja-JP" altLang="en-US" dirty="0"/>
          </a:p>
        </p:txBody>
      </p:sp>
    </p:spTree>
    <p:extLst>
      <p:ext uri="{BB962C8B-B14F-4D97-AF65-F5344CB8AC3E}">
        <p14:creationId xmlns:p14="http://schemas.microsoft.com/office/powerpoint/2010/main" val="379762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CEDE676-C960-C224-6A60-3B1445CF6026}"/>
              </a:ext>
            </a:extLst>
          </p:cNvPr>
          <p:cNvSpPr>
            <a:spLocks noGrp="1"/>
          </p:cNvSpPr>
          <p:nvPr>
            <p:ph type="body" idx="1"/>
          </p:nvPr>
        </p:nvSpPr>
        <p:spPr>
          <a:xfrm>
            <a:off x="107504" y="1052736"/>
            <a:ext cx="8928992" cy="5544616"/>
          </a:xfrm>
        </p:spPr>
        <p:txBody>
          <a:bodyPr/>
          <a:lstStyle/>
          <a:p>
            <a:r>
              <a:rPr lang="ja-JP" altLang="en-US" sz="2000" dirty="0"/>
              <a:t>    </a:t>
            </a:r>
            <a:r>
              <a:rPr kumimoji="1" lang="ja-JP" altLang="en-US" sz="2000" dirty="0"/>
              <a:t>④専門職として最低限の研鑽を積む</a:t>
            </a:r>
          </a:p>
          <a:p>
            <a:r>
              <a:rPr kumimoji="1" lang="ja-JP" altLang="en-US" sz="2000" dirty="0"/>
              <a:t>　　基本的な知識は、当然、勉強して身に付ける。</a:t>
            </a:r>
          </a:p>
          <a:p>
            <a:r>
              <a:rPr kumimoji="1" lang="ja-JP" altLang="en-US" sz="2000" dirty="0"/>
              <a:t>　    すべて覚えなくても</a:t>
            </a:r>
            <a:r>
              <a:rPr kumimoji="1" lang="ja-JP" altLang="en-US" sz="2000" u="sng" dirty="0"/>
              <a:t>必要な資料は手元に置いて</a:t>
            </a:r>
            <a:r>
              <a:rPr kumimoji="1" lang="ja-JP" altLang="en-US" sz="2000" dirty="0"/>
              <a:t>対応する。</a:t>
            </a:r>
          </a:p>
          <a:p>
            <a:r>
              <a:rPr kumimoji="1" lang="ja-JP" altLang="en-US" sz="2000" dirty="0"/>
              <a:t>　⑤相談の経験を重ねる</a:t>
            </a:r>
          </a:p>
          <a:p>
            <a:r>
              <a:rPr kumimoji="1" lang="ja-JP" altLang="en-US" sz="2000" dirty="0"/>
              <a:t>　　色々な事例の体験、しかし未知の事例は無くならない。それでも信頼</a:t>
            </a:r>
            <a:endParaRPr kumimoji="1" lang="en-US" altLang="ja-JP" sz="2000" dirty="0"/>
          </a:p>
          <a:p>
            <a:r>
              <a:rPr lang="en-US" altLang="ja-JP" sz="2000" dirty="0"/>
              <a:t>         </a:t>
            </a:r>
            <a:r>
              <a:rPr kumimoji="1" lang="ja-JP" altLang="en-US" sz="2000" dirty="0"/>
              <a:t>関係を築いて問題を解決できた</a:t>
            </a:r>
          </a:p>
          <a:p>
            <a:r>
              <a:rPr kumimoji="1" lang="ja-JP" altLang="en-US" sz="2000" dirty="0"/>
              <a:t>　 ⑥堂々と対応できるマインドセット（心構え）を持っている</a:t>
            </a:r>
          </a:p>
          <a:p>
            <a:r>
              <a:rPr kumimoji="1" lang="ja-JP" altLang="en-US" sz="2000" dirty="0"/>
              <a:t>　　 知識は調べれば補える</a:t>
            </a:r>
          </a:p>
          <a:p>
            <a:r>
              <a:rPr kumimoji="1" lang="ja-JP" altLang="en-US" sz="2000" dirty="0"/>
              <a:t>　 ⑦リラックスしてもらう</a:t>
            </a:r>
          </a:p>
          <a:p>
            <a:r>
              <a:rPr kumimoji="1" lang="ja-JP" altLang="en-US" sz="2000" dirty="0"/>
              <a:t>　　 普段通りの安心感を感じてもらう（本音を引き出すために）。</a:t>
            </a:r>
          </a:p>
          <a:p>
            <a:r>
              <a:rPr kumimoji="1" lang="ja-JP" altLang="en-US" sz="2000" dirty="0"/>
              <a:t>　　 日常を演出する工夫。</a:t>
            </a:r>
          </a:p>
          <a:p>
            <a:endParaRPr kumimoji="1" lang="ja-JP" altLang="en-US" dirty="0"/>
          </a:p>
        </p:txBody>
      </p:sp>
      <p:sp>
        <p:nvSpPr>
          <p:cNvPr id="4" name="スライド番号プレースホルダー 3">
            <a:extLst>
              <a:ext uri="{FF2B5EF4-FFF2-40B4-BE49-F238E27FC236}">
                <a16:creationId xmlns:a16="http://schemas.microsoft.com/office/drawing/2014/main" id="{E52BCBA3-2499-C9B8-02FF-2C493D5E65D9}"/>
              </a:ext>
            </a:extLst>
          </p:cNvPr>
          <p:cNvSpPr>
            <a:spLocks noGrp="1"/>
          </p:cNvSpPr>
          <p:nvPr>
            <p:ph type="sldNum" sz="quarter" idx="12"/>
          </p:nvPr>
        </p:nvSpPr>
        <p:spPr/>
        <p:txBody>
          <a:bodyPr/>
          <a:lstStyle/>
          <a:p>
            <a:pPr>
              <a:defRPr/>
            </a:pPr>
            <a:fld id="{87C66881-5A60-45A5-BDC0-34FF6071E735}" type="slidenum">
              <a:rPr lang="ja-JP" altLang="en-US" smtClean="0"/>
              <a:pPr>
                <a:defRPr/>
              </a:pPr>
              <a:t>24</a:t>
            </a:fld>
            <a:endParaRPr lang="ja-JP" altLang="en-US"/>
          </a:p>
        </p:txBody>
      </p:sp>
    </p:spTree>
    <p:extLst>
      <p:ext uri="{BB962C8B-B14F-4D97-AF65-F5344CB8AC3E}">
        <p14:creationId xmlns:p14="http://schemas.microsoft.com/office/powerpoint/2010/main" val="34986058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7A056191-A90D-384A-2B2B-C298C4B9E8E3}"/>
              </a:ext>
            </a:extLst>
          </p:cNvPr>
          <p:cNvSpPr>
            <a:spLocks noGrp="1"/>
          </p:cNvSpPr>
          <p:nvPr>
            <p:ph type="body" idx="1"/>
          </p:nvPr>
        </p:nvSpPr>
        <p:spPr>
          <a:xfrm>
            <a:off x="179512" y="136524"/>
            <a:ext cx="8784976" cy="5953127"/>
          </a:xfrm>
        </p:spPr>
        <p:txBody>
          <a:bodyPr>
            <a:normAutofit fontScale="92500" lnSpcReduction="10000"/>
          </a:bodyPr>
          <a:lstStyle/>
          <a:p>
            <a:r>
              <a:rPr lang="ja-JP" altLang="en-US" dirty="0"/>
              <a:t>   </a:t>
            </a:r>
            <a:r>
              <a:rPr kumimoji="1" lang="ja-JP" altLang="en-US" dirty="0"/>
              <a:t> </a:t>
            </a:r>
            <a:r>
              <a:rPr kumimoji="1" lang="ja-JP" altLang="en-US" sz="2200" dirty="0"/>
              <a:t>⑧相談者の不安を解消するための五つの方法</a:t>
            </a:r>
          </a:p>
          <a:p>
            <a:r>
              <a:rPr lang="ja-JP" altLang="en-US" sz="2200" dirty="0"/>
              <a:t>   </a:t>
            </a:r>
            <a:r>
              <a:rPr kumimoji="1" lang="ja-JP" altLang="en-US" sz="2200" dirty="0"/>
              <a:t>　 </a:t>
            </a:r>
            <a:r>
              <a:rPr kumimoji="1" lang="en-US" altLang="ja-JP" sz="2200" dirty="0"/>
              <a:t>ⅰ</a:t>
            </a:r>
            <a:r>
              <a:rPr kumimoji="1" lang="ja-JP" altLang="en-US" sz="2200" dirty="0"/>
              <a:t>）整理による問題の明確化</a:t>
            </a:r>
          </a:p>
          <a:p>
            <a:r>
              <a:rPr kumimoji="1" lang="ja-JP" altLang="en-US" sz="2200" dirty="0"/>
              <a:t>　    </a:t>
            </a:r>
            <a:r>
              <a:rPr kumimoji="1" lang="en-US" altLang="ja-JP" sz="2200" dirty="0"/>
              <a:t>ⅱ</a:t>
            </a:r>
            <a:r>
              <a:rPr kumimoji="1" lang="ja-JP" altLang="en-US" sz="2200" dirty="0"/>
              <a:t>）言語化による認識の変化</a:t>
            </a:r>
          </a:p>
          <a:p>
            <a:r>
              <a:rPr kumimoji="1" lang="ja-JP" altLang="en-US" sz="2200" dirty="0"/>
              <a:t>　　</a:t>
            </a:r>
            <a:r>
              <a:rPr kumimoji="1" lang="en-US" altLang="ja-JP" sz="2200" dirty="0"/>
              <a:t>ⅲ</a:t>
            </a:r>
            <a:r>
              <a:rPr kumimoji="1" lang="ja-JP" altLang="en-US" sz="2200" dirty="0"/>
              <a:t>）情報提供・アドバイス等による解決過程のイメージ化・明確化</a:t>
            </a:r>
          </a:p>
          <a:p>
            <a:r>
              <a:rPr kumimoji="1" lang="ja-JP" altLang="en-US" sz="2200" dirty="0"/>
              <a:t>　　</a:t>
            </a:r>
            <a:r>
              <a:rPr kumimoji="1" lang="en-US" altLang="ja-JP" sz="2200" dirty="0"/>
              <a:t>ⅳ</a:t>
            </a:r>
            <a:r>
              <a:rPr kumimoji="1" lang="ja-JP" altLang="en-US" sz="2200" dirty="0"/>
              <a:t>）やり取りの結果、醸成される（　　　　）による安心感</a:t>
            </a:r>
          </a:p>
          <a:p>
            <a:r>
              <a:rPr kumimoji="1" lang="ja-JP" altLang="en-US" sz="2200" dirty="0"/>
              <a:t>　　</a:t>
            </a:r>
            <a:r>
              <a:rPr kumimoji="1" lang="en-US" altLang="ja-JP" sz="2200" dirty="0"/>
              <a:t>ⅴ</a:t>
            </a:r>
            <a:r>
              <a:rPr kumimoji="1" lang="ja-JP" altLang="en-US" sz="2200" dirty="0"/>
              <a:t>）悩みや問題の解決</a:t>
            </a:r>
          </a:p>
          <a:p>
            <a:r>
              <a:rPr lang="ja-JP" altLang="en-US" sz="2200" dirty="0"/>
              <a:t>   </a:t>
            </a:r>
            <a:r>
              <a:rPr kumimoji="1" lang="ja-JP" altLang="en-US" sz="2200" dirty="0"/>
              <a:t> ⑨素の自分を表現してもらう</a:t>
            </a:r>
          </a:p>
          <a:p>
            <a:r>
              <a:rPr kumimoji="1" lang="ja-JP" altLang="en-US" sz="2200" dirty="0"/>
              <a:t>　    自分らしさの解放は「癒し」と深く繋がり、モチベーション（やる気、</a:t>
            </a:r>
            <a:endParaRPr kumimoji="1" lang="en-US" altLang="ja-JP" sz="2200" dirty="0"/>
          </a:p>
          <a:p>
            <a:r>
              <a:rPr lang="ja-JP" altLang="en-US" sz="2200" dirty="0"/>
              <a:t>　　</a:t>
            </a:r>
            <a:r>
              <a:rPr kumimoji="1" lang="ja-JP" altLang="en-US" sz="2200" dirty="0"/>
              <a:t>動機づけ）の源泉となる</a:t>
            </a:r>
          </a:p>
          <a:p>
            <a:r>
              <a:rPr kumimoji="1" lang="ja-JP" altLang="en-US" sz="2200" b="1" dirty="0"/>
              <a:t>Ｓ１４ 話を引き出す（話しやすさは相談しやすさ）</a:t>
            </a:r>
          </a:p>
          <a:p>
            <a:r>
              <a:rPr kumimoji="1" lang="ja-JP" altLang="en-US" sz="2200" dirty="0"/>
              <a:t>　①話しやすさは相談しやすさ</a:t>
            </a:r>
          </a:p>
          <a:p>
            <a:r>
              <a:rPr kumimoji="1" lang="ja-JP" altLang="en-US" sz="2200" dirty="0"/>
              <a:t>　　聴くことの本質は「相談者に話してもらう」こと。インタビュアー</a:t>
            </a:r>
            <a:r>
              <a:rPr lang="ja-JP" altLang="en-US" sz="2200" dirty="0"/>
              <a:t>の</a:t>
            </a:r>
            <a:endParaRPr kumimoji="1" lang="en-US" altLang="ja-JP" sz="2200" dirty="0"/>
          </a:p>
          <a:p>
            <a:r>
              <a:rPr lang="ja-JP" altLang="en-US" sz="2200" dirty="0"/>
              <a:t>　    </a:t>
            </a:r>
            <a:r>
              <a:rPr kumimoji="1" lang="ja-JP" altLang="en-US" sz="2200" dirty="0"/>
              <a:t>ように話を引き出すコミュニケーションを</a:t>
            </a:r>
          </a:p>
          <a:p>
            <a:r>
              <a:rPr lang="ja-JP" altLang="en-US" sz="2200" dirty="0"/>
              <a:t>    </a:t>
            </a:r>
            <a:r>
              <a:rPr kumimoji="1" lang="ja-JP" altLang="en-US" sz="2200" dirty="0"/>
              <a:t>②興味を持つ</a:t>
            </a:r>
          </a:p>
          <a:p>
            <a:r>
              <a:rPr kumimoji="1" lang="ja-JP" altLang="en-US" sz="2200" dirty="0"/>
              <a:t>　　相談者をノセルためには、相談者に興味を持つこと。初恋をした時の</a:t>
            </a:r>
            <a:endParaRPr kumimoji="1" lang="en-US" altLang="ja-JP" sz="2200" dirty="0"/>
          </a:p>
          <a:p>
            <a:r>
              <a:rPr lang="ja-JP" altLang="en-US" sz="2200" dirty="0"/>
              <a:t>         </a:t>
            </a:r>
            <a:r>
              <a:rPr kumimoji="1" lang="ja-JP" altLang="en-US" sz="2200" dirty="0"/>
              <a:t>ことを思い出して尋ねること。</a:t>
            </a:r>
          </a:p>
          <a:p>
            <a:endParaRPr kumimoji="1" lang="ja-JP" altLang="en-US" dirty="0"/>
          </a:p>
        </p:txBody>
      </p:sp>
      <p:sp>
        <p:nvSpPr>
          <p:cNvPr id="4" name="スライド番号プレースホルダー 3">
            <a:extLst>
              <a:ext uri="{FF2B5EF4-FFF2-40B4-BE49-F238E27FC236}">
                <a16:creationId xmlns:a16="http://schemas.microsoft.com/office/drawing/2014/main" id="{AFF4AFC6-3288-0553-6B35-03096254D6DE}"/>
              </a:ext>
            </a:extLst>
          </p:cNvPr>
          <p:cNvSpPr>
            <a:spLocks noGrp="1"/>
          </p:cNvSpPr>
          <p:nvPr>
            <p:ph type="sldNum" sz="quarter" idx="12"/>
          </p:nvPr>
        </p:nvSpPr>
        <p:spPr>
          <a:xfrm>
            <a:off x="6893746" y="155190"/>
            <a:ext cx="2057400" cy="365125"/>
          </a:xfrm>
        </p:spPr>
        <p:txBody>
          <a:bodyPr/>
          <a:lstStyle/>
          <a:p>
            <a:pPr>
              <a:defRPr/>
            </a:pPr>
            <a:fld id="{87C66881-5A60-45A5-BDC0-34FF6071E735}" type="slidenum">
              <a:rPr lang="ja-JP" altLang="en-US" smtClean="0"/>
              <a:pPr>
                <a:defRPr/>
              </a:pPr>
              <a:t>25</a:t>
            </a:fld>
            <a:endParaRPr lang="ja-JP" altLang="en-US"/>
          </a:p>
        </p:txBody>
      </p:sp>
      <p:sp>
        <p:nvSpPr>
          <p:cNvPr id="2" name="テキスト ボックス 1">
            <a:extLst>
              <a:ext uri="{FF2B5EF4-FFF2-40B4-BE49-F238E27FC236}">
                <a16:creationId xmlns:a16="http://schemas.microsoft.com/office/drawing/2014/main" id="{3899B664-024D-554B-12C3-7F583B3AEDC4}"/>
              </a:ext>
            </a:extLst>
          </p:cNvPr>
          <p:cNvSpPr txBox="1"/>
          <p:nvPr/>
        </p:nvSpPr>
        <p:spPr>
          <a:xfrm>
            <a:off x="4762872" y="1588730"/>
            <a:ext cx="1393304"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信頼関係</a:t>
            </a:r>
            <a:endParaRPr kumimoji="1" lang="ja-JP" altLang="en-US" dirty="0"/>
          </a:p>
        </p:txBody>
      </p:sp>
    </p:spTree>
    <p:extLst>
      <p:ext uri="{BB962C8B-B14F-4D97-AF65-F5344CB8AC3E}">
        <p14:creationId xmlns:p14="http://schemas.microsoft.com/office/powerpoint/2010/main" val="4004609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3210F055-D557-89CB-1D57-BAB305873B02}"/>
              </a:ext>
            </a:extLst>
          </p:cNvPr>
          <p:cNvSpPr>
            <a:spLocks noGrp="1"/>
          </p:cNvSpPr>
          <p:nvPr>
            <p:ph type="body" idx="1"/>
          </p:nvPr>
        </p:nvSpPr>
        <p:spPr>
          <a:xfrm>
            <a:off x="179512" y="1017300"/>
            <a:ext cx="8784976" cy="5688632"/>
          </a:xfrm>
        </p:spPr>
        <p:txBody>
          <a:bodyPr>
            <a:normAutofit fontScale="92500" lnSpcReduction="20000"/>
          </a:bodyPr>
          <a:lstStyle/>
          <a:p>
            <a:r>
              <a:rPr lang="ja-JP" altLang="en-US" dirty="0"/>
              <a:t>   </a:t>
            </a:r>
            <a:r>
              <a:rPr kumimoji="1" lang="ja-JP" altLang="en-US" sz="2200" dirty="0"/>
              <a:t>③反応をしっかりと伝える</a:t>
            </a:r>
          </a:p>
          <a:p>
            <a:r>
              <a:rPr kumimoji="1" lang="ja-JP" altLang="en-US" sz="2200" dirty="0"/>
              <a:t>　   興味はあえて伝えないと相談者には分からない。</a:t>
            </a:r>
          </a:p>
          <a:p>
            <a:r>
              <a:rPr kumimoji="1" lang="ja-JP" altLang="en-US" sz="2200" dirty="0"/>
              <a:t>　・「すごいんですね」、「この話面白いですね」</a:t>
            </a:r>
          </a:p>
          <a:p>
            <a:r>
              <a:rPr kumimoji="1" lang="ja-JP" altLang="en-US" sz="2200" dirty="0"/>
              <a:t>　・「もっと詳しくお聞きしてもいいですか？」　　など</a:t>
            </a:r>
          </a:p>
          <a:p>
            <a:r>
              <a:rPr kumimoji="1" lang="ja-JP" altLang="en-US" sz="2200" dirty="0"/>
              <a:t>　   わざとらしくなると逆効果なので、さりげなく言うのがポイント。</a:t>
            </a:r>
          </a:p>
          <a:p>
            <a:r>
              <a:rPr kumimoji="1" lang="ja-JP" altLang="en-US" sz="2200" dirty="0"/>
              <a:t>　   言葉以外の方法でも伝えられる</a:t>
            </a:r>
          </a:p>
          <a:p>
            <a:r>
              <a:rPr kumimoji="1" lang="ja-JP" altLang="en-US" sz="2200" dirty="0"/>
              <a:t>　・身を乗り出して聞く　　・相づちに感情を込める</a:t>
            </a:r>
          </a:p>
          <a:p>
            <a:r>
              <a:rPr kumimoji="1" lang="ja-JP" altLang="en-US" sz="2200" dirty="0"/>
              <a:t>　・相談者の目を見る　　　・話の内容に合った表情になる</a:t>
            </a:r>
          </a:p>
          <a:p>
            <a:r>
              <a:rPr lang="ja-JP" altLang="en-US" sz="2200" dirty="0"/>
              <a:t>  </a:t>
            </a:r>
            <a:r>
              <a:rPr kumimoji="1" lang="ja-JP" altLang="en-US" sz="2200" dirty="0"/>
              <a:t> ④質問で話を掘り下げる</a:t>
            </a:r>
          </a:p>
          <a:p>
            <a:r>
              <a:rPr kumimoji="1" lang="ja-JP" altLang="en-US" sz="2200" dirty="0"/>
              <a:t>　   具体化する質問　５Ｗ１Ｈ</a:t>
            </a:r>
          </a:p>
          <a:p>
            <a:r>
              <a:rPr kumimoji="1" lang="ja-JP" altLang="en-US" sz="2200" dirty="0"/>
              <a:t>　　 いつ　 　それはいつ頃の話ですか？</a:t>
            </a:r>
          </a:p>
          <a:p>
            <a:r>
              <a:rPr kumimoji="1" lang="ja-JP" altLang="en-US" sz="2200" dirty="0"/>
              <a:t>　   </a:t>
            </a:r>
            <a:r>
              <a:rPr kumimoji="1" lang="en-US" altLang="ja-JP" sz="2200" dirty="0"/>
              <a:t>(When)</a:t>
            </a:r>
            <a:r>
              <a:rPr kumimoji="1" lang="ja-JP" altLang="en-US" sz="2200" dirty="0"/>
              <a:t>　   その人と最後にお話したのは、何ヶ月くらい前ですか？</a:t>
            </a:r>
          </a:p>
          <a:p>
            <a:r>
              <a:rPr kumimoji="1" lang="ja-JP" altLang="en-US" sz="2200" dirty="0"/>
              <a:t>　　どこで　  出身はどちらですか？</a:t>
            </a:r>
          </a:p>
          <a:p>
            <a:r>
              <a:rPr lang="ja-JP" altLang="en-US" sz="2200" dirty="0"/>
              <a:t>   </a:t>
            </a:r>
            <a:r>
              <a:rPr kumimoji="1" lang="ja-JP" altLang="en-US" sz="2200" dirty="0"/>
              <a:t>　</a:t>
            </a:r>
            <a:r>
              <a:rPr kumimoji="1" lang="en-US" altLang="ja-JP" sz="2200" dirty="0"/>
              <a:t>(Where)</a:t>
            </a:r>
            <a:r>
              <a:rPr kumimoji="1" lang="ja-JP" altLang="en-US" sz="2200" dirty="0"/>
              <a:t>　  以前はどこに行っていたのですか？</a:t>
            </a:r>
          </a:p>
          <a:p>
            <a:r>
              <a:rPr kumimoji="1" lang="ja-JP" altLang="en-US" sz="2200" dirty="0"/>
              <a:t>　　 誰が、誰と　 誰がしてくれたんですか？</a:t>
            </a:r>
            <a:endParaRPr lang="en-US" altLang="ja-JP" sz="2200" dirty="0"/>
          </a:p>
          <a:p>
            <a:r>
              <a:rPr kumimoji="1" lang="en-US" altLang="ja-JP" sz="2200" dirty="0"/>
              <a:t>        (Who)</a:t>
            </a:r>
            <a:r>
              <a:rPr kumimoji="1" lang="ja-JP" altLang="en-US" sz="2200" dirty="0"/>
              <a:t>　 　どんな人なんですか？</a:t>
            </a:r>
          </a:p>
          <a:p>
            <a:endParaRPr kumimoji="1" lang="ja-JP" altLang="en-US" dirty="0"/>
          </a:p>
        </p:txBody>
      </p:sp>
      <p:sp>
        <p:nvSpPr>
          <p:cNvPr id="4" name="スライド番号プレースホルダー 3">
            <a:extLst>
              <a:ext uri="{FF2B5EF4-FFF2-40B4-BE49-F238E27FC236}">
                <a16:creationId xmlns:a16="http://schemas.microsoft.com/office/drawing/2014/main" id="{FC8A87E7-3A91-51B6-245F-973F50338C20}"/>
              </a:ext>
            </a:extLst>
          </p:cNvPr>
          <p:cNvSpPr>
            <a:spLocks noGrp="1"/>
          </p:cNvSpPr>
          <p:nvPr>
            <p:ph type="sldNum" sz="quarter" idx="12"/>
          </p:nvPr>
        </p:nvSpPr>
        <p:spPr/>
        <p:txBody>
          <a:bodyPr/>
          <a:lstStyle/>
          <a:p>
            <a:pPr>
              <a:defRPr/>
            </a:pPr>
            <a:fld id="{87C66881-5A60-45A5-BDC0-34FF6071E735}" type="slidenum">
              <a:rPr lang="ja-JP" altLang="en-US" smtClean="0"/>
              <a:pPr>
                <a:defRPr/>
              </a:pPr>
              <a:t>26</a:t>
            </a:fld>
            <a:endParaRPr lang="ja-JP" altLang="en-US"/>
          </a:p>
        </p:txBody>
      </p:sp>
    </p:spTree>
    <p:extLst>
      <p:ext uri="{BB962C8B-B14F-4D97-AF65-F5344CB8AC3E}">
        <p14:creationId xmlns:p14="http://schemas.microsoft.com/office/powerpoint/2010/main" val="737059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8DBE6428-1AA1-CF64-5484-3AFDAB4EA45C}"/>
              </a:ext>
            </a:extLst>
          </p:cNvPr>
          <p:cNvSpPr>
            <a:spLocks noGrp="1"/>
          </p:cNvSpPr>
          <p:nvPr>
            <p:ph type="body" idx="1"/>
          </p:nvPr>
        </p:nvSpPr>
        <p:spPr>
          <a:xfrm>
            <a:off x="107504" y="499279"/>
            <a:ext cx="8928992" cy="5832648"/>
          </a:xfrm>
        </p:spPr>
        <p:txBody>
          <a:bodyPr>
            <a:normAutofit/>
          </a:bodyPr>
          <a:lstStyle/>
          <a:p>
            <a:r>
              <a:rPr kumimoji="1" lang="ja-JP" altLang="en-US" dirty="0"/>
              <a:t>　　</a:t>
            </a:r>
            <a:r>
              <a:rPr kumimoji="1" lang="ja-JP" altLang="en-US" sz="2200" dirty="0"/>
              <a:t>何を　　　 何をしに行ったのですか？</a:t>
            </a:r>
          </a:p>
          <a:p>
            <a:r>
              <a:rPr kumimoji="1" lang="ja-JP" altLang="en-US" sz="2200" dirty="0"/>
              <a:t>　   </a:t>
            </a:r>
            <a:r>
              <a:rPr kumimoji="1" lang="en-US" altLang="ja-JP" sz="2200" dirty="0"/>
              <a:t>(What)</a:t>
            </a:r>
            <a:r>
              <a:rPr kumimoji="1" lang="ja-JP" altLang="en-US" sz="2200" dirty="0"/>
              <a:t>　 　 </a:t>
            </a:r>
          </a:p>
          <a:p>
            <a:r>
              <a:rPr kumimoji="1" lang="ja-JP" altLang="en-US" sz="2200" dirty="0"/>
              <a:t>　   なぜ、どうして　 ○○しないのは、何か理由があるのですか？</a:t>
            </a:r>
          </a:p>
          <a:p>
            <a:r>
              <a:rPr lang="ja-JP" altLang="en-US" sz="2200" dirty="0"/>
              <a:t>   </a:t>
            </a:r>
            <a:r>
              <a:rPr kumimoji="1" lang="ja-JP" altLang="en-US" sz="2200" dirty="0"/>
              <a:t>　</a:t>
            </a:r>
            <a:r>
              <a:rPr kumimoji="1" lang="en-US" altLang="ja-JP" sz="2200" dirty="0"/>
              <a:t>(Why)</a:t>
            </a:r>
            <a:r>
              <a:rPr kumimoji="1" lang="ja-JP" altLang="en-US" sz="2200" dirty="0"/>
              <a:t>　 　　 どうして○○したのですか？（もっとも効果的）</a:t>
            </a:r>
          </a:p>
          <a:p>
            <a:r>
              <a:rPr kumimoji="1" lang="ja-JP" altLang="en-US" sz="2200" dirty="0"/>
              <a:t>　   どのように　 今日はどうやってここまで来られたのですか？</a:t>
            </a:r>
          </a:p>
          <a:p>
            <a:r>
              <a:rPr kumimoji="1" lang="ja-JP" altLang="en-US" sz="2200" dirty="0"/>
              <a:t>　   </a:t>
            </a:r>
            <a:r>
              <a:rPr kumimoji="1" lang="en-US" altLang="ja-JP" sz="2200" dirty="0"/>
              <a:t>(How)</a:t>
            </a:r>
            <a:r>
              <a:rPr kumimoji="1" lang="ja-JP" altLang="en-US" sz="2200" dirty="0"/>
              <a:t>　 　　  その時はどんな気持ちでしたか？</a:t>
            </a:r>
          </a:p>
          <a:p>
            <a:r>
              <a:rPr kumimoji="1" lang="ja-JP" altLang="en-US" sz="2200" dirty="0"/>
              <a:t>　   曖昧語は具体化（数字など）して明確に</a:t>
            </a:r>
          </a:p>
          <a:p>
            <a:r>
              <a:rPr kumimoji="1" lang="ja-JP" altLang="en-US" sz="2200" dirty="0"/>
              <a:t>　   経過を聞くと、気持ちの変化が分かりやすい</a:t>
            </a:r>
          </a:p>
          <a:p>
            <a:r>
              <a:rPr kumimoji="1" lang="ja-JP" altLang="en-US" sz="2200" dirty="0"/>
              <a:t>   ⑤話してもらえない場合はどうするか？</a:t>
            </a:r>
          </a:p>
          <a:p>
            <a:r>
              <a:rPr kumimoji="1" lang="ja-JP" altLang="en-US" sz="2200" dirty="0"/>
              <a:t>　   答えやすい質問をすること</a:t>
            </a:r>
          </a:p>
          <a:p>
            <a:r>
              <a:rPr kumimoji="1" lang="ja-JP" altLang="en-US" sz="2200" dirty="0"/>
              <a:t>　  </a:t>
            </a:r>
            <a:r>
              <a:rPr kumimoji="1" lang="en-US" altLang="ja-JP" sz="2200" dirty="0"/>
              <a:t>ⅰ</a:t>
            </a:r>
            <a:r>
              <a:rPr kumimoji="1" lang="ja-JP" altLang="en-US" sz="2200" dirty="0"/>
              <a:t>）はい、いいえ、氏名など一言で答えられる質問</a:t>
            </a:r>
          </a:p>
          <a:p>
            <a:r>
              <a:rPr kumimoji="1" lang="ja-JP" altLang="en-US" sz="2200" dirty="0"/>
              <a:t>　  </a:t>
            </a:r>
            <a:r>
              <a:rPr kumimoji="1" lang="en-US" altLang="ja-JP" sz="2200" dirty="0"/>
              <a:t>ⅱ</a:t>
            </a:r>
            <a:r>
              <a:rPr kumimoji="1" lang="ja-JP" altLang="en-US" sz="2200" dirty="0"/>
              <a:t>）相談者が言いたいことを聞く質問</a:t>
            </a:r>
          </a:p>
          <a:p>
            <a:endParaRPr kumimoji="1" lang="ja-JP" altLang="en-US" dirty="0"/>
          </a:p>
        </p:txBody>
      </p:sp>
      <p:sp>
        <p:nvSpPr>
          <p:cNvPr id="4" name="スライド番号プレースホルダー 3">
            <a:extLst>
              <a:ext uri="{FF2B5EF4-FFF2-40B4-BE49-F238E27FC236}">
                <a16:creationId xmlns:a16="http://schemas.microsoft.com/office/drawing/2014/main" id="{A02B3EE8-BA66-B859-5A26-6B2CA296808D}"/>
              </a:ext>
            </a:extLst>
          </p:cNvPr>
          <p:cNvSpPr>
            <a:spLocks noGrp="1"/>
          </p:cNvSpPr>
          <p:nvPr>
            <p:ph type="sldNum" sz="quarter" idx="12"/>
          </p:nvPr>
        </p:nvSpPr>
        <p:spPr>
          <a:xfrm>
            <a:off x="6876256" y="160948"/>
            <a:ext cx="2057400" cy="365125"/>
          </a:xfrm>
        </p:spPr>
        <p:txBody>
          <a:bodyPr/>
          <a:lstStyle/>
          <a:p>
            <a:pPr>
              <a:defRPr/>
            </a:pPr>
            <a:fld id="{87C66881-5A60-45A5-BDC0-34FF6071E735}" type="slidenum">
              <a:rPr lang="ja-JP" altLang="en-US" smtClean="0"/>
              <a:pPr>
                <a:defRPr/>
              </a:pPr>
              <a:t>27</a:t>
            </a:fld>
            <a:endParaRPr lang="ja-JP" altLang="en-US"/>
          </a:p>
        </p:txBody>
      </p:sp>
    </p:spTree>
    <p:extLst>
      <p:ext uri="{BB962C8B-B14F-4D97-AF65-F5344CB8AC3E}">
        <p14:creationId xmlns:p14="http://schemas.microsoft.com/office/powerpoint/2010/main" val="20080529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ABE95834-DCC2-2E8F-F4CE-58B1F52205DA}"/>
              </a:ext>
            </a:extLst>
          </p:cNvPr>
          <p:cNvSpPr>
            <a:spLocks noGrp="1"/>
          </p:cNvSpPr>
          <p:nvPr>
            <p:ph type="body" idx="1"/>
          </p:nvPr>
        </p:nvSpPr>
        <p:spPr>
          <a:xfrm>
            <a:off x="143508" y="980728"/>
            <a:ext cx="8856984" cy="4896544"/>
          </a:xfrm>
        </p:spPr>
        <p:txBody>
          <a:bodyPr>
            <a:normAutofit/>
          </a:bodyPr>
          <a:lstStyle/>
          <a:p>
            <a:r>
              <a:rPr kumimoji="1" lang="ja-JP" altLang="en-US" sz="2000" b="1" dirty="0"/>
              <a:t>Ｓ１５ 心に寄り添う（共感し共有する）</a:t>
            </a:r>
          </a:p>
          <a:p>
            <a:r>
              <a:rPr kumimoji="1" lang="ja-JP" altLang="en-US" sz="2000" dirty="0"/>
              <a:t>　     受容・共感・共有の三要素で</a:t>
            </a:r>
          </a:p>
          <a:p>
            <a:r>
              <a:rPr lang="ja-JP" altLang="en-US" sz="2000" dirty="0"/>
              <a:t>    </a:t>
            </a:r>
            <a:r>
              <a:rPr kumimoji="1" lang="ja-JP" altLang="en-US" sz="2000" dirty="0"/>
              <a:t> ①心に寄り添うことで信頼関係を築く</a:t>
            </a:r>
          </a:p>
          <a:p>
            <a:r>
              <a:rPr kumimoji="1" lang="ja-JP" altLang="en-US" sz="2000" dirty="0"/>
              <a:t>　 ②受容する･･･価値判断をせずに、相談者の全てをそのまま受け止める。</a:t>
            </a:r>
          </a:p>
          <a:p>
            <a:r>
              <a:rPr kumimoji="1" lang="ja-JP" altLang="en-US" sz="2000" dirty="0"/>
              <a:t>　   「同意する」でもなく「受け入れる」でもなく、事実を了解すること。</a:t>
            </a:r>
          </a:p>
          <a:p>
            <a:r>
              <a:rPr kumimoji="1" lang="ja-JP" altLang="en-US" sz="2000" dirty="0"/>
              <a:t>　 ③共感する･･･（　　）を共有すること</a:t>
            </a:r>
          </a:p>
          <a:p>
            <a:r>
              <a:rPr kumimoji="1" lang="ja-JP" altLang="en-US" sz="2000" dirty="0"/>
              <a:t>　     </a:t>
            </a:r>
            <a:r>
              <a:rPr kumimoji="1" lang="en-US" altLang="ja-JP" sz="2000" dirty="0"/>
              <a:t>ⅰ</a:t>
            </a:r>
            <a:r>
              <a:rPr kumimoji="1" lang="ja-JP" altLang="en-US" sz="2000" dirty="0"/>
              <a:t>）場・空気を共有する　 </a:t>
            </a:r>
            <a:r>
              <a:rPr kumimoji="1" lang="en-US" altLang="ja-JP" sz="2000" dirty="0"/>
              <a:t>ⅱ</a:t>
            </a:r>
            <a:r>
              <a:rPr kumimoji="1" lang="ja-JP" altLang="en-US" sz="2000" dirty="0"/>
              <a:t>）感情そのものを共有する</a:t>
            </a:r>
          </a:p>
          <a:p>
            <a:r>
              <a:rPr kumimoji="1" lang="ja-JP" altLang="en-US" sz="2000" dirty="0"/>
              <a:t>　 ④場・空気を共有する（第１段階）･･･今、この場を共有</a:t>
            </a:r>
          </a:p>
          <a:p>
            <a:r>
              <a:rPr kumimoji="1" lang="ja-JP" altLang="en-US" sz="2000" dirty="0"/>
              <a:t>　 ⑤感情そのものを共有する（第２段階）</a:t>
            </a:r>
          </a:p>
          <a:p>
            <a:r>
              <a:rPr kumimoji="1" lang="ja-JP" altLang="en-US" sz="2000" dirty="0"/>
              <a:t>　　</a:t>
            </a:r>
            <a:r>
              <a:rPr kumimoji="1" lang="en-US" altLang="ja-JP" sz="2000" dirty="0"/>
              <a:t>ⅰ</a:t>
            </a:r>
            <a:r>
              <a:rPr kumimoji="1" lang="ja-JP" altLang="en-US" sz="2000" dirty="0"/>
              <a:t>）相談者の感情そのままを表現する</a:t>
            </a:r>
          </a:p>
          <a:p>
            <a:r>
              <a:rPr kumimoji="1" lang="ja-JP" altLang="en-US" sz="2000" dirty="0"/>
              <a:t>　　</a:t>
            </a:r>
            <a:r>
              <a:rPr kumimoji="1" lang="en-US" altLang="ja-JP" sz="2000" dirty="0"/>
              <a:t>ⅱ</a:t>
            </a:r>
            <a:r>
              <a:rPr kumimoji="1" lang="ja-JP" altLang="en-US" sz="2000" dirty="0"/>
              <a:t>）引き出された私たちの感情を表現する（期待通りでないと逆効果）</a:t>
            </a:r>
          </a:p>
          <a:p>
            <a:endParaRPr kumimoji="1" lang="ja-JP" altLang="en-US" dirty="0"/>
          </a:p>
        </p:txBody>
      </p:sp>
      <p:sp>
        <p:nvSpPr>
          <p:cNvPr id="4" name="スライド番号プレースホルダー 3">
            <a:extLst>
              <a:ext uri="{FF2B5EF4-FFF2-40B4-BE49-F238E27FC236}">
                <a16:creationId xmlns:a16="http://schemas.microsoft.com/office/drawing/2014/main" id="{EA205F4D-33DA-547A-4BD8-54CB01AC4802}"/>
              </a:ext>
            </a:extLst>
          </p:cNvPr>
          <p:cNvSpPr>
            <a:spLocks noGrp="1"/>
          </p:cNvSpPr>
          <p:nvPr>
            <p:ph type="sldNum" sz="quarter" idx="12"/>
          </p:nvPr>
        </p:nvSpPr>
        <p:spPr/>
        <p:txBody>
          <a:bodyPr/>
          <a:lstStyle/>
          <a:p>
            <a:pPr>
              <a:defRPr/>
            </a:pPr>
            <a:fld id="{87C66881-5A60-45A5-BDC0-34FF6071E735}" type="slidenum">
              <a:rPr lang="ja-JP" altLang="en-US" smtClean="0"/>
              <a:pPr>
                <a:defRPr/>
              </a:pPr>
              <a:t>28</a:t>
            </a:fld>
            <a:endParaRPr lang="ja-JP" altLang="en-US"/>
          </a:p>
        </p:txBody>
      </p:sp>
      <p:sp>
        <p:nvSpPr>
          <p:cNvPr id="2" name="テキスト ボックス 1">
            <a:extLst>
              <a:ext uri="{FF2B5EF4-FFF2-40B4-BE49-F238E27FC236}">
                <a16:creationId xmlns:a16="http://schemas.microsoft.com/office/drawing/2014/main" id="{997C9FB8-05EF-D0C6-ACC5-7DC1C054F0EA}"/>
              </a:ext>
            </a:extLst>
          </p:cNvPr>
          <p:cNvSpPr txBox="1"/>
          <p:nvPr/>
        </p:nvSpPr>
        <p:spPr>
          <a:xfrm>
            <a:off x="2386608" y="2956882"/>
            <a:ext cx="745232" cy="400110"/>
          </a:xfrm>
          <a:prstGeom prst="rect">
            <a:avLst/>
          </a:prstGeom>
          <a:noFill/>
        </p:spPr>
        <p:txBody>
          <a:bodyPr wrap="square" rtlCol="0">
            <a:spAutoFit/>
          </a:bodyPr>
          <a:lstStyle/>
          <a:p>
            <a:r>
              <a:rPr kumimoji="1" lang="ja-JP" altLang="en-US" sz="20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感情</a:t>
            </a:r>
            <a:endParaRPr kumimoji="1" lang="ja-JP" altLang="en-US" dirty="0"/>
          </a:p>
        </p:txBody>
      </p:sp>
    </p:spTree>
    <p:extLst>
      <p:ext uri="{BB962C8B-B14F-4D97-AF65-F5344CB8AC3E}">
        <p14:creationId xmlns:p14="http://schemas.microsoft.com/office/powerpoint/2010/main" val="2355001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FE73BB1-5DF8-4BB3-9540-FE7E003B3FE8}"/>
              </a:ext>
            </a:extLst>
          </p:cNvPr>
          <p:cNvSpPr>
            <a:spLocks noGrp="1"/>
          </p:cNvSpPr>
          <p:nvPr>
            <p:ph idx="1"/>
          </p:nvPr>
        </p:nvSpPr>
        <p:spPr>
          <a:xfrm>
            <a:off x="323528" y="1052736"/>
            <a:ext cx="8712968" cy="1800200"/>
          </a:xfrm>
        </p:spPr>
        <p:txBody>
          <a:bodyPr>
            <a:normAutofit/>
          </a:bodyPr>
          <a:lstStyle/>
          <a:p>
            <a:pPr marL="0" indent="0">
              <a:buNone/>
            </a:pPr>
            <a:r>
              <a:rPr lang="ja-JP" altLang="en-US" dirty="0"/>
              <a:t>・</a:t>
            </a:r>
            <a:r>
              <a:rPr kumimoji="1" lang="ja-JP" altLang="en-US" sz="2000" dirty="0"/>
              <a:t>相談の種類（情報量の違い）</a:t>
            </a:r>
            <a:endParaRPr kumimoji="1" lang="en-US" altLang="ja-JP" sz="2000" dirty="0"/>
          </a:p>
          <a:p>
            <a:pPr marL="0" indent="0">
              <a:buNone/>
            </a:pPr>
            <a:r>
              <a:rPr lang="ja-JP" altLang="en-US" sz="2000" dirty="0"/>
              <a:t>　  対面相談　　　　　　　　 敷居は（　　　）（目と耳）</a:t>
            </a:r>
            <a:endParaRPr lang="en-US" altLang="ja-JP" sz="2000" dirty="0"/>
          </a:p>
          <a:p>
            <a:pPr marL="0" indent="0">
              <a:buNone/>
            </a:pPr>
            <a:r>
              <a:rPr lang="ja-JP" altLang="en-US" sz="2000" dirty="0"/>
              <a:t>　  電話相談　　　　　　　　 誤解は（　　　）（耳）</a:t>
            </a:r>
            <a:endParaRPr lang="en-US" altLang="ja-JP" sz="2000" dirty="0"/>
          </a:p>
          <a:p>
            <a:pPr marL="0" indent="0">
              <a:buNone/>
            </a:pPr>
            <a:r>
              <a:rPr lang="ja-JP" altLang="en-US" sz="2000" dirty="0"/>
              <a:t>　  ＳＮＳカウンセリング　　 相談力は（　　　）（活字だけ）</a:t>
            </a:r>
            <a:endParaRPr lang="en-US" altLang="ja-JP" sz="2000" dirty="0"/>
          </a:p>
        </p:txBody>
      </p:sp>
      <p:sp>
        <p:nvSpPr>
          <p:cNvPr id="4" name="スライド番号プレースホルダー 3">
            <a:extLst>
              <a:ext uri="{FF2B5EF4-FFF2-40B4-BE49-F238E27FC236}">
                <a16:creationId xmlns:a16="http://schemas.microsoft.com/office/drawing/2014/main" id="{5AB3E03D-A72E-4338-ACAD-F8C076C1384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45BA4EA-5EFA-460C-8880-04B9C92D5A26}" type="slidenum">
              <a:rPr kumimoji="0"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A6AE9353-FF96-4ACB-92A5-6274219591A1}"/>
              </a:ext>
            </a:extLst>
          </p:cNvPr>
          <p:cNvSpPr txBox="1"/>
          <p:nvPr/>
        </p:nvSpPr>
        <p:spPr>
          <a:xfrm>
            <a:off x="2555776" y="775508"/>
            <a:ext cx="7382644"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cxnSp>
        <p:nvCxnSpPr>
          <p:cNvPr id="8" name="直線矢印コネクタ 7">
            <a:extLst>
              <a:ext uri="{FF2B5EF4-FFF2-40B4-BE49-F238E27FC236}">
                <a16:creationId xmlns:a16="http://schemas.microsoft.com/office/drawing/2014/main" id="{DEE9E5EE-52B7-BCF3-7EFB-3467AEFD5C86}"/>
              </a:ext>
            </a:extLst>
          </p:cNvPr>
          <p:cNvCxnSpPr>
            <a:cxnSpLocks/>
          </p:cNvCxnSpPr>
          <p:nvPr/>
        </p:nvCxnSpPr>
        <p:spPr>
          <a:xfrm>
            <a:off x="3635896" y="1628800"/>
            <a:ext cx="0" cy="93610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タイトル 1">
            <a:extLst>
              <a:ext uri="{FF2B5EF4-FFF2-40B4-BE49-F238E27FC236}">
                <a16:creationId xmlns:a16="http://schemas.microsoft.com/office/drawing/2014/main" id="{1A9832D0-F21D-D960-D621-DB1C1CB83852}"/>
              </a:ext>
            </a:extLst>
          </p:cNvPr>
          <p:cNvSpPr>
            <a:spLocks noGrp="1"/>
          </p:cNvSpPr>
          <p:nvPr>
            <p:ph type="title"/>
          </p:nvPr>
        </p:nvSpPr>
        <p:spPr>
          <a:xfrm>
            <a:off x="179512" y="3048864"/>
            <a:ext cx="7886700" cy="652412"/>
          </a:xfrm>
        </p:spPr>
        <p:txBody>
          <a:bodyPr>
            <a:normAutofit/>
          </a:bodyPr>
          <a:lstStyle/>
          <a:p>
            <a:r>
              <a:rPr kumimoji="1" lang="ja-JP" altLang="en-US" sz="2800" dirty="0"/>
              <a:t>２ 相談の全体像</a:t>
            </a:r>
          </a:p>
        </p:txBody>
      </p:sp>
      <p:sp>
        <p:nvSpPr>
          <p:cNvPr id="13" name="コンテンツ プレースホルダー 2">
            <a:extLst>
              <a:ext uri="{FF2B5EF4-FFF2-40B4-BE49-F238E27FC236}">
                <a16:creationId xmlns:a16="http://schemas.microsoft.com/office/drawing/2014/main" id="{2B4766D3-B0C0-90EF-870C-648B329DA0D6}"/>
              </a:ext>
            </a:extLst>
          </p:cNvPr>
          <p:cNvSpPr txBox="1">
            <a:spLocks/>
          </p:cNvSpPr>
          <p:nvPr/>
        </p:nvSpPr>
        <p:spPr>
          <a:xfrm>
            <a:off x="434981" y="3573016"/>
            <a:ext cx="8529507" cy="266429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000" dirty="0"/>
              <a:t>① 相談者の期待</a:t>
            </a:r>
            <a:endParaRPr lang="en-US" altLang="ja-JP" sz="2000" dirty="0"/>
          </a:p>
          <a:p>
            <a:pPr marL="0" indent="0">
              <a:buFont typeface="Arial" panose="020B0604020202020204" pitchFamily="34" charset="0"/>
              <a:buNone/>
            </a:pPr>
            <a:r>
              <a:rPr lang="ja-JP" altLang="en-US" sz="2000" dirty="0"/>
              <a:t>  ・この辛い悩みを解決できる</a:t>
            </a:r>
            <a:endParaRPr lang="en-US" altLang="ja-JP" sz="2000" dirty="0"/>
          </a:p>
          <a:p>
            <a:pPr marL="0" indent="0">
              <a:buFont typeface="Arial" panose="020B0604020202020204" pitchFamily="34" charset="0"/>
              <a:buNone/>
            </a:pPr>
            <a:r>
              <a:rPr lang="ja-JP" altLang="en-US" sz="2000" dirty="0"/>
              <a:t>  ・そのために意味のある時間を過ごせる</a:t>
            </a:r>
            <a:endParaRPr lang="en-US" altLang="ja-JP" sz="2000" dirty="0"/>
          </a:p>
          <a:p>
            <a:pPr marL="0" indent="0">
              <a:buFont typeface="Arial" panose="020B0604020202020204" pitchFamily="34" charset="0"/>
              <a:buNone/>
            </a:pPr>
            <a:r>
              <a:rPr lang="en-US" altLang="ja-JP" sz="2000" dirty="0"/>
              <a:t>  </a:t>
            </a:r>
            <a:r>
              <a:rPr lang="ja-JP" altLang="en-US" sz="2000" dirty="0"/>
              <a:t>・ぐちゃぐちゃになった頭の中が整理できる</a:t>
            </a:r>
            <a:endParaRPr lang="en-US" altLang="ja-JP" sz="2000" dirty="0"/>
          </a:p>
          <a:p>
            <a:pPr marL="0" indent="0">
              <a:buFont typeface="Arial" panose="020B0604020202020204" pitchFamily="34" charset="0"/>
              <a:buNone/>
            </a:pPr>
            <a:r>
              <a:rPr lang="ja-JP" altLang="en-US" sz="2000" dirty="0"/>
              <a:t>  ・こんなに傷ついた私を（　　　）扱ってもらえる</a:t>
            </a:r>
            <a:endParaRPr lang="en-US" altLang="ja-JP" sz="2000" dirty="0"/>
          </a:p>
          <a:p>
            <a:pPr marL="0" indent="0">
              <a:buFont typeface="Arial" panose="020B0604020202020204" pitchFamily="34" charset="0"/>
              <a:buNone/>
            </a:pPr>
            <a:r>
              <a:rPr lang="ja-JP" altLang="en-US" sz="2000" dirty="0"/>
              <a:t>   欲しいのは一般的なことでなく、具体的な</a:t>
            </a:r>
            <a:r>
              <a:rPr lang="ja-JP" altLang="en-US" sz="2000" u="sng" dirty="0"/>
              <a:t>（　　　）解決策</a:t>
            </a:r>
            <a:endParaRPr lang="en-US" altLang="ja-JP" sz="2000" u="sng" dirty="0"/>
          </a:p>
        </p:txBody>
      </p:sp>
      <p:sp>
        <p:nvSpPr>
          <p:cNvPr id="2" name="テキスト ボックス 1">
            <a:extLst>
              <a:ext uri="{FF2B5EF4-FFF2-40B4-BE49-F238E27FC236}">
                <a16:creationId xmlns:a16="http://schemas.microsoft.com/office/drawing/2014/main" id="{6376FDE7-0126-7AFE-93D2-AD60FE55EF05}"/>
              </a:ext>
            </a:extLst>
          </p:cNvPr>
          <p:cNvSpPr txBox="1"/>
          <p:nvPr/>
        </p:nvSpPr>
        <p:spPr>
          <a:xfrm>
            <a:off x="4815084" y="1552726"/>
            <a:ext cx="993856"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下がる</a:t>
            </a:r>
            <a:endParaRPr kumimoji="1" lang="ja-JP" altLang="en-US" dirty="0"/>
          </a:p>
        </p:txBody>
      </p:sp>
      <p:sp>
        <p:nvSpPr>
          <p:cNvPr id="5" name="テキスト ボックス 4">
            <a:extLst>
              <a:ext uri="{FF2B5EF4-FFF2-40B4-BE49-F238E27FC236}">
                <a16:creationId xmlns:a16="http://schemas.microsoft.com/office/drawing/2014/main" id="{A1FF7478-2349-8EE0-7733-CAC93D5DFE97}"/>
              </a:ext>
            </a:extLst>
          </p:cNvPr>
          <p:cNvSpPr txBox="1"/>
          <p:nvPr/>
        </p:nvSpPr>
        <p:spPr>
          <a:xfrm>
            <a:off x="4815084" y="1912766"/>
            <a:ext cx="993856"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上がる</a:t>
            </a:r>
            <a:endParaRPr kumimoji="1" lang="ja-JP" altLang="en-US" dirty="0"/>
          </a:p>
        </p:txBody>
      </p:sp>
      <p:sp>
        <p:nvSpPr>
          <p:cNvPr id="6" name="テキスト ボックス 5">
            <a:extLst>
              <a:ext uri="{FF2B5EF4-FFF2-40B4-BE49-F238E27FC236}">
                <a16:creationId xmlns:a16="http://schemas.microsoft.com/office/drawing/2014/main" id="{C3CC8FFF-429C-4FF2-40F5-CFDE6C9D6CE5}"/>
              </a:ext>
            </a:extLst>
          </p:cNvPr>
          <p:cNvSpPr txBox="1"/>
          <p:nvPr/>
        </p:nvSpPr>
        <p:spPr>
          <a:xfrm>
            <a:off x="5076056" y="2350735"/>
            <a:ext cx="993856"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下がる</a:t>
            </a:r>
            <a:endParaRPr kumimoji="1" lang="ja-JP" altLang="en-US" dirty="0"/>
          </a:p>
        </p:txBody>
      </p:sp>
      <p:sp>
        <p:nvSpPr>
          <p:cNvPr id="7" name="テキスト ボックス 6">
            <a:extLst>
              <a:ext uri="{FF2B5EF4-FFF2-40B4-BE49-F238E27FC236}">
                <a16:creationId xmlns:a16="http://schemas.microsoft.com/office/drawing/2014/main" id="{8B54FF2E-5CE9-F576-4EE5-BFA0A0BF2FE0}"/>
              </a:ext>
            </a:extLst>
          </p:cNvPr>
          <p:cNvSpPr txBox="1"/>
          <p:nvPr/>
        </p:nvSpPr>
        <p:spPr>
          <a:xfrm>
            <a:off x="3621232" y="5157192"/>
            <a:ext cx="993856"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大切に</a:t>
            </a:r>
            <a:endParaRPr kumimoji="1" lang="ja-JP" altLang="en-US" dirty="0"/>
          </a:p>
        </p:txBody>
      </p:sp>
      <p:sp>
        <p:nvSpPr>
          <p:cNvPr id="9" name="テキスト ボックス 8">
            <a:extLst>
              <a:ext uri="{FF2B5EF4-FFF2-40B4-BE49-F238E27FC236}">
                <a16:creationId xmlns:a16="http://schemas.microsoft.com/office/drawing/2014/main" id="{6DBD3CEB-C0A6-6503-F358-C00C1BBE4E2C}"/>
              </a:ext>
            </a:extLst>
          </p:cNvPr>
          <p:cNvSpPr txBox="1"/>
          <p:nvPr/>
        </p:nvSpPr>
        <p:spPr>
          <a:xfrm>
            <a:off x="5652120" y="5557302"/>
            <a:ext cx="993856" cy="400110"/>
          </a:xfrm>
          <a:prstGeom prst="rect">
            <a:avLst/>
          </a:prstGeom>
          <a:noFill/>
        </p:spPr>
        <p:txBody>
          <a:bodyPr wrap="square" rtlCol="0">
            <a:spAutoFit/>
          </a:bodyPr>
          <a:lstStyle/>
          <a:p>
            <a:r>
              <a:rPr kumimoji="0" lang="ja-JP" altLang="en-US" sz="2000" b="0" i="0"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自分の</a:t>
            </a:r>
            <a:endParaRPr kumimoji="1" lang="ja-JP" altLang="en-US" dirty="0"/>
          </a:p>
        </p:txBody>
      </p:sp>
    </p:spTree>
    <p:extLst>
      <p:ext uri="{BB962C8B-B14F-4D97-AF65-F5344CB8AC3E}">
        <p14:creationId xmlns:p14="http://schemas.microsoft.com/office/powerpoint/2010/main" val="1332346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2000"/>
                                        <p:tgtEl>
                                          <p:spTgt spid="7"/>
                                        </p:tgtEl>
                                      </p:cBhvr>
                                    </p:animEffect>
                                    <p:anim calcmode="lin" valueType="num">
                                      <p:cBhvr>
                                        <p:cTn id="26" dur="2000" fill="hold"/>
                                        <p:tgtEl>
                                          <p:spTgt spid="7"/>
                                        </p:tgtEl>
                                        <p:attrNameLst>
                                          <p:attrName>ppt_w</p:attrName>
                                        </p:attrNameLst>
                                      </p:cBhvr>
                                      <p:tavLst>
                                        <p:tav tm="0" fmla="#ppt_w*sin(2.5*pi*$)">
                                          <p:val>
                                            <p:fltVal val="0"/>
                                          </p:val>
                                        </p:tav>
                                        <p:tav tm="100000">
                                          <p:val>
                                            <p:fltVal val="1"/>
                                          </p:val>
                                        </p:tav>
                                      </p:tavLst>
                                    </p:anim>
                                    <p:anim calcmode="lin" valueType="num">
                                      <p:cBhvr>
                                        <p:cTn id="27"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80">
                                          <p:stCondLst>
                                            <p:cond delay="0"/>
                                          </p:stCondLst>
                                        </p:cTn>
                                        <p:tgtEl>
                                          <p:spTgt spid="9"/>
                                        </p:tgtEl>
                                      </p:cBhvr>
                                    </p:animEffect>
                                    <p:anim calcmode="lin" valueType="num">
                                      <p:cBhvr>
                                        <p:cTn id="33"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8" dur="26">
                                          <p:stCondLst>
                                            <p:cond delay="650"/>
                                          </p:stCondLst>
                                        </p:cTn>
                                        <p:tgtEl>
                                          <p:spTgt spid="9"/>
                                        </p:tgtEl>
                                      </p:cBhvr>
                                      <p:to x="100000" y="60000"/>
                                    </p:animScale>
                                    <p:animScale>
                                      <p:cBhvr>
                                        <p:cTn id="39" dur="166" decel="50000">
                                          <p:stCondLst>
                                            <p:cond delay="676"/>
                                          </p:stCondLst>
                                        </p:cTn>
                                        <p:tgtEl>
                                          <p:spTgt spid="9"/>
                                        </p:tgtEl>
                                      </p:cBhvr>
                                      <p:to x="100000" y="100000"/>
                                    </p:animScale>
                                    <p:animScale>
                                      <p:cBhvr>
                                        <p:cTn id="40" dur="26">
                                          <p:stCondLst>
                                            <p:cond delay="1312"/>
                                          </p:stCondLst>
                                        </p:cTn>
                                        <p:tgtEl>
                                          <p:spTgt spid="9"/>
                                        </p:tgtEl>
                                      </p:cBhvr>
                                      <p:to x="100000" y="80000"/>
                                    </p:animScale>
                                    <p:animScale>
                                      <p:cBhvr>
                                        <p:cTn id="41" dur="166" decel="50000">
                                          <p:stCondLst>
                                            <p:cond delay="1338"/>
                                          </p:stCondLst>
                                        </p:cTn>
                                        <p:tgtEl>
                                          <p:spTgt spid="9"/>
                                        </p:tgtEl>
                                      </p:cBhvr>
                                      <p:to x="100000" y="100000"/>
                                    </p:animScale>
                                    <p:animScale>
                                      <p:cBhvr>
                                        <p:cTn id="42" dur="26">
                                          <p:stCondLst>
                                            <p:cond delay="1642"/>
                                          </p:stCondLst>
                                        </p:cTn>
                                        <p:tgtEl>
                                          <p:spTgt spid="9"/>
                                        </p:tgtEl>
                                      </p:cBhvr>
                                      <p:to x="100000" y="90000"/>
                                    </p:animScale>
                                    <p:animScale>
                                      <p:cBhvr>
                                        <p:cTn id="43" dur="166" decel="50000">
                                          <p:stCondLst>
                                            <p:cond delay="1668"/>
                                          </p:stCondLst>
                                        </p:cTn>
                                        <p:tgtEl>
                                          <p:spTgt spid="9"/>
                                        </p:tgtEl>
                                      </p:cBhvr>
                                      <p:to x="100000" y="100000"/>
                                    </p:animScale>
                                    <p:animScale>
                                      <p:cBhvr>
                                        <p:cTn id="44" dur="26">
                                          <p:stCondLst>
                                            <p:cond delay="1808"/>
                                          </p:stCondLst>
                                        </p:cTn>
                                        <p:tgtEl>
                                          <p:spTgt spid="9"/>
                                        </p:tgtEl>
                                      </p:cBhvr>
                                      <p:to x="100000" y="95000"/>
                                    </p:animScale>
                                    <p:animScale>
                                      <p:cBhvr>
                                        <p:cTn id="45"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C257A3A5-D876-D839-27E4-203B6F90423E}"/>
              </a:ext>
            </a:extLst>
          </p:cNvPr>
          <p:cNvSpPr>
            <a:spLocks noGrp="1"/>
          </p:cNvSpPr>
          <p:nvPr>
            <p:ph type="body" idx="1"/>
          </p:nvPr>
        </p:nvSpPr>
        <p:spPr>
          <a:xfrm>
            <a:off x="107504" y="620688"/>
            <a:ext cx="8928992" cy="5472608"/>
          </a:xfrm>
        </p:spPr>
        <p:txBody>
          <a:bodyPr/>
          <a:lstStyle/>
          <a:p>
            <a:r>
              <a:rPr kumimoji="1" lang="ja-JP" altLang="en-US" sz="2000" dirty="0"/>
              <a:t>Ｓ１６ 受け取る準備をしてもらう（変化の前提を作る）</a:t>
            </a:r>
          </a:p>
          <a:p>
            <a:r>
              <a:rPr kumimoji="1" lang="ja-JP" altLang="en-US" sz="2000" dirty="0"/>
              <a:t>　 ①信頼関係だけでは相談者は変化しない</a:t>
            </a:r>
          </a:p>
          <a:p>
            <a:r>
              <a:rPr kumimoji="1" lang="ja-JP" altLang="en-US" sz="2000" dirty="0"/>
              <a:t>　　 相談者に「受け取る準備」をしてもらうこと</a:t>
            </a:r>
          </a:p>
          <a:p>
            <a:r>
              <a:rPr kumimoji="1" lang="ja-JP" altLang="en-US" sz="2000" dirty="0"/>
              <a:t>　 ②「受け取る準備」とは何か？</a:t>
            </a:r>
          </a:p>
          <a:p>
            <a:r>
              <a:rPr kumimoji="1" lang="ja-JP" altLang="en-US" sz="2000" dirty="0"/>
              <a:t>　   ・この人の話なら聞いてもよい　・この人に尋ねられたことは真面目に</a:t>
            </a:r>
            <a:endParaRPr kumimoji="1" lang="en-US" altLang="ja-JP" sz="2000" dirty="0"/>
          </a:p>
          <a:p>
            <a:r>
              <a:rPr kumimoji="1" lang="ja-JP" altLang="en-US" sz="2000" dirty="0"/>
              <a:t>             考えよう</a:t>
            </a:r>
          </a:p>
          <a:p>
            <a:r>
              <a:rPr kumimoji="1" lang="ja-JP" altLang="en-US" sz="2000" dirty="0"/>
              <a:t>　   ・解決のためにはこの人の助けが必要　　などと思ってもらうこと。</a:t>
            </a:r>
          </a:p>
          <a:p>
            <a:r>
              <a:rPr kumimoji="1" lang="ja-JP" altLang="en-US" sz="2000" dirty="0"/>
              <a:t>      ③信頼関係と受け取る準備･･･聞き流すことのできない重みを</a:t>
            </a:r>
            <a:endParaRPr kumimoji="1" lang="en-US" altLang="ja-JP" sz="2000" dirty="0"/>
          </a:p>
          <a:p>
            <a:r>
              <a:rPr lang="ja-JP" altLang="en-US" sz="2000" dirty="0"/>
              <a:t>     </a:t>
            </a:r>
            <a:r>
              <a:rPr kumimoji="1" lang="ja-JP" altLang="en-US" sz="2000" dirty="0"/>
              <a:t> ④同僚からの相談や部下へのスーパービジョン</a:t>
            </a:r>
          </a:p>
          <a:p>
            <a:r>
              <a:rPr kumimoji="1" lang="ja-JP" altLang="en-US" sz="2000" dirty="0"/>
              <a:t>　　 半信半疑な状態ではダメ</a:t>
            </a:r>
          </a:p>
          <a:p>
            <a:r>
              <a:rPr kumimoji="1" lang="ja-JP" altLang="en-US" sz="2000" dirty="0"/>
              <a:t>　  ⑤嫌な相手から何も受け取れない</a:t>
            </a:r>
          </a:p>
          <a:p>
            <a:r>
              <a:rPr kumimoji="1" lang="ja-JP" altLang="en-US" sz="2000" dirty="0"/>
              <a:t>　　  合わなければ他の人に相談してもらう</a:t>
            </a:r>
          </a:p>
          <a:p>
            <a:endParaRPr kumimoji="1" lang="ja-JP" altLang="en-US" dirty="0"/>
          </a:p>
        </p:txBody>
      </p:sp>
      <p:sp>
        <p:nvSpPr>
          <p:cNvPr id="4" name="スライド番号プレースホルダー 3">
            <a:extLst>
              <a:ext uri="{FF2B5EF4-FFF2-40B4-BE49-F238E27FC236}">
                <a16:creationId xmlns:a16="http://schemas.microsoft.com/office/drawing/2014/main" id="{6DE4E22F-AEBE-487C-D3AA-203A21A93754}"/>
              </a:ext>
            </a:extLst>
          </p:cNvPr>
          <p:cNvSpPr>
            <a:spLocks noGrp="1"/>
          </p:cNvSpPr>
          <p:nvPr>
            <p:ph type="sldNum" sz="quarter" idx="12"/>
          </p:nvPr>
        </p:nvSpPr>
        <p:spPr>
          <a:xfrm>
            <a:off x="6660232" y="188640"/>
            <a:ext cx="2057400" cy="365125"/>
          </a:xfrm>
        </p:spPr>
        <p:txBody>
          <a:bodyPr/>
          <a:lstStyle/>
          <a:p>
            <a:pPr>
              <a:defRPr/>
            </a:pPr>
            <a:fld id="{87C66881-5A60-45A5-BDC0-34FF6071E735}" type="slidenum">
              <a:rPr lang="ja-JP" altLang="en-US" smtClean="0"/>
              <a:pPr>
                <a:defRPr/>
              </a:pPr>
              <a:t>29</a:t>
            </a:fld>
            <a:endParaRPr lang="ja-JP" altLang="en-US" dirty="0"/>
          </a:p>
        </p:txBody>
      </p:sp>
    </p:spTree>
    <p:extLst>
      <p:ext uri="{BB962C8B-B14F-4D97-AF65-F5344CB8AC3E}">
        <p14:creationId xmlns:p14="http://schemas.microsoft.com/office/powerpoint/2010/main" val="36894982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62CA5539-1585-E29E-0421-E3BC63CECBA9}"/>
              </a:ext>
            </a:extLst>
          </p:cNvPr>
          <p:cNvSpPr>
            <a:spLocks noGrp="1"/>
          </p:cNvSpPr>
          <p:nvPr>
            <p:ph type="body" idx="1"/>
          </p:nvPr>
        </p:nvSpPr>
        <p:spPr>
          <a:xfrm>
            <a:off x="107504" y="980728"/>
            <a:ext cx="8911368" cy="5544616"/>
          </a:xfrm>
        </p:spPr>
        <p:txBody>
          <a:bodyPr>
            <a:normAutofit/>
          </a:bodyPr>
          <a:lstStyle/>
          <a:p>
            <a:r>
              <a:rPr kumimoji="1" lang="ja-JP" altLang="en-US" sz="2000" b="1" dirty="0"/>
              <a:t>Ｓ１７ 相談したいと思われる（　　 　と　　　 ）</a:t>
            </a:r>
          </a:p>
          <a:p>
            <a:r>
              <a:rPr kumimoji="1" lang="ja-JP" altLang="en-US" sz="2000" dirty="0"/>
              <a:t>　 ①どんな人に相談しますか？（二つの基準）</a:t>
            </a:r>
          </a:p>
          <a:p>
            <a:r>
              <a:rPr kumimoji="1" lang="ja-JP" altLang="en-US" sz="2000" dirty="0"/>
              <a:t>　     </a:t>
            </a:r>
            <a:r>
              <a:rPr kumimoji="1" lang="en-US" altLang="ja-JP" sz="2000" dirty="0"/>
              <a:t>ⅰ</a:t>
            </a:r>
            <a:r>
              <a:rPr kumimoji="1" lang="ja-JP" altLang="en-US" sz="2000" dirty="0"/>
              <a:t>）信頼できるかどうか</a:t>
            </a:r>
          </a:p>
          <a:p>
            <a:r>
              <a:rPr kumimoji="1" lang="ja-JP" altLang="en-US" sz="2000" dirty="0"/>
              <a:t>　　</a:t>
            </a:r>
            <a:r>
              <a:rPr kumimoji="1" lang="en-US" altLang="ja-JP" sz="2000" dirty="0"/>
              <a:t>ⅱ</a:t>
            </a:r>
            <a:r>
              <a:rPr kumimoji="1" lang="ja-JP" altLang="en-US" sz="2000" dirty="0"/>
              <a:t>）専門性があるかどうか</a:t>
            </a:r>
          </a:p>
          <a:p>
            <a:r>
              <a:rPr kumimoji="1" lang="ja-JP" altLang="en-US" sz="2000" dirty="0"/>
              <a:t>　 ②信頼できるかどうか</a:t>
            </a:r>
          </a:p>
          <a:p>
            <a:r>
              <a:rPr kumimoji="1" lang="ja-JP" altLang="en-US" sz="2000" dirty="0"/>
              <a:t>　　 ひとりの個人として</a:t>
            </a:r>
            <a:r>
              <a:rPr kumimoji="1" lang="ja-JP" altLang="en-US" sz="2000" u="sng" dirty="0"/>
              <a:t>尊重してもらえているかどうか</a:t>
            </a:r>
          </a:p>
          <a:p>
            <a:r>
              <a:rPr kumimoji="1" lang="ja-JP" altLang="en-US" sz="2000" dirty="0"/>
              <a:t>　 ③専門性があるかどうか</a:t>
            </a:r>
          </a:p>
          <a:p>
            <a:r>
              <a:rPr kumimoji="1" lang="ja-JP" altLang="en-US" sz="2000" dirty="0"/>
              <a:t>　　</a:t>
            </a:r>
            <a:r>
              <a:rPr kumimoji="1" lang="en-US" altLang="ja-JP" sz="2000" dirty="0"/>
              <a:t>ⅰ</a:t>
            </a:r>
            <a:r>
              <a:rPr kumimoji="1" lang="ja-JP" altLang="en-US" sz="2000" dirty="0"/>
              <a:t>）</a:t>
            </a:r>
            <a:r>
              <a:rPr kumimoji="1" lang="ja-JP" altLang="en-US" sz="2000" u="sng" dirty="0"/>
              <a:t>相談内容に対する専門性</a:t>
            </a:r>
          </a:p>
          <a:p>
            <a:r>
              <a:rPr kumimoji="1" lang="ja-JP" altLang="en-US" sz="2000" dirty="0"/>
              <a:t>　    </a:t>
            </a:r>
            <a:r>
              <a:rPr kumimoji="1" lang="en-US" altLang="ja-JP" sz="2000" dirty="0"/>
              <a:t>ⅱ</a:t>
            </a:r>
            <a:r>
              <a:rPr kumimoji="1" lang="ja-JP" altLang="en-US" sz="2000" dirty="0"/>
              <a:t>）</a:t>
            </a:r>
            <a:r>
              <a:rPr kumimoji="1" lang="ja-JP" altLang="en-US" sz="2000" u="sng" dirty="0"/>
              <a:t>相談に対する専門性</a:t>
            </a:r>
          </a:p>
          <a:p>
            <a:r>
              <a:rPr kumimoji="1" lang="ja-JP" altLang="en-US" sz="2000" dirty="0"/>
              <a:t>　    相談対応者を選ぶ時には、専門性に加え解決できる（　　　）の</a:t>
            </a:r>
            <a:endParaRPr kumimoji="1" lang="en-US" altLang="ja-JP" sz="2000" dirty="0"/>
          </a:p>
          <a:p>
            <a:r>
              <a:rPr lang="en-US" altLang="ja-JP" sz="2000" dirty="0"/>
              <a:t>         </a:t>
            </a:r>
            <a:r>
              <a:rPr kumimoji="1" lang="ja-JP" altLang="en-US" sz="2000" dirty="0"/>
              <a:t>ある人･･･</a:t>
            </a:r>
            <a:r>
              <a:rPr kumimoji="1" lang="ja-JP" altLang="en-US" sz="2000" u="sng" dirty="0"/>
              <a:t>相談者に合わせた言葉</a:t>
            </a:r>
            <a:r>
              <a:rPr kumimoji="1" lang="ja-JP" altLang="en-US" sz="2000" dirty="0"/>
              <a:t>で語れるかどうか。</a:t>
            </a:r>
          </a:p>
          <a:p>
            <a:r>
              <a:rPr kumimoji="1" lang="ja-JP" altLang="en-US" sz="2000" dirty="0"/>
              <a:t>　 ④信頼性と専門性を伝える</a:t>
            </a:r>
            <a:endParaRPr kumimoji="1" lang="en-US" altLang="ja-JP" sz="2000" dirty="0"/>
          </a:p>
          <a:p>
            <a:endParaRPr kumimoji="1" lang="ja-JP" altLang="en-US" sz="2000" dirty="0"/>
          </a:p>
          <a:p>
            <a:endParaRPr kumimoji="1" lang="ja-JP" altLang="en-US" dirty="0"/>
          </a:p>
        </p:txBody>
      </p:sp>
      <p:sp>
        <p:nvSpPr>
          <p:cNvPr id="4" name="スライド番号プレースホルダー 3">
            <a:extLst>
              <a:ext uri="{FF2B5EF4-FFF2-40B4-BE49-F238E27FC236}">
                <a16:creationId xmlns:a16="http://schemas.microsoft.com/office/drawing/2014/main" id="{50FD4D21-BC25-242D-2357-FAB93E438E08}"/>
              </a:ext>
            </a:extLst>
          </p:cNvPr>
          <p:cNvSpPr>
            <a:spLocks noGrp="1"/>
          </p:cNvSpPr>
          <p:nvPr>
            <p:ph type="sldNum" sz="quarter" idx="12"/>
          </p:nvPr>
        </p:nvSpPr>
        <p:spPr/>
        <p:txBody>
          <a:bodyPr/>
          <a:lstStyle/>
          <a:p>
            <a:pPr>
              <a:defRPr/>
            </a:pPr>
            <a:fld id="{87C66881-5A60-45A5-BDC0-34FF6071E735}" type="slidenum">
              <a:rPr lang="ja-JP" altLang="en-US" smtClean="0"/>
              <a:pPr>
                <a:defRPr/>
              </a:pPr>
              <a:t>30</a:t>
            </a:fld>
            <a:endParaRPr lang="ja-JP" altLang="en-US"/>
          </a:p>
        </p:txBody>
      </p:sp>
      <p:sp>
        <p:nvSpPr>
          <p:cNvPr id="5" name="テキスト ボックス 4">
            <a:extLst>
              <a:ext uri="{FF2B5EF4-FFF2-40B4-BE49-F238E27FC236}">
                <a16:creationId xmlns:a16="http://schemas.microsoft.com/office/drawing/2014/main" id="{0D696C4E-CA6A-D9D0-C0E6-A5423F7A319D}"/>
              </a:ext>
            </a:extLst>
          </p:cNvPr>
          <p:cNvSpPr txBox="1"/>
          <p:nvPr/>
        </p:nvSpPr>
        <p:spPr>
          <a:xfrm>
            <a:off x="3754760" y="940658"/>
            <a:ext cx="1033264" cy="400110"/>
          </a:xfrm>
          <a:prstGeom prst="rect">
            <a:avLst/>
          </a:prstGeom>
          <a:noFill/>
        </p:spPr>
        <p:txBody>
          <a:bodyPr wrap="square" rtlCol="0">
            <a:spAutoFit/>
          </a:bodyPr>
          <a:lstStyle/>
          <a:p>
            <a:r>
              <a:rPr kumimoji="1" lang="ja-JP" altLang="en-US" sz="2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信頼性</a:t>
            </a:r>
            <a:endParaRPr kumimoji="1" lang="ja-JP" altLang="en-US" dirty="0"/>
          </a:p>
        </p:txBody>
      </p:sp>
      <p:sp>
        <p:nvSpPr>
          <p:cNvPr id="6" name="テキスト ボックス 5">
            <a:extLst>
              <a:ext uri="{FF2B5EF4-FFF2-40B4-BE49-F238E27FC236}">
                <a16:creationId xmlns:a16="http://schemas.microsoft.com/office/drawing/2014/main" id="{84BB97CC-DE2A-5CED-F5F0-7F81D9964E36}"/>
              </a:ext>
            </a:extLst>
          </p:cNvPr>
          <p:cNvSpPr txBox="1"/>
          <p:nvPr/>
        </p:nvSpPr>
        <p:spPr>
          <a:xfrm>
            <a:off x="4788024" y="940658"/>
            <a:ext cx="1033264" cy="400110"/>
          </a:xfrm>
          <a:prstGeom prst="rect">
            <a:avLst/>
          </a:prstGeom>
          <a:noFill/>
        </p:spPr>
        <p:txBody>
          <a:bodyPr wrap="square" rtlCol="0">
            <a:spAutoFit/>
          </a:bodyPr>
          <a:lstStyle/>
          <a:p>
            <a:r>
              <a:rPr kumimoji="1" lang="ja-JP" altLang="en-US" sz="2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専門性</a:t>
            </a:r>
            <a:endParaRPr kumimoji="1" lang="ja-JP" altLang="en-US" dirty="0"/>
          </a:p>
        </p:txBody>
      </p:sp>
      <p:sp>
        <p:nvSpPr>
          <p:cNvPr id="7" name="テキスト ボックス 6">
            <a:extLst>
              <a:ext uri="{FF2B5EF4-FFF2-40B4-BE49-F238E27FC236}">
                <a16:creationId xmlns:a16="http://schemas.microsoft.com/office/drawing/2014/main" id="{EACC2246-8616-7186-5210-5685859F601D}"/>
              </a:ext>
            </a:extLst>
          </p:cNvPr>
          <p:cNvSpPr txBox="1"/>
          <p:nvPr/>
        </p:nvSpPr>
        <p:spPr>
          <a:xfrm>
            <a:off x="6707088" y="4581128"/>
            <a:ext cx="1033264"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相談力</a:t>
            </a:r>
            <a:endParaRPr kumimoji="1" lang="ja-JP" altLang="en-US" dirty="0"/>
          </a:p>
        </p:txBody>
      </p:sp>
    </p:spTree>
    <p:extLst>
      <p:ext uri="{BB962C8B-B14F-4D97-AF65-F5344CB8AC3E}">
        <p14:creationId xmlns:p14="http://schemas.microsoft.com/office/powerpoint/2010/main" val="1657010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E18E7FFB-3905-996A-273E-51FD5239499E}"/>
              </a:ext>
            </a:extLst>
          </p:cNvPr>
          <p:cNvSpPr>
            <a:spLocks noGrp="1"/>
          </p:cNvSpPr>
          <p:nvPr>
            <p:ph type="body" idx="1"/>
          </p:nvPr>
        </p:nvSpPr>
        <p:spPr>
          <a:xfrm>
            <a:off x="179512" y="188640"/>
            <a:ext cx="8856984" cy="5901011"/>
          </a:xfrm>
        </p:spPr>
        <p:txBody>
          <a:bodyPr>
            <a:normAutofit fontScale="92500" lnSpcReduction="10000"/>
          </a:bodyPr>
          <a:lstStyle/>
          <a:p>
            <a:r>
              <a:rPr kumimoji="1" lang="ja-JP" altLang="en-US" sz="2200" b="1" dirty="0"/>
              <a:t>Ｓ１８ 理性に働きかける（左脳的なアプローチ）</a:t>
            </a:r>
          </a:p>
          <a:p>
            <a:r>
              <a:rPr kumimoji="1" lang="ja-JP" altLang="en-US" sz="2200" dirty="0"/>
              <a:t>　 ①受け取る準備は気持ちの問題</a:t>
            </a:r>
          </a:p>
          <a:p>
            <a:r>
              <a:rPr kumimoji="1" lang="ja-JP" altLang="en-US" sz="2200" dirty="0"/>
              <a:t>　　 この人の話ならと思うような働きかけを</a:t>
            </a:r>
          </a:p>
          <a:p>
            <a:r>
              <a:rPr kumimoji="1" lang="ja-JP" altLang="en-US" sz="2200" dirty="0"/>
              <a:t>　 ②受け取る準備をしてもらう二つの働きかけ</a:t>
            </a:r>
          </a:p>
          <a:p>
            <a:r>
              <a:rPr kumimoji="1" lang="ja-JP" altLang="en-US" sz="2200" dirty="0"/>
              <a:t>　　</a:t>
            </a:r>
            <a:r>
              <a:rPr kumimoji="1" lang="en-US" altLang="ja-JP" sz="2200" dirty="0"/>
              <a:t>ⅰ</a:t>
            </a:r>
            <a:r>
              <a:rPr kumimoji="1" lang="ja-JP" altLang="en-US" sz="2200" dirty="0"/>
              <a:t>）（　　）に働きかける</a:t>
            </a:r>
          </a:p>
          <a:p>
            <a:r>
              <a:rPr kumimoji="1" lang="ja-JP" altLang="en-US" sz="2200" dirty="0"/>
              <a:t>　　</a:t>
            </a:r>
            <a:r>
              <a:rPr kumimoji="1" lang="en-US" altLang="ja-JP" sz="2200" dirty="0"/>
              <a:t>ⅱ</a:t>
            </a:r>
            <a:r>
              <a:rPr kumimoji="1" lang="ja-JP" altLang="en-US" sz="2200" dirty="0"/>
              <a:t>）（　　）に働きかける</a:t>
            </a:r>
          </a:p>
          <a:p>
            <a:r>
              <a:rPr kumimoji="1" lang="ja-JP" altLang="en-US" sz="2200" dirty="0"/>
              <a:t>　　信頼関係とか大切にしてほしい気持ちに応えるのは感性に働きかけて</a:t>
            </a:r>
            <a:endParaRPr kumimoji="1" lang="en-US" altLang="ja-JP" sz="2200" dirty="0"/>
          </a:p>
          <a:p>
            <a:r>
              <a:rPr lang="en-US" altLang="ja-JP" sz="2200" dirty="0"/>
              <a:t>         </a:t>
            </a:r>
            <a:r>
              <a:rPr kumimoji="1" lang="ja-JP" altLang="en-US" sz="2200" dirty="0"/>
              <a:t>いきます。解決の中身は理性に働きかけます。</a:t>
            </a:r>
          </a:p>
          <a:p>
            <a:r>
              <a:rPr kumimoji="1" lang="ja-JP" altLang="en-US" sz="2200" dirty="0"/>
              <a:t>　 ③理性に働きかけるとは？</a:t>
            </a:r>
          </a:p>
          <a:p>
            <a:r>
              <a:rPr kumimoji="1" lang="ja-JP" altLang="en-US" sz="2200" dirty="0"/>
              <a:t>　　信頼関係ができ、この人の話は聞いてもいいんじゃないかなーという</a:t>
            </a:r>
            <a:endParaRPr kumimoji="1" lang="en-US" altLang="ja-JP" sz="2200" dirty="0"/>
          </a:p>
          <a:p>
            <a:r>
              <a:rPr lang="en-US" altLang="ja-JP" sz="2200" dirty="0"/>
              <a:t>         </a:t>
            </a:r>
            <a:r>
              <a:rPr kumimoji="1" lang="ja-JP" altLang="en-US" sz="2200" dirty="0"/>
              <a:t>雰囲気が出来たら</a:t>
            </a:r>
            <a:r>
              <a:rPr kumimoji="1" lang="ja-JP" altLang="en-US" sz="2200" u="sng" dirty="0"/>
              <a:t>納得できる（　　</a:t>
            </a:r>
            <a:r>
              <a:rPr kumimoji="1" lang="ja-JP" altLang="en-US" sz="2200" dirty="0"/>
              <a:t>）を提供すること。</a:t>
            </a:r>
          </a:p>
          <a:p>
            <a:r>
              <a:rPr kumimoji="1" lang="ja-JP" altLang="en-US" sz="2200" dirty="0"/>
              <a:t>　　対応者は・専門職である・根拠のある機関の人である・共通の知り合</a:t>
            </a:r>
            <a:r>
              <a:rPr lang="ja-JP" altLang="en-US" sz="2200" dirty="0"/>
              <a:t>い</a:t>
            </a:r>
            <a:endParaRPr kumimoji="1" lang="en-US" altLang="ja-JP" sz="2200" dirty="0"/>
          </a:p>
          <a:p>
            <a:r>
              <a:rPr lang="ja-JP" altLang="en-US" sz="2200" dirty="0"/>
              <a:t>　　</a:t>
            </a:r>
            <a:r>
              <a:rPr kumimoji="1" lang="ja-JP" altLang="en-US" sz="2200" dirty="0"/>
              <a:t>がいる・推薦の声・他の利用者の声があるなど</a:t>
            </a:r>
          </a:p>
          <a:p>
            <a:r>
              <a:rPr kumimoji="1" lang="ja-JP" altLang="en-US" sz="2200" dirty="0"/>
              <a:t>　 ④身近な「理由付け」の例</a:t>
            </a:r>
          </a:p>
          <a:p>
            <a:r>
              <a:rPr kumimoji="1" lang="ja-JP" altLang="en-US" sz="2200" dirty="0"/>
              <a:t>　 ⑤相談者の理解を超えない言葉で</a:t>
            </a:r>
          </a:p>
          <a:p>
            <a:r>
              <a:rPr kumimoji="1" lang="ja-JP" altLang="en-US" sz="2200" dirty="0"/>
              <a:t>　　 専門用語を並べても、理解できないと実感はない。</a:t>
            </a:r>
          </a:p>
          <a:p>
            <a:endParaRPr kumimoji="1" lang="ja-JP" altLang="en-US" dirty="0"/>
          </a:p>
        </p:txBody>
      </p:sp>
      <p:sp>
        <p:nvSpPr>
          <p:cNvPr id="4" name="スライド番号プレースホルダー 3">
            <a:extLst>
              <a:ext uri="{FF2B5EF4-FFF2-40B4-BE49-F238E27FC236}">
                <a16:creationId xmlns:a16="http://schemas.microsoft.com/office/drawing/2014/main" id="{5E957E6B-4B57-7FF1-C45F-157460B3CC4D}"/>
              </a:ext>
            </a:extLst>
          </p:cNvPr>
          <p:cNvSpPr>
            <a:spLocks noGrp="1"/>
          </p:cNvSpPr>
          <p:nvPr>
            <p:ph type="sldNum" sz="quarter" idx="12"/>
          </p:nvPr>
        </p:nvSpPr>
        <p:spPr>
          <a:xfrm>
            <a:off x="6732240" y="188640"/>
            <a:ext cx="2057400" cy="365125"/>
          </a:xfrm>
        </p:spPr>
        <p:txBody>
          <a:bodyPr/>
          <a:lstStyle/>
          <a:p>
            <a:pPr>
              <a:defRPr/>
            </a:pPr>
            <a:fld id="{87C66881-5A60-45A5-BDC0-34FF6071E735}" type="slidenum">
              <a:rPr lang="ja-JP" altLang="en-US" smtClean="0"/>
              <a:pPr>
                <a:defRPr/>
              </a:pPr>
              <a:t>31</a:t>
            </a:fld>
            <a:endParaRPr lang="ja-JP" altLang="en-US"/>
          </a:p>
        </p:txBody>
      </p:sp>
      <p:sp>
        <p:nvSpPr>
          <p:cNvPr id="2" name="テキスト ボックス 1">
            <a:extLst>
              <a:ext uri="{FF2B5EF4-FFF2-40B4-BE49-F238E27FC236}">
                <a16:creationId xmlns:a16="http://schemas.microsoft.com/office/drawing/2014/main" id="{700A4834-7E6E-732A-156F-E148F7935822}"/>
              </a:ext>
            </a:extLst>
          </p:cNvPr>
          <p:cNvSpPr txBox="1"/>
          <p:nvPr/>
        </p:nvSpPr>
        <p:spPr>
          <a:xfrm>
            <a:off x="4235388" y="3820978"/>
            <a:ext cx="745232" cy="400110"/>
          </a:xfrm>
          <a:prstGeom prst="rect">
            <a:avLst/>
          </a:prstGeom>
          <a:noFill/>
        </p:spPr>
        <p:txBody>
          <a:bodyPr wrap="square" rtlCol="0">
            <a:spAutoFit/>
          </a:bodyPr>
          <a:lstStyle/>
          <a:p>
            <a:r>
              <a:rPr kumimoji="1" lang="ja-JP" altLang="en-US" sz="2000" b="0" i="0"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理由</a:t>
            </a:r>
            <a:endParaRPr kumimoji="1" lang="ja-JP" altLang="en-US" dirty="0"/>
          </a:p>
        </p:txBody>
      </p:sp>
      <p:sp>
        <p:nvSpPr>
          <p:cNvPr id="5" name="テキスト ボックス 4">
            <a:extLst>
              <a:ext uri="{FF2B5EF4-FFF2-40B4-BE49-F238E27FC236}">
                <a16:creationId xmlns:a16="http://schemas.microsoft.com/office/drawing/2014/main" id="{D178E9BA-F91A-6315-5316-C03C893206BA}"/>
              </a:ext>
            </a:extLst>
          </p:cNvPr>
          <p:cNvSpPr txBox="1"/>
          <p:nvPr/>
        </p:nvSpPr>
        <p:spPr>
          <a:xfrm>
            <a:off x="1450504" y="1628800"/>
            <a:ext cx="745232"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理性</a:t>
            </a:r>
            <a:endParaRPr kumimoji="1" lang="ja-JP" altLang="en-US" dirty="0"/>
          </a:p>
        </p:txBody>
      </p:sp>
      <p:sp>
        <p:nvSpPr>
          <p:cNvPr id="6" name="テキスト ボックス 5">
            <a:extLst>
              <a:ext uri="{FF2B5EF4-FFF2-40B4-BE49-F238E27FC236}">
                <a16:creationId xmlns:a16="http://schemas.microsoft.com/office/drawing/2014/main" id="{EDCFD735-D323-D231-6E69-B6BF6948A1D1}"/>
              </a:ext>
            </a:extLst>
          </p:cNvPr>
          <p:cNvSpPr txBox="1"/>
          <p:nvPr/>
        </p:nvSpPr>
        <p:spPr>
          <a:xfrm>
            <a:off x="1450504" y="1988840"/>
            <a:ext cx="745232" cy="400110"/>
          </a:xfrm>
          <a:prstGeom prst="rect">
            <a:avLst/>
          </a:prstGeom>
          <a:noFill/>
        </p:spPr>
        <p:txBody>
          <a:bodyPr wrap="square" rtlCol="0">
            <a:sp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感情</a:t>
            </a:r>
            <a:endParaRPr kumimoji="1" lang="ja-JP" altLang="en-US" dirty="0"/>
          </a:p>
        </p:txBody>
      </p:sp>
    </p:spTree>
    <p:extLst>
      <p:ext uri="{BB962C8B-B14F-4D97-AF65-F5344CB8AC3E}">
        <p14:creationId xmlns:p14="http://schemas.microsoft.com/office/powerpoint/2010/main" val="1828644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2000"/>
                                        <p:tgtEl>
                                          <p:spTgt spid="2"/>
                                        </p:tgtEl>
                                      </p:cBhvr>
                                    </p:animEffect>
                                    <p:anim calcmode="lin" valueType="num">
                                      <p:cBhvr>
                                        <p:cTn id="22" dur="2000" fill="hold"/>
                                        <p:tgtEl>
                                          <p:spTgt spid="2"/>
                                        </p:tgtEl>
                                        <p:attrNameLst>
                                          <p:attrName>ppt_w</p:attrName>
                                        </p:attrNameLst>
                                      </p:cBhvr>
                                      <p:tavLst>
                                        <p:tav tm="0" fmla="#ppt_w*sin(2.5*pi*$)">
                                          <p:val>
                                            <p:fltVal val="0"/>
                                          </p:val>
                                        </p:tav>
                                        <p:tav tm="100000">
                                          <p:val>
                                            <p:fltVal val="1"/>
                                          </p:val>
                                        </p:tav>
                                      </p:tavLst>
                                    </p:anim>
                                    <p:anim calcmode="lin" valueType="num">
                                      <p:cBhvr>
                                        <p:cTn id="23"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89EA4550-1EFB-A386-5CED-EDEA0D1990B7}"/>
              </a:ext>
            </a:extLst>
          </p:cNvPr>
          <p:cNvSpPr>
            <a:spLocks noGrp="1"/>
          </p:cNvSpPr>
          <p:nvPr>
            <p:ph type="body" idx="1"/>
          </p:nvPr>
        </p:nvSpPr>
        <p:spPr>
          <a:xfrm>
            <a:off x="143508" y="836712"/>
            <a:ext cx="8856984" cy="5688632"/>
          </a:xfrm>
        </p:spPr>
        <p:txBody>
          <a:bodyPr>
            <a:normAutofit fontScale="92500" lnSpcReduction="10000"/>
          </a:bodyPr>
          <a:lstStyle/>
          <a:p>
            <a:r>
              <a:rPr kumimoji="1" lang="ja-JP" altLang="en-US" sz="2000" b="1" dirty="0"/>
              <a:t>Ｓ１９ 感情に訴える（右脳的なアプローチ）</a:t>
            </a:r>
          </a:p>
          <a:p>
            <a:r>
              <a:rPr lang="ja-JP" altLang="en-US" sz="2000" dirty="0"/>
              <a:t>     </a:t>
            </a:r>
            <a:r>
              <a:rPr kumimoji="1" lang="ja-JP" altLang="en-US" sz="2000" dirty="0"/>
              <a:t>①理性でダメなら感情に訴える</a:t>
            </a:r>
          </a:p>
          <a:p>
            <a:r>
              <a:rPr kumimoji="1" lang="ja-JP" altLang="en-US" sz="2000" dirty="0"/>
              <a:t>     ②「泣き落とし」</a:t>
            </a:r>
          </a:p>
          <a:p>
            <a:r>
              <a:rPr kumimoji="1" lang="ja-JP" altLang="en-US" sz="2000" dirty="0"/>
              <a:t>         会う回数が増えると、人は親近感を覚える。</a:t>
            </a:r>
          </a:p>
          <a:p>
            <a:r>
              <a:rPr kumimoji="1" lang="ja-JP" altLang="en-US" sz="2000" dirty="0"/>
              <a:t>     ③とことんペースを合わせる</a:t>
            </a:r>
          </a:p>
          <a:p>
            <a:r>
              <a:rPr kumimoji="1" lang="ja-JP" altLang="en-US" sz="2000" dirty="0"/>
              <a:t>     ④力関係をさらっと活用する</a:t>
            </a:r>
          </a:p>
          <a:p>
            <a:r>
              <a:rPr kumimoji="1" lang="ja-JP" altLang="en-US" sz="2000" dirty="0"/>
              <a:t>　　相談者の関係者で、多大な影響を及ぼす人を味方に付ける。</a:t>
            </a:r>
          </a:p>
          <a:p>
            <a:r>
              <a:rPr kumimoji="1" lang="ja-JP" altLang="en-US" sz="2200" b="1" dirty="0"/>
              <a:t>Ｓ２０ ホットしてもらいやる気を引き出す（自己肯定感を高める）</a:t>
            </a:r>
          </a:p>
          <a:p>
            <a:r>
              <a:rPr kumimoji="1" lang="ja-JP" altLang="en-US" sz="2200" dirty="0"/>
              <a:t>　①解決に向け、やる気を引き出す</a:t>
            </a:r>
          </a:p>
          <a:p>
            <a:r>
              <a:rPr kumimoji="1" lang="ja-JP" altLang="en-US" sz="2200" dirty="0"/>
              <a:t>　    自分はダメだから→「よし、取り組んでみよう」とプラス方向に。</a:t>
            </a:r>
          </a:p>
          <a:p>
            <a:r>
              <a:rPr lang="ja-JP" altLang="en-US" sz="2200" dirty="0"/>
              <a:t>   </a:t>
            </a:r>
            <a:r>
              <a:rPr kumimoji="1" lang="ja-JP" altLang="en-US" sz="2200" dirty="0"/>
              <a:t> ②相談者の自己肯定感を高める</a:t>
            </a:r>
            <a:r>
              <a:rPr kumimoji="1" lang="en-US" altLang="ja-JP" sz="2200" dirty="0"/>
              <a:t>11</a:t>
            </a:r>
            <a:r>
              <a:rPr kumimoji="1" lang="ja-JP" altLang="en-US" sz="2200" dirty="0"/>
              <a:t>のコミュニケーション</a:t>
            </a:r>
          </a:p>
          <a:p>
            <a:r>
              <a:rPr kumimoji="1" lang="ja-JP" altLang="en-US" sz="2200" dirty="0"/>
              <a:t>　    </a:t>
            </a:r>
            <a:r>
              <a:rPr kumimoji="1" lang="en-US" altLang="ja-JP" sz="2200" dirty="0"/>
              <a:t>1 </a:t>
            </a:r>
            <a:r>
              <a:rPr kumimoji="1" lang="ja-JP" altLang="en-US" sz="2200" dirty="0"/>
              <a:t>気にかける･･･無視しない　</a:t>
            </a:r>
            <a:r>
              <a:rPr kumimoji="1" lang="en-US" altLang="ja-JP" sz="2200" dirty="0"/>
              <a:t>2 </a:t>
            </a:r>
            <a:r>
              <a:rPr kumimoji="1" lang="ja-JP" altLang="en-US" sz="2200" dirty="0"/>
              <a:t>興味を持つ　</a:t>
            </a:r>
            <a:r>
              <a:rPr kumimoji="1" lang="en-US" altLang="ja-JP" sz="2200" dirty="0"/>
              <a:t>3 </a:t>
            </a:r>
            <a:r>
              <a:rPr kumimoji="1" lang="ja-JP" altLang="en-US" sz="2200" dirty="0"/>
              <a:t>尋ねる（内心を）</a:t>
            </a:r>
          </a:p>
          <a:p>
            <a:r>
              <a:rPr kumimoji="1" lang="ja-JP" altLang="en-US" sz="2200" dirty="0"/>
              <a:t>　　 「その時、どんなお気持ちだったのですか？」</a:t>
            </a:r>
          </a:p>
          <a:p>
            <a:r>
              <a:rPr kumimoji="1" lang="ja-JP" altLang="en-US" sz="2200" dirty="0"/>
              <a:t>　　 「どんな風に考えていらっしゃいますか？」　　など</a:t>
            </a:r>
          </a:p>
          <a:p>
            <a:r>
              <a:rPr kumimoji="1" lang="ja-JP" altLang="en-US" sz="2200" dirty="0"/>
              <a:t>　    </a:t>
            </a:r>
            <a:r>
              <a:rPr kumimoji="1" lang="en-US" altLang="ja-JP" sz="2200" dirty="0"/>
              <a:t>4 </a:t>
            </a:r>
            <a:r>
              <a:rPr kumimoji="1" lang="ja-JP" altLang="en-US" sz="2200" dirty="0"/>
              <a:t>受け止める「○○と思ってらっしゃるんですね」</a:t>
            </a:r>
          </a:p>
          <a:p>
            <a:endParaRPr kumimoji="1" lang="ja-JP" altLang="en-US" dirty="0"/>
          </a:p>
        </p:txBody>
      </p:sp>
      <p:sp>
        <p:nvSpPr>
          <p:cNvPr id="4" name="スライド番号プレースホルダー 3">
            <a:extLst>
              <a:ext uri="{FF2B5EF4-FFF2-40B4-BE49-F238E27FC236}">
                <a16:creationId xmlns:a16="http://schemas.microsoft.com/office/drawing/2014/main" id="{9B10D2E7-06D0-774D-BAD6-737B4B176C01}"/>
              </a:ext>
            </a:extLst>
          </p:cNvPr>
          <p:cNvSpPr>
            <a:spLocks noGrp="1"/>
          </p:cNvSpPr>
          <p:nvPr>
            <p:ph type="sldNum" sz="quarter" idx="12"/>
          </p:nvPr>
        </p:nvSpPr>
        <p:spPr/>
        <p:txBody>
          <a:bodyPr/>
          <a:lstStyle/>
          <a:p>
            <a:pPr>
              <a:defRPr/>
            </a:pPr>
            <a:fld id="{87C66881-5A60-45A5-BDC0-34FF6071E735}" type="slidenum">
              <a:rPr lang="ja-JP" altLang="en-US" smtClean="0"/>
              <a:pPr>
                <a:defRPr/>
              </a:pPr>
              <a:t>32</a:t>
            </a:fld>
            <a:endParaRPr lang="ja-JP" altLang="en-US"/>
          </a:p>
        </p:txBody>
      </p:sp>
    </p:spTree>
    <p:extLst>
      <p:ext uri="{BB962C8B-B14F-4D97-AF65-F5344CB8AC3E}">
        <p14:creationId xmlns:p14="http://schemas.microsoft.com/office/powerpoint/2010/main" val="13211196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70FF0BE5-4E30-3E96-1DBA-FEC626CF3D99}"/>
              </a:ext>
            </a:extLst>
          </p:cNvPr>
          <p:cNvSpPr>
            <a:spLocks noGrp="1"/>
          </p:cNvSpPr>
          <p:nvPr>
            <p:ph type="body" idx="1"/>
          </p:nvPr>
        </p:nvSpPr>
        <p:spPr>
          <a:xfrm>
            <a:off x="143508" y="139720"/>
            <a:ext cx="8856984" cy="5956772"/>
          </a:xfrm>
        </p:spPr>
        <p:txBody>
          <a:bodyPr>
            <a:normAutofit fontScale="85000" lnSpcReduction="10000"/>
          </a:bodyPr>
          <a:lstStyle/>
          <a:p>
            <a:r>
              <a:rPr kumimoji="1" lang="ja-JP" altLang="en-US" dirty="0"/>
              <a:t>　 </a:t>
            </a:r>
            <a:r>
              <a:rPr kumimoji="1" lang="en-US" altLang="ja-JP" dirty="0"/>
              <a:t>5 </a:t>
            </a:r>
            <a:r>
              <a:rPr kumimoji="1" lang="ja-JP" altLang="en-US" dirty="0"/>
              <a:t>認める（個人的な感想として）</a:t>
            </a:r>
          </a:p>
          <a:p>
            <a:r>
              <a:rPr kumimoji="1" lang="ja-JP" altLang="en-US" dirty="0"/>
              <a:t>　   「私は、○○さんの意見は良いと思います」</a:t>
            </a:r>
          </a:p>
          <a:p>
            <a:r>
              <a:rPr kumimoji="1" lang="ja-JP" altLang="en-US" dirty="0"/>
              <a:t>　   「個人的には、○○さんの考えも分かります」</a:t>
            </a:r>
          </a:p>
          <a:p>
            <a:r>
              <a:rPr kumimoji="1" lang="ja-JP" altLang="en-US" dirty="0"/>
              <a:t>　 </a:t>
            </a:r>
            <a:r>
              <a:rPr kumimoji="1" lang="en-US" altLang="ja-JP" dirty="0"/>
              <a:t>6 </a:t>
            </a:r>
            <a:r>
              <a:rPr kumimoji="1" lang="ja-JP" altLang="en-US" dirty="0"/>
              <a:t>前向きな感想を伝える</a:t>
            </a:r>
          </a:p>
          <a:p>
            <a:r>
              <a:rPr kumimoji="1" lang="ja-JP" altLang="en-US" dirty="0"/>
              <a:t>　   「個人的な意見ですけど、ここまで頑張ってる○○さんを尊敬して</a:t>
            </a:r>
            <a:endParaRPr kumimoji="1" lang="en-US" altLang="ja-JP" dirty="0"/>
          </a:p>
          <a:p>
            <a:r>
              <a:rPr lang="en-US" altLang="ja-JP" dirty="0"/>
              <a:t>          </a:t>
            </a:r>
            <a:r>
              <a:rPr kumimoji="1" lang="ja-JP" altLang="en-US" dirty="0"/>
              <a:t>ます」</a:t>
            </a:r>
          </a:p>
          <a:p>
            <a:r>
              <a:rPr kumimoji="1" lang="ja-JP" altLang="en-US" dirty="0"/>
              <a:t>　 </a:t>
            </a:r>
            <a:r>
              <a:rPr kumimoji="1" lang="en-US" altLang="ja-JP" dirty="0"/>
              <a:t>7 </a:t>
            </a:r>
            <a:r>
              <a:rPr kumimoji="1" lang="ja-JP" altLang="en-US" dirty="0"/>
              <a:t>評価する「今までの対応は、専門職の私から見ても理に適っています」</a:t>
            </a:r>
          </a:p>
          <a:p>
            <a:r>
              <a:rPr kumimoji="1" lang="ja-JP" altLang="en-US" dirty="0"/>
              <a:t>      </a:t>
            </a:r>
            <a:r>
              <a:rPr kumimoji="1" lang="en-US" altLang="ja-JP" dirty="0"/>
              <a:t>8 </a:t>
            </a:r>
            <a:r>
              <a:rPr kumimoji="1" lang="ja-JP" altLang="en-US" dirty="0"/>
              <a:t>褒める（主観的な基準で私たちが勝手に良いと伝えること）</a:t>
            </a:r>
          </a:p>
          <a:p>
            <a:r>
              <a:rPr kumimoji="1" lang="ja-JP" altLang="en-US" dirty="0"/>
              <a:t>　   「美容院に行かれたんですか？ 髪形、お似合いですね」</a:t>
            </a:r>
          </a:p>
          <a:p>
            <a:r>
              <a:rPr kumimoji="1" lang="ja-JP" altLang="en-US" dirty="0"/>
              <a:t>　  </a:t>
            </a:r>
            <a:r>
              <a:rPr kumimoji="1" lang="en-US" altLang="ja-JP" dirty="0"/>
              <a:t>9 </a:t>
            </a:r>
            <a:r>
              <a:rPr kumimoji="1" lang="ja-JP" altLang="en-US" dirty="0"/>
              <a:t>保証する（それでいいと伝えること）</a:t>
            </a:r>
          </a:p>
          <a:p>
            <a:r>
              <a:rPr kumimoji="1" lang="ja-JP" altLang="en-US" dirty="0"/>
              <a:t>　   「はい、その方法で良いと思います」</a:t>
            </a:r>
          </a:p>
          <a:p>
            <a:r>
              <a:rPr kumimoji="1" lang="ja-JP" altLang="en-US" dirty="0"/>
              <a:t>　 </a:t>
            </a:r>
            <a:r>
              <a:rPr kumimoji="1" lang="en-US" altLang="ja-JP" dirty="0"/>
              <a:t>10 </a:t>
            </a:r>
            <a:r>
              <a:rPr kumimoji="1" lang="ja-JP" altLang="en-US" dirty="0"/>
              <a:t>助ける（助ける価値がある人だから）</a:t>
            </a:r>
          </a:p>
          <a:p>
            <a:r>
              <a:rPr kumimoji="1" lang="ja-JP" altLang="en-US" dirty="0"/>
              <a:t>　   「まず、状況の整理から始めましょうか？」</a:t>
            </a:r>
          </a:p>
          <a:p>
            <a:r>
              <a:rPr kumimoji="1" lang="ja-JP" altLang="en-US" dirty="0"/>
              <a:t>　 </a:t>
            </a:r>
            <a:r>
              <a:rPr kumimoji="1" lang="en-US" altLang="ja-JP" dirty="0"/>
              <a:t>11 </a:t>
            </a:r>
            <a:r>
              <a:rPr kumimoji="1" lang="ja-JP" altLang="en-US" dirty="0"/>
              <a:t>手伝う（一緒になって、考え、解決に取り組んでいくこと）</a:t>
            </a:r>
          </a:p>
          <a:p>
            <a:r>
              <a:rPr kumimoji="1" lang="ja-JP" altLang="en-US" dirty="0"/>
              <a:t>　　  手伝い過ぎは依存の関係を作り上げ、良くない結果となることも。</a:t>
            </a:r>
          </a:p>
          <a:p>
            <a:r>
              <a:rPr kumimoji="1" lang="ja-JP" altLang="en-US" dirty="0"/>
              <a:t>　   「ここは代わりに書いておきましょうか？」</a:t>
            </a:r>
          </a:p>
          <a:p>
            <a:endParaRPr kumimoji="1" lang="ja-JP" altLang="en-US" dirty="0"/>
          </a:p>
        </p:txBody>
      </p:sp>
      <p:sp>
        <p:nvSpPr>
          <p:cNvPr id="4" name="スライド番号プレースホルダー 3">
            <a:extLst>
              <a:ext uri="{FF2B5EF4-FFF2-40B4-BE49-F238E27FC236}">
                <a16:creationId xmlns:a16="http://schemas.microsoft.com/office/drawing/2014/main" id="{18C9EE7D-CC8B-262E-5CF1-04F705996B9B}"/>
              </a:ext>
            </a:extLst>
          </p:cNvPr>
          <p:cNvSpPr>
            <a:spLocks noGrp="1"/>
          </p:cNvSpPr>
          <p:nvPr>
            <p:ph type="sldNum" sz="quarter" idx="12"/>
          </p:nvPr>
        </p:nvSpPr>
        <p:spPr>
          <a:xfrm>
            <a:off x="6732240" y="139720"/>
            <a:ext cx="2057400" cy="365125"/>
          </a:xfrm>
        </p:spPr>
        <p:txBody>
          <a:bodyPr/>
          <a:lstStyle/>
          <a:p>
            <a:pPr>
              <a:defRPr/>
            </a:pPr>
            <a:fld id="{87C66881-5A60-45A5-BDC0-34FF6071E735}" type="slidenum">
              <a:rPr lang="ja-JP" altLang="en-US" smtClean="0"/>
              <a:pPr>
                <a:defRPr/>
              </a:pPr>
              <a:t>33</a:t>
            </a:fld>
            <a:endParaRPr lang="ja-JP" altLang="en-US" dirty="0"/>
          </a:p>
        </p:txBody>
      </p:sp>
    </p:spTree>
    <p:extLst>
      <p:ext uri="{BB962C8B-B14F-4D97-AF65-F5344CB8AC3E}">
        <p14:creationId xmlns:p14="http://schemas.microsoft.com/office/powerpoint/2010/main" val="17422155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77B0D590-5406-3FEA-FC45-C377E4385FC2}"/>
              </a:ext>
            </a:extLst>
          </p:cNvPr>
          <p:cNvSpPr>
            <a:spLocks noGrp="1"/>
          </p:cNvSpPr>
          <p:nvPr>
            <p:ph type="body" idx="1"/>
          </p:nvPr>
        </p:nvSpPr>
        <p:spPr>
          <a:xfrm>
            <a:off x="107504" y="980728"/>
            <a:ext cx="8928992" cy="5375623"/>
          </a:xfrm>
        </p:spPr>
        <p:txBody>
          <a:bodyPr>
            <a:normAutofit/>
          </a:bodyPr>
          <a:lstStyle/>
          <a:p>
            <a:r>
              <a:rPr kumimoji="1" lang="ja-JP" altLang="en-US" sz="2000" b="1" dirty="0"/>
              <a:t>Ｓ２１ 素の自分を表現してもらう</a:t>
            </a:r>
            <a:r>
              <a:rPr kumimoji="1" lang="ja-JP" altLang="en-US" sz="1800" b="1" dirty="0"/>
              <a:t>（相談者のモチベーションをアッ</a:t>
            </a:r>
            <a:r>
              <a:rPr lang="ja-JP" altLang="en-US" sz="1800" b="1" dirty="0"/>
              <a:t>プ</a:t>
            </a:r>
            <a:r>
              <a:rPr kumimoji="1" lang="ja-JP" altLang="en-US" sz="1800" b="1" dirty="0"/>
              <a:t>する）</a:t>
            </a:r>
          </a:p>
          <a:p>
            <a:r>
              <a:rPr lang="ja-JP" altLang="en-US" sz="2000" dirty="0"/>
              <a:t>    </a:t>
            </a:r>
            <a:r>
              <a:rPr kumimoji="1" lang="ja-JP" altLang="en-US" sz="2000" dirty="0"/>
              <a:t> ①素の自分を表現してもらう</a:t>
            </a:r>
            <a:r>
              <a:rPr kumimoji="1" lang="en-US" altLang="ja-JP" sz="2000" dirty="0"/>
              <a:t>(</a:t>
            </a:r>
            <a:r>
              <a:rPr kumimoji="1" lang="ja-JP" altLang="en-US" sz="2000" dirty="0"/>
              <a:t>効果は</a:t>
            </a:r>
            <a:r>
              <a:rPr kumimoji="1" lang="en-US" altLang="ja-JP" sz="2000" dirty="0"/>
              <a:t>)</a:t>
            </a:r>
          </a:p>
          <a:p>
            <a:r>
              <a:rPr kumimoji="1" lang="ja-JP" altLang="en-US" sz="2000" dirty="0"/>
              <a:t>　　</a:t>
            </a:r>
            <a:r>
              <a:rPr kumimoji="1" lang="en-US" altLang="ja-JP" sz="2000" dirty="0"/>
              <a:t>ⅰ</a:t>
            </a:r>
            <a:r>
              <a:rPr kumimoji="1" lang="ja-JP" altLang="en-US" sz="2000" dirty="0"/>
              <a:t>）自尊心が満たされる･･･そのためには、安心して自分を解放できる</a:t>
            </a:r>
            <a:endParaRPr kumimoji="1" lang="en-US" altLang="ja-JP" sz="2000" dirty="0"/>
          </a:p>
          <a:p>
            <a:r>
              <a:rPr lang="ja-JP" altLang="en-US" sz="2000" dirty="0"/>
              <a:t>　　　　</a:t>
            </a:r>
            <a:r>
              <a:rPr kumimoji="1" lang="ja-JP" altLang="en-US" sz="2000" dirty="0"/>
              <a:t>環境が必要。</a:t>
            </a:r>
          </a:p>
          <a:p>
            <a:r>
              <a:rPr kumimoji="1" lang="ja-JP" altLang="en-US" sz="2000" dirty="0"/>
              <a:t>　　　　それは相談者を大切にしている環境。</a:t>
            </a:r>
          </a:p>
          <a:p>
            <a:r>
              <a:rPr kumimoji="1" lang="ja-JP" altLang="en-US" sz="2000" dirty="0"/>
              <a:t>　　</a:t>
            </a:r>
            <a:r>
              <a:rPr kumimoji="1" lang="en-US" altLang="ja-JP" sz="2000" dirty="0"/>
              <a:t>ⅱ</a:t>
            </a:r>
            <a:r>
              <a:rPr kumimoji="1" lang="ja-JP" altLang="en-US" sz="2000" dirty="0"/>
              <a:t>）気分が高まる･･･素の自分を受け止めてもらうことは気持ちの良い</a:t>
            </a:r>
            <a:endParaRPr kumimoji="1" lang="en-US" altLang="ja-JP" sz="2000" dirty="0"/>
          </a:p>
          <a:p>
            <a:r>
              <a:rPr lang="ja-JP" altLang="en-US" sz="2000" dirty="0"/>
              <a:t>　　　　</a:t>
            </a:r>
            <a:r>
              <a:rPr kumimoji="1" lang="ja-JP" altLang="en-US" sz="2000" dirty="0"/>
              <a:t>体験。</a:t>
            </a:r>
          </a:p>
          <a:p>
            <a:r>
              <a:rPr kumimoji="1" lang="ja-JP" altLang="en-US" sz="2000" dirty="0"/>
              <a:t>　 ②具体的な見通しを立てる（やる気が空回りしないように）</a:t>
            </a:r>
          </a:p>
          <a:p>
            <a:r>
              <a:rPr kumimoji="1" lang="ja-JP" altLang="en-US" sz="2000" dirty="0"/>
              <a:t>　    </a:t>
            </a:r>
            <a:r>
              <a:rPr kumimoji="1" lang="en-US" altLang="ja-JP" sz="2000" dirty="0"/>
              <a:t>ⅰ</a:t>
            </a:r>
            <a:r>
              <a:rPr kumimoji="1" lang="ja-JP" altLang="en-US" sz="2000" dirty="0"/>
              <a:t>）現状を理解する　　</a:t>
            </a:r>
            <a:r>
              <a:rPr kumimoji="1" lang="en-US" altLang="ja-JP" sz="2000" dirty="0"/>
              <a:t>ⅲ</a:t>
            </a:r>
            <a:r>
              <a:rPr kumimoji="1" lang="ja-JP" altLang="en-US" sz="2000" dirty="0"/>
              <a:t>）現状と理想の「差」を認識する</a:t>
            </a:r>
          </a:p>
          <a:p>
            <a:r>
              <a:rPr kumimoji="1" lang="ja-JP" altLang="en-US" sz="2000" dirty="0"/>
              <a:t>　　</a:t>
            </a:r>
            <a:r>
              <a:rPr kumimoji="1" lang="en-US" altLang="ja-JP" sz="2000" dirty="0"/>
              <a:t>ⅱ</a:t>
            </a:r>
            <a:r>
              <a:rPr kumimoji="1" lang="ja-JP" altLang="en-US" sz="2000" dirty="0"/>
              <a:t>）理想を思い描く　　</a:t>
            </a:r>
            <a:r>
              <a:rPr kumimoji="1" lang="en-US" altLang="ja-JP" sz="2000" dirty="0"/>
              <a:t>ⅳ</a:t>
            </a:r>
            <a:r>
              <a:rPr kumimoji="1" lang="ja-JP" altLang="en-US" sz="2000" dirty="0"/>
              <a:t>）その「差」を埋めるための行動を起こす</a:t>
            </a:r>
          </a:p>
          <a:p>
            <a:r>
              <a:rPr kumimoji="1" lang="ja-JP" altLang="en-US" sz="2000" dirty="0"/>
              <a:t>　　悩みという漠然としたものを「差」という分かりやすいものに変換し、</a:t>
            </a:r>
            <a:endParaRPr kumimoji="1" lang="en-US" altLang="ja-JP" sz="2000" dirty="0"/>
          </a:p>
          <a:p>
            <a:r>
              <a:rPr lang="ja-JP" altLang="en-US" sz="2000" dirty="0"/>
              <a:t>　　</a:t>
            </a:r>
            <a:r>
              <a:rPr kumimoji="1" lang="ja-JP" altLang="en-US" sz="2000" dirty="0"/>
              <a:t>埋める道のりがあるかどうかを認識する。現在地と目的地の認識が</a:t>
            </a:r>
            <a:endParaRPr kumimoji="1" lang="en-US" altLang="ja-JP" sz="2000" dirty="0"/>
          </a:p>
          <a:p>
            <a:r>
              <a:rPr lang="ja-JP" altLang="en-US" sz="2000" dirty="0"/>
              <a:t>　　</a:t>
            </a:r>
            <a:r>
              <a:rPr kumimoji="1" lang="ja-JP" altLang="en-US" sz="2000" dirty="0"/>
              <a:t>スタート。</a:t>
            </a:r>
          </a:p>
          <a:p>
            <a:endParaRPr kumimoji="1" lang="ja-JP" altLang="en-US" dirty="0"/>
          </a:p>
        </p:txBody>
      </p:sp>
      <p:sp>
        <p:nvSpPr>
          <p:cNvPr id="4" name="スライド番号プレースホルダー 3">
            <a:extLst>
              <a:ext uri="{FF2B5EF4-FFF2-40B4-BE49-F238E27FC236}">
                <a16:creationId xmlns:a16="http://schemas.microsoft.com/office/drawing/2014/main" id="{6E15029B-44A3-67AF-3CF4-0A8E74D3960A}"/>
              </a:ext>
            </a:extLst>
          </p:cNvPr>
          <p:cNvSpPr>
            <a:spLocks noGrp="1"/>
          </p:cNvSpPr>
          <p:nvPr>
            <p:ph type="sldNum" sz="quarter" idx="12"/>
          </p:nvPr>
        </p:nvSpPr>
        <p:spPr/>
        <p:txBody>
          <a:bodyPr/>
          <a:lstStyle/>
          <a:p>
            <a:pPr>
              <a:defRPr/>
            </a:pPr>
            <a:fld id="{87C66881-5A60-45A5-BDC0-34FF6071E735}" type="slidenum">
              <a:rPr lang="ja-JP" altLang="en-US" smtClean="0"/>
              <a:pPr>
                <a:defRPr/>
              </a:pPr>
              <a:t>34</a:t>
            </a:fld>
            <a:endParaRPr lang="ja-JP" altLang="en-US"/>
          </a:p>
        </p:txBody>
      </p:sp>
    </p:spTree>
    <p:extLst>
      <p:ext uri="{BB962C8B-B14F-4D97-AF65-F5344CB8AC3E}">
        <p14:creationId xmlns:p14="http://schemas.microsoft.com/office/powerpoint/2010/main" val="39899219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ECB24E98-AAB4-948B-123A-E2EF8C91D946}"/>
              </a:ext>
            </a:extLst>
          </p:cNvPr>
          <p:cNvSpPr>
            <a:spLocks noGrp="1"/>
          </p:cNvSpPr>
          <p:nvPr>
            <p:ph type="body" idx="1"/>
          </p:nvPr>
        </p:nvSpPr>
        <p:spPr>
          <a:xfrm>
            <a:off x="179512" y="188640"/>
            <a:ext cx="8784976" cy="5901011"/>
          </a:xfrm>
        </p:spPr>
        <p:txBody>
          <a:bodyPr>
            <a:normAutofit lnSpcReduction="10000"/>
          </a:bodyPr>
          <a:lstStyle/>
          <a:p>
            <a:r>
              <a:rPr kumimoji="1" lang="ja-JP" altLang="en-US" sz="2000" b="1" dirty="0"/>
              <a:t>Ｓ２２ 変化について知る（変化のプロセスについて）</a:t>
            </a:r>
          </a:p>
          <a:p>
            <a:r>
              <a:rPr kumimoji="1" lang="ja-JP" altLang="en-US" sz="2000" dirty="0"/>
              <a:t>　 ①変化とは何か？</a:t>
            </a:r>
          </a:p>
          <a:p>
            <a:r>
              <a:rPr kumimoji="1" lang="ja-JP" altLang="en-US" sz="2000" dirty="0"/>
              <a:t>　　 相談の前と後で何か違いがあるということ。　要素は</a:t>
            </a:r>
          </a:p>
          <a:p>
            <a:r>
              <a:rPr kumimoji="1" lang="ja-JP" altLang="en-US" sz="2000" dirty="0"/>
              <a:t>　　</a:t>
            </a:r>
            <a:r>
              <a:rPr kumimoji="1" lang="en-US" altLang="ja-JP" sz="2000" dirty="0"/>
              <a:t>ⅰ</a:t>
            </a:r>
            <a:r>
              <a:rPr kumimoji="1" lang="ja-JP" altLang="en-US" sz="2000" dirty="0"/>
              <a:t>）知識が変化する　　</a:t>
            </a:r>
            <a:r>
              <a:rPr kumimoji="1" lang="en-US" altLang="ja-JP" sz="2000" dirty="0"/>
              <a:t>ⅱ</a:t>
            </a:r>
            <a:r>
              <a:rPr kumimoji="1" lang="ja-JP" altLang="en-US" sz="2000" dirty="0"/>
              <a:t>）考え・認識が変化する</a:t>
            </a:r>
          </a:p>
          <a:p>
            <a:r>
              <a:rPr kumimoji="1" lang="ja-JP" altLang="en-US" sz="2000" dirty="0"/>
              <a:t>　　</a:t>
            </a:r>
            <a:r>
              <a:rPr kumimoji="1" lang="en-US" altLang="ja-JP" sz="2000" dirty="0"/>
              <a:t>ⅲ</a:t>
            </a:r>
            <a:r>
              <a:rPr kumimoji="1" lang="ja-JP" altLang="en-US" sz="2000" dirty="0"/>
              <a:t>）気持（感情）が変化する　　</a:t>
            </a:r>
            <a:r>
              <a:rPr kumimoji="1" lang="en-US" altLang="ja-JP" sz="2000" dirty="0"/>
              <a:t>ⅳ</a:t>
            </a:r>
            <a:r>
              <a:rPr kumimoji="1" lang="ja-JP" altLang="en-US" sz="2000" dirty="0"/>
              <a:t>）行動が変化する</a:t>
            </a:r>
          </a:p>
          <a:p>
            <a:r>
              <a:rPr kumimoji="1" lang="ja-JP" altLang="en-US" sz="2000" dirty="0"/>
              <a:t>　     </a:t>
            </a:r>
            <a:r>
              <a:rPr kumimoji="1" lang="en-US" altLang="ja-JP" sz="2000" dirty="0"/>
              <a:t>ⅴ</a:t>
            </a:r>
            <a:r>
              <a:rPr kumimoji="1" lang="ja-JP" altLang="en-US" sz="2000" dirty="0"/>
              <a:t>）生活・状況が変化する　　　</a:t>
            </a:r>
            <a:r>
              <a:rPr kumimoji="1" lang="en-US" altLang="ja-JP" sz="2000" dirty="0"/>
              <a:t>ⅵ</a:t>
            </a:r>
            <a:r>
              <a:rPr kumimoji="1" lang="ja-JP" altLang="en-US" sz="2000" dirty="0"/>
              <a:t>）余暇が変化する</a:t>
            </a:r>
          </a:p>
          <a:p>
            <a:r>
              <a:rPr kumimoji="1" lang="ja-JP" altLang="en-US" sz="2000" dirty="0"/>
              <a:t>　　 </a:t>
            </a:r>
            <a:r>
              <a:rPr kumimoji="1" lang="en-US" altLang="ja-JP" sz="2000" dirty="0"/>
              <a:t>ⅶ</a:t>
            </a:r>
            <a:r>
              <a:rPr kumimoji="1" lang="ja-JP" altLang="en-US" sz="2000" dirty="0"/>
              <a:t>）環境が変化する　　</a:t>
            </a:r>
            <a:r>
              <a:rPr kumimoji="1" lang="en-US" altLang="ja-JP" sz="2000" dirty="0"/>
              <a:t>ⅷ</a:t>
            </a:r>
            <a:r>
              <a:rPr kumimoji="1" lang="ja-JP" altLang="en-US" sz="2000" dirty="0"/>
              <a:t>）習慣が変化する</a:t>
            </a:r>
          </a:p>
          <a:p>
            <a:r>
              <a:rPr kumimoji="1" lang="ja-JP" altLang="en-US" sz="2000" dirty="0"/>
              <a:t>　 ②変化のプロセスは二通り</a:t>
            </a:r>
          </a:p>
          <a:p>
            <a:r>
              <a:rPr kumimoji="1" lang="ja-JP" altLang="en-US" sz="2000" dirty="0"/>
              <a:t>　　</a:t>
            </a:r>
            <a:r>
              <a:rPr kumimoji="1" lang="en-US" altLang="ja-JP" sz="2000" dirty="0"/>
              <a:t>ⅰ</a:t>
            </a:r>
            <a:r>
              <a:rPr kumimoji="1" lang="ja-JP" altLang="en-US" sz="2000" dirty="0"/>
              <a:t>）内側から変わる</a:t>
            </a:r>
          </a:p>
          <a:p>
            <a:r>
              <a:rPr kumimoji="1" lang="ja-JP" altLang="en-US" sz="2000" dirty="0"/>
              <a:t>　　</a:t>
            </a:r>
            <a:r>
              <a:rPr kumimoji="1" lang="en-US" altLang="ja-JP" sz="2000" dirty="0"/>
              <a:t>ⅱ</a:t>
            </a:r>
            <a:r>
              <a:rPr kumimoji="1" lang="ja-JP" altLang="en-US" sz="2000" dirty="0"/>
              <a:t>）外側から変わる</a:t>
            </a:r>
          </a:p>
          <a:p>
            <a:r>
              <a:rPr kumimoji="1" lang="ja-JP" altLang="en-US" sz="2000" dirty="0"/>
              <a:t>　 ③内側から変わるプロセス</a:t>
            </a:r>
          </a:p>
          <a:p>
            <a:r>
              <a:rPr kumimoji="1" lang="ja-JP" altLang="en-US" sz="2000" dirty="0"/>
              <a:t>　　感情の変化→知識・認識の変化→行動の変化</a:t>
            </a:r>
          </a:p>
          <a:p>
            <a:r>
              <a:rPr kumimoji="1" lang="ja-JP" altLang="en-US" sz="2000" dirty="0"/>
              <a:t>　　この悩みは解決したい→できそうだ→じゃあやってみよう</a:t>
            </a:r>
            <a:endParaRPr kumimoji="1" lang="en-US" altLang="ja-JP" sz="2000" dirty="0"/>
          </a:p>
          <a:p>
            <a:r>
              <a:rPr kumimoji="1" lang="ja-JP" altLang="en-US" sz="2000" dirty="0"/>
              <a:t>　 ④外側から変わるプロセス</a:t>
            </a:r>
          </a:p>
          <a:p>
            <a:r>
              <a:rPr kumimoji="1" lang="ja-JP" altLang="en-US" sz="2000" dirty="0"/>
              <a:t>　　 行動の変化→知識・認識の変化→感情の変化</a:t>
            </a:r>
          </a:p>
          <a:p>
            <a:r>
              <a:rPr kumimoji="1" lang="ja-JP" altLang="en-US" sz="2000" dirty="0"/>
              <a:t>　　 ある種の強制力で行動を変えて</a:t>
            </a:r>
          </a:p>
          <a:p>
            <a:endParaRPr kumimoji="1" lang="ja-JP" altLang="en-US" sz="2000" dirty="0"/>
          </a:p>
          <a:p>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74F3DCFD-DEC1-E2F2-2D8E-904BBD76570C}"/>
              </a:ext>
            </a:extLst>
          </p:cNvPr>
          <p:cNvSpPr>
            <a:spLocks noGrp="1"/>
          </p:cNvSpPr>
          <p:nvPr>
            <p:ph type="sldNum" sz="quarter" idx="12"/>
          </p:nvPr>
        </p:nvSpPr>
        <p:spPr>
          <a:xfrm>
            <a:off x="6732240" y="116632"/>
            <a:ext cx="2057400" cy="365125"/>
          </a:xfrm>
        </p:spPr>
        <p:txBody>
          <a:bodyPr/>
          <a:lstStyle/>
          <a:p>
            <a:pPr>
              <a:defRPr/>
            </a:pPr>
            <a:fld id="{87C66881-5A60-45A5-BDC0-34FF6071E735}" type="slidenum">
              <a:rPr lang="ja-JP" altLang="en-US" smtClean="0"/>
              <a:pPr>
                <a:defRPr/>
              </a:pPr>
              <a:t>35</a:t>
            </a:fld>
            <a:endParaRPr lang="ja-JP" altLang="en-US"/>
          </a:p>
        </p:txBody>
      </p:sp>
    </p:spTree>
    <p:extLst>
      <p:ext uri="{BB962C8B-B14F-4D97-AF65-F5344CB8AC3E}">
        <p14:creationId xmlns:p14="http://schemas.microsoft.com/office/powerpoint/2010/main" val="4302814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288022C4-51B5-D8B9-FBF6-431B88EFCE41}"/>
              </a:ext>
            </a:extLst>
          </p:cNvPr>
          <p:cNvSpPr>
            <a:spLocks noGrp="1"/>
          </p:cNvSpPr>
          <p:nvPr>
            <p:ph type="body" idx="1"/>
          </p:nvPr>
        </p:nvSpPr>
        <p:spPr>
          <a:xfrm>
            <a:off x="107504" y="980728"/>
            <a:ext cx="8928992" cy="5667128"/>
          </a:xfrm>
        </p:spPr>
        <p:txBody>
          <a:bodyPr>
            <a:normAutofit fontScale="92500" lnSpcReduction="20000"/>
          </a:bodyPr>
          <a:lstStyle/>
          <a:p>
            <a:r>
              <a:rPr kumimoji="1" lang="ja-JP" altLang="en-US" dirty="0"/>
              <a:t>　</a:t>
            </a:r>
            <a:r>
              <a:rPr kumimoji="1" lang="ja-JP" altLang="en-US" sz="2100" dirty="0"/>
              <a:t>⑤必要な変化を把握する（差を知ることが変化の第</a:t>
            </a:r>
            <a:r>
              <a:rPr kumimoji="1" lang="en-US" altLang="ja-JP" sz="2100" dirty="0"/>
              <a:t>1</a:t>
            </a:r>
            <a:r>
              <a:rPr kumimoji="1" lang="ja-JP" altLang="en-US" sz="2100" dirty="0"/>
              <a:t>歩）</a:t>
            </a:r>
          </a:p>
          <a:p>
            <a:r>
              <a:rPr kumimoji="1" lang="ja-JP" altLang="en-US" sz="2100" dirty="0"/>
              <a:t>　　　 理想の状態－相談者の現状＝必要な変化</a:t>
            </a:r>
          </a:p>
          <a:p>
            <a:r>
              <a:rPr kumimoji="1" lang="ja-JP" altLang="en-US" sz="2100" dirty="0"/>
              <a:t>　 ⑥どこまで関わるのか（関わりの濃さの判断基準）</a:t>
            </a:r>
          </a:p>
          <a:p>
            <a:r>
              <a:rPr kumimoji="1" lang="ja-JP" altLang="en-US" sz="2100" dirty="0"/>
              <a:t>　　　 相談者の意欲</a:t>
            </a:r>
            <a:r>
              <a:rPr kumimoji="1" lang="en-US" altLang="ja-JP" sz="2100" dirty="0"/>
              <a:t>×</a:t>
            </a:r>
            <a:r>
              <a:rPr kumimoji="1" lang="ja-JP" altLang="en-US" sz="2100" dirty="0"/>
              <a:t>相談者の力</a:t>
            </a:r>
            <a:r>
              <a:rPr kumimoji="1" lang="en-US" altLang="ja-JP" sz="2100" dirty="0"/>
              <a:t>×</a:t>
            </a:r>
            <a:r>
              <a:rPr kumimoji="1" lang="ja-JP" altLang="en-US" sz="2100" dirty="0"/>
              <a:t>変化の難易度</a:t>
            </a:r>
          </a:p>
          <a:p>
            <a:r>
              <a:rPr kumimoji="1" lang="ja-JP" altLang="en-US" sz="2100" b="1" dirty="0"/>
              <a:t>Ｓ２３ 変化のツボを理解する（思考の傾向</a:t>
            </a:r>
            <a:r>
              <a:rPr kumimoji="1" lang="en-US" altLang="ja-JP" sz="2100" b="1" dirty="0"/>
              <a:t>×</a:t>
            </a:r>
            <a:r>
              <a:rPr kumimoji="1" lang="ja-JP" altLang="en-US" sz="2100" b="1" dirty="0"/>
              <a:t>ポジショニング）</a:t>
            </a:r>
          </a:p>
          <a:p>
            <a:r>
              <a:rPr kumimoji="1" lang="ja-JP" altLang="en-US" sz="2100" dirty="0"/>
              <a:t>　 ①変化をもたらすには、相談者の立場で考える</a:t>
            </a:r>
          </a:p>
          <a:p>
            <a:r>
              <a:rPr kumimoji="1" lang="ja-JP" altLang="en-US" sz="2100" dirty="0"/>
              <a:t>　　 相談者の論理で考える</a:t>
            </a:r>
          </a:p>
          <a:p>
            <a:r>
              <a:rPr kumimoji="1" lang="ja-JP" altLang="en-US" sz="2100" dirty="0"/>
              <a:t>     ②変化にはツボがある</a:t>
            </a:r>
          </a:p>
          <a:p>
            <a:r>
              <a:rPr kumimoji="1" lang="ja-JP" altLang="en-US" sz="2100" dirty="0"/>
              <a:t>　    気持ちの変化をもたらすものは、「正しさ」だけではない。人によって</a:t>
            </a:r>
            <a:endParaRPr kumimoji="1" lang="en-US" altLang="ja-JP" sz="2100" dirty="0"/>
          </a:p>
          <a:p>
            <a:r>
              <a:rPr lang="ja-JP" altLang="en-US" sz="2100" dirty="0"/>
              <a:t>　    </a:t>
            </a:r>
            <a:r>
              <a:rPr kumimoji="1" lang="ja-JP" altLang="en-US" sz="2100" dirty="0"/>
              <a:t>アプローチは異なる</a:t>
            </a:r>
          </a:p>
          <a:p>
            <a:r>
              <a:rPr kumimoji="1" lang="ja-JP" altLang="en-US" sz="2100" dirty="0"/>
              <a:t>　 ③変化のツボはどこにある？（言葉と言葉以外のコミュニケーション）</a:t>
            </a:r>
          </a:p>
          <a:p>
            <a:r>
              <a:rPr kumimoji="1" lang="ja-JP" altLang="en-US" sz="2100" dirty="0"/>
              <a:t>　   　　　　　　　　    　　　　　　　　　　    関係者の中での立場</a:t>
            </a:r>
          </a:p>
          <a:p>
            <a:r>
              <a:rPr kumimoji="1" lang="ja-JP" altLang="en-US" sz="2100" dirty="0"/>
              <a:t>　 　 　　　　　　　　　　　　 　　　　　      （ポジショニング）</a:t>
            </a:r>
          </a:p>
          <a:p>
            <a:r>
              <a:rPr kumimoji="1" lang="ja-JP" altLang="en-US" sz="2100" dirty="0"/>
              <a:t>　 ④変化のツボ</a:t>
            </a:r>
            <a:r>
              <a:rPr kumimoji="1" lang="en-US" altLang="ja-JP" sz="2100" dirty="0"/>
              <a:t>1</a:t>
            </a:r>
            <a:r>
              <a:rPr lang="ja-JP" altLang="en-US" sz="2100" dirty="0"/>
              <a:t>  </a:t>
            </a:r>
            <a:r>
              <a:rPr kumimoji="1" lang="en-US" altLang="ja-JP" sz="2100" dirty="0"/>
              <a:t> </a:t>
            </a:r>
            <a:r>
              <a:rPr kumimoji="1" lang="ja-JP" altLang="en-US" sz="2100" dirty="0"/>
              <a:t>思考回路の傾向</a:t>
            </a:r>
          </a:p>
          <a:p>
            <a:r>
              <a:rPr kumimoji="1" lang="ja-JP" altLang="en-US" sz="2100" dirty="0"/>
              <a:t>　　どんな時に相談者は変わりやすいのか</a:t>
            </a:r>
            <a:endParaRPr kumimoji="1" lang="en-US" altLang="ja-JP" sz="2100" dirty="0"/>
          </a:p>
          <a:p>
            <a:r>
              <a:rPr kumimoji="1" lang="ja-JP" altLang="en-US" sz="2100" dirty="0"/>
              <a:t>　 ⑤変化のツボ</a:t>
            </a:r>
            <a:r>
              <a:rPr kumimoji="1" lang="en-US" altLang="ja-JP" sz="2100" dirty="0"/>
              <a:t>2   </a:t>
            </a:r>
            <a:r>
              <a:rPr kumimoji="1" lang="ja-JP" altLang="en-US" sz="2100" dirty="0"/>
              <a:t>関係者の中での立場（ポジショニング）</a:t>
            </a:r>
          </a:p>
          <a:p>
            <a:r>
              <a:rPr kumimoji="1" lang="ja-JP" altLang="en-US" sz="2100" dirty="0"/>
              <a:t>　　思考回路の傾向は人間関係の中で変わってくる</a:t>
            </a:r>
          </a:p>
          <a:p>
            <a:endParaRPr kumimoji="1" lang="en-US" altLang="ja-JP" sz="2100" dirty="0"/>
          </a:p>
          <a:p>
            <a:endParaRPr kumimoji="1" lang="en-US" altLang="ja-JP" sz="2200" dirty="0"/>
          </a:p>
          <a:p>
            <a:endParaRPr kumimoji="1" lang="en-US" altLang="ja-JP" sz="2200" dirty="0"/>
          </a:p>
          <a:p>
            <a:endParaRPr kumimoji="1" lang="ja-JP" altLang="en-US" sz="2200" dirty="0"/>
          </a:p>
          <a:p>
            <a:endParaRPr kumimoji="1" lang="ja-JP" altLang="en-US" dirty="0"/>
          </a:p>
        </p:txBody>
      </p:sp>
      <p:sp>
        <p:nvSpPr>
          <p:cNvPr id="4" name="スライド番号プレースホルダー 3">
            <a:extLst>
              <a:ext uri="{FF2B5EF4-FFF2-40B4-BE49-F238E27FC236}">
                <a16:creationId xmlns:a16="http://schemas.microsoft.com/office/drawing/2014/main" id="{824A2257-0364-C3C3-C29B-F9E7409E5247}"/>
              </a:ext>
            </a:extLst>
          </p:cNvPr>
          <p:cNvSpPr>
            <a:spLocks noGrp="1"/>
          </p:cNvSpPr>
          <p:nvPr>
            <p:ph type="sldNum" sz="quarter" idx="12"/>
          </p:nvPr>
        </p:nvSpPr>
        <p:spPr/>
        <p:txBody>
          <a:bodyPr/>
          <a:lstStyle/>
          <a:p>
            <a:pPr>
              <a:defRPr/>
            </a:pPr>
            <a:fld id="{87C66881-5A60-45A5-BDC0-34FF6071E735}" type="slidenum">
              <a:rPr lang="ja-JP" altLang="en-US" smtClean="0"/>
              <a:pPr>
                <a:defRPr/>
              </a:pPr>
              <a:t>36</a:t>
            </a:fld>
            <a:endParaRPr lang="ja-JP" altLang="en-US"/>
          </a:p>
        </p:txBody>
      </p:sp>
      <p:sp>
        <p:nvSpPr>
          <p:cNvPr id="2" name="正方形/長方形 1">
            <a:extLst>
              <a:ext uri="{FF2B5EF4-FFF2-40B4-BE49-F238E27FC236}">
                <a16:creationId xmlns:a16="http://schemas.microsoft.com/office/drawing/2014/main" id="{E4FEF946-E673-79B7-F3A5-855C31D250A4}"/>
              </a:ext>
            </a:extLst>
          </p:cNvPr>
          <p:cNvSpPr/>
          <p:nvPr/>
        </p:nvSpPr>
        <p:spPr>
          <a:xfrm>
            <a:off x="539552" y="4509120"/>
            <a:ext cx="4824536"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rPr>
              <a:t> 変化のツボ＝相談者の思考回路の傾向</a:t>
            </a:r>
            <a:r>
              <a:rPr kumimoji="1" lang="en-US" altLang="ja-JP" sz="2000" dirty="0">
                <a:solidFill>
                  <a:schemeClr val="tx1"/>
                </a:solidFill>
              </a:rPr>
              <a:t>× </a:t>
            </a:r>
            <a:endParaRPr kumimoji="1" lang="ja-JP" altLang="en-US" sz="2000" dirty="0">
              <a:solidFill>
                <a:schemeClr val="tx1"/>
              </a:solidFill>
            </a:endParaRPr>
          </a:p>
        </p:txBody>
      </p:sp>
    </p:spTree>
    <p:extLst>
      <p:ext uri="{BB962C8B-B14F-4D97-AF65-F5344CB8AC3E}">
        <p14:creationId xmlns:p14="http://schemas.microsoft.com/office/powerpoint/2010/main" val="5151626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CEFE57BD-1116-88BD-F627-F418A3F8C938}"/>
              </a:ext>
            </a:extLst>
          </p:cNvPr>
          <p:cNvSpPr>
            <a:spLocks noGrp="1"/>
          </p:cNvSpPr>
          <p:nvPr>
            <p:ph type="body" idx="1"/>
          </p:nvPr>
        </p:nvSpPr>
        <p:spPr>
          <a:xfrm>
            <a:off x="107504" y="188640"/>
            <a:ext cx="8928992" cy="5904656"/>
          </a:xfrm>
        </p:spPr>
        <p:txBody>
          <a:bodyPr>
            <a:normAutofit fontScale="92500"/>
          </a:bodyPr>
          <a:lstStyle/>
          <a:p>
            <a:r>
              <a:rPr kumimoji="1" lang="ja-JP" altLang="en-US" sz="2200" b="1" dirty="0"/>
              <a:t>Ｓ２４ 考えの「クセ」を把握する（</a:t>
            </a:r>
            <a:r>
              <a:rPr kumimoji="1" lang="en-US" altLang="ja-JP" sz="2200" b="1" dirty="0"/>
              <a:t>7</a:t>
            </a:r>
            <a:r>
              <a:rPr kumimoji="1" lang="ja-JP" altLang="en-US" sz="2200" b="1" dirty="0"/>
              <a:t>つのポイント）</a:t>
            </a:r>
          </a:p>
          <a:p>
            <a:r>
              <a:rPr kumimoji="1" lang="ja-JP" altLang="en-US" sz="2200" dirty="0"/>
              <a:t>    相談者の思考の「クセ」を見抜こう</a:t>
            </a:r>
          </a:p>
          <a:p>
            <a:r>
              <a:rPr lang="ja-JP" altLang="en-US" sz="2200" dirty="0"/>
              <a:t>    </a:t>
            </a:r>
            <a:r>
              <a:rPr kumimoji="1" lang="ja-JP" altLang="en-US" sz="2200" dirty="0"/>
              <a:t>心に響くアプローチは相談者一人ひとり違う</a:t>
            </a:r>
          </a:p>
          <a:p>
            <a:r>
              <a:rPr kumimoji="1" lang="ja-JP" altLang="en-US" sz="2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①</a:t>
            </a:r>
            <a:r>
              <a:rPr kumimoji="1" lang="ja-JP" altLang="en-US" sz="2200" dirty="0"/>
              <a:t>自立心</a:t>
            </a:r>
            <a:r>
              <a:rPr kumimoji="1" lang="en-US" altLang="ja-JP" sz="2200" dirty="0"/>
              <a:t>―</a:t>
            </a:r>
            <a:r>
              <a:rPr kumimoji="1" lang="ja-JP" altLang="en-US" sz="2200" dirty="0"/>
              <a:t>依存心</a:t>
            </a:r>
          </a:p>
          <a:p>
            <a:r>
              <a:rPr kumimoji="1" lang="ja-JP" altLang="en-US" sz="2200" dirty="0"/>
              <a:t>　   自立心･･･自分なりに考え、自らの責任のもと選択し、人生を歩んでいる。</a:t>
            </a:r>
            <a:endParaRPr kumimoji="1" lang="en-US" altLang="ja-JP" sz="2200" dirty="0"/>
          </a:p>
          <a:p>
            <a:r>
              <a:rPr kumimoji="1" lang="ja-JP" altLang="en-US" sz="2200" dirty="0"/>
              <a:t> 　   依存心･･･考えることを放棄し、他者に人生を委ねている。</a:t>
            </a:r>
          </a:p>
          <a:p>
            <a:r>
              <a:rPr kumimoji="1" lang="ja-JP" altLang="en-US" sz="2200" dirty="0"/>
              <a:t>　   自立心が強ければ選択肢を提供し、選択をしてもらう。依存心が強けれ</a:t>
            </a:r>
            <a:endParaRPr kumimoji="1" lang="en-US" altLang="ja-JP" sz="2200" dirty="0"/>
          </a:p>
          <a:p>
            <a:r>
              <a:rPr lang="en-US" altLang="ja-JP" sz="2200" dirty="0"/>
              <a:t>        </a:t>
            </a:r>
            <a:r>
              <a:rPr kumimoji="1" lang="ja-JP" altLang="en-US" sz="2200" dirty="0"/>
              <a:t>ば、背中を押してあげるような関わりが効果的。</a:t>
            </a:r>
          </a:p>
          <a:p>
            <a:r>
              <a:rPr kumimoji="1" lang="ja-JP" altLang="en-US" sz="2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②</a:t>
            </a:r>
            <a:r>
              <a:rPr kumimoji="1" lang="ja-JP" altLang="en-US" sz="2200" dirty="0"/>
              <a:t>権威主義</a:t>
            </a:r>
            <a:r>
              <a:rPr kumimoji="1" lang="en-US" altLang="ja-JP" sz="2200" dirty="0"/>
              <a:t>―</a:t>
            </a:r>
            <a:r>
              <a:rPr kumimoji="1" lang="ja-JP" altLang="en-US" sz="2200" dirty="0"/>
              <a:t>判官びいき</a:t>
            </a:r>
          </a:p>
          <a:p>
            <a:r>
              <a:rPr kumimoji="1" lang="ja-JP" altLang="en-US" sz="2200" dirty="0"/>
              <a:t>　   権威主義･･･役所・政治家・有名人・学歴が高い人などに影響さ</a:t>
            </a:r>
            <a:r>
              <a:rPr lang="ja-JP" altLang="en-US" sz="2200" dirty="0"/>
              <a:t>れる        </a:t>
            </a:r>
            <a:endParaRPr kumimoji="1" lang="ja-JP" altLang="en-US" sz="2200" dirty="0"/>
          </a:p>
          <a:p>
            <a:r>
              <a:rPr kumimoji="1" lang="ja-JP" altLang="en-US" sz="2200" dirty="0"/>
              <a:t>　   判官びいき･･･弱い者や権威のない者に同情し応援すること</a:t>
            </a:r>
          </a:p>
          <a:p>
            <a:r>
              <a:rPr kumimoji="1" lang="ja-JP" altLang="en-US" sz="2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③</a:t>
            </a:r>
            <a:r>
              <a:rPr kumimoji="1" lang="ja-JP" altLang="en-US" sz="2200" dirty="0"/>
              <a:t>個人主義</a:t>
            </a:r>
            <a:r>
              <a:rPr kumimoji="1" lang="en-US" altLang="ja-JP" sz="2200" dirty="0"/>
              <a:t>―</a:t>
            </a:r>
            <a:r>
              <a:rPr kumimoji="1" lang="ja-JP" altLang="en-US" sz="2200" dirty="0"/>
              <a:t>全体主義</a:t>
            </a:r>
          </a:p>
          <a:p>
            <a:r>
              <a:rPr kumimoji="1" lang="ja-JP" altLang="en-US" sz="2200" dirty="0"/>
              <a:t>　   個人主義･･･物事を決める時に、個人の価値観を優先させる</a:t>
            </a:r>
          </a:p>
          <a:p>
            <a:r>
              <a:rPr kumimoji="1" lang="ja-JP" altLang="en-US" sz="2200" dirty="0"/>
              <a:t>　   全体主義･･･物事を決める時に、所属団体や世間などを優先させる</a:t>
            </a:r>
          </a:p>
          <a:p>
            <a:endParaRPr kumimoji="1" lang="ja-JP" altLang="en-US" dirty="0"/>
          </a:p>
        </p:txBody>
      </p:sp>
      <p:sp>
        <p:nvSpPr>
          <p:cNvPr id="4" name="スライド番号プレースホルダー 3">
            <a:extLst>
              <a:ext uri="{FF2B5EF4-FFF2-40B4-BE49-F238E27FC236}">
                <a16:creationId xmlns:a16="http://schemas.microsoft.com/office/drawing/2014/main" id="{0A1B4E96-9F30-AD12-9D07-6123708E60B9}"/>
              </a:ext>
            </a:extLst>
          </p:cNvPr>
          <p:cNvSpPr>
            <a:spLocks noGrp="1"/>
          </p:cNvSpPr>
          <p:nvPr>
            <p:ph type="sldNum" sz="quarter" idx="12"/>
          </p:nvPr>
        </p:nvSpPr>
        <p:spPr>
          <a:xfrm>
            <a:off x="6732240" y="188640"/>
            <a:ext cx="2057400" cy="365125"/>
          </a:xfrm>
        </p:spPr>
        <p:txBody>
          <a:bodyPr/>
          <a:lstStyle/>
          <a:p>
            <a:pPr>
              <a:defRPr/>
            </a:pPr>
            <a:fld id="{87C66881-5A60-45A5-BDC0-34FF6071E735}" type="slidenum">
              <a:rPr lang="ja-JP" altLang="en-US" smtClean="0"/>
              <a:pPr>
                <a:defRPr/>
              </a:pPr>
              <a:t>37</a:t>
            </a:fld>
            <a:endParaRPr lang="ja-JP" altLang="en-US" dirty="0"/>
          </a:p>
        </p:txBody>
      </p:sp>
    </p:spTree>
    <p:extLst>
      <p:ext uri="{BB962C8B-B14F-4D97-AF65-F5344CB8AC3E}">
        <p14:creationId xmlns:p14="http://schemas.microsoft.com/office/powerpoint/2010/main" val="38396283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EE38F4F7-8F51-3E57-ED8C-FA31D991C62D}"/>
              </a:ext>
            </a:extLst>
          </p:cNvPr>
          <p:cNvSpPr>
            <a:spLocks noGrp="1"/>
          </p:cNvSpPr>
          <p:nvPr>
            <p:ph type="body" idx="1"/>
          </p:nvPr>
        </p:nvSpPr>
        <p:spPr>
          <a:xfrm>
            <a:off x="179512" y="892473"/>
            <a:ext cx="8784976" cy="5829003"/>
          </a:xfrm>
        </p:spPr>
        <p:txBody>
          <a:bodyPr>
            <a:normAutofit/>
          </a:bodyPr>
          <a:lstStyle/>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④</a:t>
            </a:r>
            <a:r>
              <a:rPr kumimoji="1" lang="ja-JP" altLang="en-US" sz="2000" dirty="0"/>
              <a:t>理性的</a:t>
            </a:r>
            <a:r>
              <a:rPr kumimoji="1" lang="en-US" altLang="ja-JP" sz="2000" dirty="0"/>
              <a:t>―</a:t>
            </a:r>
            <a:r>
              <a:rPr kumimoji="1" lang="ja-JP" altLang="en-US" sz="2000" dirty="0"/>
              <a:t>感情的</a:t>
            </a:r>
          </a:p>
          <a:p>
            <a:r>
              <a:rPr kumimoji="1" lang="ja-JP" altLang="en-US" sz="2000" dirty="0"/>
              <a:t>　   理性的･･･理詰めでしっかりと伝える</a:t>
            </a:r>
          </a:p>
          <a:p>
            <a:r>
              <a:rPr kumimoji="1" lang="ja-JP" altLang="en-US" sz="2000" dirty="0"/>
              <a:t>　   感情的･･･気持ちに共感する</a:t>
            </a:r>
          </a:p>
          <a:p>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⑤</a:t>
            </a:r>
            <a:r>
              <a:rPr kumimoji="1" lang="ja-JP" altLang="en-US" sz="2000" dirty="0"/>
              <a:t>実利的</a:t>
            </a:r>
            <a:r>
              <a:rPr kumimoji="1" lang="en-US" altLang="ja-JP" sz="2000" dirty="0"/>
              <a:t>―</a:t>
            </a:r>
            <a:r>
              <a:rPr kumimoji="1" lang="ja-JP" altLang="en-US" sz="2000" dirty="0"/>
              <a:t>形式的</a:t>
            </a:r>
          </a:p>
          <a:p>
            <a:r>
              <a:rPr kumimoji="1" lang="ja-JP" altLang="en-US" sz="2000" dirty="0"/>
              <a:t>　   実利的･･･結果を重視する</a:t>
            </a:r>
          </a:p>
          <a:p>
            <a:r>
              <a:rPr kumimoji="1" lang="ja-JP" altLang="en-US" sz="2000" dirty="0"/>
              <a:t>　   形式的･･･経過（プロセス）を重視する</a:t>
            </a:r>
          </a:p>
          <a:p>
            <a:r>
              <a:rPr kumimoji="1" lang="ja-JP" altLang="en-US" sz="2000" dirty="0"/>
              <a:t>   </a:t>
            </a:r>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⑥</a:t>
            </a:r>
            <a:r>
              <a:rPr kumimoji="1" lang="ja-JP" altLang="en-US" sz="2000" dirty="0"/>
              <a:t>自己的</a:t>
            </a:r>
            <a:r>
              <a:rPr kumimoji="1" lang="en-US" altLang="ja-JP" sz="2000" dirty="0"/>
              <a:t>―</a:t>
            </a:r>
            <a:r>
              <a:rPr kumimoji="1" lang="ja-JP" altLang="en-US" sz="2000" dirty="0"/>
              <a:t>利他的</a:t>
            </a:r>
          </a:p>
          <a:p>
            <a:r>
              <a:rPr kumimoji="1" lang="ja-JP" altLang="en-US" sz="2000" dirty="0"/>
              <a:t>　   自己的･･･自分に利益があることに注目</a:t>
            </a:r>
          </a:p>
          <a:p>
            <a:r>
              <a:rPr kumimoji="1" lang="ja-JP" altLang="en-US" sz="2000" dirty="0"/>
              <a:t>　   利他的･･･他者に利益があることに注目</a:t>
            </a:r>
          </a:p>
          <a:p>
            <a:r>
              <a:rPr kumimoji="1" lang="ja-JP" altLang="en-US" sz="2000" dirty="0"/>
              <a:t>   </a:t>
            </a:r>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⑦</a:t>
            </a:r>
            <a:r>
              <a:rPr kumimoji="1" lang="ja-JP" altLang="en-US" sz="2000" dirty="0"/>
              <a:t>楽観的</a:t>
            </a:r>
            <a:r>
              <a:rPr kumimoji="1" lang="en-US" altLang="ja-JP" sz="2000" dirty="0"/>
              <a:t>―</a:t>
            </a:r>
            <a:r>
              <a:rPr kumimoji="1" lang="ja-JP" altLang="en-US" sz="2000" dirty="0"/>
              <a:t>悲観的</a:t>
            </a:r>
          </a:p>
          <a:p>
            <a:r>
              <a:rPr kumimoji="1" lang="ja-JP" altLang="en-US" sz="2000" dirty="0"/>
              <a:t>　   楽観的･･･肯定的・前向きか</a:t>
            </a:r>
          </a:p>
          <a:p>
            <a:r>
              <a:rPr kumimoji="1" lang="ja-JP" altLang="en-US" sz="2000" dirty="0"/>
              <a:t>　   悲観的･･･否定的・後ろ向きか</a:t>
            </a:r>
          </a:p>
          <a:p>
            <a:r>
              <a:rPr kumimoji="1" lang="ja-JP" altLang="en-US" sz="2000" dirty="0"/>
              <a:t>    現在の状況（事実）を客観的な立場から把握し、主観とのギャップを</a:t>
            </a:r>
            <a:endParaRPr kumimoji="1" lang="en-US" altLang="ja-JP" sz="2000" dirty="0"/>
          </a:p>
          <a:p>
            <a:r>
              <a:rPr lang="en-US" altLang="ja-JP" sz="2000" dirty="0"/>
              <a:t>    </a:t>
            </a:r>
            <a:r>
              <a:rPr kumimoji="1" lang="ja-JP" altLang="en-US" sz="2000" dirty="0"/>
              <a:t>明らかにしてあげる。</a:t>
            </a:r>
          </a:p>
          <a:p>
            <a:endParaRPr kumimoji="1" lang="ja-JP" altLang="en-US" dirty="0"/>
          </a:p>
        </p:txBody>
      </p:sp>
      <p:sp>
        <p:nvSpPr>
          <p:cNvPr id="4" name="スライド番号プレースホルダー 3">
            <a:extLst>
              <a:ext uri="{FF2B5EF4-FFF2-40B4-BE49-F238E27FC236}">
                <a16:creationId xmlns:a16="http://schemas.microsoft.com/office/drawing/2014/main" id="{471B765A-E4E8-B03B-1DB9-E7F7C53C0800}"/>
              </a:ext>
            </a:extLst>
          </p:cNvPr>
          <p:cNvSpPr>
            <a:spLocks noGrp="1"/>
          </p:cNvSpPr>
          <p:nvPr>
            <p:ph type="sldNum" sz="quarter" idx="12"/>
          </p:nvPr>
        </p:nvSpPr>
        <p:spPr/>
        <p:txBody>
          <a:bodyPr/>
          <a:lstStyle/>
          <a:p>
            <a:pPr>
              <a:defRPr/>
            </a:pPr>
            <a:fld id="{87C66881-5A60-45A5-BDC0-34FF6071E735}" type="slidenum">
              <a:rPr lang="ja-JP" altLang="en-US" smtClean="0"/>
              <a:pPr>
                <a:defRPr/>
              </a:pPr>
              <a:t>38</a:t>
            </a:fld>
            <a:endParaRPr lang="ja-JP" altLang="en-US"/>
          </a:p>
        </p:txBody>
      </p:sp>
    </p:spTree>
    <p:extLst>
      <p:ext uri="{BB962C8B-B14F-4D97-AF65-F5344CB8AC3E}">
        <p14:creationId xmlns:p14="http://schemas.microsoft.com/office/powerpoint/2010/main" val="1173146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C3282A6-3284-4471-A9E1-7FC286CC4DEA}"/>
              </a:ext>
            </a:extLst>
          </p:cNvPr>
          <p:cNvSpPr>
            <a:spLocks noGrp="1"/>
          </p:cNvSpPr>
          <p:nvPr>
            <p:ph type="sldNum" sz="quarter" idx="12"/>
          </p:nvPr>
        </p:nvSpPr>
        <p:spPr>
          <a:xfrm>
            <a:off x="6876256" y="150094"/>
            <a:ext cx="2057400" cy="365125"/>
          </a:xfrm>
        </p:spPr>
        <p:txBody>
          <a:bodyPr/>
          <a:lstStyle/>
          <a:p>
            <a:pPr>
              <a:defRPr/>
            </a:pPr>
            <a:fld id="{0F158CB9-21CC-484F-B0A4-95961B853DED}" type="slidenum">
              <a:rPr lang="ja-JP" altLang="en-US" smtClean="0"/>
              <a:pPr>
                <a:defRPr/>
              </a:pPr>
              <a:t>3</a:t>
            </a:fld>
            <a:endParaRPr lang="ja-JP" altLang="en-US" dirty="0"/>
          </a:p>
        </p:txBody>
      </p:sp>
      <p:sp>
        <p:nvSpPr>
          <p:cNvPr id="3" name="テキスト ボックス 2">
            <a:extLst>
              <a:ext uri="{FF2B5EF4-FFF2-40B4-BE49-F238E27FC236}">
                <a16:creationId xmlns:a16="http://schemas.microsoft.com/office/drawing/2014/main" id="{FE11E3DE-EE71-470A-A7F3-31969277A4F9}"/>
              </a:ext>
            </a:extLst>
          </p:cNvPr>
          <p:cNvSpPr txBox="1"/>
          <p:nvPr/>
        </p:nvSpPr>
        <p:spPr>
          <a:xfrm>
            <a:off x="4067944" y="2348880"/>
            <a:ext cx="2016224" cy="369332"/>
          </a:xfrm>
          <a:prstGeom prst="rect">
            <a:avLst/>
          </a:prstGeom>
          <a:noFill/>
        </p:spPr>
        <p:txBody>
          <a:bodyPr wrap="square" rtlCol="0">
            <a:spAutoFit/>
          </a:bodyPr>
          <a:lstStyle/>
          <a:p>
            <a:endParaRPr kumimoji="1" lang="ja-JP" altLang="en-US" dirty="0"/>
          </a:p>
        </p:txBody>
      </p:sp>
      <p:sp>
        <p:nvSpPr>
          <p:cNvPr id="4" name="テキスト ボックス 3">
            <a:extLst>
              <a:ext uri="{FF2B5EF4-FFF2-40B4-BE49-F238E27FC236}">
                <a16:creationId xmlns:a16="http://schemas.microsoft.com/office/drawing/2014/main" id="{7C5184E4-AA49-4621-BD9D-00CCDAE26147}"/>
              </a:ext>
            </a:extLst>
          </p:cNvPr>
          <p:cNvSpPr txBox="1"/>
          <p:nvPr/>
        </p:nvSpPr>
        <p:spPr>
          <a:xfrm>
            <a:off x="4427984" y="2348880"/>
            <a:ext cx="184731" cy="369332"/>
          </a:xfrm>
          <a:prstGeom prst="rect">
            <a:avLst/>
          </a:prstGeom>
          <a:noFill/>
        </p:spPr>
        <p:txBody>
          <a:bodyPr wrap="none" rtlCol="0">
            <a:spAutoFit/>
          </a:bodyPr>
          <a:lstStyle/>
          <a:p>
            <a:endParaRPr kumimoji="1" lang="ja-JP" altLang="en-US"/>
          </a:p>
        </p:txBody>
      </p:sp>
      <p:sp>
        <p:nvSpPr>
          <p:cNvPr id="5" name="テキスト ボックス 4">
            <a:extLst>
              <a:ext uri="{FF2B5EF4-FFF2-40B4-BE49-F238E27FC236}">
                <a16:creationId xmlns:a16="http://schemas.microsoft.com/office/drawing/2014/main" id="{3D3A5E77-CF10-4573-A26C-59AAA58713E3}"/>
              </a:ext>
            </a:extLst>
          </p:cNvPr>
          <p:cNvSpPr txBox="1"/>
          <p:nvPr/>
        </p:nvSpPr>
        <p:spPr>
          <a:xfrm>
            <a:off x="4283968" y="2348880"/>
            <a:ext cx="184731" cy="369332"/>
          </a:xfrm>
          <a:prstGeom prst="rect">
            <a:avLst/>
          </a:prstGeom>
          <a:noFill/>
        </p:spPr>
        <p:txBody>
          <a:bodyPr wrap="none" rtlCol="0">
            <a:spAutoFit/>
          </a:bodyPr>
          <a:lstStyle/>
          <a:p>
            <a:endParaRPr kumimoji="1" lang="ja-JP" altLang="en-US"/>
          </a:p>
        </p:txBody>
      </p:sp>
      <p:sp>
        <p:nvSpPr>
          <p:cNvPr id="7" name="テキスト ボックス 6">
            <a:extLst>
              <a:ext uri="{FF2B5EF4-FFF2-40B4-BE49-F238E27FC236}">
                <a16:creationId xmlns:a16="http://schemas.microsoft.com/office/drawing/2014/main" id="{329D9354-4127-40BD-9B39-A6123AC1BFEB}"/>
              </a:ext>
            </a:extLst>
          </p:cNvPr>
          <p:cNvSpPr txBox="1"/>
          <p:nvPr/>
        </p:nvSpPr>
        <p:spPr>
          <a:xfrm>
            <a:off x="5220072" y="2348880"/>
            <a:ext cx="184731" cy="369332"/>
          </a:xfrm>
          <a:prstGeom prst="rect">
            <a:avLst/>
          </a:prstGeom>
          <a:noFill/>
        </p:spPr>
        <p:txBody>
          <a:bodyPr wrap="none" rtlCol="0">
            <a:spAutoFit/>
          </a:bodyPr>
          <a:lstStyle/>
          <a:p>
            <a:endParaRPr kumimoji="1" lang="ja-JP" altLang="en-US"/>
          </a:p>
        </p:txBody>
      </p:sp>
      <p:sp>
        <p:nvSpPr>
          <p:cNvPr id="9" name="テキスト ボックス 8">
            <a:extLst>
              <a:ext uri="{FF2B5EF4-FFF2-40B4-BE49-F238E27FC236}">
                <a16:creationId xmlns:a16="http://schemas.microsoft.com/office/drawing/2014/main" id="{8896A9A5-F83F-402A-ABAD-57C837312276}"/>
              </a:ext>
            </a:extLst>
          </p:cNvPr>
          <p:cNvSpPr txBox="1"/>
          <p:nvPr/>
        </p:nvSpPr>
        <p:spPr>
          <a:xfrm>
            <a:off x="4114800" y="2968283"/>
            <a:ext cx="914400" cy="914400"/>
          </a:xfrm>
          <a:prstGeom prst="rect">
            <a:avLst/>
          </a:prstGeom>
          <a:noFill/>
        </p:spPr>
        <p:txBody>
          <a:bodyPr wrap="square" rtlCol="0">
            <a:spAutoFit/>
          </a:bodyPr>
          <a:lstStyle/>
          <a:p>
            <a:endParaRPr kumimoji="1" lang="ja-JP" altLang="en-US"/>
          </a:p>
        </p:txBody>
      </p:sp>
      <p:sp>
        <p:nvSpPr>
          <p:cNvPr id="10" name="テキスト ボックス 9">
            <a:extLst>
              <a:ext uri="{FF2B5EF4-FFF2-40B4-BE49-F238E27FC236}">
                <a16:creationId xmlns:a16="http://schemas.microsoft.com/office/drawing/2014/main" id="{6D0D3D75-E686-4466-82C9-45649C5D6024}"/>
              </a:ext>
            </a:extLst>
          </p:cNvPr>
          <p:cNvSpPr txBox="1"/>
          <p:nvPr/>
        </p:nvSpPr>
        <p:spPr>
          <a:xfrm>
            <a:off x="4114800" y="2968283"/>
            <a:ext cx="914400" cy="914400"/>
          </a:xfrm>
          <a:prstGeom prst="rect">
            <a:avLst/>
          </a:prstGeom>
          <a:noFill/>
        </p:spPr>
        <p:txBody>
          <a:bodyPr wrap="square" rtlCol="0">
            <a:spAutoFit/>
          </a:bodyPr>
          <a:lstStyle/>
          <a:p>
            <a:endParaRPr kumimoji="1" lang="ja-JP" altLang="en-US"/>
          </a:p>
        </p:txBody>
      </p:sp>
      <p:sp>
        <p:nvSpPr>
          <p:cNvPr id="13" name="コンテンツ プレースホルダー 2">
            <a:extLst>
              <a:ext uri="{FF2B5EF4-FFF2-40B4-BE49-F238E27FC236}">
                <a16:creationId xmlns:a16="http://schemas.microsoft.com/office/drawing/2014/main" id="{382E94C7-F348-E7F7-3D75-02B23FF028A2}"/>
              </a:ext>
            </a:extLst>
          </p:cNvPr>
          <p:cNvSpPr txBox="1">
            <a:spLocks/>
          </p:cNvSpPr>
          <p:nvPr/>
        </p:nvSpPr>
        <p:spPr>
          <a:xfrm>
            <a:off x="356079" y="332657"/>
            <a:ext cx="8748464" cy="5832648"/>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000" dirty="0"/>
              <a:t>② 対応者は（言葉と態度で）</a:t>
            </a:r>
            <a:endParaRPr lang="en-US" altLang="ja-JP" sz="2000" dirty="0"/>
          </a:p>
          <a:p>
            <a:pPr marL="0" indent="0">
              <a:buFont typeface="Arial" panose="020B0604020202020204" pitchFamily="34" charset="0"/>
              <a:buNone/>
            </a:pPr>
            <a:r>
              <a:rPr lang="ja-JP" altLang="en-US" sz="2000" dirty="0"/>
              <a:t>  ・「ありがとうございます」ときちんと（　　　）</a:t>
            </a:r>
            <a:endParaRPr lang="en-US" altLang="ja-JP" sz="2000" dirty="0"/>
          </a:p>
          <a:p>
            <a:pPr marL="0" indent="0">
              <a:buFont typeface="Arial" panose="020B0604020202020204" pitchFamily="34" charset="0"/>
              <a:buNone/>
            </a:pPr>
            <a:r>
              <a:rPr lang="ja-JP" altLang="en-US" sz="2000" dirty="0"/>
              <a:t>  ・「空調は寒くないですか？」「お時間大丈夫ですか？」と（　　　）</a:t>
            </a:r>
            <a:endParaRPr lang="en-US" altLang="ja-JP" sz="2000" dirty="0"/>
          </a:p>
          <a:p>
            <a:pPr marL="0" indent="0">
              <a:buFont typeface="Arial" panose="020B0604020202020204" pitchFamily="34" charset="0"/>
              <a:buNone/>
            </a:pPr>
            <a:r>
              <a:rPr lang="en-US" altLang="ja-JP" sz="2000" dirty="0"/>
              <a:t>  </a:t>
            </a:r>
            <a:r>
              <a:rPr lang="ja-JP" altLang="en-US" sz="2000" dirty="0"/>
              <a:t>・「ようこそいらっしゃいました」と（　　　　）</a:t>
            </a:r>
            <a:endParaRPr lang="en-US" altLang="ja-JP" sz="2000" dirty="0"/>
          </a:p>
          <a:p>
            <a:pPr marL="0" indent="0">
              <a:buFont typeface="Arial" panose="020B0604020202020204" pitchFamily="34" charset="0"/>
              <a:buNone/>
            </a:pPr>
            <a:r>
              <a:rPr lang="ja-JP" altLang="en-US" sz="2000" dirty="0"/>
              <a:t>  ・「頑張ってらっしゃるんですね」と（　　　　）</a:t>
            </a:r>
            <a:endParaRPr lang="en-US" altLang="ja-JP" sz="2000" dirty="0"/>
          </a:p>
          <a:p>
            <a:pPr marL="0" indent="0">
              <a:buFont typeface="Arial" panose="020B0604020202020204" pitchFamily="34" charset="0"/>
              <a:buNone/>
            </a:pPr>
            <a:r>
              <a:rPr lang="ja-JP" altLang="en-US" sz="2000" dirty="0"/>
              <a:t>  ・「お電話（お手紙）ありがとうございました」と（　　　　　）</a:t>
            </a:r>
            <a:endParaRPr lang="en-US" altLang="ja-JP" sz="2000" dirty="0"/>
          </a:p>
          <a:p>
            <a:pPr marL="0" indent="0">
              <a:buFont typeface="Arial" panose="020B0604020202020204" pitchFamily="34" charset="0"/>
              <a:buNone/>
            </a:pPr>
            <a:r>
              <a:rPr lang="en-US" altLang="ja-JP" sz="2000" dirty="0"/>
              <a:t>  </a:t>
            </a:r>
            <a:r>
              <a:rPr lang="ja-JP" altLang="en-US" sz="2000" dirty="0"/>
              <a:t>・「お聞きしても良いですか？」と（　　　　　）　　など</a:t>
            </a:r>
            <a:endParaRPr lang="en-US" altLang="ja-JP" sz="2000" dirty="0"/>
          </a:p>
          <a:p>
            <a:pPr marL="0" indent="0">
              <a:buFont typeface="Arial" panose="020B0604020202020204" pitchFamily="34" charset="0"/>
              <a:buNone/>
            </a:pPr>
            <a:r>
              <a:rPr lang="ja-JP" altLang="en-US" sz="1100" dirty="0"/>
              <a:t>    </a:t>
            </a:r>
            <a:r>
              <a:rPr lang="ja-JP" altLang="en-US" sz="1400" dirty="0"/>
              <a:t>〇</a:t>
            </a:r>
            <a:r>
              <a:rPr lang="ja-JP" altLang="en-US" sz="1100" dirty="0"/>
              <a:t> </a:t>
            </a:r>
            <a:r>
              <a:rPr lang="ja-JP" altLang="en-US" sz="2000" dirty="0"/>
              <a:t>言い方・やわらかい表現、癒しを感じる口調、落ち着いたペースで話す</a:t>
            </a:r>
            <a:endParaRPr lang="en-US" altLang="ja-JP" sz="2000" dirty="0"/>
          </a:p>
          <a:p>
            <a:pPr marL="0" indent="0">
              <a:buNone/>
            </a:pPr>
            <a:r>
              <a:rPr lang="ja-JP" altLang="en-US" sz="1400" dirty="0"/>
              <a:t>   〇</a:t>
            </a:r>
            <a:r>
              <a:rPr lang="ja-JP" altLang="en-US" sz="800" dirty="0"/>
              <a:t> </a:t>
            </a:r>
            <a:r>
              <a:rPr lang="ja-JP" altLang="en-US" sz="2000" dirty="0"/>
              <a:t>目線</a:t>
            </a:r>
            <a:endParaRPr lang="en-US" altLang="ja-JP" sz="2000" dirty="0"/>
          </a:p>
          <a:p>
            <a:pPr marL="0" indent="0">
              <a:buNone/>
            </a:pPr>
            <a:r>
              <a:rPr lang="ja-JP" altLang="en-US" sz="2000" dirty="0"/>
              <a:t>　・優しく、にこやかに、時には上目使いで見る</a:t>
            </a:r>
            <a:endParaRPr lang="en-US" altLang="ja-JP" sz="2000" dirty="0"/>
          </a:p>
          <a:p>
            <a:pPr marL="0" indent="0">
              <a:buNone/>
            </a:pPr>
            <a:r>
              <a:rPr lang="ja-JP" altLang="en-US" sz="1400" dirty="0"/>
              <a:t>   〇</a:t>
            </a:r>
            <a:r>
              <a:rPr lang="ja-JP" altLang="en-US" sz="800" dirty="0"/>
              <a:t> </a:t>
            </a:r>
            <a:r>
              <a:rPr lang="ja-JP" altLang="en-US" sz="2000" dirty="0"/>
              <a:t>表情</a:t>
            </a:r>
            <a:endParaRPr lang="en-US" altLang="ja-JP" sz="2000" dirty="0"/>
          </a:p>
          <a:p>
            <a:pPr marL="0" indent="0">
              <a:buNone/>
            </a:pPr>
            <a:r>
              <a:rPr lang="ja-JP" altLang="en-US" sz="2000" dirty="0"/>
              <a:t>　・顔の表情を優しく、悩みには心配そうに聞く</a:t>
            </a:r>
            <a:endParaRPr lang="en-US" altLang="ja-JP" sz="2000" dirty="0"/>
          </a:p>
          <a:p>
            <a:pPr marL="0" indent="0">
              <a:buNone/>
            </a:pPr>
            <a:r>
              <a:rPr lang="ja-JP" altLang="en-US" sz="1400" dirty="0"/>
              <a:t>〇</a:t>
            </a:r>
            <a:r>
              <a:rPr lang="ja-JP" altLang="en-US" sz="800" dirty="0"/>
              <a:t> </a:t>
            </a:r>
            <a:r>
              <a:rPr lang="ja-JP" altLang="en-US" sz="2000" dirty="0"/>
              <a:t>その他</a:t>
            </a:r>
            <a:endParaRPr lang="en-US" altLang="ja-JP" sz="2000" dirty="0"/>
          </a:p>
          <a:p>
            <a:pPr marL="0" indent="0">
              <a:buNone/>
            </a:pPr>
            <a:r>
              <a:rPr lang="ja-JP" altLang="en-US" sz="2000" dirty="0"/>
              <a:t>　・手先、指先まで気を配る</a:t>
            </a:r>
            <a:endParaRPr lang="en-US" altLang="ja-JP" sz="2000" dirty="0"/>
          </a:p>
          <a:p>
            <a:pPr marL="0" indent="0">
              <a:buNone/>
            </a:pPr>
            <a:r>
              <a:rPr lang="ja-JP" altLang="en-US" sz="2000" dirty="0"/>
              <a:t>　・服装をきちんとする</a:t>
            </a:r>
            <a:endParaRPr lang="en-US" altLang="ja-JP" sz="2000" dirty="0"/>
          </a:p>
          <a:p>
            <a:pPr marL="0" indent="0">
              <a:buNone/>
            </a:pPr>
            <a:r>
              <a:rPr lang="ja-JP" altLang="en-US" sz="2000" dirty="0"/>
              <a:t>　・秘密が守られる場所で話を聞く</a:t>
            </a:r>
            <a:endParaRPr lang="en-US" altLang="ja-JP" sz="2000" dirty="0"/>
          </a:p>
          <a:p>
            <a:pPr marL="0" indent="0">
              <a:buNone/>
            </a:pPr>
            <a:r>
              <a:rPr lang="ja-JP" altLang="en-US" sz="2000" dirty="0"/>
              <a:t>　・渡す書類をキッチリ作成する　　など</a:t>
            </a:r>
            <a:endParaRPr lang="en-US" altLang="ja-JP" sz="2000" dirty="0"/>
          </a:p>
          <a:p>
            <a:pPr marL="0" indent="0">
              <a:buNone/>
            </a:pPr>
            <a:endParaRPr lang="en-US" altLang="ja-JP" sz="2000" dirty="0"/>
          </a:p>
          <a:p>
            <a:pPr marL="0" indent="0">
              <a:buFont typeface="Arial" panose="020B0604020202020204" pitchFamily="34" charset="0"/>
              <a:buNone/>
            </a:pPr>
            <a:endParaRPr lang="en-US" altLang="ja-JP" sz="2000" u="sng" dirty="0"/>
          </a:p>
        </p:txBody>
      </p:sp>
      <p:sp>
        <p:nvSpPr>
          <p:cNvPr id="6" name="テキスト ボックス 5">
            <a:extLst>
              <a:ext uri="{FF2B5EF4-FFF2-40B4-BE49-F238E27FC236}">
                <a16:creationId xmlns:a16="http://schemas.microsoft.com/office/drawing/2014/main" id="{B7B6ACAE-34CD-8995-971A-5B28C52554A2}"/>
              </a:ext>
            </a:extLst>
          </p:cNvPr>
          <p:cNvSpPr txBox="1"/>
          <p:nvPr/>
        </p:nvSpPr>
        <p:spPr>
          <a:xfrm>
            <a:off x="5059382" y="620688"/>
            <a:ext cx="914400"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伝える</a:t>
            </a:r>
            <a:endParaRPr kumimoji="1" lang="ja-JP" altLang="en-US" dirty="0"/>
          </a:p>
        </p:txBody>
      </p:sp>
      <p:sp>
        <p:nvSpPr>
          <p:cNvPr id="8" name="テキスト ボックス 7">
            <a:extLst>
              <a:ext uri="{FF2B5EF4-FFF2-40B4-BE49-F238E27FC236}">
                <a16:creationId xmlns:a16="http://schemas.microsoft.com/office/drawing/2014/main" id="{7729E7C8-1C14-D05E-DEBA-B34F0C9AF6F5}"/>
              </a:ext>
            </a:extLst>
          </p:cNvPr>
          <p:cNvSpPr txBox="1"/>
          <p:nvPr/>
        </p:nvSpPr>
        <p:spPr>
          <a:xfrm>
            <a:off x="7236296" y="908720"/>
            <a:ext cx="914400"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気遣う</a:t>
            </a:r>
            <a:endParaRPr kumimoji="1" lang="ja-JP" altLang="en-US" dirty="0"/>
          </a:p>
        </p:txBody>
      </p:sp>
      <p:sp>
        <p:nvSpPr>
          <p:cNvPr id="11" name="テキスト ボックス 10">
            <a:extLst>
              <a:ext uri="{FF2B5EF4-FFF2-40B4-BE49-F238E27FC236}">
                <a16:creationId xmlns:a16="http://schemas.microsoft.com/office/drawing/2014/main" id="{A3B1BFDE-2E41-F930-DD4D-92B596F3CA8F}"/>
              </a:ext>
            </a:extLst>
          </p:cNvPr>
          <p:cNvSpPr txBox="1"/>
          <p:nvPr/>
        </p:nvSpPr>
        <p:spPr>
          <a:xfrm>
            <a:off x="4810940" y="1255480"/>
            <a:ext cx="1162842"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歓迎する</a:t>
            </a:r>
            <a:endParaRPr kumimoji="1" lang="ja-JP" altLang="en-US" dirty="0"/>
          </a:p>
        </p:txBody>
      </p:sp>
      <p:sp>
        <p:nvSpPr>
          <p:cNvPr id="12" name="テキスト ボックス 11">
            <a:extLst>
              <a:ext uri="{FF2B5EF4-FFF2-40B4-BE49-F238E27FC236}">
                <a16:creationId xmlns:a16="http://schemas.microsoft.com/office/drawing/2014/main" id="{7249AF80-0CE0-20B1-38CF-462B91B1C464}"/>
              </a:ext>
            </a:extLst>
          </p:cNvPr>
          <p:cNvSpPr txBox="1"/>
          <p:nvPr/>
        </p:nvSpPr>
        <p:spPr>
          <a:xfrm>
            <a:off x="4810940" y="1572876"/>
            <a:ext cx="1275565"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ねぎらう</a:t>
            </a:r>
            <a:endParaRPr kumimoji="1" lang="ja-JP" altLang="en-US" dirty="0"/>
          </a:p>
        </p:txBody>
      </p:sp>
      <p:sp>
        <p:nvSpPr>
          <p:cNvPr id="14" name="テキスト ボックス 13">
            <a:extLst>
              <a:ext uri="{FF2B5EF4-FFF2-40B4-BE49-F238E27FC236}">
                <a16:creationId xmlns:a16="http://schemas.microsoft.com/office/drawing/2014/main" id="{FEAB1C68-4456-C263-BBF2-094D2CCEA3A4}"/>
              </a:ext>
            </a:extLst>
          </p:cNvPr>
          <p:cNvSpPr txBox="1"/>
          <p:nvPr/>
        </p:nvSpPr>
        <p:spPr>
          <a:xfrm>
            <a:off x="6242622" y="1908956"/>
            <a:ext cx="1450874"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お礼を言う</a:t>
            </a:r>
            <a:endParaRPr kumimoji="1" lang="ja-JP" altLang="en-US" dirty="0"/>
          </a:p>
        </p:txBody>
      </p:sp>
      <p:sp>
        <p:nvSpPr>
          <p:cNvPr id="15" name="テキスト ボックス 14">
            <a:extLst>
              <a:ext uri="{FF2B5EF4-FFF2-40B4-BE49-F238E27FC236}">
                <a16:creationId xmlns:a16="http://schemas.microsoft.com/office/drawing/2014/main" id="{049BBFEE-1C4E-C38E-9AEA-6F1CC0B2A1E4}"/>
              </a:ext>
            </a:extLst>
          </p:cNvPr>
          <p:cNvSpPr txBox="1"/>
          <p:nvPr/>
        </p:nvSpPr>
        <p:spPr>
          <a:xfrm>
            <a:off x="4612715" y="2227979"/>
            <a:ext cx="1450874"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確認を取る</a:t>
            </a:r>
            <a:endParaRPr kumimoji="1" lang="ja-JP" altLang="en-US" dirty="0"/>
          </a:p>
        </p:txBody>
      </p:sp>
    </p:spTree>
    <p:extLst>
      <p:ext uri="{BB962C8B-B14F-4D97-AF65-F5344CB8AC3E}">
        <p14:creationId xmlns:p14="http://schemas.microsoft.com/office/powerpoint/2010/main" val="2713392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1000"/>
                                        <p:tgtEl>
                                          <p:spTgt spid="14"/>
                                        </p:tgtEl>
                                      </p:cBhvr>
                                    </p:animEffect>
                                    <p:anim calcmode="lin" valueType="num">
                                      <p:cBhvr>
                                        <p:cTn id="36" dur="1000" fill="hold"/>
                                        <p:tgtEl>
                                          <p:spTgt spid="14"/>
                                        </p:tgtEl>
                                        <p:attrNameLst>
                                          <p:attrName>ppt_x</p:attrName>
                                        </p:attrNameLst>
                                      </p:cBhvr>
                                      <p:tavLst>
                                        <p:tav tm="0">
                                          <p:val>
                                            <p:strVal val="#ppt_x"/>
                                          </p:val>
                                        </p:tav>
                                        <p:tav tm="100000">
                                          <p:val>
                                            <p:strVal val="#ppt_x"/>
                                          </p:val>
                                        </p:tav>
                                      </p:tavLst>
                                    </p:anim>
                                    <p:anim calcmode="lin" valueType="num">
                                      <p:cBhvr>
                                        <p:cTn id="3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1000"/>
                                        <p:tgtEl>
                                          <p:spTgt spid="15"/>
                                        </p:tgtEl>
                                      </p:cBhvr>
                                    </p:animEffect>
                                    <p:anim calcmode="lin" valueType="num">
                                      <p:cBhvr>
                                        <p:cTn id="43" dur="1000" fill="hold"/>
                                        <p:tgtEl>
                                          <p:spTgt spid="15"/>
                                        </p:tgtEl>
                                        <p:attrNameLst>
                                          <p:attrName>ppt_x</p:attrName>
                                        </p:attrNameLst>
                                      </p:cBhvr>
                                      <p:tavLst>
                                        <p:tav tm="0">
                                          <p:val>
                                            <p:strVal val="#ppt_x"/>
                                          </p:val>
                                        </p:tav>
                                        <p:tav tm="100000">
                                          <p:val>
                                            <p:strVal val="#ppt_x"/>
                                          </p:val>
                                        </p:tav>
                                      </p:tavLst>
                                    </p:anim>
                                    <p:anim calcmode="lin" valueType="num">
                                      <p:cBhvr>
                                        <p:cTn id="4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1" grpId="0"/>
      <p:bldP spid="12" grpId="0"/>
      <p:bldP spid="14" grpId="0"/>
      <p:bldP spid="15"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8E6DDBA0-9C56-9387-D5C8-918776AFC3A5}"/>
              </a:ext>
            </a:extLst>
          </p:cNvPr>
          <p:cNvSpPr>
            <a:spLocks noGrp="1"/>
          </p:cNvSpPr>
          <p:nvPr>
            <p:ph type="body" idx="1"/>
          </p:nvPr>
        </p:nvSpPr>
        <p:spPr>
          <a:xfrm>
            <a:off x="107504" y="260648"/>
            <a:ext cx="8928992" cy="5953127"/>
          </a:xfrm>
        </p:spPr>
        <p:txBody>
          <a:bodyPr>
            <a:normAutofit fontScale="85000" lnSpcReduction="10000"/>
          </a:bodyPr>
          <a:lstStyle/>
          <a:p>
            <a:r>
              <a:rPr kumimoji="1" lang="ja-JP" altLang="en-US" b="1" dirty="0"/>
              <a:t>Ｓ２５ 分かりやすく伝える（プレゼンテーションの技術）</a:t>
            </a:r>
          </a:p>
          <a:p>
            <a:r>
              <a:rPr lang="ja-JP" altLang="en-US" dirty="0"/>
              <a:t>   </a:t>
            </a:r>
            <a:r>
              <a:rPr kumimoji="1" lang="ja-JP" altLang="en-US" dirty="0"/>
              <a:t> ①分かりやすく伝えるプレゼンテーションの技術</a:t>
            </a:r>
          </a:p>
          <a:p>
            <a:r>
              <a:rPr kumimoji="1" lang="ja-JP" altLang="en-US" dirty="0"/>
              <a:t>　　 説明する人によって理解度は違う</a:t>
            </a:r>
          </a:p>
          <a:p>
            <a:r>
              <a:rPr kumimoji="1" lang="ja-JP" altLang="en-US" dirty="0"/>
              <a:t>    ②何のために説明するのか？</a:t>
            </a:r>
          </a:p>
          <a:p>
            <a:r>
              <a:rPr kumimoji="1" lang="ja-JP" altLang="en-US" dirty="0"/>
              <a:t>　    目的が決まらなければ道のりも決まらない</a:t>
            </a:r>
          </a:p>
          <a:p>
            <a:r>
              <a:rPr kumimoji="1" lang="ja-JP" altLang="en-US" dirty="0"/>
              <a:t>　    </a:t>
            </a:r>
            <a:r>
              <a:rPr kumimoji="1" lang="en-US" altLang="ja-JP" dirty="0"/>
              <a:t>ⅰ</a:t>
            </a:r>
            <a:r>
              <a:rPr kumimoji="1" lang="ja-JP" altLang="en-US" dirty="0"/>
              <a:t>）制度の理解　</a:t>
            </a:r>
            <a:r>
              <a:rPr kumimoji="1" lang="en-US" altLang="ja-JP" dirty="0"/>
              <a:t>ⅱ</a:t>
            </a:r>
            <a:r>
              <a:rPr kumimoji="1" lang="ja-JP" altLang="en-US" dirty="0"/>
              <a:t>）専門職の認識　</a:t>
            </a:r>
            <a:r>
              <a:rPr kumimoji="1" lang="en-US" altLang="ja-JP" dirty="0"/>
              <a:t>ⅲ</a:t>
            </a:r>
            <a:r>
              <a:rPr kumimoji="1" lang="ja-JP" altLang="en-US" dirty="0"/>
              <a:t>）知識の習得　</a:t>
            </a:r>
            <a:r>
              <a:rPr kumimoji="1" lang="en-US" altLang="ja-JP" dirty="0"/>
              <a:t>ⅳ</a:t>
            </a:r>
            <a:r>
              <a:rPr kumimoji="1" lang="ja-JP" altLang="en-US" dirty="0"/>
              <a:t>）必要性</a:t>
            </a:r>
          </a:p>
          <a:p>
            <a:r>
              <a:rPr lang="ja-JP" altLang="en-US" dirty="0"/>
              <a:t>   </a:t>
            </a:r>
            <a:r>
              <a:rPr kumimoji="1" lang="ja-JP" altLang="en-US" dirty="0"/>
              <a:t> ③説明の基本は分かりやすく</a:t>
            </a:r>
          </a:p>
          <a:p>
            <a:r>
              <a:rPr kumimoji="1" lang="ja-JP" altLang="en-US" dirty="0"/>
              <a:t>　　難しいと思われるようでは説明になっていない</a:t>
            </a:r>
          </a:p>
          <a:p>
            <a:r>
              <a:rPr kumimoji="1" lang="ja-JP" altLang="en-US" dirty="0"/>
              <a:t>　    </a:t>
            </a:r>
            <a:r>
              <a:rPr kumimoji="1" lang="en-US" altLang="ja-JP" dirty="0"/>
              <a:t>ⅰ</a:t>
            </a:r>
            <a:r>
              <a:rPr kumimoji="1" lang="ja-JP" altLang="en-US" dirty="0"/>
              <a:t>）相談者が分かる言葉を使う　</a:t>
            </a:r>
            <a:r>
              <a:rPr kumimoji="1" lang="en-US" altLang="ja-JP" dirty="0"/>
              <a:t>ⅱ</a:t>
            </a:r>
            <a:r>
              <a:rPr kumimoji="1" lang="ja-JP" altLang="en-US" dirty="0"/>
              <a:t>）「たとえ話」をストックする</a:t>
            </a:r>
          </a:p>
          <a:p>
            <a:r>
              <a:rPr kumimoji="1" lang="ja-JP" altLang="en-US" dirty="0"/>
              <a:t>　    </a:t>
            </a:r>
            <a:r>
              <a:rPr kumimoji="1" lang="en-US" altLang="ja-JP" dirty="0"/>
              <a:t>ⅲ</a:t>
            </a:r>
            <a:r>
              <a:rPr kumimoji="1" lang="ja-JP" altLang="en-US" dirty="0"/>
              <a:t>）フィードバックをもらい、修正する　</a:t>
            </a:r>
            <a:r>
              <a:rPr kumimoji="1" lang="en-US" altLang="ja-JP" dirty="0"/>
              <a:t>ⅳ</a:t>
            </a:r>
            <a:r>
              <a:rPr kumimoji="1" lang="ja-JP" altLang="en-US" dirty="0"/>
              <a:t>）自分も相談者になって</a:t>
            </a:r>
            <a:endParaRPr kumimoji="1" lang="en-US" altLang="ja-JP" dirty="0"/>
          </a:p>
          <a:p>
            <a:r>
              <a:rPr lang="en-US" altLang="ja-JP" dirty="0"/>
              <a:t>                 </a:t>
            </a:r>
            <a:r>
              <a:rPr kumimoji="1" lang="ja-JP" altLang="en-US" dirty="0"/>
              <a:t>みる</a:t>
            </a:r>
          </a:p>
          <a:p>
            <a:r>
              <a:rPr kumimoji="1" lang="ja-JP" altLang="en-US" dirty="0"/>
              <a:t>    ④分かりやすい説明をしようという意識を持つ（マインドセット）</a:t>
            </a:r>
          </a:p>
          <a:p>
            <a:r>
              <a:rPr kumimoji="1" lang="ja-JP" altLang="en-US" dirty="0"/>
              <a:t>　　専門用語を使わずに、思い切って単純化して。</a:t>
            </a:r>
          </a:p>
          <a:p>
            <a:r>
              <a:rPr lang="ja-JP" altLang="en-US" dirty="0"/>
              <a:t>   </a:t>
            </a:r>
            <a:r>
              <a:rPr kumimoji="1" lang="ja-JP" altLang="en-US" dirty="0"/>
              <a:t> ⑤相談者が「分かる」言葉を使う</a:t>
            </a:r>
          </a:p>
          <a:p>
            <a:r>
              <a:rPr kumimoji="1" lang="ja-JP" altLang="en-US" dirty="0"/>
              <a:t>　    相談者はどんな言葉を使い、どんな考え方を持っているか。</a:t>
            </a:r>
          </a:p>
          <a:p>
            <a:endParaRPr kumimoji="1" lang="ja-JP" altLang="en-US" dirty="0"/>
          </a:p>
        </p:txBody>
      </p:sp>
      <p:sp>
        <p:nvSpPr>
          <p:cNvPr id="4" name="スライド番号プレースホルダー 3">
            <a:extLst>
              <a:ext uri="{FF2B5EF4-FFF2-40B4-BE49-F238E27FC236}">
                <a16:creationId xmlns:a16="http://schemas.microsoft.com/office/drawing/2014/main" id="{2D2903F6-471F-4B82-8170-C11AF774568B}"/>
              </a:ext>
            </a:extLst>
          </p:cNvPr>
          <p:cNvSpPr>
            <a:spLocks noGrp="1"/>
          </p:cNvSpPr>
          <p:nvPr>
            <p:ph type="sldNum" sz="quarter" idx="12"/>
          </p:nvPr>
        </p:nvSpPr>
        <p:spPr>
          <a:xfrm>
            <a:off x="6804248" y="78085"/>
            <a:ext cx="2057400" cy="365125"/>
          </a:xfrm>
        </p:spPr>
        <p:txBody>
          <a:bodyPr/>
          <a:lstStyle/>
          <a:p>
            <a:pPr>
              <a:defRPr/>
            </a:pPr>
            <a:fld id="{87C66881-5A60-45A5-BDC0-34FF6071E735}" type="slidenum">
              <a:rPr lang="ja-JP" altLang="en-US" smtClean="0"/>
              <a:pPr>
                <a:defRPr/>
              </a:pPr>
              <a:t>39</a:t>
            </a:fld>
            <a:endParaRPr lang="ja-JP" altLang="en-US" dirty="0"/>
          </a:p>
        </p:txBody>
      </p:sp>
    </p:spTree>
    <p:extLst>
      <p:ext uri="{BB962C8B-B14F-4D97-AF65-F5344CB8AC3E}">
        <p14:creationId xmlns:p14="http://schemas.microsoft.com/office/powerpoint/2010/main" val="7009796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4C9A3E5C-0492-6E8F-C8B2-83139019B935}"/>
              </a:ext>
            </a:extLst>
          </p:cNvPr>
          <p:cNvSpPr>
            <a:spLocks noGrp="1"/>
          </p:cNvSpPr>
          <p:nvPr>
            <p:ph type="body" idx="1"/>
          </p:nvPr>
        </p:nvSpPr>
        <p:spPr>
          <a:xfrm>
            <a:off x="107504" y="1003337"/>
            <a:ext cx="8928992" cy="5328592"/>
          </a:xfrm>
        </p:spPr>
        <p:txBody>
          <a:bodyPr/>
          <a:lstStyle/>
          <a:p>
            <a:r>
              <a:rPr lang="ja-JP" altLang="en-US" sz="2000" dirty="0"/>
              <a:t>    </a:t>
            </a:r>
            <a:r>
              <a:rPr kumimoji="1" lang="ja-JP" altLang="en-US" sz="2000" dirty="0"/>
              <a:t>⑥自分なりの「たとえ話」をストックする</a:t>
            </a:r>
          </a:p>
          <a:p>
            <a:r>
              <a:rPr kumimoji="1" lang="ja-JP" altLang="en-US" sz="2000" dirty="0"/>
              <a:t>　　</a:t>
            </a:r>
            <a:r>
              <a:rPr kumimoji="1" lang="en-US" altLang="ja-JP" sz="2000" dirty="0"/>
              <a:t>ex</a:t>
            </a:r>
            <a:r>
              <a:rPr kumimoji="1" lang="ja-JP" altLang="en-US" sz="2000" dirty="0"/>
              <a:t>．遺言を早く書いた方が良いということを、保険をかけずに自動車</a:t>
            </a:r>
            <a:endParaRPr kumimoji="1" lang="en-US" altLang="ja-JP" sz="2000" dirty="0"/>
          </a:p>
          <a:p>
            <a:r>
              <a:rPr lang="en-US" altLang="ja-JP" sz="2000" dirty="0"/>
              <a:t>                  </a:t>
            </a:r>
            <a:r>
              <a:rPr kumimoji="1" lang="ja-JP" altLang="en-US" sz="2000" dirty="0"/>
              <a:t>事故を起こしてしまうことを例えに。</a:t>
            </a:r>
          </a:p>
          <a:p>
            <a:r>
              <a:rPr lang="ja-JP" altLang="en-US" sz="2000" dirty="0"/>
              <a:t>   </a:t>
            </a:r>
            <a:r>
              <a:rPr kumimoji="1" lang="ja-JP" altLang="en-US" sz="2000" dirty="0"/>
              <a:t> ⑦フィードバックをもらい、修正する</a:t>
            </a:r>
          </a:p>
          <a:p>
            <a:r>
              <a:rPr kumimoji="1" lang="ja-JP" altLang="en-US" sz="2000" dirty="0"/>
              <a:t>　  ・お分かり頂けましたでしょうか？</a:t>
            </a:r>
          </a:p>
          <a:p>
            <a:r>
              <a:rPr kumimoji="1" lang="ja-JP" altLang="en-US" sz="2000" dirty="0"/>
              <a:t>　  ・他に何か気になるところはありませんか？　 など</a:t>
            </a:r>
          </a:p>
          <a:p>
            <a:r>
              <a:rPr lang="ja-JP" altLang="en-US" sz="2000" dirty="0"/>
              <a:t>   </a:t>
            </a:r>
            <a:r>
              <a:rPr kumimoji="1" lang="ja-JP" altLang="en-US" sz="2000" dirty="0"/>
              <a:t> ⑧自分も相談者になってみる</a:t>
            </a:r>
          </a:p>
          <a:p>
            <a:r>
              <a:rPr kumimoji="1" lang="ja-JP" altLang="en-US" sz="2000" dirty="0"/>
              <a:t>　　その分野の専門家に･･･運動の専門家、不動産屋、美容師など</a:t>
            </a:r>
          </a:p>
          <a:p>
            <a:r>
              <a:rPr kumimoji="1" lang="ja-JP" altLang="en-US" sz="2000" dirty="0"/>
              <a:t>　     相談者となって相手の説明を分析する</a:t>
            </a:r>
          </a:p>
          <a:p>
            <a:r>
              <a:rPr kumimoji="1" lang="ja-JP" altLang="en-US" sz="2000" dirty="0"/>
              <a:t>　   ・分かりやすかったと感じたのはどうしてか？</a:t>
            </a:r>
          </a:p>
          <a:p>
            <a:r>
              <a:rPr kumimoji="1" lang="ja-JP" altLang="en-US" sz="2000" dirty="0"/>
              <a:t>　   ・分かりにくかったのはどうしてか？</a:t>
            </a:r>
          </a:p>
          <a:p>
            <a:endParaRPr kumimoji="1" lang="ja-JP" altLang="en-US" dirty="0"/>
          </a:p>
        </p:txBody>
      </p:sp>
      <p:sp>
        <p:nvSpPr>
          <p:cNvPr id="4" name="スライド番号プレースホルダー 3">
            <a:extLst>
              <a:ext uri="{FF2B5EF4-FFF2-40B4-BE49-F238E27FC236}">
                <a16:creationId xmlns:a16="http://schemas.microsoft.com/office/drawing/2014/main" id="{4ECCE5D2-67A5-D123-7DFB-EE89D3F675D6}"/>
              </a:ext>
            </a:extLst>
          </p:cNvPr>
          <p:cNvSpPr>
            <a:spLocks noGrp="1"/>
          </p:cNvSpPr>
          <p:nvPr>
            <p:ph type="sldNum" sz="quarter" idx="12"/>
          </p:nvPr>
        </p:nvSpPr>
        <p:spPr/>
        <p:txBody>
          <a:bodyPr/>
          <a:lstStyle/>
          <a:p>
            <a:pPr>
              <a:defRPr/>
            </a:pPr>
            <a:fld id="{87C66881-5A60-45A5-BDC0-34FF6071E735}" type="slidenum">
              <a:rPr lang="ja-JP" altLang="en-US" smtClean="0"/>
              <a:pPr>
                <a:defRPr/>
              </a:pPr>
              <a:t>40</a:t>
            </a:fld>
            <a:endParaRPr lang="ja-JP" altLang="en-US"/>
          </a:p>
        </p:txBody>
      </p:sp>
    </p:spTree>
    <p:extLst>
      <p:ext uri="{BB962C8B-B14F-4D97-AF65-F5344CB8AC3E}">
        <p14:creationId xmlns:p14="http://schemas.microsoft.com/office/powerpoint/2010/main" val="34491500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672E95DE-2D6F-9BE0-F64C-D8CF68769C68}"/>
              </a:ext>
            </a:extLst>
          </p:cNvPr>
          <p:cNvSpPr>
            <a:spLocks noGrp="1"/>
          </p:cNvSpPr>
          <p:nvPr>
            <p:ph type="body" idx="1"/>
          </p:nvPr>
        </p:nvSpPr>
        <p:spPr>
          <a:xfrm>
            <a:off x="107504" y="260649"/>
            <a:ext cx="8928992" cy="5688632"/>
          </a:xfrm>
        </p:spPr>
        <p:txBody>
          <a:bodyPr>
            <a:normAutofit fontScale="85000" lnSpcReduction="10000"/>
          </a:bodyPr>
          <a:lstStyle/>
          <a:p>
            <a:r>
              <a:rPr kumimoji="1" lang="ja-JP" altLang="en-US" b="1" dirty="0"/>
              <a:t>Ｓ２６ 効果的にアドバイスする（目的とタイミングと）</a:t>
            </a:r>
          </a:p>
          <a:p>
            <a:r>
              <a:rPr kumimoji="1" lang="ja-JP" altLang="en-US" dirty="0"/>
              <a:t>　①相談とはＱ＆Ａではない</a:t>
            </a:r>
          </a:p>
          <a:p>
            <a:r>
              <a:rPr kumimoji="1" lang="ja-JP" altLang="en-US" dirty="0"/>
              <a:t>　　相談の落とし穴･･･タイミングを考えずにアドバイスしてしまうこと。</a:t>
            </a:r>
          </a:p>
          <a:p>
            <a:r>
              <a:rPr kumimoji="1" lang="ja-JP" altLang="en-US" dirty="0"/>
              <a:t>　　まずは信頼関係の構築から。対応の時の悪いコンディション例は</a:t>
            </a:r>
          </a:p>
          <a:p>
            <a:r>
              <a:rPr kumimoji="1" lang="ja-JP" altLang="en-US" dirty="0"/>
              <a:t>　  ・忙しい時 ・イライラしている時 ・トラブルを抱えている時</a:t>
            </a:r>
          </a:p>
          <a:p>
            <a:r>
              <a:rPr kumimoji="1" lang="ja-JP" altLang="en-US" dirty="0"/>
              <a:t>　  ・自分のトラウマと直結している時 ・自分との嫌な共通点を感じた時</a:t>
            </a:r>
          </a:p>
          <a:p>
            <a:r>
              <a:rPr lang="ja-JP" altLang="en-US" dirty="0"/>
              <a:t>    </a:t>
            </a:r>
            <a:r>
              <a:rPr kumimoji="1" lang="ja-JP" altLang="en-US" dirty="0"/>
              <a:t>②アドバイスは何のため？</a:t>
            </a:r>
          </a:p>
          <a:p>
            <a:r>
              <a:rPr kumimoji="1" lang="ja-JP" altLang="en-US" dirty="0"/>
              <a:t>　　相談者に変化をもたらすため。二大要素は</a:t>
            </a:r>
          </a:p>
          <a:p>
            <a:r>
              <a:rPr kumimoji="1" lang="ja-JP" altLang="en-US" dirty="0"/>
              <a:t>　    </a:t>
            </a:r>
            <a:r>
              <a:rPr kumimoji="1" lang="en-US" altLang="ja-JP" dirty="0"/>
              <a:t>ⅰ</a:t>
            </a:r>
            <a:r>
              <a:rPr kumimoji="1" lang="ja-JP" altLang="en-US" dirty="0"/>
              <a:t>）質問･･･相談者自身の気付きに繋がる</a:t>
            </a:r>
          </a:p>
          <a:p>
            <a:r>
              <a:rPr kumimoji="1" lang="ja-JP" altLang="en-US" dirty="0"/>
              <a:t>　    </a:t>
            </a:r>
            <a:r>
              <a:rPr kumimoji="1" lang="en-US" altLang="ja-JP" dirty="0"/>
              <a:t>ⅱ</a:t>
            </a:r>
            <a:r>
              <a:rPr kumimoji="1" lang="ja-JP" altLang="en-US" dirty="0"/>
              <a:t>）アドバイス･･･専門知識や具体的な行動指針を伝えることで相談者</a:t>
            </a:r>
            <a:endParaRPr kumimoji="1" lang="en-US" altLang="ja-JP" dirty="0"/>
          </a:p>
          <a:p>
            <a:r>
              <a:rPr lang="en-US" altLang="ja-JP" dirty="0"/>
              <a:t>                 </a:t>
            </a:r>
            <a:r>
              <a:rPr kumimoji="1" lang="ja-JP" altLang="en-US" dirty="0"/>
              <a:t>に変化をもたらし、問題解決に繋がる</a:t>
            </a:r>
          </a:p>
          <a:p>
            <a:r>
              <a:rPr kumimoji="1" lang="ja-JP" altLang="en-US" dirty="0"/>
              <a:t>　③アドバイスの注意点とタイミング</a:t>
            </a:r>
          </a:p>
          <a:p>
            <a:r>
              <a:rPr kumimoji="1" lang="ja-JP" altLang="en-US" dirty="0"/>
              <a:t>　　アドバイスの条件は、相談者が問題の解決に必要なものは何かを認識</a:t>
            </a:r>
            <a:endParaRPr kumimoji="1" lang="en-US" altLang="ja-JP" dirty="0"/>
          </a:p>
          <a:p>
            <a:r>
              <a:rPr lang="en-US" altLang="ja-JP" dirty="0"/>
              <a:t>         </a:t>
            </a:r>
            <a:r>
              <a:rPr kumimoji="1" lang="ja-JP" altLang="en-US" dirty="0"/>
              <a:t>していること。例えば分かりやすい説明後、相談者の方から「ではどう</a:t>
            </a:r>
            <a:endParaRPr kumimoji="1" lang="en-US" altLang="ja-JP" dirty="0"/>
          </a:p>
          <a:p>
            <a:r>
              <a:rPr kumimoji="1" lang="ja-JP" altLang="en-US" dirty="0"/>
              <a:t>　　したらいいの？」と質問してきたら、それがグッドタイミング。</a:t>
            </a:r>
          </a:p>
          <a:p>
            <a:endParaRPr kumimoji="1" lang="ja-JP" altLang="en-US" dirty="0"/>
          </a:p>
        </p:txBody>
      </p:sp>
      <p:sp>
        <p:nvSpPr>
          <p:cNvPr id="4" name="スライド番号プレースホルダー 3">
            <a:extLst>
              <a:ext uri="{FF2B5EF4-FFF2-40B4-BE49-F238E27FC236}">
                <a16:creationId xmlns:a16="http://schemas.microsoft.com/office/drawing/2014/main" id="{69CBDC10-F629-7DB2-1F10-2BB3A5A3C25D}"/>
              </a:ext>
            </a:extLst>
          </p:cNvPr>
          <p:cNvSpPr>
            <a:spLocks noGrp="1"/>
          </p:cNvSpPr>
          <p:nvPr>
            <p:ph type="sldNum" sz="quarter" idx="12"/>
          </p:nvPr>
        </p:nvSpPr>
        <p:spPr>
          <a:xfrm>
            <a:off x="6588224" y="78086"/>
            <a:ext cx="2057400" cy="365125"/>
          </a:xfrm>
        </p:spPr>
        <p:txBody>
          <a:bodyPr/>
          <a:lstStyle/>
          <a:p>
            <a:pPr>
              <a:defRPr/>
            </a:pPr>
            <a:fld id="{87C66881-5A60-45A5-BDC0-34FF6071E735}" type="slidenum">
              <a:rPr lang="ja-JP" altLang="en-US" smtClean="0"/>
              <a:pPr>
                <a:defRPr/>
              </a:pPr>
              <a:t>41</a:t>
            </a:fld>
            <a:endParaRPr lang="ja-JP" altLang="en-US" dirty="0"/>
          </a:p>
        </p:txBody>
      </p:sp>
    </p:spTree>
    <p:extLst>
      <p:ext uri="{BB962C8B-B14F-4D97-AF65-F5344CB8AC3E}">
        <p14:creationId xmlns:p14="http://schemas.microsoft.com/office/powerpoint/2010/main" val="23644589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D69847D0-1B47-98B2-02E0-8E94E84AF43F}"/>
              </a:ext>
            </a:extLst>
          </p:cNvPr>
          <p:cNvSpPr>
            <a:spLocks noGrp="1"/>
          </p:cNvSpPr>
          <p:nvPr>
            <p:ph type="body" idx="1"/>
          </p:nvPr>
        </p:nvSpPr>
        <p:spPr>
          <a:xfrm>
            <a:off x="107504" y="764704"/>
            <a:ext cx="8928992" cy="5832648"/>
          </a:xfrm>
        </p:spPr>
        <p:txBody>
          <a:bodyPr>
            <a:normAutofit fontScale="92500" lnSpcReduction="20000"/>
          </a:bodyPr>
          <a:lstStyle/>
          <a:p>
            <a:r>
              <a:rPr kumimoji="1" lang="ja-JP" altLang="en-US" sz="2200" b="1" dirty="0"/>
              <a:t>Ｓ２７ ニーズとウォンツで変化をもたらす（内面から行動の変化へ）</a:t>
            </a:r>
          </a:p>
          <a:p>
            <a:r>
              <a:rPr lang="ja-JP" altLang="en-US" sz="2200" dirty="0"/>
              <a:t>   </a:t>
            </a:r>
            <a:r>
              <a:rPr kumimoji="1" lang="ja-JP" altLang="en-US" sz="2200" dirty="0"/>
              <a:t> ①他人を動かすアプローチ（対応者以外の人にも）</a:t>
            </a:r>
          </a:p>
          <a:p>
            <a:r>
              <a:rPr kumimoji="1" lang="ja-JP" altLang="en-US" sz="2200" dirty="0"/>
              <a:t>    ②ニーズとウォンツ、他人を動かすのはどっち？</a:t>
            </a:r>
          </a:p>
          <a:p>
            <a:r>
              <a:rPr kumimoji="1" lang="ja-JP" altLang="en-US" sz="2200" dirty="0"/>
              <a:t>　   </a:t>
            </a:r>
            <a:r>
              <a:rPr kumimoji="1" lang="en-US" altLang="ja-JP" sz="2200" dirty="0"/>
              <a:t>ⅰ</a:t>
            </a:r>
            <a:r>
              <a:rPr kumimoji="1" lang="ja-JP" altLang="en-US" sz="2200" dirty="0"/>
              <a:t>）ウォンツに働きかける（変化の源は感情）</a:t>
            </a:r>
          </a:p>
          <a:p>
            <a:r>
              <a:rPr kumimoji="1" lang="ja-JP" altLang="en-US" sz="2200" dirty="0"/>
              <a:t>　　　    何をしたいかを聞いて</a:t>
            </a:r>
          </a:p>
          <a:p>
            <a:r>
              <a:rPr kumimoji="1" lang="ja-JP" altLang="en-US" sz="2200" dirty="0"/>
              <a:t>　   </a:t>
            </a:r>
            <a:r>
              <a:rPr kumimoji="1" lang="en-US" altLang="ja-JP" sz="2200" dirty="0"/>
              <a:t>ⅱ</a:t>
            </a:r>
            <a:r>
              <a:rPr kumimoji="1" lang="ja-JP" altLang="en-US" sz="2200" dirty="0"/>
              <a:t>）ニーズに働きかける（仕事の場面は理性で）</a:t>
            </a:r>
          </a:p>
          <a:p>
            <a:r>
              <a:rPr kumimoji="1" lang="ja-JP" altLang="en-US" sz="2200" dirty="0"/>
              <a:t>                 動かざるを得ない状況であることを伝える</a:t>
            </a:r>
          </a:p>
          <a:p>
            <a:r>
              <a:rPr lang="ja-JP" altLang="en-US" sz="2200" dirty="0"/>
              <a:t>   </a:t>
            </a:r>
            <a:r>
              <a:rPr kumimoji="1" lang="ja-JP" altLang="en-US" sz="2200" dirty="0"/>
              <a:t> ③ニーズとウォンツを察知するには？（４つのポイント）</a:t>
            </a:r>
          </a:p>
          <a:p>
            <a:r>
              <a:rPr lang="ja-JP" altLang="en-US" sz="2200" dirty="0"/>
              <a:t>    </a:t>
            </a:r>
            <a:r>
              <a:rPr kumimoji="1" lang="ja-JP" altLang="en-US" sz="2200" dirty="0"/>
              <a:t>④「聴いて」察知する（相談者の言うことが全てではない）</a:t>
            </a:r>
          </a:p>
          <a:p>
            <a:r>
              <a:rPr kumimoji="1" lang="ja-JP" altLang="en-US" sz="2200" dirty="0"/>
              <a:t>　　客観的な事実を押さえ、主観的な思いや気持ちを聞く。</a:t>
            </a:r>
          </a:p>
          <a:p>
            <a:r>
              <a:rPr lang="ja-JP" altLang="en-US" sz="2200" dirty="0"/>
              <a:t>   </a:t>
            </a:r>
            <a:r>
              <a:rPr kumimoji="1" lang="ja-JP" altLang="en-US" sz="2200" dirty="0"/>
              <a:t> ⑤「見て」察知する</a:t>
            </a:r>
          </a:p>
          <a:p>
            <a:r>
              <a:rPr kumimoji="1" lang="ja-JP" altLang="en-US" sz="2200" dirty="0"/>
              <a:t>　　観察で得た情報は事実に基づき判断するベースになる</a:t>
            </a:r>
          </a:p>
          <a:p>
            <a:r>
              <a:rPr kumimoji="1" lang="ja-JP" altLang="en-US" sz="2200" dirty="0"/>
              <a:t>　⑥「考えて」察知する</a:t>
            </a:r>
          </a:p>
          <a:p>
            <a:r>
              <a:rPr kumimoji="1" lang="ja-JP" altLang="en-US" sz="2200" dirty="0"/>
              <a:t>　  ・本当に言葉の通りだろうか？</a:t>
            </a:r>
          </a:p>
          <a:p>
            <a:r>
              <a:rPr kumimoji="1" lang="ja-JP" altLang="en-US" sz="2200" dirty="0"/>
              <a:t>　  ・相談者の気持ちはこの部分が強い</a:t>
            </a:r>
          </a:p>
          <a:p>
            <a:r>
              <a:rPr kumimoji="1" lang="ja-JP" altLang="en-US" sz="2200" dirty="0"/>
              <a:t>　　  ニーズとウォンツを分けて考える。</a:t>
            </a:r>
            <a:endParaRPr kumimoji="1" lang="en-US" altLang="ja-JP" sz="2200" dirty="0"/>
          </a:p>
          <a:p>
            <a:endParaRPr kumimoji="1" lang="ja-JP" altLang="en-US" sz="2200" dirty="0"/>
          </a:p>
          <a:p>
            <a:endParaRPr kumimoji="1" lang="ja-JP" altLang="en-US" dirty="0"/>
          </a:p>
        </p:txBody>
      </p:sp>
      <p:sp>
        <p:nvSpPr>
          <p:cNvPr id="4" name="スライド番号プレースホルダー 3">
            <a:extLst>
              <a:ext uri="{FF2B5EF4-FFF2-40B4-BE49-F238E27FC236}">
                <a16:creationId xmlns:a16="http://schemas.microsoft.com/office/drawing/2014/main" id="{5B523EA6-9766-225D-DECC-240AD3375D15}"/>
              </a:ext>
            </a:extLst>
          </p:cNvPr>
          <p:cNvSpPr>
            <a:spLocks noGrp="1"/>
          </p:cNvSpPr>
          <p:nvPr>
            <p:ph type="sldNum" sz="quarter" idx="12"/>
          </p:nvPr>
        </p:nvSpPr>
        <p:spPr/>
        <p:txBody>
          <a:bodyPr/>
          <a:lstStyle/>
          <a:p>
            <a:pPr>
              <a:defRPr/>
            </a:pPr>
            <a:fld id="{87C66881-5A60-45A5-BDC0-34FF6071E735}" type="slidenum">
              <a:rPr lang="ja-JP" altLang="en-US" smtClean="0"/>
              <a:pPr>
                <a:defRPr/>
              </a:pPr>
              <a:t>42</a:t>
            </a:fld>
            <a:endParaRPr lang="ja-JP" altLang="en-US"/>
          </a:p>
        </p:txBody>
      </p:sp>
    </p:spTree>
    <p:extLst>
      <p:ext uri="{BB962C8B-B14F-4D97-AF65-F5344CB8AC3E}">
        <p14:creationId xmlns:p14="http://schemas.microsoft.com/office/powerpoint/2010/main" val="3255102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499B1B57-05FC-7B7B-5CE4-FCCE3F53C5BC}"/>
              </a:ext>
            </a:extLst>
          </p:cNvPr>
          <p:cNvSpPr>
            <a:spLocks noGrp="1"/>
          </p:cNvSpPr>
          <p:nvPr>
            <p:ph type="body" idx="1"/>
          </p:nvPr>
        </p:nvSpPr>
        <p:spPr>
          <a:xfrm>
            <a:off x="107504" y="136524"/>
            <a:ext cx="8928992" cy="5953127"/>
          </a:xfrm>
        </p:spPr>
        <p:txBody>
          <a:bodyPr>
            <a:normAutofit fontScale="85000" lnSpcReduction="10000"/>
          </a:bodyPr>
          <a:lstStyle/>
          <a:p>
            <a:r>
              <a:rPr lang="ja-JP" altLang="en-US" dirty="0"/>
              <a:t>   </a:t>
            </a:r>
            <a:r>
              <a:rPr kumimoji="1" lang="ja-JP" altLang="en-US" dirty="0"/>
              <a:t> ⑦「感じて」察知する</a:t>
            </a:r>
          </a:p>
          <a:p>
            <a:r>
              <a:rPr kumimoji="1" lang="ja-JP" altLang="en-US" dirty="0"/>
              <a:t>　　　 言葉以外のコミュニケーションのやり取りから、経験的に感じること。</a:t>
            </a:r>
          </a:p>
          <a:p>
            <a:r>
              <a:rPr lang="ja-JP" altLang="en-US" dirty="0"/>
              <a:t>   </a:t>
            </a:r>
            <a:r>
              <a:rPr kumimoji="1" lang="ja-JP" altLang="en-US" dirty="0"/>
              <a:t> ⑧ニーズやウォンツにアプローチする</a:t>
            </a:r>
          </a:p>
          <a:p>
            <a:r>
              <a:rPr kumimoji="1" lang="ja-JP" altLang="en-US" dirty="0"/>
              <a:t>　    </a:t>
            </a:r>
            <a:r>
              <a:rPr kumimoji="1" lang="en-US" altLang="ja-JP" dirty="0"/>
              <a:t>ⅰ</a:t>
            </a:r>
            <a:r>
              <a:rPr kumimoji="1" lang="ja-JP" altLang="en-US" dirty="0"/>
              <a:t>）一言でいうと</a:t>
            </a:r>
          </a:p>
          <a:p>
            <a:r>
              <a:rPr kumimoji="1" lang="ja-JP" altLang="en-US" dirty="0"/>
              <a:t>　　        ニーズにアプローチするのは「説得」（理論的に説明できる）</a:t>
            </a:r>
          </a:p>
          <a:p>
            <a:r>
              <a:rPr kumimoji="1" lang="ja-JP" altLang="en-US" dirty="0"/>
              <a:t>　　　   ウォンツにアプローチするのは「共感」</a:t>
            </a:r>
            <a:r>
              <a:rPr kumimoji="1" lang="en-US" altLang="ja-JP" dirty="0">
                <a:latin typeface="+mn-ea"/>
              </a:rPr>
              <a:t>(</a:t>
            </a:r>
            <a:r>
              <a:rPr kumimoji="1" lang="ja-JP" altLang="en-US" dirty="0"/>
              <a:t>どうしたいかに寄り沿う</a:t>
            </a:r>
            <a:r>
              <a:rPr kumimoji="1" lang="en-US" altLang="ja-JP" dirty="0">
                <a:latin typeface="+mn-ea"/>
              </a:rPr>
              <a:t>)</a:t>
            </a:r>
          </a:p>
          <a:p>
            <a:r>
              <a:rPr kumimoji="1" lang="ja-JP" altLang="en-US" dirty="0"/>
              <a:t>　　</a:t>
            </a:r>
            <a:r>
              <a:rPr kumimoji="1" lang="en-US" altLang="ja-JP" dirty="0"/>
              <a:t>ⅱ</a:t>
            </a:r>
            <a:r>
              <a:rPr kumimoji="1" lang="ja-JP" altLang="en-US" dirty="0"/>
              <a:t>）パズルのピースに例えると</a:t>
            </a:r>
          </a:p>
          <a:p>
            <a:r>
              <a:rPr kumimoji="1" lang="ja-JP" altLang="en-US" dirty="0"/>
              <a:t>　　　　ニーズへのアプローチは、パズルのピースのように客観的に</a:t>
            </a:r>
            <a:r>
              <a:rPr lang="ja-JP" altLang="en-US" dirty="0"/>
              <a:t>説明が</a:t>
            </a:r>
            <a:endParaRPr kumimoji="1" lang="en-US" altLang="ja-JP" dirty="0"/>
          </a:p>
          <a:p>
            <a:r>
              <a:rPr kumimoji="1" lang="ja-JP" altLang="en-US" dirty="0"/>
              <a:t>　　　　つき、誰にでも分かる形で行われます。対してウォンツへのアプロ</a:t>
            </a:r>
            <a:endParaRPr kumimoji="1" lang="en-US" altLang="ja-JP" dirty="0"/>
          </a:p>
          <a:p>
            <a:r>
              <a:rPr lang="ja-JP" altLang="en-US" dirty="0"/>
              <a:t>　　　　</a:t>
            </a:r>
            <a:r>
              <a:rPr kumimoji="1" lang="ja-JP" altLang="en-US" dirty="0"/>
              <a:t>ーチは理屈ではない思いから。</a:t>
            </a:r>
          </a:p>
          <a:p>
            <a:r>
              <a:rPr kumimoji="1" lang="ja-JP" altLang="en-US" dirty="0"/>
              <a:t>　　</a:t>
            </a:r>
            <a:r>
              <a:rPr kumimoji="1" lang="en-US" altLang="ja-JP" dirty="0"/>
              <a:t>ⅲ</a:t>
            </a:r>
            <a:r>
              <a:rPr kumimoji="1" lang="ja-JP" altLang="en-US" dirty="0"/>
              <a:t>）実際の流れについて</a:t>
            </a:r>
          </a:p>
          <a:p>
            <a:r>
              <a:rPr kumimoji="1" lang="ja-JP" altLang="en-US" dirty="0"/>
              <a:t>　　　　ニーズへのアプローチ（客観的な証拠を収集）</a:t>
            </a:r>
          </a:p>
          <a:p>
            <a:r>
              <a:rPr kumimoji="1" lang="ja-JP" altLang="en-US" dirty="0"/>
              <a:t>　　　　 → 理論（専門的知見からの根拠）の提示</a:t>
            </a:r>
          </a:p>
          <a:p>
            <a:r>
              <a:rPr kumimoji="1" lang="ja-JP" altLang="en-US" dirty="0"/>
              <a:t>　　　　 → そこから導かれる必要性を説明</a:t>
            </a:r>
          </a:p>
          <a:p>
            <a:r>
              <a:rPr kumimoji="1" lang="ja-JP" altLang="en-US" dirty="0"/>
              <a:t>　　　　 → 解決策の提示</a:t>
            </a:r>
          </a:p>
          <a:p>
            <a:r>
              <a:rPr kumimoji="1" lang="ja-JP" altLang="en-US" dirty="0"/>
              <a:t>　　　　 → 行動への落とし込み</a:t>
            </a:r>
          </a:p>
          <a:p>
            <a:endParaRPr kumimoji="1" lang="ja-JP" altLang="en-US" dirty="0"/>
          </a:p>
        </p:txBody>
      </p:sp>
      <p:sp>
        <p:nvSpPr>
          <p:cNvPr id="4" name="スライド番号プレースホルダー 3">
            <a:extLst>
              <a:ext uri="{FF2B5EF4-FFF2-40B4-BE49-F238E27FC236}">
                <a16:creationId xmlns:a16="http://schemas.microsoft.com/office/drawing/2014/main" id="{D5572F07-DA51-C61A-1C23-88870420F637}"/>
              </a:ext>
            </a:extLst>
          </p:cNvPr>
          <p:cNvSpPr>
            <a:spLocks noGrp="1"/>
          </p:cNvSpPr>
          <p:nvPr>
            <p:ph type="sldNum" sz="quarter" idx="12"/>
          </p:nvPr>
        </p:nvSpPr>
        <p:spPr>
          <a:xfrm>
            <a:off x="6660232" y="136524"/>
            <a:ext cx="2057400" cy="365125"/>
          </a:xfrm>
        </p:spPr>
        <p:txBody>
          <a:bodyPr/>
          <a:lstStyle/>
          <a:p>
            <a:pPr>
              <a:defRPr/>
            </a:pPr>
            <a:fld id="{87C66881-5A60-45A5-BDC0-34FF6071E735}" type="slidenum">
              <a:rPr lang="ja-JP" altLang="en-US" smtClean="0"/>
              <a:pPr>
                <a:defRPr/>
              </a:pPr>
              <a:t>43</a:t>
            </a:fld>
            <a:endParaRPr lang="ja-JP" altLang="en-US"/>
          </a:p>
        </p:txBody>
      </p:sp>
    </p:spTree>
    <p:extLst>
      <p:ext uri="{BB962C8B-B14F-4D97-AF65-F5344CB8AC3E}">
        <p14:creationId xmlns:p14="http://schemas.microsoft.com/office/powerpoint/2010/main" val="22408927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A8C7475B-73F3-CB82-6A5A-E836BD2FB5DB}"/>
              </a:ext>
            </a:extLst>
          </p:cNvPr>
          <p:cNvSpPr>
            <a:spLocks noGrp="1"/>
          </p:cNvSpPr>
          <p:nvPr>
            <p:ph type="body" idx="1"/>
          </p:nvPr>
        </p:nvSpPr>
        <p:spPr>
          <a:xfrm>
            <a:off x="107504" y="850281"/>
            <a:ext cx="8928992" cy="5688632"/>
          </a:xfrm>
        </p:spPr>
        <p:txBody>
          <a:bodyPr/>
          <a:lstStyle/>
          <a:p>
            <a:r>
              <a:rPr kumimoji="1" lang="ja-JP" altLang="en-US" sz="2000" dirty="0"/>
              <a:t>　　　ウォンツへのアプローチ（感情の言語化）</a:t>
            </a:r>
          </a:p>
          <a:p>
            <a:r>
              <a:rPr kumimoji="1" lang="ja-JP" altLang="en-US" sz="2000" dirty="0"/>
              <a:t>　　　  → 解決の根底となる思いの確認</a:t>
            </a:r>
          </a:p>
          <a:p>
            <a:r>
              <a:rPr kumimoji="1" lang="ja-JP" altLang="en-US" sz="2000" dirty="0"/>
              <a:t>　　　  → 具体的な解決策の検討</a:t>
            </a:r>
          </a:p>
          <a:p>
            <a:r>
              <a:rPr kumimoji="1" lang="ja-JP" altLang="en-US" sz="2000" dirty="0"/>
              <a:t>　　　  → 行動への落とし込み</a:t>
            </a:r>
            <a:endParaRPr kumimoji="1" lang="en-US" altLang="ja-JP" sz="2000" dirty="0"/>
          </a:p>
          <a:p>
            <a:r>
              <a:rPr kumimoji="1" lang="ja-JP" altLang="en-US" sz="2000" b="1" dirty="0"/>
              <a:t>Ｓ２８ 気付きをもたらす（思考を促す技術）</a:t>
            </a:r>
          </a:p>
          <a:p>
            <a:r>
              <a:rPr kumimoji="1" lang="ja-JP" altLang="en-US" sz="2000" dirty="0"/>
              <a:t>　①「気付き」とは何ぞや？</a:t>
            </a:r>
          </a:p>
          <a:p>
            <a:r>
              <a:rPr kumimoji="1" lang="ja-JP" altLang="en-US" sz="2000" dirty="0"/>
              <a:t>　    変化をもたらすには「あ、そうか」という「気付き」が重要。</a:t>
            </a:r>
          </a:p>
          <a:p>
            <a:r>
              <a:rPr kumimoji="1" lang="ja-JP" altLang="en-US" sz="2000" dirty="0"/>
              <a:t>　　全く新しいことを知ることではなく、一見無関係なものが結びつく。</a:t>
            </a:r>
          </a:p>
          <a:p>
            <a:r>
              <a:rPr kumimoji="1" lang="ja-JP" altLang="en-US" sz="2000" dirty="0"/>
              <a:t>　　既知のものからの新たな認識</a:t>
            </a:r>
          </a:p>
          <a:p>
            <a:r>
              <a:rPr kumimoji="1" lang="ja-JP" altLang="en-US" sz="2000" dirty="0"/>
              <a:t>　②思考が気付きをもたらす</a:t>
            </a:r>
          </a:p>
          <a:p>
            <a:r>
              <a:rPr kumimoji="1" lang="ja-JP" altLang="en-US" sz="2000" dirty="0"/>
              <a:t>　　頭の中で考えて、ピンとくる瞬間。</a:t>
            </a:r>
          </a:p>
          <a:p>
            <a:r>
              <a:rPr kumimoji="1" lang="ja-JP" altLang="en-US" sz="2000" dirty="0"/>
              <a:t>　③相談者の思考を促すために質問する</a:t>
            </a:r>
          </a:p>
          <a:p>
            <a:r>
              <a:rPr kumimoji="1" lang="ja-JP" altLang="en-US" sz="2000" dirty="0"/>
              <a:t>　④理由や経過の詳細を尋ねる</a:t>
            </a:r>
          </a:p>
          <a:p>
            <a:r>
              <a:rPr kumimoji="1" lang="ja-JP" altLang="en-US" sz="2000" dirty="0"/>
              <a:t>　　</a:t>
            </a:r>
            <a:r>
              <a:rPr kumimoji="1" lang="ja-JP" altLang="en-US" sz="2000" u="sng" dirty="0"/>
              <a:t>相談者の頭の中にあるものを言語化</a:t>
            </a:r>
            <a:r>
              <a:rPr kumimoji="1" lang="ja-JP" altLang="en-US" sz="2000" dirty="0"/>
              <a:t>し、思考してもらうように。</a:t>
            </a:r>
          </a:p>
          <a:p>
            <a:endParaRPr kumimoji="1" lang="ja-JP" altLang="en-US" sz="2000" dirty="0"/>
          </a:p>
          <a:p>
            <a:endParaRPr kumimoji="1" lang="ja-JP" altLang="en-US" dirty="0"/>
          </a:p>
        </p:txBody>
      </p:sp>
      <p:sp>
        <p:nvSpPr>
          <p:cNvPr id="4" name="スライド番号プレースホルダー 3">
            <a:extLst>
              <a:ext uri="{FF2B5EF4-FFF2-40B4-BE49-F238E27FC236}">
                <a16:creationId xmlns:a16="http://schemas.microsoft.com/office/drawing/2014/main" id="{D0339867-9EB2-2F10-9AAE-D839A12E74E2}"/>
              </a:ext>
            </a:extLst>
          </p:cNvPr>
          <p:cNvSpPr>
            <a:spLocks noGrp="1"/>
          </p:cNvSpPr>
          <p:nvPr>
            <p:ph type="sldNum" sz="quarter" idx="12"/>
          </p:nvPr>
        </p:nvSpPr>
        <p:spPr/>
        <p:txBody>
          <a:bodyPr/>
          <a:lstStyle/>
          <a:p>
            <a:pPr>
              <a:defRPr/>
            </a:pPr>
            <a:fld id="{87C66881-5A60-45A5-BDC0-34FF6071E735}" type="slidenum">
              <a:rPr lang="ja-JP" altLang="en-US" smtClean="0"/>
              <a:pPr>
                <a:defRPr/>
              </a:pPr>
              <a:t>44</a:t>
            </a:fld>
            <a:endParaRPr lang="ja-JP" altLang="en-US"/>
          </a:p>
        </p:txBody>
      </p:sp>
    </p:spTree>
    <p:extLst>
      <p:ext uri="{BB962C8B-B14F-4D97-AF65-F5344CB8AC3E}">
        <p14:creationId xmlns:p14="http://schemas.microsoft.com/office/powerpoint/2010/main" val="42774957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60E2094-4D43-B6B0-EAB6-2F4AA94CA6DB}"/>
              </a:ext>
            </a:extLst>
          </p:cNvPr>
          <p:cNvSpPr>
            <a:spLocks noGrp="1"/>
          </p:cNvSpPr>
          <p:nvPr>
            <p:ph type="body" idx="1"/>
          </p:nvPr>
        </p:nvSpPr>
        <p:spPr>
          <a:xfrm>
            <a:off x="107504" y="332656"/>
            <a:ext cx="8928992" cy="5953127"/>
          </a:xfrm>
        </p:spPr>
        <p:txBody>
          <a:bodyPr>
            <a:normAutofit fontScale="92500" lnSpcReduction="10000"/>
          </a:bodyPr>
          <a:lstStyle/>
          <a:p>
            <a:r>
              <a:rPr kumimoji="1" lang="ja-JP" altLang="en-US" sz="2200" b="1" dirty="0"/>
              <a:t>Ｓ２９ 行動してもらう（行動から内面の変化へ）</a:t>
            </a:r>
          </a:p>
          <a:p>
            <a:r>
              <a:rPr lang="ja-JP" altLang="en-US" sz="2200" dirty="0"/>
              <a:t>   </a:t>
            </a:r>
            <a:r>
              <a:rPr kumimoji="1" lang="ja-JP" altLang="en-US" sz="2200" dirty="0"/>
              <a:t> ①先に行動を変えることもアリ？</a:t>
            </a:r>
          </a:p>
          <a:p>
            <a:r>
              <a:rPr lang="ja-JP" altLang="en-US" sz="2200" dirty="0"/>
              <a:t>   </a:t>
            </a:r>
            <a:r>
              <a:rPr kumimoji="1" lang="ja-JP" altLang="en-US" sz="2200" dirty="0"/>
              <a:t> ②行動へのアプローチが有効な場合とは？</a:t>
            </a:r>
          </a:p>
          <a:p>
            <a:r>
              <a:rPr kumimoji="1" lang="ja-JP" altLang="en-US" sz="2200" dirty="0"/>
              <a:t>　 ・アドバイスには必ず従うという関係性がある場合</a:t>
            </a:r>
          </a:p>
          <a:p>
            <a:r>
              <a:rPr kumimoji="1" lang="ja-JP" altLang="en-US" sz="2200" dirty="0"/>
              <a:t>　   （主従関係や師弟関係があるとき）</a:t>
            </a:r>
          </a:p>
          <a:p>
            <a:r>
              <a:rPr kumimoji="1" lang="ja-JP" altLang="en-US" sz="2200" dirty="0"/>
              <a:t>　　 行動を変えることがキッカケで思考が変わることもある。</a:t>
            </a:r>
          </a:p>
          <a:p>
            <a:r>
              <a:rPr lang="ja-JP" altLang="en-US" sz="2200" dirty="0"/>
              <a:t>   </a:t>
            </a:r>
            <a:r>
              <a:rPr kumimoji="1" lang="ja-JP" altLang="en-US" sz="2200" dirty="0"/>
              <a:t> ③行動にアプローチする</a:t>
            </a:r>
          </a:p>
          <a:p>
            <a:r>
              <a:rPr kumimoji="1" lang="ja-JP" altLang="en-US" sz="2200" dirty="0"/>
              <a:t>　　動かざるを得ない状況を作ってしまうこと。（習慣づけなど）</a:t>
            </a:r>
          </a:p>
          <a:p>
            <a:r>
              <a:rPr kumimoji="1" lang="ja-JP" altLang="en-US" sz="2200" dirty="0"/>
              <a:t>　④相談者が動かざるを得ない状況を作る五つの方法</a:t>
            </a:r>
          </a:p>
          <a:p>
            <a:r>
              <a:rPr kumimoji="1" lang="ja-JP" altLang="en-US" sz="2200" dirty="0"/>
              <a:t>　    </a:t>
            </a:r>
            <a:r>
              <a:rPr kumimoji="1" lang="en-US" altLang="ja-JP" sz="2200" dirty="0"/>
              <a:t>ⅰ</a:t>
            </a:r>
            <a:r>
              <a:rPr kumimoji="1" lang="ja-JP" altLang="en-US" sz="2200" dirty="0"/>
              <a:t>）断われない人間関係を活用する（尊敬している人の鶴の一声）</a:t>
            </a:r>
          </a:p>
          <a:p>
            <a:r>
              <a:rPr kumimoji="1" lang="ja-JP" altLang="en-US" sz="2200" dirty="0"/>
              <a:t>　    </a:t>
            </a:r>
            <a:r>
              <a:rPr kumimoji="1" lang="en-US" altLang="ja-JP" sz="2200" dirty="0"/>
              <a:t>ⅱ</a:t>
            </a:r>
            <a:r>
              <a:rPr kumimoji="1" lang="ja-JP" altLang="en-US" sz="2200" dirty="0"/>
              <a:t>）ニンジンをぶら下げる（餌で釣る）</a:t>
            </a:r>
          </a:p>
          <a:p>
            <a:r>
              <a:rPr kumimoji="1" lang="ja-JP" altLang="en-US" sz="2200" dirty="0"/>
              <a:t>　　</a:t>
            </a:r>
            <a:r>
              <a:rPr kumimoji="1" lang="en-US" altLang="ja-JP" sz="2200" dirty="0"/>
              <a:t>ⅲ</a:t>
            </a:r>
            <a:r>
              <a:rPr kumimoji="1" lang="ja-JP" altLang="en-US" sz="2200" dirty="0"/>
              <a:t>）嫌なことでも避けない（放置したときのリスクを伝える）</a:t>
            </a:r>
          </a:p>
          <a:p>
            <a:r>
              <a:rPr kumimoji="1" lang="ja-JP" altLang="en-US" sz="2200" dirty="0"/>
              <a:t>　　　　それが嫌なら避けられないという気持ちが生まれる</a:t>
            </a:r>
          </a:p>
          <a:p>
            <a:r>
              <a:rPr kumimoji="1" lang="ja-JP" altLang="en-US" sz="2200" dirty="0"/>
              <a:t>　　</a:t>
            </a:r>
            <a:r>
              <a:rPr kumimoji="1" lang="en-US" altLang="ja-JP" sz="2200" dirty="0"/>
              <a:t>ⅳ</a:t>
            </a:r>
            <a:r>
              <a:rPr kumimoji="1" lang="ja-JP" altLang="en-US" sz="2200" dirty="0"/>
              <a:t>）期限の力を活用する（締め切りのパワーで）</a:t>
            </a:r>
          </a:p>
          <a:p>
            <a:r>
              <a:rPr kumimoji="1" lang="ja-JP" altLang="en-US" sz="2200" dirty="0"/>
              <a:t>　　</a:t>
            </a:r>
            <a:r>
              <a:rPr kumimoji="1" lang="en-US" altLang="ja-JP" sz="2200" dirty="0"/>
              <a:t>ⅴ</a:t>
            </a:r>
            <a:r>
              <a:rPr kumimoji="1" lang="ja-JP" altLang="en-US" sz="2200" dirty="0"/>
              <a:t>）環境を変える（周りの人や仲間を変える）</a:t>
            </a:r>
          </a:p>
          <a:p>
            <a:endParaRPr kumimoji="1" lang="ja-JP" altLang="en-US" dirty="0"/>
          </a:p>
        </p:txBody>
      </p:sp>
      <p:sp>
        <p:nvSpPr>
          <p:cNvPr id="4" name="スライド番号プレースホルダー 3">
            <a:extLst>
              <a:ext uri="{FF2B5EF4-FFF2-40B4-BE49-F238E27FC236}">
                <a16:creationId xmlns:a16="http://schemas.microsoft.com/office/drawing/2014/main" id="{5FD64991-8DCA-289D-9371-5FDFFC59AED3}"/>
              </a:ext>
            </a:extLst>
          </p:cNvPr>
          <p:cNvSpPr>
            <a:spLocks noGrp="1"/>
          </p:cNvSpPr>
          <p:nvPr>
            <p:ph type="sldNum" sz="quarter" idx="12"/>
          </p:nvPr>
        </p:nvSpPr>
        <p:spPr>
          <a:xfrm>
            <a:off x="6804248" y="150093"/>
            <a:ext cx="2057400" cy="365125"/>
          </a:xfrm>
        </p:spPr>
        <p:txBody>
          <a:bodyPr/>
          <a:lstStyle/>
          <a:p>
            <a:pPr>
              <a:defRPr/>
            </a:pPr>
            <a:fld id="{87C66881-5A60-45A5-BDC0-34FF6071E735}" type="slidenum">
              <a:rPr lang="ja-JP" altLang="en-US" smtClean="0"/>
              <a:pPr>
                <a:defRPr/>
              </a:pPr>
              <a:t>45</a:t>
            </a:fld>
            <a:endParaRPr lang="ja-JP" altLang="en-US"/>
          </a:p>
        </p:txBody>
      </p:sp>
    </p:spTree>
    <p:extLst>
      <p:ext uri="{BB962C8B-B14F-4D97-AF65-F5344CB8AC3E}">
        <p14:creationId xmlns:p14="http://schemas.microsoft.com/office/powerpoint/2010/main" val="31269977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8D2FC24D-E6CE-8371-2B6B-C41F4479F3A8}"/>
              </a:ext>
            </a:extLst>
          </p:cNvPr>
          <p:cNvSpPr>
            <a:spLocks noGrp="1"/>
          </p:cNvSpPr>
          <p:nvPr>
            <p:ph type="body" idx="1"/>
          </p:nvPr>
        </p:nvSpPr>
        <p:spPr>
          <a:xfrm>
            <a:off x="107504" y="988693"/>
            <a:ext cx="8928992" cy="5760640"/>
          </a:xfrm>
        </p:spPr>
        <p:txBody>
          <a:bodyPr/>
          <a:lstStyle/>
          <a:p>
            <a:r>
              <a:rPr kumimoji="1" lang="ja-JP" altLang="en-US" sz="2000" b="1" dirty="0"/>
              <a:t>Ｓ３０ 想像してもらう（行動までのハードルを下げる）</a:t>
            </a:r>
          </a:p>
          <a:p>
            <a:r>
              <a:rPr lang="ja-JP" altLang="en-US" sz="2000" dirty="0"/>
              <a:t>   </a:t>
            </a:r>
            <a:r>
              <a:rPr kumimoji="1" lang="ja-JP" altLang="en-US" sz="2000" dirty="0"/>
              <a:t> ①動かないのではなく、動けない</a:t>
            </a:r>
          </a:p>
          <a:p>
            <a:r>
              <a:rPr kumimoji="1" lang="ja-JP" altLang="en-US" sz="2000" dirty="0"/>
              <a:t>　　初めてのことや未知のことには抵抗がある</a:t>
            </a:r>
          </a:p>
          <a:p>
            <a:r>
              <a:rPr kumimoji="1" lang="ja-JP" altLang="en-US" sz="2000" dirty="0"/>
              <a:t>　②未経験の壁を越える方法とは</a:t>
            </a:r>
          </a:p>
          <a:p>
            <a:r>
              <a:rPr kumimoji="1" lang="ja-JP" altLang="en-US" sz="2000" dirty="0"/>
              <a:t>　　事前のシュミレーション（具体的なイメージを持って疑似体験）</a:t>
            </a:r>
          </a:p>
          <a:p>
            <a:r>
              <a:rPr kumimoji="1" lang="ja-JP" altLang="en-US" sz="2000" dirty="0"/>
              <a:t>　③シュミレーションの五つのポイント</a:t>
            </a:r>
          </a:p>
          <a:p>
            <a:r>
              <a:rPr kumimoji="1" lang="ja-JP" altLang="en-US" sz="2000" dirty="0"/>
              <a:t>　　</a:t>
            </a:r>
            <a:r>
              <a:rPr kumimoji="1" lang="en-US" altLang="ja-JP" sz="2000" dirty="0"/>
              <a:t>ⅰ</a:t>
            </a:r>
            <a:r>
              <a:rPr kumimoji="1" lang="ja-JP" altLang="en-US" sz="2000" dirty="0"/>
              <a:t>）分かりやすく伝える</a:t>
            </a:r>
          </a:p>
          <a:p>
            <a:r>
              <a:rPr kumimoji="1" lang="ja-JP" altLang="en-US" sz="2000" dirty="0"/>
              <a:t>　　</a:t>
            </a:r>
            <a:r>
              <a:rPr kumimoji="1" lang="en-US" altLang="ja-JP" sz="2000" dirty="0"/>
              <a:t>ⅱ</a:t>
            </a:r>
            <a:r>
              <a:rPr kumimoji="1" lang="ja-JP" altLang="en-US" sz="2000" dirty="0"/>
              <a:t>）全体像を伝える（位置付けを明確に）</a:t>
            </a:r>
          </a:p>
          <a:p>
            <a:r>
              <a:rPr kumimoji="1" lang="ja-JP" altLang="en-US" sz="2000" dirty="0"/>
              <a:t>　　</a:t>
            </a:r>
            <a:r>
              <a:rPr kumimoji="1" lang="en-US" altLang="ja-JP" sz="2000" dirty="0"/>
              <a:t>ⅲ</a:t>
            </a:r>
            <a:r>
              <a:rPr kumimoji="1" lang="ja-JP" altLang="en-US" sz="2000" dirty="0"/>
              <a:t>）具体的に伝え、具体的に話してもらう</a:t>
            </a:r>
          </a:p>
          <a:p>
            <a:r>
              <a:rPr kumimoji="1" lang="ja-JP" altLang="en-US" sz="2000" dirty="0"/>
              <a:t>　     </a:t>
            </a:r>
            <a:r>
              <a:rPr kumimoji="1" lang="en-US" altLang="ja-JP" sz="2000" dirty="0"/>
              <a:t>ⅳ</a:t>
            </a:r>
            <a:r>
              <a:rPr kumimoji="1" lang="ja-JP" altLang="en-US" sz="2000" dirty="0"/>
              <a:t>）鮮明なイメージを持ってもらう</a:t>
            </a:r>
          </a:p>
          <a:p>
            <a:r>
              <a:rPr kumimoji="1" lang="ja-JP" altLang="en-US" sz="2000" dirty="0"/>
              <a:t>　　</a:t>
            </a:r>
            <a:r>
              <a:rPr kumimoji="1" lang="en-US" altLang="ja-JP" sz="2000" dirty="0"/>
              <a:t>ⅴ</a:t>
            </a:r>
            <a:r>
              <a:rPr kumimoji="1" lang="ja-JP" altLang="en-US" sz="2000" dirty="0"/>
              <a:t>）疑似体験をしてもらう</a:t>
            </a:r>
          </a:p>
          <a:p>
            <a:endParaRPr kumimoji="1" lang="ja-JP" altLang="en-US" dirty="0"/>
          </a:p>
        </p:txBody>
      </p:sp>
      <p:sp>
        <p:nvSpPr>
          <p:cNvPr id="4" name="スライド番号プレースホルダー 3">
            <a:extLst>
              <a:ext uri="{FF2B5EF4-FFF2-40B4-BE49-F238E27FC236}">
                <a16:creationId xmlns:a16="http://schemas.microsoft.com/office/drawing/2014/main" id="{B327A2C7-12D2-DFFC-E222-7103F559EFDC}"/>
              </a:ext>
            </a:extLst>
          </p:cNvPr>
          <p:cNvSpPr>
            <a:spLocks noGrp="1"/>
          </p:cNvSpPr>
          <p:nvPr>
            <p:ph type="sldNum" sz="quarter" idx="12"/>
          </p:nvPr>
        </p:nvSpPr>
        <p:spPr/>
        <p:txBody>
          <a:bodyPr/>
          <a:lstStyle/>
          <a:p>
            <a:pPr>
              <a:defRPr/>
            </a:pPr>
            <a:fld id="{87C66881-5A60-45A5-BDC0-34FF6071E735}" type="slidenum">
              <a:rPr lang="ja-JP" altLang="en-US" smtClean="0"/>
              <a:pPr>
                <a:defRPr/>
              </a:pPr>
              <a:t>46</a:t>
            </a:fld>
            <a:endParaRPr lang="ja-JP" altLang="en-US"/>
          </a:p>
        </p:txBody>
      </p:sp>
    </p:spTree>
    <p:extLst>
      <p:ext uri="{BB962C8B-B14F-4D97-AF65-F5344CB8AC3E}">
        <p14:creationId xmlns:p14="http://schemas.microsoft.com/office/powerpoint/2010/main" val="920505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A5826821-ACF0-DF63-E467-D83204034563}"/>
              </a:ext>
            </a:extLst>
          </p:cNvPr>
          <p:cNvSpPr>
            <a:spLocks noGrp="1"/>
          </p:cNvSpPr>
          <p:nvPr>
            <p:ph type="body" idx="1"/>
          </p:nvPr>
        </p:nvSpPr>
        <p:spPr>
          <a:xfrm>
            <a:off x="44388" y="260648"/>
            <a:ext cx="8928992" cy="5953127"/>
          </a:xfrm>
        </p:spPr>
        <p:txBody>
          <a:bodyPr>
            <a:normAutofit lnSpcReduction="10000"/>
          </a:bodyPr>
          <a:lstStyle/>
          <a:p>
            <a:r>
              <a:rPr kumimoji="1" lang="ja-JP" altLang="en-US" sz="2000" b="1" dirty="0"/>
              <a:t>Ｓ３１ 相談後もフォローする（変化の可能性を高める方法）</a:t>
            </a:r>
          </a:p>
          <a:p>
            <a:r>
              <a:rPr kumimoji="1" lang="ja-JP" altLang="en-US" sz="2000" dirty="0"/>
              <a:t>　①相談後にフォローする</a:t>
            </a:r>
          </a:p>
          <a:p>
            <a:r>
              <a:rPr kumimoji="1" lang="ja-JP" altLang="en-US" sz="2000" dirty="0"/>
              <a:t>　  「あれから、どうしていますか？」「あの時言っていた○○は、やりま  </a:t>
            </a:r>
            <a:endParaRPr kumimoji="1" lang="en-US" altLang="ja-JP" sz="2000" dirty="0"/>
          </a:p>
          <a:p>
            <a:r>
              <a:rPr lang="en-US" altLang="ja-JP" sz="2000" dirty="0"/>
              <a:t>        </a:t>
            </a:r>
            <a:r>
              <a:rPr kumimoji="1" lang="ja-JP" altLang="en-US" sz="2000" dirty="0"/>
              <a:t> したか？」</a:t>
            </a:r>
          </a:p>
          <a:p>
            <a:r>
              <a:rPr kumimoji="1" lang="ja-JP" altLang="en-US" sz="2000" dirty="0"/>
              <a:t>　②相談でモノを活用する方法</a:t>
            </a:r>
          </a:p>
          <a:p>
            <a:r>
              <a:rPr kumimoji="1" lang="ja-JP" altLang="en-US" sz="2000" dirty="0"/>
              <a:t>　　モノに意味を持たせ、見るたびに思い出す</a:t>
            </a:r>
          </a:p>
          <a:p>
            <a:r>
              <a:rPr kumimoji="1" lang="ja-JP" altLang="en-US" sz="2000" dirty="0"/>
              <a:t>　③モノを使う目的</a:t>
            </a:r>
          </a:p>
          <a:p>
            <a:r>
              <a:rPr lang="ja-JP" altLang="en-US" sz="2000" dirty="0"/>
              <a:t>    </a:t>
            </a:r>
            <a:r>
              <a:rPr kumimoji="1" lang="ja-JP" altLang="en-US" sz="2000" dirty="0"/>
              <a:t>　 </a:t>
            </a:r>
            <a:r>
              <a:rPr kumimoji="1" lang="en-US" altLang="ja-JP" sz="2000" dirty="0"/>
              <a:t>ⅰ</a:t>
            </a:r>
            <a:r>
              <a:rPr kumimoji="1" lang="ja-JP" altLang="en-US" sz="2000" dirty="0"/>
              <a:t>）相談に来たこと自体を忘れないこと</a:t>
            </a:r>
          </a:p>
          <a:p>
            <a:r>
              <a:rPr kumimoji="1" lang="ja-JP" altLang="en-US" sz="2000" dirty="0"/>
              <a:t>　　</a:t>
            </a:r>
            <a:r>
              <a:rPr kumimoji="1" lang="en-US" altLang="ja-JP" sz="2000" dirty="0"/>
              <a:t>ⅱ</a:t>
            </a:r>
            <a:r>
              <a:rPr kumimoji="1" lang="ja-JP" altLang="en-US" sz="2000" dirty="0"/>
              <a:t>）相談の結果を具体的な行動に繋げること</a:t>
            </a:r>
          </a:p>
          <a:p>
            <a:r>
              <a:rPr lang="ja-JP" altLang="en-US" sz="2000" dirty="0"/>
              <a:t>    </a:t>
            </a:r>
            <a:r>
              <a:rPr kumimoji="1" lang="ja-JP" altLang="en-US" sz="2000" dirty="0"/>
              <a:t> ④モノを活用する四つのポイント（以下⑤～⑧に）</a:t>
            </a:r>
          </a:p>
          <a:p>
            <a:r>
              <a:rPr kumimoji="1" lang="ja-JP" altLang="en-US" sz="2000" dirty="0"/>
              <a:t>　 ⑤「新しい」モノを使う（相談前には持っていなかったもの･･･変化の</a:t>
            </a:r>
            <a:endParaRPr kumimoji="1" lang="en-US" altLang="ja-JP" sz="2000" dirty="0"/>
          </a:p>
          <a:p>
            <a:r>
              <a:rPr kumimoji="1" lang="ja-JP" altLang="en-US" sz="2000" dirty="0"/>
              <a:t>          象徴）</a:t>
            </a:r>
          </a:p>
          <a:p>
            <a:r>
              <a:rPr kumimoji="1" lang="ja-JP" altLang="en-US" sz="2000" dirty="0"/>
              <a:t>　 ⑥手渡しする（その場面を印象に残す工夫･･･タイミングも）</a:t>
            </a:r>
          </a:p>
          <a:p>
            <a:r>
              <a:rPr kumimoji="1" lang="ja-JP" altLang="en-US" sz="2000" dirty="0"/>
              <a:t>　 ⑦声をかける（手渡しに一声添える）</a:t>
            </a:r>
          </a:p>
          <a:p>
            <a:r>
              <a:rPr kumimoji="1" lang="ja-JP" altLang="en-US" sz="2000" dirty="0"/>
              <a:t>　 ⑧普段渡すモノを活用する（資料、書類、パンフレットなど）</a:t>
            </a:r>
          </a:p>
          <a:p>
            <a:endParaRPr kumimoji="1" lang="ja-JP" altLang="en-US" dirty="0"/>
          </a:p>
        </p:txBody>
      </p:sp>
      <p:sp>
        <p:nvSpPr>
          <p:cNvPr id="4" name="スライド番号プレースホルダー 3">
            <a:extLst>
              <a:ext uri="{FF2B5EF4-FFF2-40B4-BE49-F238E27FC236}">
                <a16:creationId xmlns:a16="http://schemas.microsoft.com/office/drawing/2014/main" id="{10413FEF-66D8-C545-FC6D-4D9F9AC4B36B}"/>
              </a:ext>
            </a:extLst>
          </p:cNvPr>
          <p:cNvSpPr>
            <a:spLocks noGrp="1"/>
          </p:cNvSpPr>
          <p:nvPr>
            <p:ph type="sldNum" sz="quarter" idx="12"/>
          </p:nvPr>
        </p:nvSpPr>
        <p:spPr>
          <a:xfrm>
            <a:off x="6732240" y="78085"/>
            <a:ext cx="2057400" cy="365125"/>
          </a:xfrm>
        </p:spPr>
        <p:txBody>
          <a:bodyPr/>
          <a:lstStyle/>
          <a:p>
            <a:pPr>
              <a:defRPr/>
            </a:pPr>
            <a:fld id="{87C66881-5A60-45A5-BDC0-34FF6071E735}" type="slidenum">
              <a:rPr lang="ja-JP" altLang="en-US" smtClean="0"/>
              <a:pPr>
                <a:defRPr/>
              </a:pPr>
              <a:t>47</a:t>
            </a:fld>
            <a:endParaRPr lang="ja-JP" altLang="en-US"/>
          </a:p>
        </p:txBody>
      </p:sp>
    </p:spTree>
    <p:extLst>
      <p:ext uri="{BB962C8B-B14F-4D97-AF65-F5344CB8AC3E}">
        <p14:creationId xmlns:p14="http://schemas.microsoft.com/office/powerpoint/2010/main" val="3418309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37294868-826A-A892-7E82-54CBCC593EFB}"/>
              </a:ext>
            </a:extLst>
          </p:cNvPr>
          <p:cNvSpPr>
            <a:spLocks noGrp="1"/>
          </p:cNvSpPr>
          <p:nvPr>
            <p:ph type="body" idx="1"/>
          </p:nvPr>
        </p:nvSpPr>
        <p:spPr>
          <a:xfrm>
            <a:off x="107504" y="908720"/>
            <a:ext cx="8928992" cy="5688632"/>
          </a:xfrm>
        </p:spPr>
        <p:txBody>
          <a:bodyPr/>
          <a:lstStyle/>
          <a:p>
            <a:r>
              <a:rPr kumimoji="1" lang="ja-JP" altLang="en-US" b="1" dirty="0"/>
              <a:t>Ｓ３２ ゴール思考を身に付ける（逆算すれば今が分かる）</a:t>
            </a:r>
          </a:p>
          <a:p>
            <a:r>
              <a:rPr lang="ja-JP" altLang="en-US" dirty="0"/>
              <a:t>   </a:t>
            </a:r>
            <a:r>
              <a:rPr kumimoji="1" lang="ja-JP" altLang="en-US" dirty="0"/>
              <a:t> ①時間の流れは二つある</a:t>
            </a:r>
          </a:p>
          <a:p>
            <a:r>
              <a:rPr kumimoji="1" lang="ja-JP" altLang="en-US" dirty="0"/>
              <a:t>　    現在から未来へ、そして未来から現在へ（ゴール思考）</a:t>
            </a:r>
          </a:p>
          <a:p>
            <a:r>
              <a:rPr kumimoji="1" lang="ja-JP" altLang="en-US" dirty="0"/>
              <a:t>　②相談における「ゴール思考」</a:t>
            </a:r>
          </a:p>
          <a:p>
            <a:r>
              <a:rPr lang="ja-JP" altLang="en-US" dirty="0"/>
              <a:t>    </a:t>
            </a:r>
            <a:r>
              <a:rPr kumimoji="1" lang="ja-JP" altLang="en-US" dirty="0"/>
              <a:t> ③相談における「ゴール」とは二つある</a:t>
            </a:r>
          </a:p>
          <a:p>
            <a:r>
              <a:rPr kumimoji="1" lang="ja-JP" altLang="en-US" dirty="0"/>
              <a:t>　     </a:t>
            </a:r>
            <a:r>
              <a:rPr kumimoji="1" lang="en-US" altLang="ja-JP" dirty="0"/>
              <a:t>ⅰ</a:t>
            </a:r>
            <a:r>
              <a:rPr kumimoji="1" lang="ja-JP" altLang="en-US" dirty="0"/>
              <a:t>）相談を受ける私たちが設定するゴール（客観的）</a:t>
            </a:r>
          </a:p>
          <a:p>
            <a:r>
              <a:rPr kumimoji="1" lang="ja-JP" altLang="en-US" dirty="0"/>
              <a:t>　　 </a:t>
            </a:r>
            <a:r>
              <a:rPr kumimoji="1" lang="en-US" altLang="ja-JP" dirty="0"/>
              <a:t>ⅱ</a:t>
            </a:r>
            <a:r>
              <a:rPr kumimoji="1" lang="ja-JP" altLang="en-US" dirty="0"/>
              <a:t>）相談者と共有するゴール（主観的）</a:t>
            </a:r>
          </a:p>
          <a:p>
            <a:r>
              <a:rPr lang="ja-JP" altLang="en-US" dirty="0"/>
              <a:t>    </a:t>
            </a:r>
            <a:r>
              <a:rPr kumimoji="1" lang="ja-JP" altLang="en-US" dirty="0"/>
              <a:t> ④二つのゴールの具体例</a:t>
            </a:r>
          </a:p>
          <a:p>
            <a:r>
              <a:rPr kumimoji="1" lang="ja-JP" altLang="en-US" dirty="0"/>
              <a:t>　 ⑤翻訳してから共同する</a:t>
            </a:r>
          </a:p>
          <a:p>
            <a:r>
              <a:rPr kumimoji="1" lang="ja-JP" altLang="en-US" dirty="0"/>
              <a:t>　　 客観的なゴールを主観的ゴールに翻訳する。</a:t>
            </a:r>
          </a:p>
          <a:p>
            <a:r>
              <a:rPr kumimoji="1" lang="ja-JP" altLang="en-US" dirty="0"/>
              <a:t>　　 モチベーションは主観的な感情だから。</a:t>
            </a:r>
          </a:p>
          <a:p>
            <a:endParaRPr kumimoji="1" lang="ja-JP" altLang="en-US" dirty="0"/>
          </a:p>
        </p:txBody>
      </p:sp>
      <p:sp>
        <p:nvSpPr>
          <p:cNvPr id="4" name="スライド番号プレースホルダー 3">
            <a:extLst>
              <a:ext uri="{FF2B5EF4-FFF2-40B4-BE49-F238E27FC236}">
                <a16:creationId xmlns:a16="http://schemas.microsoft.com/office/drawing/2014/main" id="{CC42AD56-430F-7E3A-5439-7A26319A32E4}"/>
              </a:ext>
            </a:extLst>
          </p:cNvPr>
          <p:cNvSpPr>
            <a:spLocks noGrp="1"/>
          </p:cNvSpPr>
          <p:nvPr>
            <p:ph type="sldNum" sz="quarter" idx="12"/>
          </p:nvPr>
        </p:nvSpPr>
        <p:spPr/>
        <p:txBody>
          <a:bodyPr/>
          <a:lstStyle/>
          <a:p>
            <a:pPr>
              <a:defRPr/>
            </a:pPr>
            <a:fld id="{87C66881-5A60-45A5-BDC0-34FF6071E735}" type="slidenum">
              <a:rPr lang="ja-JP" altLang="en-US" smtClean="0"/>
              <a:pPr>
                <a:defRPr/>
              </a:pPr>
              <a:t>48</a:t>
            </a:fld>
            <a:endParaRPr lang="ja-JP" altLang="en-US"/>
          </a:p>
        </p:txBody>
      </p:sp>
    </p:spTree>
    <p:extLst>
      <p:ext uri="{BB962C8B-B14F-4D97-AF65-F5344CB8AC3E}">
        <p14:creationId xmlns:p14="http://schemas.microsoft.com/office/powerpoint/2010/main" val="3252762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B6BBBA9-B6F3-4586-B407-158889506B00}"/>
              </a:ext>
            </a:extLst>
          </p:cNvPr>
          <p:cNvSpPr>
            <a:spLocks noGrp="1"/>
          </p:cNvSpPr>
          <p:nvPr>
            <p:ph type="sldNum" sz="quarter" idx="12"/>
          </p:nvPr>
        </p:nvSpPr>
        <p:spPr/>
        <p:txBody>
          <a:bodyPr/>
          <a:lstStyle/>
          <a:p>
            <a:pPr>
              <a:defRPr/>
            </a:pPr>
            <a:fld id="{0F158CB9-21CC-484F-B0A4-95961B853DED}" type="slidenum">
              <a:rPr lang="ja-JP" altLang="en-US" smtClean="0"/>
              <a:pPr>
                <a:defRPr/>
              </a:pPr>
              <a:t>4</a:t>
            </a:fld>
            <a:endParaRPr lang="ja-JP" altLang="en-US"/>
          </a:p>
        </p:txBody>
      </p:sp>
      <p:sp>
        <p:nvSpPr>
          <p:cNvPr id="6" name="タイトル 1">
            <a:extLst>
              <a:ext uri="{FF2B5EF4-FFF2-40B4-BE49-F238E27FC236}">
                <a16:creationId xmlns:a16="http://schemas.microsoft.com/office/drawing/2014/main" id="{855AC00A-2D22-BEE0-79B0-9AEFEA42D06B}"/>
              </a:ext>
            </a:extLst>
          </p:cNvPr>
          <p:cNvSpPr txBox="1">
            <a:spLocks/>
          </p:cNvSpPr>
          <p:nvPr/>
        </p:nvSpPr>
        <p:spPr>
          <a:xfrm>
            <a:off x="107504" y="908720"/>
            <a:ext cx="7886700" cy="652412"/>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dirty="0"/>
              <a:t>３ 相談の三つのステップ</a:t>
            </a:r>
          </a:p>
        </p:txBody>
      </p:sp>
      <p:sp>
        <p:nvSpPr>
          <p:cNvPr id="8" name="コンテンツ プレースホルダー 2">
            <a:extLst>
              <a:ext uri="{FF2B5EF4-FFF2-40B4-BE49-F238E27FC236}">
                <a16:creationId xmlns:a16="http://schemas.microsoft.com/office/drawing/2014/main" id="{603325F1-6300-DAA8-6A76-7F7020AA6B88}"/>
              </a:ext>
            </a:extLst>
          </p:cNvPr>
          <p:cNvSpPr txBox="1">
            <a:spLocks/>
          </p:cNvSpPr>
          <p:nvPr/>
        </p:nvSpPr>
        <p:spPr>
          <a:xfrm>
            <a:off x="344728" y="1340768"/>
            <a:ext cx="8657242" cy="51845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900" dirty="0"/>
              <a:t>① （　　　　）を築く</a:t>
            </a:r>
            <a:endParaRPr lang="en-US" altLang="ja-JP" sz="1900" dirty="0"/>
          </a:p>
          <a:p>
            <a:pPr marL="0" indent="0">
              <a:buFont typeface="Arial" panose="020B0604020202020204" pitchFamily="34" charset="0"/>
              <a:buNone/>
            </a:pPr>
            <a:r>
              <a:rPr lang="ja-JP" altLang="en-US" sz="1900" dirty="0"/>
              <a:t>     第１歩は、「他の誰かではない、（　　　）を見てくれている」と実感して</a:t>
            </a:r>
            <a:endParaRPr lang="en-US" altLang="ja-JP" sz="1900" dirty="0"/>
          </a:p>
          <a:p>
            <a:pPr marL="0" indent="0">
              <a:buFont typeface="Arial" panose="020B0604020202020204" pitchFamily="34" charset="0"/>
              <a:buNone/>
            </a:pPr>
            <a:r>
              <a:rPr lang="ja-JP" altLang="en-US" sz="1900" dirty="0"/>
              <a:t>    もらう。</a:t>
            </a:r>
            <a:endParaRPr lang="en-US" altLang="ja-JP" sz="1900" dirty="0"/>
          </a:p>
          <a:p>
            <a:pPr marL="0" indent="0">
              <a:buFont typeface="Arial" panose="020B0604020202020204" pitchFamily="34" charset="0"/>
              <a:buNone/>
            </a:pPr>
            <a:r>
              <a:rPr lang="ja-JP" altLang="en-US" sz="1900" dirty="0"/>
              <a:t>　オーダーメイドのサービスをする。テクニック先行で、表面的にマネを</a:t>
            </a:r>
            <a:endParaRPr lang="en-US" altLang="ja-JP" sz="1900" dirty="0"/>
          </a:p>
          <a:p>
            <a:pPr marL="0" indent="0">
              <a:buFont typeface="Arial" panose="020B0604020202020204" pitchFamily="34" charset="0"/>
              <a:buNone/>
            </a:pPr>
            <a:r>
              <a:rPr lang="ja-JP" altLang="en-US" sz="1900" dirty="0"/>
              <a:t>　しても、マインドがしっかりしていないと効果が出ない。</a:t>
            </a:r>
            <a:endParaRPr lang="en-US" altLang="ja-JP" sz="1900" dirty="0"/>
          </a:p>
          <a:p>
            <a:pPr marL="0" indent="0">
              <a:buFont typeface="Arial" panose="020B0604020202020204" pitchFamily="34" charset="0"/>
              <a:buNone/>
            </a:pPr>
            <a:r>
              <a:rPr lang="ja-JP" altLang="en-US" sz="1900" dirty="0"/>
              <a:t>　（　　）しながら、しっかりと（　　　　）こと。</a:t>
            </a:r>
            <a:endParaRPr lang="en-US" altLang="ja-JP" sz="1900" dirty="0"/>
          </a:p>
          <a:p>
            <a:pPr marL="0" indent="0">
              <a:buFont typeface="Arial" panose="020B0604020202020204" pitchFamily="34" charset="0"/>
              <a:buNone/>
            </a:pPr>
            <a:r>
              <a:rPr lang="ja-JP" altLang="en-US" sz="1900" dirty="0"/>
              <a:t>② 相談者に（　　　　）準備をしてもらう</a:t>
            </a:r>
            <a:endParaRPr lang="en-US" altLang="ja-JP" sz="1900" dirty="0"/>
          </a:p>
          <a:p>
            <a:pPr marL="0" indent="0">
              <a:buFont typeface="Arial" panose="020B0604020202020204" pitchFamily="34" charset="0"/>
              <a:buNone/>
            </a:pPr>
            <a:r>
              <a:rPr lang="ja-JP" altLang="en-US" sz="1900" dirty="0"/>
              <a:t>    人間の潜在意識には、元々変化を歓迎しない現状維持が刷り込まれている</a:t>
            </a:r>
            <a:endParaRPr lang="en-US" altLang="ja-JP" sz="1900" dirty="0"/>
          </a:p>
          <a:p>
            <a:pPr marL="0" indent="0">
              <a:buFont typeface="Arial" panose="020B0604020202020204" pitchFamily="34" charset="0"/>
              <a:buNone/>
            </a:pPr>
            <a:r>
              <a:rPr lang="ja-JP" altLang="en-US" sz="1900" dirty="0"/>
              <a:t>    ので、変わるにはパワーが必要です。</a:t>
            </a:r>
            <a:endParaRPr lang="en-US" altLang="ja-JP" sz="1900" dirty="0"/>
          </a:p>
          <a:p>
            <a:pPr marL="0" indent="0">
              <a:buFont typeface="Arial" panose="020B0604020202020204" pitchFamily="34" charset="0"/>
              <a:buNone/>
            </a:pPr>
            <a:r>
              <a:rPr lang="ja-JP" altLang="en-US" sz="1900" dirty="0"/>
              <a:t>　聞き流す耳から聞く耳に</a:t>
            </a:r>
            <a:endParaRPr lang="en-US" altLang="ja-JP" sz="1900" dirty="0"/>
          </a:p>
          <a:p>
            <a:pPr marL="0" indent="0">
              <a:buFont typeface="Arial" panose="020B0604020202020204" pitchFamily="34" charset="0"/>
              <a:buNone/>
            </a:pPr>
            <a:r>
              <a:rPr lang="ja-JP" altLang="en-US" sz="1900" dirty="0"/>
              <a:t>　・信頼関係（この人なら大丈夫･･･無意識の部分で同調</a:t>
            </a:r>
            <a:r>
              <a:rPr lang="en-US" altLang="ja-JP" sz="1900" dirty="0"/>
              <a:t>(</a:t>
            </a:r>
            <a:r>
              <a:rPr lang="ja-JP" altLang="en-US" sz="1900" dirty="0"/>
              <a:t>シンクロ</a:t>
            </a:r>
            <a:r>
              <a:rPr lang="en-US" altLang="ja-JP" sz="1900" dirty="0"/>
              <a:t>)</a:t>
            </a:r>
            <a:r>
              <a:rPr lang="ja-JP" altLang="en-US" sz="1900" dirty="0"/>
              <a:t>する）</a:t>
            </a:r>
            <a:endParaRPr lang="en-US" altLang="ja-JP" sz="1900" dirty="0"/>
          </a:p>
          <a:p>
            <a:pPr marL="0" indent="0">
              <a:buFont typeface="Arial" panose="020B0604020202020204" pitchFamily="34" charset="0"/>
              <a:buNone/>
            </a:pPr>
            <a:r>
              <a:rPr lang="ja-JP" altLang="en-US" sz="1900" dirty="0"/>
              <a:t>　・受け取るに値する理由（解決したい悩みの専門家･･･こちらからアプ</a:t>
            </a:r>
            <a:endParaRPr lang="en-US" altLang="ja-JP" sz="1900" dirty="0"/>
          </a:p>
          <a:p>
            <a:pPr marL="0" indent="0">
              <a:buFont typeface="Arial" panose="020B0604020202020204" pitchFamily="34" charset="0"/>
              <a:buNone/>
            </a:pPr>
            <a:r>
              <a:rPr lang="ja-JP" altLang="en-US" sz="1900" dirty="0"/>
              <a:t>　　ローチ）（　　　）の知識（　　）を理解してもらう。</a:t>
            </a:r>
            <a:endParaRPr lang="en-US" altLang="ja-JP" sz="1900" dirty="0"/>
          </a:p>
          <a:p>
            <a:pPr marL="0" indent="0">
              <a:buFont typeface="Arial" panose="020B0604020202020204" pitchFamily="34" charset="0"/>
              <a:buNone/>
            </a:pPr>
            <a:endParaRPr lang="en-US" altLang="ja-JP" sz="1900" dirty="0"/>
          </a:p>
          <a:p>
            <a:pPr marL="0" indent="0">
              <a:buFont typeface="Arial" panose="020B0604020202020204" pitchFamily="34" charset="0"/>
              <a:buNone/>
            </a:pPr>
            <a:endParaRPr lang="en-US" altLang="ja-JP" sz="2000" dirty="0"/>
          </a:p>
          <a:p>
            <a:pPr marL="0" indent="0">
              <a:buFont typeface="Arial" panose="020B0604020202020204" pitchFamily="34" charset="0"/>
              <a:buNone/>
            </a:pPr>
            <a:endParaRPr lang="en-US" altLang="ja-JP" sz="2000" dirty="0"/>
          </a:p>
          <a:p>
            <a:pPr marL="0" indent="0">
              <a:buFont typeface="Arial" panose="020B0604020202020204" pitchFamily="34" charset="0"/>
              <a:buNone/>
            </a:pPr>
            <a:endParaRPr lang="en-US" altLang="ja-JP" sz="2000" dirty="0"/>
          </a:p>
          <a:p>
            <a:pPr marL="0" indent="0">
              <a:buFont typeface="Arial" panose="020B0604020202020204" pitchFamily="34" charset="0"/>
              <a:buNone/>
            </a:pPr>
            <a:endParaRPr lang="en-US" altLang="ja-JP" sz="2000" dirty="0"/>
          </a:p>
          <a:p>
            <a:pPr marL="0" indent="0">
              <a:buFont typeface="Arial" panose="020B0604020202020204" pitchFamily="34" charset="0"/>
              <a:buNone/>
            </a:pPr>
            <a:r>
              <a:rPr lang="en-US" altLang="ja-JP" sz="2000" dirty="0"/>
              <a:t>  </a:t>
            </a:r>
            <a:endParaRPr lang="en-US" altLang="ja-JP" sz="2000" u="sng" dirty="0"/>
          </a:p>
        </p:txBody>
      </p:sp>
      <p:sp>
        <p:nvSpPr>
          <p:cNvPr id="3" name="テキスト ボックス 2">
            <a:extLst>
              <a:ext uri="{FF2B5EF4-FFF2-40B4-BE49-F238E27FC236}">
                <a16:creationId xmlns:a16="http://schemas.microsoft.com/office/drawing/2014/main" id="{DF0CEEE4-0C0F-C563-D359-54BD06875C01}"/>
              </a:ext>
            </a:extLst>
          </p:cNvPr>
          <p:cNvSpPr txBox="1"/>
          <p:nvPr/>
        </p:nvSpPr>
        <p:spPr>
          <a:xfrm>
            <a:off x="899592" y="1311569"/>
            <a:ext cx="1186906"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信頼関係</a:t>
            </a:r>
            <a:endParaRPr kumimoji="1" lang="ja-JP" altLang="en-US" dirty="0"/>
          </a:p>
        </p:txBody>
      </p:sp>
      <p:sp>
        <p:nvSpPr>
          <p:cNvPr id="5" name="テキスト ボックス 4">
            <a:extLst>
              <a:ext uri="{FF2B5EF4-FFF2-40B4-BE49-F238E27FC236}">
                <a16:creationId xmlns:a16="http://schemas.microsoft.com/office/drawing/2014/main" id="{2BE548E0-3A45-5911-6141-AC1D57320802}"/>
              </a:ext>
            </a:extLst>
          </p:cNvPr>
          <p:cNvSpPr txBox="1"/>
          <p:nvPr/>
        </p:nvSpPr>
        <p:spPr>
          <a:xfrm>
            <a:off x="4499992" y="1696290"/>
            <a:ext cx="914400"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私だけ</a:t>
            </a:r>
            <a:endParaRPr kumimoji="1" lang="ja-JP" altLang="en-US" dirty="0"/>
          </a:p>
        </p:txBody>
      </p:sp>
      <p:sp>
        <p:nvSpPr>
          <p:cNvPr id="7" name="テキスト ボックス 6">
            <a:extLst>
              <a:ext uri="{FF2B5EF4-FFF2-40B4-BE49-F238E27FC236}">
                <a16:creationId xmlns:a16="http://schemas.microsoft.com/office/drawing/2014/main" id="{2DEF1010-864F-6842-1C98-58F6B52CDBD3}"/>
              </a:ext>
            </a:extLst>
          </p:cNvPr>
          <p:cNvSpPr txBox="1"/>
          <p:nvPr/>
        </p:nvSpPr>
        <p:spPr>
          <a:xfrm>
            <a:off x="810195" y="3260303"/>
            <a:ext cx="682850"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共感</a:t>
            </a:r>
            <a:endParaRPr kumimoji="1" lang="ja-JP" altLang="en-US" dirty="0"/>
          </a:p>
        </p:txBody>
      </p:sp>
      <p:sp>
        <p:nvSpPr>
          <p:cNvPr id="9" name="テキスト ボックス 8">
            <a:extLst>
              <a:ext uri="{FF2B5EF4-FFF2-40B4-BE49-F238E27FC236}">
                <a16:creationId xmlns:a16="http://schemas.microsoft.com/office/drawing/2014/main" id="{BD78E310-5015-0AA4-B857-5A48AE336C94}"/>
              </a:ext>
            </a:extLst>
          </p:cNvPr>
          <p:cNvSpPr txBox="1"/>
          <p:nvPr/>
        </p:nvSpPr>
        <p:spPr>
          <a:xfrm>
            <a:off x="4227486" y="3260303"/>
            <a:ext cx="1186906"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話を聴く</a:t>
            </a:r>
            <a:endParaRPr kumimoji="1" lang="ja-JP" altLang="en-US" dirty="0"/>
          </a:p>
        </p:txBody>
      </p:sp>
      <p:sp>
        <p:nvSpPr>
          <p:cNvPr id="10" name="テキスト ボックス 9">
            <a:extLst>
              <a:ext uri="{FF2B5EF4-FFF2-40B4-BE49-F238E27FC236}">
                <a16:creationId xmlns:a16="http://schemas.microsoft.com/office/drawing/2014/main" id="{C727E290-18FB-D88B-E124-8FB680C41BCD}"/>
              </a:ext>
            </a:extLst>
          </p:cNvPr>
          <p:cNvSpPr txBox="1"/>
          <p:nvPr/>
        </p:nvSpPr>
        <p:spPr>
          <a:xfrm>
            <a:off x="1835696" y="3625773"/>
            <a:ext cx="1186906"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受け取る</a:t>
            </a:r>
            <a:endParaRPr kumimoji="1" lang="ja-JP" altLang="en-US" dirty="0"/>
          </a:p>
        </p:txBody>
      </p:sp>
      <p:sp>
        <p:nvSpPr>
          <p:cNvPr id="11" name="テキスト ボックス 10">
            <a:extLst>
              <a:ext uri="{FF2B5EF4-FFF2-40B4-BE49-F238E27FC236}">
                <a16:creationId xmlns:a16="http://schemas.microsoft.com/office/drawing/2014/main" id="{EC17913B-8516-27AC-AC52-076D8948383B}"/>
              </a:ext>
            </a:extLst>
          </p:cNvPr>
          <p:cNvSpPr txBox="1"/>
          <p:nvPr/>
        </p:nvSpPr>
        <p:spPr>
          <a:xfrm>
            <a:off x="2051720" y="5971630"/>
            <a:ext cx="914400"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専門家</a:t>
            </a:r>
            <a:endParaRPr kumimoji="1" lang="ja-JP" altLang="en-US" dirty="0"/>
          </a:p>
        </p:txBody>
      </p:sp>
      <p:sp>
        <p:nvSpPr>
          <p:cNvPr id="12" name="テキスト ボックス 11">
            <a:extLst>
              <a:ext uri="{FF2B5EF4-FFF2-40B4-BE49-F238E27FC236}">
                <a16:creationId xmlns:a16="http://schemas.microsoft.com/office/drawing/2014/main" id="{4BE03C15-0B2A-45AF-F16B-E70106617122}"/>
              </a:ext>
            </a:extLst>
          </p:cNvPr>
          <p:cNvSpPr txBox="1"/>
          <p:nvPr/>
        </p:nvSpPr>
        <p:spPr>
          <a:xfrm>
            <a:off x="3961158" y="5971629"/>
            <a:ext cx="682850"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情報</a:t>
            </a:r>
            <a:endParaRPr kumimoji="1" lang="ja-JP" altLang="en-US" dirty="0"/>
          </a:p>
        </p:txBody>
      </p:sp>
    </p:spTree>
    <p:extLst>
      <p:ext uri="{BB962C8B-B14F-4D97-AF65-F5344CB8AC3E}">
        <p14:creationId xmlns:p14="http://schemas.microsoft.com/office/powerpoint/2010/main" val="1808760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2000"/>
                                        <p:tgtEl>
                                          <p:spTgt spid="9"/>
                                        </p:tgtEl>
                                      </p:cBhvr>
                                    </p:animEffect>
                                    <p:anim calcmode="lin" valueType="num">
                                      <p:cBhvr>
                                        <p:cTn id="29" dur="2000" fill="hold"/>
                                        <p:tgtEl>
                                          <p:spTgt spid="9"/>
                                        </p:tgtEl>
                                        <p:attrNameLst>
                                          <p:attrName>ppt_w</p:attrName>
                                        </p:attrNameLst>
                                      </p:cBhvr>
                                      <p:tavLst>
                                        <p:tav tm="0" fmla="#ppt_w*sin(2.5*pi*$)">
                                          <p:val>
                                            <p:fltVal val="0"/>
                                          </p:val>
                                        </p:tav>
                                        <p:tav tm="100000">
                                          <p:val>
                                            <p:fltVal val="1"/>
                                          </p:val>
                                        </p:tav>
                                      </p:tavLst>
                                    </p:anim>
                                    <p:anim calcmode="lin" valueType="num">
                                      <p:cBhvr>
                                        <p:cTn id="30"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1000"/>
                                        <p:tgtEl>
                                          <p:spTgt spid="10"/>
                                        </p:tgtEl>
                                      </p:cBhvr>
                                    </p:animEffect>
                                    <p:anim calcmode="lin" valueType="num">
                                      <p:cBhvr>
                                        <p:cTn id="36" dur="1000" fill="hold"/>
                                        <p:tgtEl>
                                          <p:spTgt spid="10"/>
                                        </p:tgtEl>
                                        <p:attrNameLst>
                                          <p:attrName>ppt_x</p:attrName>
                                        </p:attrNameLst>
                                      </p:cBhvr>
                                      <p:tavLst>
                                        <p:tav tm="0">
                                          <p:val>
                                            <p:strVal val="#ppt_x"/>
                                          </p:val>
                                        </p:tav>
                                        <p:tav tm="100000">
                                          <p:val>
                                            <p:strVal val="#ppt_x"/>
                                          </p:val>
                                        </p:tav>
                                      </p:tavLst>
                                    </p:anim>
                                    <p:anim calcmode="lin" valueType="num">
                                      <p:cBhvr>
                                        <p:cTn id="3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6"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ipe(down)">
                                      <p:cBhvr>
                                        <p:cTn id="42" dur="580">
                                          <p:stCondLst>
                                            <p:cond delay="0"/>
                                          </p:stCondLst>
                                        </p:cTn>
                                        <p:tgtEl>
                                          <p:spTgt spid="11"/>
                                        </p:tgtEl>
                                      </p:cBhvr>
                                    </p:animEffect>
                                    <p:anim calcmode="lin" valueType="num">
                                      <p:cBhvr>
                                        <p:cTn id="43"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4"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5"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6"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47"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48" dur="26">
                                          <p:stCondLst>
                                            <p:cond delay="650"/>
                                          </p:stCondLst>
                                        </p:cTn>
                                        <p:tgtEl>
                                          <p:spTgt spid="11"/>
                                        </p:tgtEl>
                                      </p:cBhvr>
                                      <p:to x="100000" y="60000"/>
                                    </p:animScale>
                                    <p:animScale>
                                      <p:cBhvr>
                                        <p:cTn id="49" dur="166" decel="50000">
                                          <p:stCondLst>
                                            <p:cond delay="676"/>
                                          </p:stCondLst>
                                        </p:cTn>
                                        <p:tgtEl>
                                          <p:spTgt spid="11"/>
                                        </p:tgtEl>
                                      </p:cBhvr>
                                      <p:to x="100000" y="100000"/>
                                    </p:animScale>
                                    <p:animScale>
                                      <p:cBhvr>
                                        <p:cTn id="50" dur="26">
                                          <p:stCondLst>
                                            <p:cond delay="1312"/>
                                          </p:stCondLst>
                                        </p:cTn>
                                        <p:tgtEl>
                                          <p:spTgt spid="11"/>
                                        </p:tgtEl>
                                      </p:cBhvr>
                                      <p:to x="100000" y="80000"/>
                                    </p:animScale>
                                    <p:animScale>
                                      <p:cBhvr>
                                        <p:cTn id="51" dur="166" decel="50000">
                                          <p:stCondLst>
                                            <p:cond delay="1338"/>
                                          </p:stCondLst>
                                        </p:cTn>
                                        <p:tgtEl>
                                          <p:spTgt spid="11"/>
                                        </p:tgtEl>
                                      </p:cBhvr>
                                      <p:to x="100000" y="100000"/>
                                    </p:animScale>
                                    <p:animScale>
                                      <p:cBhvr>
                                        <p:cTn id="52" dur="26">
                                          <p:stCondLst>
                                            <p:cond delay="1642"/>
                                          </p:stCondLst>
                                        </p:cTn>
                                        <p:tgtEl>
                                          <p:spTgt spid="11"/>
                                        </p:tgtEl>
                                      </p:cBhvr>
                                      <p:to x="100000" y="90000"/>
                                    </p:animScale>
                                    <p:animScale>
                                      <p:cBhvr>
                                        <p:cTn id="53" dur="166" decel="50000">
                                          <p:stCondLst>
                                            <p:cond delay="1668"/>
                                          </p:stCondLst>
                                        </p:cTn>
                                        <p:tgtEl>
                                          <p:spTgt spid="11"/>
                                        </p:tgtEl>
                                      </p:cBhvr>
                                      <p:to x="100000" y="100000"/>
                                    </p:animScale>
                                    <p:animScale>
                                      <p:cBhvr>
                                        <p:cTn id="54" dur="26">
                                          <p:stCondLst>
                                            <p:cond delay="1808"/>
                                          </p:stCondLst>
                                        </p:cTn>
                                        <p:tgtEl>
                                          <p:spTgt spid="11"/>
                                        </p:tgtEl>
                                      </p:cBhvr>
                                      <p:to x="100000" y="95000"/>
                                    </p:animScale>
                                    <p:animScale>
                                      <p:cBhvr>
                                        <p:cTn id="55" dur="166" decel="50000">
                                          <p:stCondLst>
                                            <p:cond delay="1834"/>
                                          </p:stCondLst>
                                        </p:cTn>
                                        <p:tgtEl>
                                          <p:spTgt spid="11"/>
                                        </p:tgtEl>
                                      </p:cBhvr>
                                      <p:to x="100000" y="100000"/>
                                    </p:animScale>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2"/>
                                        </p:tgtEl>
                                        <p:attrNameLst>
                                          <p:attrName>style.visibility</p:attrName>
                                        </p:attrNameLst>
                                      </p:cBhvr>
                                      <p:to>
                                        <p:strVal val="visible"/>
                                      </p:to>
                                    </p:set>
                                    <p:animEffect transition="in" filter="fade">
                                      <p:cBhvr>
                                        <p:cTn id="60" dur="1000"/>
                                        <p:tgtEl>
                                          <p:spTgt spid="12"/>
                                        </p:tgtEl>
                                      </p:cBhvr>
                                    </p:animEffect>
                                    <p:anim calcmode="lin" valueType="num">
                                      <p:cBhvr>
                                        <p:cTn id="61" dur="1000" fill="hold"/>
                                        <p:tgtEl>
                                          <p:spTgt spid="12"/>
                                        </p:tgtEl>
                                        <p:attrNameLst>
                                          <p:attrName>ppt_x</p:attrName>
                                        </p:attrNameLst>
                                      </p:cBhvr>
                                      <p:tavLst>
                                        <p:tav tm="0">
                                          <p:val>
                                            <p:strVal val="#ppt_x"/>
                                          </p:val>
                                        </p:tav>
                                        <p:tav tm="100000">
                                          <p:val>
                                            <p:strVal val="#ppt_x"/>
                                          </p:val>
                                        </p:tav>
                                      </p:tavLst>
                                    </p:anim>
                                    <p:anim calcmode="lin" valueType="num">
                                      <p:cBhvr>
                                        <p:cTn id="6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0" grpId="0"/>
      <p:bldP spid="11" grpId="0"/>
      <p:bldP spid="1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0079BCB7-02AD-F6DC-50EC-8395350C9F8D}"/>
              </a:ext>
            </a:extLst>
          </p:cNvPr>
          <p:cNvSpPr>
            <a:spLocks noGrp="1"/>
          </p:cNvSpPr>
          <p:nvPr>
            <p:ph type="body" idx="1"/>
          </p:nvPr>
        </p:nvSpPr>
        <p:spPr>
          <a:xfrm>
            <a:off x="107504" y="260648"/>
            <a:ext cx="8928992" cy="5829003"/>
          </a:xfrm>
        </p:spPr>
        <p:txBody>
          <a:bodyPr>
            <a:normAutofit fontScale="92500" lnSpcReduction="20000"/>
          </a:bodyPr>
          <a:lstStyle/>
          <a:p>
            <a:r>
              <a:rPr kumimoji="1" lang="ja-JP" altLang="en-US" b="1" dirty="0"/>
              <a:t>Ｓ３３ 感情表現をマスターする（相談者・対応者それぞれの）</a:t>
            </a:r>
          </a:p>
          <a:p>
            <a:r>
              <a:rPr kumimoji="1" lang="ja-JP" altLang="en-US" dirty="0"/>
              <a:t>　 ①言葉で感情を表現する</a:t>
            </a:r>
          </a:p>
          <a:p>
            <a:r>
              <a:rPr kumimoji="1" lang="ja-JP" altLang="en-US" dirty="0"/>
              <a:t>　　 相談者が伝えている感情をそのまま伝える。</a:t>
            </a:r>
          </a:p>
          <a:p>
            <a:r>
              <a:rPr kumimoji="1" lang="ja-JP" altLang="en-US" dirty="0"/>
              <a:t>　　「～な気持ちなんですね」</a:t>
            </a:r>
          </a:p>
          <a:p>
            <a:r>
              <a:rPr kumimoji="1" lang="ja-JP" altLang="en-US" dirty="0"/>
              <a:t>　　「（あなたは）嫌な気持ちになったんですね」</a:t>
            </a:r>
          </a:p>
          <a:p>
            <a:r>
              <a:rPr kumimoji="1" lang="ja-JP" altLang="en-US" dirty="0"/>
              <a:t>　 ②言葉以外で感情を表現する</a:t>
            </a:r>
          </a:p>
          <a:p>
            <a:r>
              <a:rPr kumimoji="1" lang="ja-JP" altLang="en-US" dirty="0"/>
              <a:t>　　「そんなことがあったんですね」も口調を変えると。顔の表情と。</a:t>
            </a:r>
          </a:p>
          <a:p>
            <a:r>
              <a:rPr kumimoji="1" lang="ja-JP" altLang="en-US" dirty="0"/>
              <a:t>　 ③対応者の感情を表現する際のポイント</a:t>
            </a:r>
          </a:p>
          <a:p>
            <a:r>
              <a:rPr kumimoji="1" lang="ja-JP" altLang="en-US" dirty="0"/>
              <a:t>　 ④私たちの感情を分類してみる</a:t>
            </a:r>
          </a:p>
          <a:p>
            <a:r>
              <a:rPr kumimoji="1" lang="ja-JP" altLang="en-US" dirty="0"/>
              <a:t>　　 話の内容と相談者に分けて</a:t>
            </a:r>
          </a:p>
          <a:p>
            <a:r>
              <a:rPr kumimoji="1" lang="ja-JP" altLang="en-US" dirty="0"/>
              <a:t>　 ⑤バカ正直はＮＧ</a:t>
            </a:r>
          </a:p>
          <a:p>
            <a:r>
              <a:rPr kumimoji="1" lang="ja-JP" altLang="en-US" dirty="0"/>
              <a:t>　　 相談を進めて行く立場だから感情を</a:t>
            </a:r>
            <a:r>
              <a:rPr kumimoji="1" lang="en-US" altLang="ja-JP" dirty="0"/>
              <a:t>100</a:t>
            </a:r>
            <a:r>
              <a:rPr kumimoji="1" lang="ja-JP" altLang="en-US" dirty="0"/>
              <a:t>％正直に出すのは逆効果。</a:t>
            </a:r>
          </a:p>
          <a:p>
            <a:r>
              <a:rPr kumimoji="1" lang="ja-JP" altLang="en-US" dirty="0"/>
              <a:t>　　 相談者の感情に反してはダメ。</a:t>
            </a:r>
          </a:p>
          <a:p>
            <a:r>
              <a:rPr kumimoji="1" lang="ja-JP" altLang="en-US" dirty="0"/>
              <a:t>　 ⑥原則的に評価は控える</a:t>
            </a:r>
          </a:p>
          <a:p>
            <a:r>
              <a:rPr kumimoji="1" lang="ja-JP" altLang="en-US" dirty="0"/>
              <a:t>　　 価値判断の共有がないとギャップが生じる。</a:t>
            </a:r>
          </a:p>
          <a:p>
            <a:endParaRPr kumimoji="1" lang="ja-JP" altLang="en-US" dirty="0"/>
          </a:p>
        </p:txBody>
      </p:sp>
      <p:sp>
        <p:nvSpPr>
          <p:cNvPr id="4" name="スライド番号プレースホルダー 3">
            <a:extLst>
              <a:ext uri="{FF2B5EF4-FFF2-40B4-BE49-F238E27FC236}">
                <a16:creationId xmlns:a16="http://schemas.microsoft.com/office/drawing/2014/main" id="{8CCF2185-5CDE-4927-6F8D-6708344734A7}"/>
              </a:ext>
            </a:extLst>
          </p:cNvPr>
          <p:cNvSpPr>
            <a:spLocks noGrp="1"/>
          </p:cNvSpPr>
          <p:nvPr>
            <p:ph type="sldNum" sz="quarter" idx="12"/>
          </p:nvPr>
        </p:nvSpPr>
        <p:spPr>
          <a:xfrm>
            <a:off x="6804248" y="116632"/>
            <a:ext cx="2057400" cy="365125"/>
          </a:xfrm>
        </p:spPr>
        <p:txBody>
          <a:bodyPr/>
          <a:lstStyle/>
          <a:p>
            <a:pPr>
              <a:defRPr/>
            </a:pPr>
            <a:fld id="{87C66881-5A60-45A5-BDC0-34FF6071E735}" type="slidenum">
              <a:rPr lang="ja-JP" altLang="en-US" smtClean="0"/>
              <a:pPr>
                <a:defRPr/>
              </a:pPr>
              <a:t>49</a:t>
            </a:fld>
            <a:endParaRPr lang="ja-JP" altLang="en-US"/>
          </a:p>
        </p:txBody>
      </p:sp>
    </p:spTree>
    <p:extLst>
      <p:ext uri="{BB962C8B-B14F-4D97-AF65-F5344CB8AC3E}">
        <p14:creationId xmlns:p14="http://schemas.microsoft.com/office/powerpoint/2010/main" val="1824986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05CEC3AB-9900-FF14-5FBA-7B93369F1204}"/>
              </a:ext>
            </a:extLst>
          </p:cNvPr>
          <p:cNvSpPr>
            <a:spLocks noGrp="1"/>
          </p:cNvSpPr>
          <p:nvPr>
            <p:ph type="body" idx="1"/>
          </p:nvPr>
        </p:nvSpPr>
        <p:spPr>
          <a:xfrm>
            <a:off x="107504" y="980728"/>
            <a:ext cx="8856984" cy="5688632"/>
          </a:xfrm>
        </p:spPr>
        <p:txBody>
          <a:bodyPr>
            <a:normAutofit fontScale="85000" lnSpcReduction="20000"/>
          </a:bodyPr>
          <a:lstStyle/>
          <a:p>
            <a:r>
              <a:rPr kumimoji="1" lang="ja-JP" altLang="en-US" b="1" dirty="0"/>
              <a:t>Ｓ３４ 対応者のストレスや感情をコントロールする（違う価値観と）</a:t>
            </a:r>
          </a:p>
          <a:p>
            <a:r>
              <a:rPr kumimoji="1" lang="ja-JP" altLang="en-US" dirty="0"/>
              <a:t>　 ①相談者の言動にストレスを感じることは？</a:t>
            </a:r>
          </a:p>
          <a:p>
            <a:r>
              <a:rPr kumimoji="1" lang="ja-JP" altLang="en-US" dirty="0"/>
              <a:t>　　 相談者が期待する行動を取ってくれない</a:t>
            </a:r>
          </a:p>
          <a:p>
            <a:r>
              <a:rPr kumimoji="1" lang="ja-JP" altLang="en-US" dirty="0"/>
              <a:t>　 ②ストレスは感じるもの</a:t>
            </a:r>
          </a:p>
          <a:p>
            <a:r>
              <a:rPr kumimoji="1" lang="ja-JP" altLang="en-US" dirty="0"/>
              <a:t>　　 相談者のどんな言動も、「それはそれとして受け止める」こと。</a:t>
            </a:r>
          </a:p>
          <a:p>
            <a:r>
              <a:rPr kumimoji="1" lang="ja-JP" altLang="en-US" dirty="0"/>
              <a:t>　　 でもストレスを感じるのは、自然で健康なこと。</a:t>
            </a:r>
          </a:p>
          <a:p>
            <a:r>
              <a:rPr kumimoji="1" lang="ja-JP" altLang="en-US" dirty="0"/>
              <a:t>　 ③相談に感情はつきもの</a:t>
            </a:r>
          </a:p>
          <a:p>
            <a:r>
              <a:rPr kumimoji="1" lang="ja-JP" altLang="en-US" dirty="0"/>
              <a:t>　 ④その感情に私たちは反応する</a:t>
            </a:r>
          </a:p>
          <a:p>
            <a:r>
              <a:rPr kumimoji="1" lang="ja-JP" altLang="en-US" dirty="0"/>
              <a:t>　 ⑤相談を受ける私たちは感情に身を任せられない</a:t>
            </a:r>
          </a:p>
          <a:p>
            <a:r>
              <a:rPr kumimoji="1" lang="ja-JP" altLang="en-US" dirty="0"/>
              <a:t>　　どこかで冷静な自分がいないといけない</a:t>
            </a:r>
          </a:p>
          <a:p>
            <a:r>
              <a:rPr kumimoji="1" lang="ja-JP" altLang="en-US" dirty="0"/>
              <a:t>　 ⑥まずは、自分の感情を認めよう</a:t>
            </a:r>
          </a:p>
          <a:p>
            <a:r>
              <a:rPr kumimoji="1" lang="ja-JP" altLang="en-US" dirty="0"/>
              <a:t>　　でもマイナスな感情に「支配」されないことが大事。</a:t>
            </a:r>
          </a:p>
          <a:p>
            <a:r>
              <a:rPr kumimoji="1" lang="ja-JP" altLang="en-US" dirty="0"/>
              <a:t>　 ⑦感情のコントロールは、言動の「背景」を考える</a:t>
            </a:r>
          </a:p>
          <a:p>
            <a:r>
              <a:rPr kumimoji="1" lang="ja-JP" altLang="en-US" dirty="0"/>
              <a:t>　 ⑧「原因」と「目的」から相談者の言動の「背景」を探る</a:t>
            </a:r>
          </a:p>
          <a:p>
            <a:r>
              <a:rPr kumimoji="1" lang="ja-JP" altLang="en-US" dirty="0"/>
              <a:t>　 ⑨「背景」を探る際の注意点</a:t>
            </a:r>
          </a:p>
          <a:p>
            <a:r>
              <a:rPr kumimoji="1" lang="ja-JP" altLang="en-US" dirty="0"/>
              <a:t>　　 相談本来の目的とは違うことを自覚して</a:t>
            </a:r>
          </a:p>
          <a:p>
            <a:endParaRPr kumimoji="1" lang="ja-JP" altLang="en-US" dirty="0"/>
          </a:p>
        </p:txBody>
      </p:sp>
      <p:sp>
        <p:nvSpPr>
          <p:cNvPr id="4" name="スライド番号プレースホルダー 3">
            <a:extLst>
              <a:ext uri="{FF2B5EF4-FFF2-40B4-BE49-F238E27FC236}">
                <a16:creationId xmlns:a16="http://schemas.microsoft.com/office/drawing/2014/main" id="{B5D6C554-2DD4-C7C1-F328-7DC3BC1154C3}"/>
              </a:ext>
            </a:extLst>
          </p:cNvPr>
          <p:cNvSpPr>
            <a:spLocks noGrp="1"/>
          </p:cNvSpPr>
          <p:nvPr>
            <p:ph type="sldNum" sz="quarter" idx="12"/>
          </p:nvPr>
        </p:nvSpPr>
        <p:spPr/>
        <p:txBody>
          <a:bodyPr/>
          <a:lstStyle/>
          <a:p>
            <a:pPr>
              <a:defRPr/>
            </a:pPr>
            <a:fld id="{87C66881-5A60-45A5-BDC0-34FF6071E735}" type="slidenum">
              <a:rPr lang="ja-JP" altLang="en-US" smtClean="0"/>
              <a:pPr>
                <a:defRPr/>
              </a:pPr>
              <a:t>50</a:t>
            </a:fld>
            <a:endParaRPr lang="ja-JP" altLang="en-US"/>
          </a:p>
        </p:txBody>
      </p:sp>
    </p:spTree>
    <p:extLst>
      <p:ext uri="{BB962C8B-B14F-4D97-AF65-F5344CB8AC3E}">
        <p14:creationId xmlns:p14="http://schemas.microsoft.com/office/powerpoint/2010/main" val="31919898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989CACFF-06EE-78A4-9530-2371AA9CE6B1}"/>
              </a:ext>
            </a:extLst>
          </p:cNvPr>
          <p:cNvSpPr>
            <a:spLocks noGrp="1"/>
          </p:cNvSpPr>
          <p:nvPr>
            <p:ph type="body" idx="1"/>
          </p:nvPr>
        </p:nvSpPr>
        <p:spPr>
          <a:xfrm>
            <a:off x="107504" y="188640"/>
            <a:ext cx="8928992" cy="6048672"/>
          </a:xfrm>
        </p:spPr>
        <p:txBody>
          <a:bodyPr>
            <a:normAutofit fontScale="40000" lnSpcReduction="20000"/>
          </a:bodyPr>
          <a:lstStyle/>
          <a:p>
            <a:r>
              <a:rPr kumimoji="1" lang="ja-JP" altLang="en-US" sz="4800" dirty="0"/>
              <a:t>　 ⑩自分なりのこだわりと違う価値観を受け入れるのは難しい</a:t>
            </a:r>
          </a:p>
          <a:p>
            <a:r>
              <a:rPr kumimoji="1" lang="ja-JP" altLang="en-US" sz="4800" dirty="0"/>
              <a:t>　　 家族のあり方や男女関係の考え方など。でも自分のものを相談者に押し付け</a:t>
            </a:r>
            <a:endParaRPr kumimoji="1" lang="en-US" altLang="ja-JP" sz="4800" dirty="0"/>
          </a:p>
          <a:p>
            <a:r>
              <a:rPr lang="ja-JP" altLang="en-US" sz="4800" dirty="0"/>
              <a:t>　　</a:t>
            </a:r>
            <a:r>
              <a:rPr kumimoji="1" lang="ja-JP" altLang="en-US" sz="4800" dirty="0"/>
              <a:t>てはダメです。</a:t>
            </a:r>
          </a:p>
          <a:p>
            <a:r>
              <a:rPr kumimoji="1" lang="ja-JP" altLang="en-US" sz="4800" dirty="0"/>
              <a:t>　 ⑪振り返ってみよう</a:t>
            </a:r>
          </a:p>
          <a:p>
            <a:r>
              <a:rPr kumimoji="1" lang="ja-JP" altLang="en-US" sz="4800" dirty="0"/>
              <a:t>　　　 　　信頼関係は相談者を受け止めることから。色々な価値観があることを</a:t>
            </a:r>
            <a:endParaRPr kumimoji="1" lang="en-US" altLang="ja-JP" sz="4800" dirty="0"/>
          </a:p>
          <a:p>
            <a:r>
              <a:rPr lang="ja-JP" altLang="en-US" sz="4800" dirty="0"/>
              <a:t>　　</a:t>
            </a:r>
            <a:r>
              <a:rPr kumimoji="1" lang="ja-JP" altLang="en-US" sz="4800" dirty="0"/>
              <a:t>まず受け止めて。自分の人生や経験を振り返ることも。</a:t>
            </a:r>
          </a:p>
          <a:p>
            <a:r>
              <a:rPr kumimoji="1" lang="ja-JP" altLang="en-US" sz="4800" b="1" dirty="0"/>
              <a:t>Ｓ３５ 相談を振り返ってみる（客観視で質を上げる）</a:t>
            </a:r>
          </a:p>
          <a:p>
            <a:r>
              <a:rPr kumimoji="1" lang="ja-JP" altLang="en-US" sz="4800" dirty="0"/>
              <a:t>　 ①基本的に相談は密室（プライバシーを守るため）</a:t>
            </a:r>
          </a:p>
          <a:p>
            <a:r>
              <a:rPr kumimoji="1" lang="ja-JP" altLang="en-US" sz="4800" dirty="0"/>
              <a:t>　 ②相談者になってみる（進め方を知りたいとか）</a:t>
            </a:r>
          </a:p>
          <a:p>
            <a:r>
              <a:rPr kumimoji="1" lang="ja-JP" altLang="en-US" sz="4800" dirty="0"/>
              <a:t>　 ③相談の「力」を最もよく知るのは私たち相談対応者</a:t>
            </a:r>
          </a:p>
          <a:p>
            <a:r>
              <a:rPr kumimoji="1" lang="ja-JP" altLang="en-US" sz="4800" dirty="0"/>
              <a:t>　　 他人の客観的な意見を聞くということは、自分を知ることに繋がる</a:t>
            </a:r>
          </a:p>
          <a:p>
            <a:r>
              <a:rPr kumimoji="1" lang="ja-JP" altLang="en-US" sz="4800" dirty="0"/>
              <a:t>　 ④「お客さん」になる時のポイント</a:t>
            </a:r>
          </a:p>
          <a:p>
            <a:r>
              <a:rPr kumimoji="1" lang="ja-JP" altLang="en-US" sz="4800" dirty="0"/>
              <a:t>　    </a:t>
            </a:r>
            <a:r>
              <a:rPr kumimoji="1" lang="en-US" altLang="ja-JP" sz="4800" dirty="0"/>
              <a:t>ⅰ</a:t>
            </a:r>
            <a:r>
              <a:rPr kumimoji="1" lang="ja-JP" altLang="en-US" sz="4800" dirty="0"/>
              <a:t>）スタッフを観察する</a:t>
            </a:r>
          </a:p>
          <a:p>
            <a:r>
              <a:rPr kumimoji="1" lang="ja-JP" altLang="en-US" sz="4800" dirty="0"/>
              <a:t>　　　   良いスタッフは見習い、悪いスタッフは反面教師とする</a:t>
            </a:r>
          </a:p>
          <a:p>
            <a:r>
              <a:rPr kumimoji="1" lang="ja-JP" altLang="en-US" sz="4800" dirty="0"/>
              <a:t>　　</a:t>
            </a:r>
            <a:r>
              <a:rPr kumimoji="1" lang="en-US" altLang="ja-JP" sz="4800" dirty="0"/>
              <a:t>ⅱ</a:t>
            </a:r>
            <a:r>
              <a:rPr kumimoji="1" lang="ja-JP" altLang="en-US" sz="4800" dirty="0"/>
              <a:t>）自分の感情に注意する</a:t>
            </a:r>
          </a:p>
          <a:p>
            <a:r>
              <a:rPr kumimoji="1" lang="ja-JP" altLang="en-US" sz="4800" dirty="0"/>
              <a:t>　　　   ホッとしたらなぜか？ カチンときたらなぜか？</a:t>
            </a:r>
          </a:p>
          <a:p>
            <a:r>
              <a:rPr kumimoji="1" lang="ja-JP" altLang="en-US" sz="4800" dirty="0"/>
              <a:t>　　　   分かりやすいと感じたらなぜか？ 感動したらなぜか？</a:t>
            </a:r>
          </a:p>
          <a:p>
            <a:r>
              <a:rPr kumimoji="1" lang="ja-JP" altLang="en-US" sz="4800" dirty="0"/>
              <a:t>　　　   値段が張るサービスを利用してみる（レベルの高いサービスのはず）</a:t>
            </a:r>
          </a:p>
          <a:p>
            <a:endParaRPr kumimoji="1" lang="ja-JP" altLang="en-US" dirty="0"/>
          </a:p>
        </p:txBody>
      </p:sp>
      <p:sp>
        <p:nvSpPr>
          <p:cNvPr id="4" name="スライド番号プレースホルダー 3">
            <a:extLst>
              <a:ext uri="{FF2B5EF4-FFF2-40B4-BE49-F238E27FC236}">
                <a16:creationId xmlns:a16="http://schemas.microsoft.com/office/drawing/2014/main" id="{9FC453D0-4822-1836-2E69-7E1B74C83A46}"/>
              </a:ext>
            </a:extLst>
          </p:cNvPr>
          <p:cNvSpPr>
            <a:spLocks noGrp="1"/>
          </p:cNvSpPr>
          <p:nvPr>
            <p:ph type="sldNum" sz="quarter" idx="12"/>
          </p:nvPr>
        </p:nvSpPr>
        <p:spPr>
          <a:xfrm>
            <a:off x="6876256" y="154912"/>
            <a:ext cx="2057400" cy="365125"/>
          </a:xfrm>
        </p:spPr>
        <p:txBody>
          <a:bodyPr/>
          <a:lstStyle/>
          <a:p>
            <a:pPr>
              <a:defRPr/>
            </a:pPr>
            <a:fld id="{87C66881-5A60-45A5-BDC0-34FF6071E735}" type="slidenum">
              <a:rPr lang="ja-JP" altLang="en-US" smtClean="0"/>
              <a:pPr>
                <a:defRPr/>
              </a:pPr>
              <a:t>51</a:t>
            </a:fld>
            <a:endParaRPr lang="ja-JP" altLang="en-US"/>
          </a:p>
        </p:txBody>
      </p:sp>
    </p:spTree>
    <p:extLst>
      <p:ext uri="{BB962C8B-B14F-4D97-AF65-F5344CB8AC3E}">
        <p14:creationId xmlns:p14="http://schemas.microsoft.com/office/powerpoint/2010/main" val="20826581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13F552D1-A164-A186-F55B-1A421A405DE0}"/>
              </a:ext>
            </a:extLst>
          </p:cNvPr>
          <p:cNvSpPr>
            <a:spLocks noGrp="1"/>
          </p:cNvSpPr>
          <p:nvPr>
            <p:ph type="body" idx="1"/>
          </p:nvPr>
        </p:nvSpPr>
        <p:spPr>
          <a:xfrm>
            <a:off x="107504" y="836712"/>
            <a:ext cx="8928992" cy="5616624"/>
          </a:xfrm>
        </p:spPr>
        <p:txBody>
          <a:bodyPr>
            <a:normAutofit fontScale="85000" lnSpcReduction="20000"/>
          </a:bodyPr>
          <a:lstStyle/>
          <a:p>
            <a:r>
              <a:rPr lang="ja-JP" altLang="en-US" dirty="0"/>
              <a:t>   </a:t>
            </a:r>
            <a:r>
              <a:rPr kumimoji="1" lang="ja-JP" altLang="en-US" dirty="0"/>
              <a:t> ⑤振り返ることは客観視すること</a:t>
            </a:r>
          </a:p>
          <a:p>
            <a:r>
              <a:rPr kumimoji="1" lang="ja-JP" altLang="en-US" dirty="0"/>
              <a:t>　　一人で対応すると、特に主観が強くなったり、独りよがりになったり</a:t>
            </a:r>
            <a:endParaRPr kumimoji="1" lang="en-US" altLang="ja-JP" dirty="0"/>
          </a:p>
          <a:p>
            <a:r>
              <a:rPr lang="en-US" altLang="ja-JP" dirty="0"/>
              <a:t>        </a:t>
            </a:r>
            <a:r>
              <a:rPr kumimoji="1" lang="ja-JP" altLang="en-US" dirty="0"/>
              <a:t>してしまう危険性がある。</a:t>
            </a:r>
          </a:p>
          <a:p>
            <a:r>
              <a:rPr kumimoji="1" lang="ja-JP" altLang="en-US" dirty="0"/>
              <a:t>　⑥どうやって振り返るのか？</a:t>
            </a:r>
          </a:p>
          <a:p>
            <a:r>
              <a:rPr kumimoji="1" lang="ja-JP" altLang="en-US" dirty="0"/>
              <a:t>　    </a:t>
            </a:r>
            <a:r>
              <a:rPr kumimoji="1" lang="en-US" altLang="ja-JP" dirty="0"/>
              <a:t>ⅰ</a:t>
            </a:r>
            <a:r>
              <a:rPr kumimoji="1" lang="ja-JP" altLang="en-US" dirty="0"/>
              <a:t>）自力で振り返る</a:t>
            </a:r>
          </a:p>
          <a:p>
            <a:r>
              <a:rPr kumimoji="1" lang="ja-JP" altLang="en-US" dirty="0"/>
              <a:t>　    </a:t>
            </a:r>
            <a:r>
              <a:rPr kumimoji="1" lang="en-US" altLang="ja-JP" dirty="0"/>
              <a:t>ⅱ</a:t>
            </a:r>
            <a:r>
              <a:rPr kumimoji="1" lang="ja-JP" altLang="en-US" dirty="0"/>
              <a:t>）相談者の反応をきっかけに振り返る</a:t>
            </a:r>
          </a:p>
          <a:p>
            <a:r>
              <a:rPr kumimoji="1" lang="ja-JP" altLang="en-US" dirty="0"/>
              <a:t>　    </a:t>
            </a:r>
            <a:r>
              <a:rPr kumimoji="1" lang="en-US" altLang="ja-JP" dirty="0"/>
              <a:t>ⅲ</a:t>
            </a:r>
            <a:r>
              <a:rPr kumimoji="1" lang="ja-JP" altLang="en-US" dirty="0"/>
              <a:t>）第三者の意見を聞く</a:t>
            </a:r>
          </a:p>
          <a:p>
            <a:r>
              <a:rPr kumimoji="1" lang="ja-JP" altLang="en-US" dirty="0"/>
              <a:t>　　良い意見も悪い意見もとりあえず、素直に受け止めてみる</a:t>
            </a:r>
          </a:p>
          <a:p>
            <a:r>
              <a:rPr kumimoji="1" lang="ja-JP" altLang="en-US" b="1" dirty="0"/>
              <a:t>Ｓ３６ 専門職として成長する（パートナーや仲間を見つけよう）</a:t>
            </a:r>
          </a:p>
          <a:p>
            <a:r>
              <a:rPr lang="ja-JP" altLang="en-US" dirty="0"/>
              <a:t>    </a:t>
            </a:r>
            <a:r>
              <a:rPr kumimoji="1" lang="ja-JP" altLang="en-US" dirty="0"/>
              <a:t> ①専門職は日々成長しなければならない</a:t>
            </a:r>
          </a:p>
          <a:p>
            <a:r>
              <a:rPr kumimoji="1" lang="ja-JP" altLang="en-US" dirty="0"/>
              <a:t>　　 勉強とは、社会に出てからが本番、一生続けるもの。</a:t>
            </a:r>
          </a:p>
          <a:p>
            <a:r>
              <a:rPr lang="ja-JP" altLang="en-US" dirty="0"/>
              <a:t>    </a:t>
            </a:r>
            <a:r>
              <a:rPr kumimoji="1" lang="ja-JP" altLang="en-US" dirty="0"/>
              <a:t> ②今苦しんでいるあなたに</a:t>
            </a:r>
          </a:p>
          <a:p>
            <a:r>
              <a:rPr kumimoji="1" lang="ja-JP" altLang="en-US" dirty="0"/>
              <a:t>　     今辛いのは、成長している証拠。</a:t>
            </a:r>
          </a:p>
          <a:p>
            <a:r>
              <a:rPr kumimoji="1" lang="ja-JP" altLang="en-US" dirty="0"/>
              <a:t>　 ③苦労の質は変わってくる</a:t>
            </a:r>
          </a:p>
          <a:p>
            <a:r>
              <a:rPr lang="ja-JP" altLang="en-US" dirty="0"/>
              <a:t>    </a:t>
            </a:r>
            <a:r>
              <a:rPr kumimoji="1" lang="ja-JP" altLang="en-US" dirty="0"/>
              <a:t> ④短期間に成長するために効果的なものとは？</a:t>
            </a:r>
          </a:p>
          <a:p>
            <a:r>
              <a:rPr kumimoji="1" lang="ja-JP" altLang="en-US" dirty="0"/>
              <a:t>　　 他人の力を借りる</a:t>
            </a:r>
          </a:p>
          <a:p>
            <a:endParaRPr kumimoji="1" lang="ja-JP" altLang="en-US" dirty="0"/>
          </a:p>
        </p:txBody>
      </p:sp>
      <p:sp>
        <p:nvSpPr>
          <p:cNvPr id="4" name="スライド番号プレースホルダー 3">
            <a:extLst>
              <a:ext uri="{FF2B5EF4-FFF2-40B4-BE49-F238E27FC236}">
                <a16:creationId xmlns:a16="http://schemas.microsoft.com/office/drawing/2014/main" id="{6260BE62-B7B6-EEA7-6980-9115A757512A}"/>
              </a:ext>
            </a:extLst>
          </p:cNvPr>
          <p:cNvSpPr>
            <a:spLocks noGrp="1"/>
          </p:cNvSpPr>
          <p:nvPr>
            <p:ph type="sldNum" sz="quarter" idx="12"/>
          </p:nvPr>
        </p:nvSpPr>
        <p:spPr/>
        <p:txBody>
          <a:bodyPr/>
          <a:lstStyle/>
          <a:p>
            <a:pPr>
              <a:defRPr/>
            </a:pPr>
            <a:fld id="{87C66881-5A60-45A5-BDC0-34FF6071E735}" type="slidenum">
              <a:rPr lang="ja-JP" altLang="en-US" smtClean="0"/>
              <a:pPr>
                <a:defRPr/>
              </a:pPr>
              <a:t>52</a:t>
            </a:fld>
            <a:endParaRPr lang="ja-JP" altLang="en-US"/>
          </a:p>
        </p:txBody>
      </p:sp>
    </p:spTree>
    <p:extLst>
      <p:ext uri="{BB962C8B-B14F-4D97-AF65-F5344CB8AC3E}">
        <p14:creationId xmlns:p14="http://schemas.microsoft.com/office/powerpoint/2010/main" val="28175541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8C2FBC3-0EBC-0CC4-74BB-79637FC467A2}"/>
              </a:ext>
            </a:extLst>
          </p:cNvPr>
          <p:cNvSpPr>
            <a:spLocks noGrp="1"/>
          </p:cNvSpPr>
          <p:nvPr>
            <p:ph type="body" idx="1"/>
          </p:nvPr>
        </p:nvSpPr>
        <p:spPr>
          <a:xfrm>
            <a:off x="107504" y="620689"/>
            <a:ext cx="8928992" cy="4680520"/>
          </a:xfrm>
        </p:spPr>
        <p:txBody>
          <a:bodyPr/>
          <a:lstStyle/>
          <a:p>
            <a:r>
              <a:rPr kumimoji="1" lang="ja-JP" altLang="en-US" sz="2000" dirty="0"/>
              <a:t>　　 ⑤意思が弱くても大丈夫</a:t>
            </a:r>
          </a:p>
          <a:p>
            <a:r>
              <a:rPr kumimoji="1" lang="ja-JP" altLang="en-US" sz="2000" dirty="0"/>
              <a:t>　　　 他人の目（例えばパートナー）を入れて</a:t>
            </a:r>
          </a:p>
          <a:p>
            <a:r>
              <a:rPr kumimoji="1" lang="ja-JP" altLang="en-US" sz="2000" dirty="0"/>
              <a:t>　　 ⑥方向性を指し示してくれる（一歩先んじている人に）</a:t>
            </a:r>
          </a:p>
          <a:p>
            <a:r>
              <a:rPr kumimoji="1" lang="ja-JP" altLang="en-US" sz="2000" dirty="0"/>
              <a:t>　　 ⑦独りよがりにならない</a:t>
            </a:r>
          </a:p>
          <a:p>
            <a:r>
              <a:rPr kumimoji="1" lang="ja-JP" altLang="en-US" sz="2000" dirty="0"/>
              <a:t>　　　 パートナーの意見は客観的です</a:t>
            </a:r>
          </a:p>
          <a:p>
            <a:r>
              <a:rPr kumimoji="1" lang="ja-JP" altLang="en-US" sz="2000" dirty="0"/>
              <a:t>　　 ⑧やる気が出る</a:t>
            </a:r>
          </a:p>
          <a:p>
            <a:r>
              <a:rPr kumimoji="1" lang="ja-JP" altLang="en-US" sz="2000" dirty="0"/>
              <a:t>　　 ⑨仲間が支えてくれる</a:t>
            </a:r>
          </a:p>
          <a:p>
            <a:r>
              <a:rPr kumimoji="1" lang="ja-JP" altLang="en-US" sz="2000" dirty="0"/>
              <a:t>　　 ⑩パートナーや「仲間」と出会う</a:t>
            </a:r>
          </a:p>
          <a:p>
            <a:r>
              <a:rPr kumimoji="1" lang="ja-JP" altLang="en-US" sz="2000" dirty="0"/>
              <a:t>　　　 勉強会とか、セミナーとか</a:t>
            </a:r>
          </a:p>
          <a:p>
            <a:endParaRPr kumimoji="1" lang="ja-JP" altLang="en-US" dirty="0"/>
          </a:p>
        </p:txBody>
      </p:sp>
      <p:sp>
        <p:nvSpPr>
          <p:cNvPr id="4" name="スライド番号プレースホルダー 3">
            <a:extLst>
              <a:ext uri="{FF2B5EF4-FFF2-40B4-BE49-F238E27FC236}">
                <a16:creationId xmlns:a16="http://schemas.microsoft.com/office/drawing/2014/main" id="{6D734100-CB65-9BFE-3FD5-1B3BD30DC8CF}"/>
              </a:ext>
            </a:extLst>
          </p:cNvPr>
          <p:cNvSpPr>
            <a:spLocks noGrp="1"/>
          </p:cNvSpPr>
          <p:nvPr>
            <p:ph type="sldNum" sz="quarter" idx="12"/>
          </p:nvPr>
        </p:nvSpPr>
        <p:spPr>
          <a:xfrm>
            <a:off x="6660232" y="188640"/>
            <a:ext cx="2057400" cy="347003"/>
          </a:xfrm>
        </p:spPr>
        <p:txBody>
          <a:bodyPr/>
          <a:lstStyle/>
          <a:p>
            <a:pPr>
              <a:defRPr/>
            </a:pPr>
            <a:fld id="{87C66881-5A60-45A5-BDC0-34FF6071E735}" type="slidenum">
              <a:rPr lang="ja-JP" altLang="en-US" smtClean="0"/>
              <a:pPr>
                <a:defRPr/>
              </a:pPr>
              <a:t>53</a:t>
            </a:fld>
            <a:endParaRPr lang="ja-JP" altLang="en-US"/>
          </a:p>
        </p:txBody>
      </p:sp>
    </p:spTree>
    <p:extLst>
      <p:ext uri="{BB962C8B-B14F-4D97-AF65-F5344CB8AC3E}">
        <p14:creationId xmlns:p14="http://schemas.microsoft.com/office/powerpoint/2010/main" val="3441771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B6BBBA9-B6F3-4586-B407-158889506B0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F158CB9-21CC-484F-B0A4-95961B853DED}" type="slidenum">
              <a:rPr kumimoji="0"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54</a:t>
            </a:fld>
            <a:endParaRPr kumimoji="0"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タイトル 1">
            <a:extLst>
              <a:ext uri="{FF2B5EF4-FFF2-40B4-BE49-F238E27FC236}">
                <a16:creationId xmlns:a16="http://schemas.microsoft.com/office/drawing/2014/main" id="{855AC00A-2D22-BEE0-79B0-9AEFEA42D06B}"/>
              </a:ext>
            </a:extLst>
          </p:cNvPr>
          <p:cNvSpPr txBox="1">
            <a:spLocks/>
          </p:cNvSpPr>
          <p:nvPr/>
        </p:nvSpPr>
        <p:spPr>
          <a:xfrm>
            <a:off x="141250" y="836712"/>
            <a:ext cx="7886700" cy="652412"/>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Light" panose="020F0302020204030204"/>
                <a:ea typeface="游ゴシック Light" panose="020B0300000000000000" pitchFamily="50" charset="-128"/>
                <a:cs typeface="+mj-cs"/>
              </a:rPr>
              <a:t>５ 電話相談</a:t>
            </a:r>
          </a:p>
        </p:txBody>
      </p:sp>
      <p:sp>
        <p:nvSpPr>
          <p:cNvPr id="8" name="コンテンツ プレースホルダー 2">
            <a:extLst>
              <a:ext uri="{FF2B5EF4-FFF2-40B4-BE49-F238E27FC236}">
                <a16:creationId xmlns:a16="http://schemas.microsoft.com/office/drawing/2014/main" id="{603325F1-6300-DAA8-6A76-7F7020AA6B88}"/>
              </a:ext>
            </a:extLst>
          </p:cNvPr>
          <p:cNvSpPr txBox="1">
            <a:spLocks/>
          </p:cNvSpPr>
          <p:nvPr/>
        </p:nvSpPr>
        <p:spPr>
          <a:xfrm>
            <a:off x="345508" y="1249545"/>
            <a:ext cx="8657242" cy="550366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① 電話相談の責任</a:t>
            </a: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lvl="0" indent="0">
              <a:buNone/>
              <a:defRPr/>
            </a:pPr>
            <a:r>
              <a:rPr lang="ja-JP" altLang="en-US" sz="2000" dirty="0">
                <a:solidFill>
                  <a:prstClr val="black"/>
                </a:solidFill>
              </a:rPr>
              <a:t>　電話相談は回答することではなく、</a:t>
            </a:r>
            <a:r>
              <a:rPr lang="en-US" altLang="ja-JP" sz="2000" dirty="0">
                <a:solidFill>
                  <a:prstClr val="black"/>
                </a:solidFill>
              </a:rPr>
              <a:t>Response</a:t>
            </a:r>
            <a:r>
              <a:rPr lang="ja-JP" altLang="en-US" sz="2000" dirty="0">
                <a:solidFill>
                  <a:prstClr val="black"/>
                </a:solidFill>
              </a:rPr>
              <a:t>（　　　　　　　）である。</a:t>
            </a:r>
            <a:endParaRPr lang="en-US" altLang="ja-JP" sz="2000" dirty="0">
              <a:solidFill>
                <a:prstClr val="black"/>
              </a:solidFill>
            </a:endParaRPr>
          </a:p>
          <a:p>
            <a:pPr marL="0" lvl="0" indent="0">
              <a:buNone/>
              <a:defRPr/>
            </a:pPr>
            <a:r>
              <a:rPr lang="ja-JP" altLang="en-US" sz="2000" dirty="0">
                <a:solidFill>
                  <a:prstClr val="black"/>
                </a:solidFill>
              </a:rPr>
              <a:t>　この</a:t>
            </a:r>
            <a:r>
              <a:rPr lang="en-US" altLang="ja-JP" sz="2000" dirty="0">
                <a:solidFill>
                  <a:prstClr val="black"/>
                </a:solidFill>
              </a:rPr>
              <a:t>Response</a:t>
            </a:r>
            <a:r>
              <a:rPr lang="ja-JP" altLang="en-US" sz="2000" dirty="0">
                <a:solidFill>
                  <a:prstClr val="black"/>
                </a:solidFill>
              </a:rPr>
              <a:t>から</a:t>
            </a:r>
            <a:r>
              <a:rPr lang="en-US" altLang="ja-JP" sz="2000" dirty="0">
                <a:solidFill>
                  <a:prstClr val="black"/>
                </a:solidFill>
              </a:rPr>
              <a:t>Responsibility</a:t>
            </a:r>
            <a:r>
              <a:rPr lang="ja-JP" altLang="en-US" sz="2000" dirty="0">
                <a:solidFill>
                  <a:prstClr val="black"/>
                </a:solidFill>
              </a:rPr>
              <a:t>（ 　　）が生まれた。匿名ということで</a:t>
            </a:r>
            <a:endParaRPr lang="en-US" altLang="ja-JP" sz="2000" dirty="0">
              <a:solidFill>
                <a:prstClr val="black"/>
              </a:solidFill>
            </a:endParaRPr>
          </a:p>
          <a:p>
            <a:pPr marL="0" lvl="0" indent="0">
              <a:buNone/>
              <a:defRPr/>
            </a:pPr>
            <a:r>
              <a:rPr lang="ja-JP" altLang="en-US" sz="2000" dirty="0">
                <a:solidFill>
                  <a:prstClr val="black"/>
                </a:solidFill>
              </a:rPr>
              <a:t>    ラ・ポール（　　　　　　　　　）が成り立ち易い。しかしかけ手と</a:t>
            </a:r>
            <a:endParaRPr lang="en-US" altLang="ja-JP" sz="2000" dirty="0">
              <a:solidFill>
                <a:prstClr val="black"/>
              </a:solidFill>
            </a:endParaRPr>
          </a:p>
          <a:p>
            <a:pPr marL="0" lvl="0" indent="0">
              <a:buNone/>
              <a:defRPr/>
            </a:pPr>
            <a:r>
              <a:rPr lang="ja-JP" altLang="en-US" sz="2000" dirty="0">
                <a:solidFill>
                  <a:prstClr val="black"/>
                </a:solidFill>
              </a:rPr>
              <a:t>　受け手は</a:t>
            </a:r>
            <a:r>
              <a:rPr lang="en-US" altLang="ja-JP" sz="2000" dirty="0">
                <a:solidFill>
                  <a:prstClr val="black"/>
                </a:solidFill>
              </a:rPr>
              <a:t>intimate</a:t>
            </a:r>
            <a:r>
              <a:rPr lang="ja-JP" altLang="en-US" sz="2000" dirty="0">
                <a:solidFill>
                  <a:prstClr val="black"/>
                </a:solidFill>
              </a:rPr>
              <a:t>　</a:t>
            </a:r>
            <a:r>
              <a:rPr lang="en-US" altLang="ja-JP" sz="2000" dirty="0">
                <a:solidFill>
                  <a:prstClr val="black"/>
                </a:solidFill>
              </a:rPr>
              <a:t>stranger</a:t>
            </a:r>
            <a:r>
              <a:rPr lang="ja-JP" altLang="en-US" sz="2000" dirty="0">
                <a:solidFill>
                  <a:prstClr val="black"/>
                </a:solidFill>
              </a:rPr>
              <a:t>（　　　　　　　　　　　　　　　）という</a:t>
            </a:r>
            <a:endParaRPr lang="en-US" altLang="ja-JP" sz="2000" dirty="0">
              <a:solidFill>
                <a:prstClr val="black"/>
              </a:solidFill>
            </a:endParaRPr>
          </a:p>
          <a:p>
            <a:pPr marL="0" lvl="0" indent="0">
              <a:buNone/>
              <a:defRPr/>
            </a:pPr>
            <a:r>
              <a:rPr lang="ja-JP" altLang="en-US" sz="2000" dirty="0">
                <a:solidFill>
                  <a:prstClr val="black"/>
                </a:solidFill>
              </a:rPr>
              <a:t>　関係にある。</a:t>
            </a:r>
            <a:endParaRPr lang="en-US" altLang="ja-JP" sz="2000" dirty="0">
              <a:solidFill>
                <a:prstClr val="black"/>
              </a:solidFill>
            </a:endParaRPr>
          </a:p>
          <a:p>
            <a:pPr marL="0" indent="0">
              <a:buNone/>
              <a:defRPr/>
            </a:pPr>
            <a:r>
              <a:rPr lang="ja-JP" altLang="en-US" sz="2000" dirty="0">
                <a:solidFill>
                  <a:prstClr val="black"/>
                </a:solidFill>
              </a:rPr>
              <a:t>②「</a:t>
            </a:r>
            <a:r>
              <a:rPr lang="ja-JP" altLang="en-US" sz="2000" u="sng" dirty="0">
                <a:solidFill>
                  <a:prstClr val="black"/>
                </a:solidFill>
              </a:rPr>
              <a:t>電話相談」の原則</a:t>
            </a:r>
            <a:endParaRPr lang="en-US" altLang="ja-JP" sz="2000" u="sng" dirty="0">
              <a:solidFill>
                <a:prstClr val="black"/>
              </a:solidFill>
            </a:endParaRPr>
          </a:p>
          <a:p>
            <a:pPr marL="0" lvl="0" indent="0">
              <a:buNone/>
              <a:defRPr/>
            </a:pPr>
            <a:r>
              <a:rPr lang="ja-JP" altLang="en-US" sz="2000" dirty="0">
                <a:solidFill>
                  <a:prstClr val="black"/>
                </a:solidFill>
              </a:rPr>
              <a:t>  ・匿名性･･･かけ手も受け手も匿名とし、かけ手の秘密を守る</a:t>
            </a:r>
            <a:endParaRPr lang="en-US" altLang="ja-JP" sz="2000" dirty="0">
              <a:solidFill>
                <a:prstClr val="black"/>
              </a:solidFill>
            </a:endParaRPr>
          </a:p>
          <a:p>
            <a:pPr marL="0" lvl="0" indent="0">
              <a:buNone/>
              <a:defRPr/>
            </a:pPr>
            <a:r>
              <a:rPr lang="en-US" altLang="ja-JP" sz="2000" dirty="0">
                <a:solidFill>
                  <a:prstClr val="black"/>
                </a:solidFill>
              </a:rPr>
              <a:t>    </a:t>
            </a:r>
            <a:r>
              <a:rPr lang="ja-JP" altLang="en-US" sz="2000" dirty="0">
                <a:solidFill>
                  <a:prstClr val="black"/>
                </a:solidFill>
              </a:rPr>
              <a:t>（　　　　　　　　　　　）ことがかけ手の自由を保障し、受け手の</a:t>
            </a:r>
            <a:endParaRPr lang="en-US" altLang="ja-JP" sz="2000" dirty="0">
              <a:solidFill>
                <a:prstClr val="black"/>
              </a:solidFill>
            </a:endParaRPr>
          </a:p>
          <a:p>
            <a:pPr marL="0" lvl="0" indent="0">
              <a:buNone/>
              <a:defRPr/>
            </a:pPr>
            <a:r>
              <a:rPr lang="en-US" altLang="ja-JP" sz="2000" dirty="0">
                <a:solidFill>
                  <a:prstClr val="black"/>
                </a:solidFill>
              </a:rPr>
              <a:t>       </a:t>
            </a:r>
            <a:r>
              <a:rPr lang="ja-JP" altLang="en-US" sz="2000" dirty="0">
                <a:solidFill>
                  <a:prstClr val="black"/>
                </a:solidFill>
              </a:rPr>
              <a:t>安全を保障する。</a:t>
            </a:r>
          </a:p>
          <a:p>
            <a:pPr marL="0" lvl="0" indent="0">
              <a:buNone/>
              <a:defRPr/>
            </a:pPr>
            <a:r>
              <a:rPr lang="ja-JP" altLang="en-US" sz="2000" dirty="0">
                <a:solidFill>
                  <a:prstClr val="black"/>
                </a:solidFill>
              </a:rPr>
              <a:t>  ・ </a:t>
            </a:r>
            <a:r>
              <a:rPr lang="en-US" altLang="ja-JP" sz="2000" dirty="0">
                <a:solidFill>
                  <a:prstClr val="black"/>
                </a:solidFill>
              </a:rPr>
              <a:t>One</a:t>
            </a:r>
            <a:r>
              <a:rPr lang="ja-JP" altLang="en-US" sz="2000" dirty="0">
                <a:solidFill>
                  <a:prstClr val="black"/>
                </a:solidFill>
              </a:rPr>
              <a:t>　</a:t>
            </a:r>
            <a:r>
              <a:rPr lang="en-US" altLang="ja-JP" sz="2000" dirty="0">
                <a:solidFill>
                  <a:prstClr val="black"/>
                </a:solidFill>
              </a:rPr>
              <a:t>channel</a:t>
            </a:r>
            <a:r>
              <a:rPr lang="ja-JP" altLang="en-US" sz="2000" dirty="0">
                <a:solidFill>
                  <a:prstClr val="black"/>
                </a:solidFill>
              </a:rPr>
              <a:t>　</a:t>
            </a:r>
            <a:r>
              <a:rPr lang="en-US" altLang="ja-JP" sz="2000" dirty="0">
                <a:solidFill>
                  <a:prstClr val="black"/>
                </a:solidFill>
              </a:rPr>
              <a:t>communication</a:t>
            </a:r>
            <a:r>
              <a:rPr lang="ja-JP" altLang="en-US" sz="2000" dirty="0">
                <a:solidFill>
                  <a:prstClr val="black"/>
                </a:solidFill>
              </a:rPr>
              <a:t>･･･聴覚のみのコミュニケーション。</a:t>
            </a:r>
          </a:p>
          <a:p>
            <a:pPr marL="0" lvl="0" indent="0">
              <a:buNone/>
              <a:defRPr/>
            </a:pPr>
            <a:r>
              <a:rPr lang="ja-JP" altLang="en-US" sz="2000" dirty="0">
                <a:solidFill>
                  <a:prstClr val="black"/>
                </a:solidFill>
              </a:rPr>
              <a:t>  ・かけ手主導</a:t>
            </a:r>
          </a:p>
          <a:p>
            <a:pPr marL="0" lvl="0" indent="0">
              <a:buNone/>
              <a:defRPr/>
            </a:pPr>
            <a:r>
              <a:rPr lang="ja-JP" altLang="en-US" sz="2000" dirty="0">
                <a:solidFill>
                  <a:prstClr val="black"/>
                </a:solidFill>
              </a:rPr>
              <a:t>　  自己決定を重んじる（サマリタンズ</a:t>
            </a:r>
            <a:r>
              <a:rPr lang="en-US" altLang="ja-JP" sz="2000" dirty="0">
                <a:solidFill>
                  <a:prstClr val="black"/>
                </a:solidFill>
              </a:rPr>
              <a:t>20</a:t>
            </a:r>
            <a:r>
              <a:rPr lang="ja-JP" altLang="en-US" sz="2000" dirty="0">
                <a:solidFill>
                  <a:prstClr val="black"/>
                </a:solidFill>
              </a:rPr>
              <a:t>原則の中の</a:t>
            </a:r>
            <a:r>
              <a:rPr lang="en-US" altLang="ja-JP" sz="2000" dirty="0">
                <a:solidFill>
                  <a:prstClr val="black"/>
                </a:solidFill>
              </a:rPr>
              <a:t>18</a:t>
            </a:r>
            <a:r>
              <a:rPr lang="ja-JP" altLang="en-US" sz="2000" dirty="0">
                <a:solidFill>
                  <a:prstClr val="black"/>
                </a:solidFill>
              </a:rPr>
              <a:t>条、日本電話相談</a:t>
            </a:r>
            <a:endParaRPr lang="en-US" altLang="ja-JP" sz="2000" dirty="0">
              <a:solidFill>
                <a:prstClr val="black"/>
              </a:solidFill>
            </a:endParaRPr>
          </a:p>
          <a:p>
            <a:pPr marL="0" lvl="0" indent="0">
              <a:buNone/>
              <a:defRPr/>
            </a:pPr>
            <a:r>
              <a:rPr lang="ja-JP" altLang="en-US" sz="2000" dirty="0">
                <a:solidFill>
                  <a:prstClr val="black"/>
                </a:solidFill>
              </a:rPr>
              <a:t>       学会「倫理綱領」第</a:t>
            </a:r>
            <a:r>
              <a:rPr lang="en-US" altLang="ja-JP" sz="2000" dirty="0">
                <a:solidFill>
                  <a:prstClr val="black"/>
                </a:solidFill>
              </a:rPr>
              <a:t>2</a:t>
            </a:r>
            <a:r>
              <a:rPr lang="ja-JP" altLang="en-US" sz="2000" dirty="0">
                <a:solidFill>
                  <a:prstClr val="black"/>
                </a:solidFill>
              </a:rPr>
              <a:t>条）。</a:t>
            </a:r>
          </a:p>
          <a:p>
            <a:pPr marL="0" lvl="0" indent="0">
              <a:buNone/>
              <a:defRPr/>
            </a:pPr>
            <a:r>
              <a:rPr lang="ja-JP" altLang="en-US" sz="2000" dirty="0">
                <a:solidFill>
                  <a:prstClr val="black"/>
                </a:solidFill>
              </a:rPr>
              <a:t>　</a:t>
            </a:r>
          </a:p>
          <a:p>
            <a:pPr marL="0" lvl="0" indent="0">
              <a:buNone/>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endParaRPr kumimoji="1" lang="en-US" altLang="ja-JP" sz="20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 name="テキスト ボックス 2">
            <a:extLst>
              <a:ext uri="{FF2B5EF4-FFF2-40B4-BE49-F238E27FC236}">
                <a16:creationId xmlns:a16="http://schemas.microsoft.com/office/drawing/2014/main" id="{BD445766-D858-63A9-B42B-779F03731E5D}"/>
              </a:ext>
            </a:extLst>
          </p:cNvPr>
          <p:cNvSpPr txBox="1"/>
          <p:nvPr/>
        </p:nvSpPr>
        <p:spPr>
          <a:xfrm>
            <a:off x="6061335" y="1660738"/>
            <a:ext cx="1868484"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応答すること</a:t>
            </a:r>
            <a:endParaRPr kumimoji="1" lang="ja-JP" altLang="en-US" dirty="0"/>
          </a:p>
        </p:txBody>
      </p:sp>
      <p:sp>
        <p:nvSpPr>
          <p:cNvPr id="4" name="テキスト ボックス 3">
            <a:extLst>
              <a:ext uri="{FF2B5EF4-FFF2-40B4-BE49-F238E27FC236}">
                <a16:creationId xmlns:a16="http://schemas.microsoft.com/office/drawing/2014/main" id="{C0D7EC6E-3ADF-84E7-676E-C0ED43A16C6D}"/>
              </a:ext>
            </a:extLst>
          </p:cNvPr>
          <p:cNvSpPr txBox="1"/>
          <p:nvPr/>
        </p:nvSpPr>
        <p:spPr>
          <a:xfrm>
            <a:off x="4305672" y="2060848"/>
            <a:ext cx="914400"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責任</a:t>
            </a:r>
            <a:endParaRPr kumimoji="1" lang="ja-JP" altLang="en-US" dirty="0"/>
          </a:p>
        </p:txBody>
      </p:sp>
      <p:sp>
        <p:nvSpPr>
          <p:cNvPr id="5" name="テキスト ボックス 4">
            <a:extLst>
              <a:ext uri="{FF2B5EF4-FFF2-40B4-BE49-F238E27FC236}">
                <a16:creationId xmlns:a16="http://schemas.microsoft.com/office/drawing/2014/main" id="{E761A1CA-C074-F892-4D7A-F6B7A93DFEEB}"/>
              </a:ext>
            </a:extLst>
          </p:cNvPr>
          <p:cNvSpPr txBox="1"/>
          <p:nvPr/>
        </p:nvSpPr>
        <p:spPr>
          <a:xfrm>
            <a:off x="2206131" y="2420888"/>
            <a:ext cx="2516556"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こころのかけはし</a:t>
            </a:r>
            <a:endParaRPr kumimoji="1" lang="ja-JP" altLang="en-US" dirty="0"/>
          </a:p>
        </p:txBody>
      </p:sp>
      <p:sp>
        <p:nvSpPr>
          <p:cNvPr id="7" name="テキスト ボックス 6">
            <a:extLst>
              <a:ext uri="{FF2B5EF4-FFF2-40B4-BE49-F238E27FC236}">
                <a16:creationId xmlns:a16="http://schemas.microsoft.com/office/drawing/2014/main" id="{B2EF4EC2-98BA-7F28-296B-3EBA2FE0B4BA}"/>
              </a:ext>
            </a:extLst>
          </p:cNvPr>
          <p:cNvSpPr txBox="1"/>
          <p:nvPr/>
        </p:nvSpPr>
        <p:spPr>
          <a:xfrm>
            <a:off x="3999660" y="2812866"/>
            <a:ext cx="4028724"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親しさを感じるが実は赤の他人</a:t>
            </a:r>
            <a:endParaRPr kumimoji="1" lang="ja-JP" altLang="en-US" dirty="0"/>
          </a:p>
        </p:txBody>
      </p:sp>
      <p:sp>
        <p:nvSpPr>
          <p:cNvPr id="9" name="テキスト ボックス 8">
            <a:extLst>
              <a:ext uri="{FF2B5EF4-FFF2-40B4-BE49-F238E27FC236}">
                <a16:creationId xmlns:a16="http://schemas.microsoft.com/office/drawing/2014/main" id="{590D7101-0415-8129-1EB3-1FFCD92193F4}"/>
              </a:ext>
            </a:extLst>
          </p:cNvPr>
          <p:cNvSpPr txBox="1"/>
          <p:nvPr/>
        </p:nvSpPr>
        <p:spPr>
          <a:xfrm>
            <a:off x="975324" y="4437112"/>
            <a:ext cx="3020612"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相談内容を他言しない</a:t>
            </a:r>
            <a:endParaRPr kumimoji="1" lang="ja-JP" altLang="en-US" dirty="0"/>
          </a:p>
        </p:txBody>
      </p:sp>
    </p:spTree>
    <p:extLst>
      <p:ext uri="{BB962C8B-B14F-4D97-AF65-F5344CB8AC3E}">
        <p14:creationId xmlns:p14="http://schemas.microsoft.com/office/powerpoint/2010/main" val="1816349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2000"/>
                                        <p:tgtEl>
                                          <p:spTgt spid="5"/>
                                        </p:tgtEl>
                                      </p:cBhvr>
                                    </p:animEffect>
                                    <p:anim calcmode="lin" valueType="num">
                                      <p:cBhvr>
                                        <p:cTn id="22" dur="2000" fill="hold"/>
                                        <p:tgtEl>
                                          <p:spTgt spid="5"/>
                                        </p:tgtEl>
                                        <p:attrNameLst>
                                          <p:attrName>ppt_w</p:attrName>
                                        </p:attrNameLst>
                                      </p:cBhvr>
                                      <p:tavLst>
                                        <p:tav tm="0" fmla="#ppt_w*sin(2.5*pi*$)">
                                          <p:val>
                                            <p:fltVal val="0"/>
                                          </p:val>
                                        </p:tav>
                                        <p:tav tm="100000">
                                          <p:val>
                                            <p:fltVal val="1"/>
                                          </p:val>
                                        </p:tav>
                                      </p:tavLst>
                                    </p:anim>
                                    <p:anim calcmode="lin" valueType="num">
                                      <p:cBhvr>
                                        <p:cTn id="23"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P spid="9"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231DDCAD-1FD2-389F-C334-2606461258CC}"/>
              </a:ext>
            </a:extLst>
          </p:cNvPr>
          <p:cNvSpPr>
            <a:spLocks noGrp="1"/>
          </p:cNvSpPr>
          <p:nvPr>
            <p:ph type="body" idx="1"/>
          </p:nvPr>
        </p:nvSpPr>
        <p:spPr>
          <a:xfrm>
            <a:off x="107504" y="332656"/>
            <a:ext cx="8928992" cy="5544616"/>
          </a:xfrm>
        </p:spPr>
        <p:txBody>
          <a:bodyPr>
            <a:normAutofit lnSpcReduction="10000"/>
          </a:bodyPr>
          <a:lstStyle/>
          <a:p>
            <a:r>
              <a:rPr lang="ja-JP" altLang="en-US" sz="2000" dirty="0"/>
              <a:t>     ・</a:t>
            </a:r>
            <a:r>
              <a:rPr kumimoji="1" lang="ja-JP" altLang="en-US" sz="2000" dirty="0"/>
              <a:t>一回性</a:t>
            </a:r>
          </a:p>
          <a:p>
            <a:r>
              <a:rPr lang="ja-JP" altLang="en-US" sz="2000" dirty="0"/>
              <a:t>     </a:t>
            </a:r>
            <a:r>
              <a:rPr kumimoji="1" lang="ja-JP" altLang="en-US" sz="2000" dirty="0"/>
              <a:t>・無構造性</a:t>
            </a:r>
          </a:p>
          <a:p>
            <a:r>
              <a:rPr kumimoji="1" lang="ja-JP" altLang="en-US" sz="2000" dirty="0"/>
              <a:t>　   問題通話者（イタズラ電話・無言電話・おしゃべり長電話・セック</a:t>
            </a:r>
            <a:r>
              <a:rPr lang="ja-JP" altLang="en-US" sz="2000" dirty="0"/>
              <a:t>ス</a:t>
            </a:r>
            <a:endParaRPr kumimoji="1" lang="en-US" altLang="ja-JP" sz="2000" dirty="0"/>
          </a:p>
          <a:p>
            <a:r>
              <a:rPr lang="en-US" altLang="ja-JP" sz="2000" dirty="0"/>
              <a:t>       </a:t>
            </a:r>
            <a:r>
              <a:rPr kumimoji="1" lang="ja-JP" altLang="en-US" sz="2000" dirty="0"/>
              <a:t>コーラー・多数回利用者）が生まれる。</a:t>
            </a:r>
          </a:p>
          <a:p>
            <a:r>
              <a:rPr lang="ja-JP" altLang="en-US" sz="2000" dirty="0"/>
              <a:t>   ③</a:t>
            </a:r>
            <a:r>
              <a:rPr kumimoji="1" lang="ja-JP" altLang="en-US" sz="2000" dirty="0"/>
              <a:t> 電話相談とことば</a:t>
            </a:r>
            <a:endParaRPr kumimoji="1" lang="en-US" altLang="ja-JP" sz="2000" dirty="0"/>
          </a:p>
          <a:p>
            <a:r>
              <a:rPr lang="en-US" altLang="ja-JP" sz="2000" dirty="0"/>
              <a:t>      </a:t>
            </a:r>
            <a:r>
              <a:rPr lang="ja-JP" altLang="en-US" sz="2000" dirty="0"/>
              <a:t>・「もし、もし」は</a:t>
            </a:r>
            <a:endParaRPr lang="en-US" altLang="ja-JP" sz="2000" dirty="0"/>
          </a:p>
          <a:p>
            <a:r>
              <a:rPr kumimoji="1" lang="ja-JP" altLang="en-US" sz="2000" dirty="0"/>
              <a:t>         薩摩藩出身者の「申す、申す」からか。匿名の相手をどう呼び合うか。</a:t>
            </a:r>
            <a:endParaRPr kumimoji="1" lang="en-US" altLang="ja-JP" sz="2000" dirty="0"/>
          </a:p>
          <a:p>
            <a:r>
              <a:rPr lang="ja-JP" altLang="en-US" sz="2000" dirty="0"/>
              <a:t>　　</a:t>
            </a:r>
            <a:r>
              <a:rPr kumimoji="1" lang="ja-JP" altLang="en-US" sz="2000" dirty="0"/>
              <a:t>受け手は機関名（組織名）か。</a:t>
            </a:r>
          </a:p>
          <a:p>
            <a:r>
              <a:rPr kumimoji="1" lang="ja-JP" altLang="en-US" sz="2000" dirty="0"/>
              <a:t>     ・さらばは然らば、さようならは然様なら  暇申すの略。</a:t>
            </a:r>
          </a:p>
          <a:p>
            <a:r>
              <a:rPr kumimoji="1" lang="ja-JP" altLang="en-US" sz="2000" dirty="0"/>
              <a:t>　　そうであるならば       が、それでは、そいじゃー、じゃーに。</a:t>
            </a:r>
          </a:p>
          <a:p>
            <a:r>
              <a:rPr kumimoji="1" lang="ja-JP" altLang="en-US" sz="2000" dirty="0"/>
              <a:t>　　英語の</a:t>
            </a:r>
            <a:r>
              <a:rPr kumimoji="1" lang="en-US" altLang="ja-JP" sz="2000" dirty="0"/>
              <a:t>Good</a:t>
            </a:r>
            <a:r>
              <a:rPr kumimoji="1" lang="ja-JP" altLang="en-US" sz="2000" dirty="0"/>
              <a:t>　</a:t>
            </a:r>
            <a:r>
              <a:rPr kumimoji="1" lang="en-US" altLang="ja-JP" sz="2000" dirty="0"/>
              <a:t>bye</a:t>
            </a:r>
            <a:r>
              <a:rPr kumimoji="1" lang="ja-JP" altLang="en-US" sz="2000" dirty="0"/>
              <a:t>は</a:t>
            </a:r>
            <a:r>
              <a:rPr kumimoji="1" lang="en-US" altLang="ja-JP" sz="2000" dirty="0"/>
              <a:t>God</a:t>
            </a:r>
            <a:r>
              <a:rPr kumimoji="1" lang="ja-JP" altLang="en-US" sz="2000" dirty="0"/>
              <a:t>　</a:t>
            </a:r>
            <a:r>
              <a:rPr kumimoji="1" lang="en-US" altLang="ja-JP" sz="2000" dirty="0"/>
              <a:t>be</a:t>
            </a:r>
            <a:r>
              <a:rPr kumimoji="1" lang="ja-JP" altLang="en-US" sz="2000" dirty="0"/>
              <a:t>　</a:t>
            </a:r>
            <a:r>
              <a:rPr kumimoji="1" lang="en-US" altLang="ja-JP" sz="2000" dirty="0"/>
              <a:t>with</a:t>
            </a:r>
            <a:r>
              <a:rPr kumimoji="1" lang="ja-JP" altLang="en-US" sz="2000" dirty="0"/>
              <a:t>　</a:t>
            </a:r>
            <a:r>
              <a:rPr kumimoji="1" lang="en-US" altLang="ja-JP" sz="2000" dirty="0"/>
              <a:t>you</a:t>
            </a:r>
            <a:r>
              <a:rPr kumimoji="1" lang="ja-JP" altLang="en-US" sz="2000" dirty="0"/>
              <a:t>の短縮形。</a:t>
            </a:r>
          </a:p>
          <a:p>
            <a:r>
              <a:rPr kumimoji="1" lang="ja-JP" altLang="en-US" sz="2000" dirty="0"/>
              <a:t>　　ドイツの</a:t>
            </a:r>
            <a:r>
              <a:rPr kumimoji="1" lang="en-US" altLang="ja-JP" sz="2000" dirty="0"/>
              <a:t>Auf</a:t>
            </a:r>
            <a:r>
              <a:rPr kumimoji="1" lang="ja-JP" altLang="en-US" sz="2000" dirty="0"/>
              <a:t>　</a:t>
            </a:r>
            <a:r>
              <a:rPr kumimoji="1" lang="en-US" altLang="ja-JP" sz="2000" dirty="0"/>
              <a:t>Wiedersehen</a:t>
            </a:r>
            <a:r>
              <a:rPr kumimoji="1" lang="ja-JP" altLang="en-US" sz="2000" dirty="0"/>
              <a:t>は「また会いましょう」。</a:t>
            </a:r>
            <a:endParaRPr kumimoji="1" lang="en-US" altLang="ja-JP" sz="2000" dirty="0"/>
          </a:p>
          <a:p>
            <a:r>
              <a:rPr kumimoji="1" lang="ja-JP" altLang="en-US" sz="2000" dirty="0"/>
              <a:t>     ・聞き違い・言い違い・勘違い</a:t>
            </a:r>
          </a:p>
          <a:p>
            <a:r>
              <a:rPr kumimoji="1" lang="ja-JP" altLang="en-US" sz="2000" dirty="0"/>
              <a:t>　　請負師を浮世絵師、</a:t>
            </a:r>
            <a:r>
              <a:rPr kumimoji="1" lang="en-US" altLang="ja-JP" sz="2000" dirty="0"/>
              <a:t>2000</a:t>
            </a:r>
            <a:r>
              <a:rPr kumimoji="1" lang="ja-JP" altLang="en-US" sz="2000" dirty="0"/>
              <a:t>年ものワインをニセモノワイン、ひつまぶしを</a:t>
            </a:r>
            <a:endParaRPr kumimoji="1" lang="en-US" altLang="ja-JP" sz="2000" dirty="0"/>
          </a:p>
          <a:p>
            <a:r>
              <a:rPr lang="ja-JP" altLang="en-US" sz="2000" dirty="0"/>
              <a:t>         </a:t>
            </a:r>
            <a:r>
              <a:rPr kumimoji="1" lang="ja-JP" altLang="en-US" sz="2000" dirty="0"/>
              <a:t>ひまつぶしなど</a:t>
            </a:r>
          </a:p>
          <a:p>
            <a:endParaRPr kumimoji="1" lang="ja-JP" altLang="en-US" sz="2000" dirty="0"/>
          </a:p>
          <a:p>
            <a:endParaRPr kumimoji="1" lang="ja-JP" altLang="en-US" dirty="0"/>
          </a:p>
        </p:txBody>
      </p:sp>
      <p:sp>
        <p:nvSpPr>
          <p:cNvPr id="4" name="スライド番号プレースホルダー 3">
            <a:extLst>
              <a:ext uri="{FF2B5EF4-FFF2-40B4-BE49-F238E27FC236}">
                <a16:creationId xmlns:a16="http://schemas.microsoft.com/office/drawing/2014/main" id="{AAD01F95-401F-D401-5BEA-55E69EB3C16F}"/>
              </a:ext>
            </a:extLst>
          </p:cNvPr>
          <p:cNvSpPr>
            <a:spLocks noGrp="1"/>
          </p:cNvSpPr>
          <p:nvPr>
            <p:ph type="sldNum" sz="quarter" idx="12"/>
          </p:nvPr>
        </p:nvSpPr>
        <p:spPr>
          <a:xfrm>
            <a:off x="6732240" y="150093"/>
            <a:ext cx="2057400" cy="365125"/>
          </a:xfrm>
        </p:spPr>
        <p:txBody>
          <a:bodyPr/>
          <a:lstStyle/>
          <a:p>
            <a:pPr>
              <a:defRPr/>
            </a:pPr>
            <a:fld id="{87C66881-5A60-45A5-BDC0-34FF6071E735}" type="slidenum">
              <a:rPr lang="ja-JP" altLang="en-US" smtClean="0"/>
              <a:pPr>
                <a:defRPr/>
              </a:pPr>
              <a:t>55</a:t>
            </a:fld>
            <a:endParaRPr lang="ja-JP" altLang="en-US" dirty="0"/>
          </a:p>
        </p:txBody>
      </p:sp>
    </p:spTree>
    <p:extLst>
      <p:ext uri="{BB962C8B-B14F-4D97-AF65-F5344CB8AC3E}">
        <p14:creationId xmlns:p14="http://schemas.microsoft.com/office/powerpoint/2010/main" val="42091794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B6BBBA9-B6F3-4586-B407-158889506B0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F158CB9-21CC-484F-B0A4-95961B853DED}" type="slidenum">
              <a:rPr kumimoji="0"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56</a:t>
            </a:fld>
            <a:endParaRPr kumimoji="0"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タイトル 1">
            <a:extLst>
              <a:ext uri="{FF2B5EF4-FFF2-40B4-BE49-F238E27FC236}">
                <a16:creationId xmlns:a16="http://schemas.microsoft.com/office/drawing/2014/main" id="{855AC00A-2D22-BEE0-79B0-9AEFEA42D06B}"/>
              </a:ext>
            </a:extLst>
          </p:cNvPr>
          <p:cNvSpPr txBox="1">
            <a:spLocks/>
          </p:cNvSpPr>
          <p:nvPr/>
        </p:nvSpPr>
        <p:spPr>
          <a:xfrm>
            <a:off x="41170" y="764704"/>
            <a:ext cx="7886700" cy="652412"/>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Light" panose="020F0302020204030204"/>
                <a:ea typeface="游ゴシック Light" panose="020B0300000000000000" pitchFamily="50" charset="-128"/>
                <a:cs typeface="+mj-cs"/>
              </a:rPr>
              <a:t>６ </a:t>
            </a:r>
            <a:r>
              <a:rPr kumimoji="1" lang="en-US" altLang="ja-JP" sz="2800" b="0" i="0" u="none" strike="noStrike" kern="1200" cap="none" spc="0" normalizeH="0" baseline="0" noProof="0" dirty="0">
                <a:ln>
                  <a:noFill/>
                </a:ln>
                <a:solidFill>
                  <a:prstClr val="black"/>
                </a:solidFill>
                <a:effectLst/>
                <a:uLnTx/>
                <a:uFillTx/>
                <a:latin typeface="Calibri Light" panose="020F0302020204030204"/>
                <a:ea typeface="游ゴシック Light" panose="020B0300000000000000" pitchFamily="50" charset="-128"/>
                <a:cs typeface="+mj-cs"/>
              </a:rPr>
              <a:t>SNS</a:t>
            </a:r>
            <a:r>
              <a:rPr kumimoji="1" lang="ja-JP" altLang="en-US" sz="2800" b="0" i="0" u="none" strike="noStrike" kern="1200" cap="none" spc="0" normalizeH="0" baseline="0" noProof="0" dirty="0">
                <a:ln>
                  <a:noFill/>
                </a:ln>
                <a:solidFill>
                  <a:prstClr val="black"/>
                </a:solidFill>
                <a:effectLst/>
                <a:uLnTx/>
                <a:uFillTx/>
                <a:latin typeface="Calibri Light" panose="020F0302020204030204"/>
                <a:ea typeface="游ゴシック Light" panose="020B0300000000000000" pitchFamily="50" charset="-128"/>
                <a:cs typeface="+mj-cs"/>
              </a:rPr>
              <a:t>カウンセリング</a:t>
            </a:r>
          </a:p>
        </p:txBody>
      </p:sp>
      <p:sp>
        <p:nvSpPr>
          <p:cNvPr id="8" name="コンテンツ プレースホルダー 2">
            <a:extLst>
              <a:ext uri="{FF2B5EF4-FFF2-40B4-BE49-F238E27FC236}">
                <a16:creationId xmlns:a16="http://schemas.microsoft.com/office/drawing/2014/main" id="{603325F1-6300-DAA8-6A76-7F7020AA6B88}"/>
              </a:ext>
            </a:extLst>
          </p:cNvPr>
          <p:cNvSpPr txBox="1">
            <a:spLocks/>
          </p:cNvSpPr>
          <p:nvPr/>
        </p:nvSpPr>
        <p:spPr>
          <a:xfrm>
            <a:off x="323528" y="1171775"/>
            <a:ext cx="8683369" cy="51845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rPr>
              <a:t>　相談への敷居は低いが、感情は感じにくい。</a:t>
            </a:r>
            <a:endParaRPr kumimoji="1" lang="en-US" altLang="ja-JP"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rPr>
              <a:t>① 相談員の対応</a:t>
            </a:r>
            <a:endParaRPr kumimoji="1" lang="en-US" altLang="ja-JP"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endParaRPr>
          </a:p>
          <a:p>
            <a:pPr marL="0" lvl="0" indent="0">
              <a:buNone/>
              <a:defRPr/>
            </a:pPr>
            <a:r>
              <a:rPr lang="ja-JP" altLang="en-US" sz="1900" dirty="0">
                <a:solidFill>
                  <a:prstClr val="black"/>
                </a:solidFill>
                <a:latin typeface="Calibri" panose="020F0502020204030204"/>
                <a:ea typeface="游ゴシック" panose="020B0400000000000000" pitchFamily="50" charset="-128"/>
              </a:rPr>
              <a:t>  </a:t>
            </a:r>
            <a:r>
              <a:rPr lang="ja-JP" altLang="en-US" sz="1900" dirty="0">
                <a:solidFill>
                  <a:prstClr val="black"/>
                </a:solidFill>
              </a:rPr>
              <a:t>・受け身的に話を聞くだけでなく、積極的に関心を示して質問していく。</a:t>
            </a:r>
          </a:p>
          <a:p>
            <a:pPr marL="0" lvl="0" indent="0">
              <a:buNone/>
              <a:defRPr/>
            </a:pPr>
            <a:r>
              <a:rPr lang="ja-JP" altLang="en-US" sz="1900" dirty="0">
                <a:solidFill>
                  <a:prstClr val="black"/>
                </a:solidFill>
              </a:rPr>
              <a:t>  ・単純な反射（おうむ返し）は控え目に、ポイントを押さえて使う。</a:t>
            </a:r>
          </a:p>
          <a:p>
            <a:pPr marL="0" lvl="0" indent="0">
              <a:buNone/>
              <a:defRPr/>
            </a:pPr>
            <a:r>
              <a:rPr lang="ja-JP" altLang="en-US" sz="1900" dirty="0">
                <a:solidFill>
                  <a:prstClr val="black"/>
                </a:solidFill>
              </a:rPr>
              <a:t>  ・必要に応じて相槌も文字にし、相談者のトークでの表現をサポートする。</a:t>
            </a:r>
          </a:p>
          <a:p>
            <a:pPr marL="0" lvl="0" indent="0">
              <a:buNone/>
              <a:defRPr/>
            </a:pPr>
            <a:r>
              <a:rPr lang="ja-JP" altLang="en-US" sz="1900" dirty="0">
                <a:solidFill>
                  <a:prstClr val="black"/>
                </a:solidFill>
              </a:rPr>
              <a:t>  ・表情や声などで非言語的に表現されがちな内容を、必要に応じてはっき</a:t>
            </a:r>
            <a:endParaRPr lang="en-US" altLang="ja-JP" sz="1900" dirty="0">
              <a:solidFill>
                <a:prstClr val="black"/>
              </a:solidFill>
            </a:endParaRPr>
          </a:p>
          <a:p>
            <a:pPr marL="0" lvl="0" indent="0">
              <a:buNone/>
              <a:defRPr/>
            </a:pPr>
            <a:r>
              <a:rPr lang="ja-JP" altLang="en-US" sz="1900" dirty="0">
                <a:solidFill>
                  <a:prstClr val="black"/>
                </a:solidFill>
              </a:rPr>
              <a:t>      りと言葉にして伝える。</a:t>
            </a:r>
          </a:p>
          <a:p>
            <a:pPr marL="0" lvl="0" indent="0">
              <a:buNone/>
              <a:defRPr/>
            </a:pPr>
            <a:r>
              <a:rPr lang="ja-JP" altLang="en-US" sz="1900" dirty="0">
                <a:solidFill>
                  <a:prstClr val="black"/>
                </a:solidFill>
              </a:rPr>
              <a:t>  ・相談者のニーズは非常に幅広く多様であることを理解し、尊重する。</a:t>
            </a:r>
            <a:endParaRPr lang="en-US" altLang="ja-JP" sz="1900" dirty="0">
              <a:solidFill>
                <a:prstClr val="black"/>
              </a:solidFill>
            </a:endParaRPr>
          </a:p>
          <a:p>
            <a:pPr marL="0" lvl="0" indent="0">
              <a:buNone/>
              <a:defRPr/>
            </a:pPr>
            <a:r>
              <a:rPr lang="ja-JP" altLang="en-US" sz="1900" dirty="0">
                <a:solidFill>
                  <a:prstClr val="black"/>
                </a:solidFill>
              </a:rPr>
              <a:t>② 主任相談員（監督的立場）の役割</a:t>
            </a:r>
            <a:endParaRPr lang="en-US" altLang="ja-JP" sz="1900" dirty="0">
              <a:solidFill>
                <a:prstClr val="black"/>
              </a:solidFill>
            </a:endParaRPr>
          </a:p>
          <a:p>
            <a:pPr marL="0" lvl="0" indent="0">
              <a:buNone/>
              <a:defRPr/>
            </a:pPr>
            <a:r>
              <a:rPr lang="ja-JP" altLang="en-US" sz="1900" dirty="0">
                <a:solidFill>
                  <a:prstClr val="black"/>
                </a:solidFill>
              </a:rPr>
              <a:t>①相談員の対応をモニターし、求めに応じてアドバイスをする。</a:t>
            </a:r>
          </a:p>
          <a:p>
            <a:pPr marL="0" lvl="0" indent="0">
              <a:buNone/>
              <a:defRPr/>
            </a:pPr>
            <a:r>
              <a:rPr lang="ja-JP" altLang="en-US" sz="1900" dirty="0">
                <a:solidFill>
                  <a:prstClr val="black"/>
                </a:solidFill>
              </a:rPr>
              <a:t>②深刻で困難なケースでは、相談員と共に対応する。</a:t>
            </a:r>
          </a:p>
          <a:p>
            <a:pPr marL="0" lvl="0" indent="0">
              <a:buNone/>
              <a:defRPr/>
            </a:pPr>
            <a:r>
              <a:rPr lang="ja-JP" altLang="en-US" sz="1900" dirty="0">
                <a:solidFill>
                  <a:prstClr val="black"/>
                </a:solidFill>
              </a:rPr>
              <a:t>③不適切な対応が見られた場合、相談過程に介入し、対応を指示する。</a:t>
            </a:r>
          </a:p>
          <a:p>
            <a:pPr marL="0" lvl="0" indent="0">
              <a:buNone/>
              <a:defRPr/>
            </a:pPr>
            <a:r>
              <a:rPr lang="ja-JP" altLang="en-US" sz="1900" dirty="0">
                <a:solidFill>
                  <a:prstClr val="black"/>
                </a:solidFill>
              </a:rPr>
              <a:t>④警察などへの緊急の連絡を要するケースでは、外部への連絡役となる。</a:t>
            </a:r>
          </a:p>
          <a:p>
            <a:pPr marL="0" lvl="0" indent="0">
              <a:buNone/>
              <a:defRPr/>
            </a:pPr>
            <a:r>
              <a:rPr lang="ja-JP" altLang="en-US" sz="1900" dirty="0">
                <a:solidFill>
                  <a:prstClr val="black"/>
                </a:solidFill>
              </a:rPr>
              <a:t>⑤リピーターや気がかりな相談者を把握し、情報共有の中心となる。</a:t>
            </a:r>
          </a:p>
          <a:p>
            <a:pPr marL="0" lvl="0" indent="0">
              <a:buNone/>
              <a:defRPr/>
            </a:pPr>
            <a:endParaRPr lang="ja-JP" altLang="en-US" sz="2000" dirty="0">
              <a:solidFill>
                <a:prstClr val="black"/>
              </a:solidFill>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endParaRPr kumimoji="1" lang="en-US" altLang="ja-JP" sz="20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493368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B6BBBA9-B6F3-4586-B407-158889506B00}"/>
              </a:ext>
            </a:extLst>
          </p:cNvPr>
          <p:cNvSpPr>
            <a:spLocks noGrp="1"/>
          </p:cNvSpPr>
          <p:nvPr>
            <p:ph type="sldNum" sz="quarter" idx="12"/>
          </p:nvPr>
        </p:nvSpPr>
        <p:spPr>
          <a:xfrm>
            <a:off x="6804248" y="212774"/>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F158CB9-21CC-484F-B0A4-95961B853DED}" type="slidenum">
              <a:rPr kumimoji="0"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57</a:t>
            </a:fld>
            <a:endParaRPr kumimoji="0"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タイトル 1">
            <a:extLst>
              <a:ext uri="{FF2B5EF4-FFF2-40B4-BE49-F238E27FC236}">
                <a16:creationId xmlns:a16="http://schemas.microsoft.com/office/drawing/2014/main" id="{855AC00A-2D22-BEE0-79B0-9AEFEA42D06B}"/>
              </a:ext>
            </a:extLst>
          </p:cNvPr>
          <p:cNvSpPr txBox="1">
            <a:spLocks/>
          </p:cNvSpPr>
          <p:nvPr/>
        </p:nvSpPr>
        <p:spPr>
          <a:xfrm>
            <a:off x="163230" y="836712"/>
            <a:ext cx="7886700" cy="652412"/>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Light" panose="020F0302020204030204"/>
                <a:ea typeface="游ゴシック Light" panose="020B0300000000000000" pitchFamily="50" charset="-128"/>
                <a:cs typeface="+mj-cs"/>
              </a:rPr>
              <a:t>７ 総合力としての相談</a:t>
            </a:r>
            <a:r>
              <a:rPr kumimoji="1" lang="ja-JP" altLang="en-US" sz="2400" b="0" i="0" u="none" strike="noStrike" kern="1200" cap="none" spc="0" normalizeH="0" baseline="0" noProof="0" dirty="0">
                <a:ln>
                  <a:noFill/>
                </a:ln>
                <a:solidFill>
                  <a:prstClr val="black"/>
                </a:solidFill>
                <a:effectLst/>
                <a:uLnTx/>
                <a:uFillTx/>
                <a:latin typeface="Calibri Light" panose="020F0302020204030204"/>
                <a:ea typeface="游ゴシック Light" panose="020B0300000000000000" pitchFamily="50" charset="-128"/>
                <a:cs typeface="+mj-cs"/>
              </a:rPr>
              <a:t>（組織の体制）</a:t>
            </a:r>
          </a:p>
        </p:txBody>
      </p:sp>
      <p:sp>
        <p:nvSpPr>
          <p:cNvPr id="8" name="コンテンツ プレースホルダー 2">
            <a:extLst>
              <a:ext uri="{FF2B5EF4-FFF2-40B4-BE49-F238E27FC236}">
                <a16:creationId xmlns:a16="http://schemas.microsoft.com/office/drawing/2014/main" id="{603325F1-6300-DAA8-6A76-7F7020AA6B88}"/>
              </a:ext>
            </a:extLst>
          </p:cNvPr>
          <p:cNvSpPr txBox="1">
            <a:spLocks/>
          </p:cNvSpPr>
          <p:nvPr/>
        </p:nvSpPr>
        <p:spPr>
          <a:xfrm>
            <a:off x="323528" y="1354337"/>
            <a:ext cx="8657242" cy="32987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① 組織として考えること</a:t>
            </a: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lvl="0" indent="0">
              <a:buNone/>
              <a:defRPr/>
            </a:pPr>
            <a:r>
              <a:rPr lang="ja-JP" altLang="en-US" sz="2000" dirty="0">
                <a:solidFill>
                  <a:prstClr val="black"/>
                </a:solidFill>
              </a:rPr>
              <a:t>  ・</a:t>
            </a:r>
            <a:r>
              <a:rPr lang="ja-JP" altLang="en-US" sz="2000" u="sng" dirty="0">
                <a:solidFill>
                  <a:prstClr val="black"/>
                </a:solidFill>
              </a:rPr>
              <a:t>相談のコスト＝人件費</a:t>
            </a:r>
            <a:r>
              <a:rPr lang="en-US" altLang="ja-JP" sz="2000" u="sng" dirty="0">
                <a:solidFill>
                  <a:prstClr val="black"/>
                </a:solidFill>
              </a:rPr>
              <a:t>÷</a:t>
            </a:r>
            <a:r>
              <a:rPr lang="ja-JP" altLang="en-US" sz="2000" u="sng" dirty="0">
                <a:solidFill>
                  <a:prstClr val="black"/>
                </a:solidFill>
              </a:rPr>
              <a:t>利用件数</a:t>
            </a:r>
          </a:p>
          <a:p>
            <a:pPr marL="0" lvl="0" indent="0">
              <a:buNone/>
              <a:defRPr/>
            </a:pPr>
            <a:r>
              <a:rPr lang="ja-JP" altLang="en-US" sz="2000" dirty="0">
                <a:solidFill>
                  <a:prstClr val="black"/>
                </a:solidFill>
              </a:rPr>
              <a:t>  ・</a:t>
            </a:r>
            <a:r>
              <a:rPr lang="ja-JP" altLang="en-US" sz="2000" u="sng" dirty="0">
                <a:solidFill>
                  <a:prstClr val="black"/>
                </a:solidFill>
              </a:rPr>
              <a:t>担当者選抜の基準</a:t>
            </a:r>
            <a:r>
              <a:rPr lang="ja-JP" altLang="en-US" sz="2000" dirty="0">
                <a:solidFill>
                  <a:prstClr val="black"/>
                </a:solidFill>
              </a:rPr>
              <a:t>（　　　と　　　　）</a:t>
            </a:r>
            <a:endParaRPr lang="ja-JP" altLang="en-US" sz="2000" u="sng" dirty="0">
              <a:solidFill>
                <a:prstClr val="black"/>
              </a:solidFill>
            </a:endParaRPr>
          </a:p>
          <a:p>
            <a:pPr marL="0" lvl="0" indent="0">
              <a:buNone/>
              <a:defRPr/>
            </a:pPr>
            <a:r>
              <a:rPr lang="ja-JP" altLang="en-US" sz="2000" dirty="0">
                <a:solidFill>
                  <a:prstClr val="black"/>
                </a:solidFill>
              </a:rPr>
              <a:t>  ・相談の倫理と研修（　　　に注意）</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② 相談員に対する支援体制</a:t>
            </a: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lvl="0" indent="0">
              <a:buNone/>
              <a:defRPr/>
            </a:pPr>
            <a:r>
              <a:rPr lang="ja-JP" altLang="en-US" sz="2000" dirty="0">
                <a:solidFill>
                  <a:prstClr val="black"/>
                </a:solidFill>
              </a:rPr>
              <a:t>　 相談室が相談員を支援する。電話相談から面接相談へ。</a:t>
            </a:r>
          </a:p>
          <a:p>
            <a:pPr marL="0" lvl="0" indent="0">
              <a:buNone/>
              <a:defRPr/>
            </a:pPr>
            <a:r>
              <a:rPr lang="ja-JP" altLang="en-US" sz="2000" dirty="0">
                <a:solidFill>
                  <a:prstClr val="black"/>
                </a:solidFill>
              </a:rPr>
              <a:t>　 そこでは（　　　）を作る。さらに他の専門相談へ繋ぐ。</a:t>
            </a:r>
          </a:p>
          <a:p>
            <a:pPr marL="0" lvl="0" indent="0">
              <a:buNone/>
              <a:defRPr/>
            </a:pPr>
            <a:r>
              <a:rPr lang="ja-JP" altLang="en-US" sz="2000" dirty="0">
                <a:solidFill>
                  <a:prstClr val="black"/>
                </a:solidFill>
              </a:rPr>
              <a:t>　 愚痴の聞き役から前進。</a:t>
            </a:r>
          </a:p>
          <a:p>
            <a:pPr marL="0" lvl="0" indent="0">
              <a:buNone/>
              <a:defRPr/>
            </a:pPr>
            <a:r>
              <a:rPr lang="en-US" altLang="ja-JP" sz="2000" dirty="0">
                <a:solidFill>
                  <a:prstClr val="black"/>
                </a:solidFill>
              </a:rPr>
              <a:t> </a:t>
            </a:r>
          </a:p>
          <a:p>
            <a:pPr marL="0" lvl="0" indent="0">
              <a:buNone/>
              <a:defRPr/>
            </a:pPr>
            <a:endParaRPr lang="en-US" altLang="ja-JP" sz="2000" dirty="0">
              <a:solidFill>
                <a:prstClr val="black"/>
              </a:solidFill>
            </a:endParaRPr>
          </a:p>
          <a:p>
            <a:pPr marL="0" lvl="0" indent="0">
              <a:buNone/>
              <a:defRPr/>
            </a:pPr>
            <a:endParaRPr lang="en-US" altLang="ja-JP" sz="2000" dirty="0">
              <a:solidFill>
                <a:prstClr val="black"/>
              </a:solidFill>
            </a:endParaRPr>
          </a:p>
          <a:p>
            <a:pPr marL="0" lvl="0" indent="0">
              <a:buNone/>
              <a:defRPr/>
            </a:pPr>
            <a:endParaRPr lang="en-US" altLang="ja-JP" sz="2000" dirty="0">
              <a:solidFill>
                <a:prstClr val="black"/>
              </a:solidFill>
            </a:endParaRPr>
          </a:p>
        </p:txBody>
      </p:sp>
      <p:sp>
        <p:nvSpPr>
          <p:cNvPr id="3" name="テキスト ボックス 2">
            <a:extLst>
              <a:ext uri="{FF2B5EF4-FFF2-40B4-BE49-F238E27FC236}">
                <a16:creationId xmlns:a16="http://schemas.microsoft.com/office/drawing/2014/main" id="{EEC4F4A6-4100-6ED4-DF52-FEDDF7971500}"/>
              </a:ext>
            </a:extLst>
          </p:cNvPr>
          <p:cNvSpPr txBox="1"/>
          <p:nvPr/>
        </p:nvSpPr>
        <p:spPr>
          <a:xfrm>
            <a:off x="3067973" y="2120289"/>
            <a:ext cx="914400"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資質</a:t>
            </a:r>
            <a:endParaRPr kumimoji="1" lang="ja-JP" altLang="en-US" dirty="0"/>
          </a:p>
        </p:txBody>
      </p:sp>
      <p:sp>
        <p:nvSpPr>
          <p:cNvPr id="4" name="テキスト ボックス 3">
            <a:extLst>
              <a:ext uri="{FF2B5EF4-FFF2-40B4-BE49-F238E27FC236}">
                <a16:creationId xmlns:a16="http://schemas.microsoft.com/office/drawing/2014/main" id="{F18E772B-480E-91DE-B5B8-4A078475DCBD}"/>
              </a:ext>
            </a:extLst>
          </p:cNvPr>
          <p:cNvSpPr txBox="1"/>
          <p:nvPr/>
        </p:nvSpPr>
        <p:spPr>
          <a:xfrm>
            <a:off x="4106580" y="2120289"/>
            <a:ext cx="1249288"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専門性</a:t>
            </a:r>
            <a:endParaRPr kumimoji="1" lang="ja-JP" altLang="en-US" dirty="0"/>
          </a:p>
        </p:txBody>
      </p:sp>
      <p:sp>
        <p:nvSpPr>
          <p:cNvPr id="5" name="テキスト ボックス 4">
            <a:extLst>
              <a:ext uri="{FF2B5EF4-FFF2-40B4-BE49-F238E27FC236}">
                <a16:creationId xmlns:a16="http://schemas.microsoft.com/office/drawing/2014/main" id="{14E8164C-5EED-99AA-92A5-0A246A35D2A1}"/>
              </a:ext>
            </a:extLst>
          </p:cNvPr>
          <p:cNvSpPr txBox="1"/>
          <p:nvPr/>
        </p:nvSpPr>
        <p:spPr>
          <a:xfrm>
            <a:off x="3067973" y="2520399"/>
            <a:ext cx="914400"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業際</a:t>
            </a:r>
            <a:endParaRPr kumimoji="1" lang="ja-JP" altLang="en-US" dirty="0"/>
          </a:p>
        </p:txBody>
      </p:sp>
      <p:sp>
        <p:nvSpPr>
          <p:cNvPr id="7" name="テキスト ボックス 6">
            <a:extLst>
              <a:ext uri="{FF2B5EF4-FFF2-40B4-BE49-F238E27FC236}">
                <a16:creationId xmlns:a16="http://schemas.microsoft.com/office/drawing/2014/main" id="{A36C5262-75FC-B7C4-D50E-1C45E6B69341}"/>
              </a:ext>
            </a:extLst>
          </p:cNvPr>
          <p:cNvSpPr txBox="1"/>
          <p:nvPr/>
        </p:nvSpPr>
        <p:spPr>
          <a:xfrm>
            <a:off x="1907704" y="3748970"/>
            <a:ext cx="1033264"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相談票</a:t>
            </a:r>
            <a:endParaRPr kumimoji="1" lang="ja-JP" altLang="en-US" dirty="0"/>
          </a:p>
        </p:txBody>
      </p:sp>
    </p:spTree>
    <p:extLst>
      <p:ext uri="{BB962C8B-B14F-4D97-AF65-F5344CB8AC3E}">
        <p14:creationId xmlns:p14="http://schemas.microsoft.com/office/powerpoint/2010/main" val="537099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down)">
                                      <p:cBhvr>
                                        <p:cTn id="21" dur="580">
                                          <p:stCondLst>
                                            <p:cond delay="0"/>
                                          </p:stCondLst>
                                        </p:cTn>
                                        <p:tgtEl>
                                          <p:spTgt spid="5"/>
                                        </p:tgtEl>
                                      </p:cBhvr>
                                    </p:animEffect>
                                    <p:anim calcmode="lin" valueType="num">
                                      <p:cBhvr>
                                        <p:cTn id="22"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7" dur="26">
                                          <p:stCondLst>
                                            <p:cond delay="650"/>
                                          </p:stCondLst>
                                        </p:cTn>
                                        <p:tgtEl>
                                          <p:spTgt spid="5"/>
                                        </p:tgtEl>
                                      </p:cBhvr>
                                      <p:to x="100000" y="60000"/>
                                    </p:animScale>
                                    <p:animScale>
                                      <p:cBhvr>
                                        <p:cTn id="28" dur="166" decel="50000">
                                          <p:stCondLst>
                                            <p:cond delay="676"/>
                                          </p:stCondLst>
                                        </p:cTn>
                                        <p:tgtEl>
                                          <p:spTgt spid="5"/>
                                        </p:tgtEl>
                                      </p:cBhvr>
                                      <p:to x="100000" y="100000"/>
                                    </p:animScale>
                                    <p:animScale>
                                      <p:cBhvr>
                                        <p:cTn id="29" dur="26">
                                          <p:stCondLst>
                                            <p:cond delay="1312"/>
                                          </p:stCondLst>
                                        </p:cTn>
                                        <p:tgtEl>
                                          <p:spTgt spid="5"/>
                                        </p:tgtEl>
                                      </p:cBhvr>
                                      <p:to x="100000" y="80000"/>
                                    </p:animScale>
                                    <p:animScale>
                                      <p:cBhvr>
                                        <p:cTn id="30" dur="166" decel="50000">
                                          <p:stCondLst>
                                            <p:cond delay="1338"/>
                                          </p:stCondLst>
                                        </p:cTn>
                                        <p:tgtEl>
                                          <p:spTgt spid="5"/>
                                        </p:tgtEl>
                                      </p:cBhvr>
                                      <p:to x="100000" y="100000"/>
                                    </p:animScale>
                                    <p:animScale>
                                      <p:cBhvr>
                                        <p:cTn id="31" dur="26">
                                          <p:stCondLst>
                                            <p:cond delay="1642"/>
                                          </p:stCondLst>
                                        </p:cTn>
                                        <p:tgtEl>
                                          <p:spTgt spid="5"/>
                                        </p:tgtEl>
                                      </p:cBhvr>
                                      <p:to x="100000" y="90000"/>
                                    </p:animScale>
                                    <p:animScale>
                                      <p:cBhvr>
                                        <p:cTn id="32" dur="166" decel="50000">
                                          <p:stCondLst>
                                            <p:cond delay="1668"/>
                                          </p:stCondLst>
                                        </p:cTn>
                                        <p:tgtEl>
                                          <p:spTgt spid="5"/>
                                        </p:tgtEl>
                                      </p:cBhvr>
                                      <p:to x="100000" y="100000"/>
                                    </p:animScale>
                                    <p:animScale>
                                      <p:cBhvr>
                                        <p:cTn id="33" dur="26">
                                          <p:stCondLst>
                                            <p:cond delay="1808"/>
                                          </p:stCondLst>
                                        </p:cTn>
                                        <p:tgtEl>
                                          <p:spTgt spid="5"/>
                                        </p:tgtEl>
                                      </p:cBhvr>
                                      <p:to x="100000" y="95000"/>
                                    </p:animScale>
                                    <p:animScale>
                                      <p:cBhvr>
                                        <p:cTn id="34" dur="166" decel="50000">
                                          <p:stCondLst>
                                            <p:cond delay="1834"/>
                                          </p:stCondLst>
                                        </p:cTn>
                                        <p:tgtEl>
                                          <p:spTgt spid="5"/>
                                        </p:tgtEl>
                                      </p:cBhvr>
                                      <p:to x="100000" y="100000"/>
                                    </p:animScale>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1000"/>
                                        <p:tgtEl>
                                          <p:spTgt spid="7"/>
                                        </p:tgtEl>
                                      </p:cBhvr>
                                    </p:animEffect>
                                    <p:anim calcmode="lin" valueType="num">
                                      <p:cBhvr>
                                        <p:cTn id="40" dur="1000" fill="hold"/>
                                        <p:tgtEl>
                                          <p:spTgt spid="7"/>
                                        </p:tgtEl>
                                        <p:attrNameLst>
                                          <p:attrName>ppt_x</p:attrName>
                                        </p:attrNameLst>
                                      </p:cBhvr>
                                      <p:tavLst>
                                        <p:tav tm="0">
                                          <p:val>
                                            <p:strVal val="#ppt_x"/>
                                          </p:val>
                                        </p:tav>
                                        <p:tav tm="100000">
                                          <p:val>
                                            <p:strVal val="#ppt_x"/>
                                          </p:val>
                                        </p:tav>
                                      </p:tavLst>
                                    </p:anim>
                                    <p:anim calcmode="lin" valueType="num">
                                      <p:cBhvr>
                                        <p:cTn id="4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B6BBBA9-B6F3-4586-B407-158889506B0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F158CB9-21CC-484F-B0A4-95961B853DED}" type="slidenum">
              <a:rPr kumimoji="0"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58</a:t>
            </a:fld>
            <a:endParaRPr kumimoji="0"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タイトル 1">
            <a:extLst>
              <a:ext uri="{FF2B5EF4-FFF2-40B4-BE49-F238E27FC236}">
                <a16:creationId xmlns:a16="http://schemas.microsoft.com/office/drawing/2014/main" id="{855AC00A-2D22-BEE0-79B0-9AEFEA42D06B}"/>
              </a:ext>
            </a:extLst>
          </p:cNvPr>
          <p:cNvSpPr txBox="1">
            <a:spLocks/>
          </p:cNvSpPr>
          <p:nvPr/>
        </p:nvSpPr>
        <p:spPr>
          <a:xfrm>
            <a:off x="0" y="1120016"/>
            <a:ext cx="7886700" cy="652412"/>
          </a:xfrm>
          <a:prstGeom prst="rect">
            <a:avLst/>
          </a:prstGeom>
        </p:spPr>
        <p:txBody>
          <a:bodyP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Light" panose="020F0302020204030204"/>
                <a:ea typeface="游ゴシック Light" panose="020B0300000000000000" pitchFamily="50" charset="-128"/>
                <a:cs typeface="+mj-cs"/>
              </a:rPr>
              <a:t>８ おわりに</a:t>
            </a:r>
            <a:endParaRPr kumimoji="1" lang="ja-JP" altLang="en-US" sz="2400" b="0" i="0" u="none" strike="noStrike" kern="1200" cap="none" spc="0" normalizeH="0" baseline="0" noProof="0" dirty="0">
              <a:ln>
                <a:noFill/>
              </a:ln>
              <a:solidFill>
                <a:prstClr val="black"/>
              </a:solidFill>
              <a:effectLst/>
              <a:uLnTx/>
              <a:uFillTx/>
              <a:latin typeface="Calibri Light" panose="020F0302020204030204"/>
              <a:ea typeface="游ゴシック Light" panose="020B0300000000000000" pitchFamily="50" charset="-128"/>
              <a:cs typeface="+mj-cs"/>
            </a:endParaRPr>
          </a:p>
        </p:txBody>
      </p:sp>
      <p:sp>
        <p:nvSpPr>
          <p:cNvPr id="8" name="コンテンツ プレースホルダー 2">
            <a:extLst>
              <a:ext uri="{FF2B5EF4-FFF2-40B4-BE49-F238E27FC236}">
                <a16:creationId xmlns:a16="http://schemas.microsoft.com/office/drawing/2014/main" id="{603325F1-6300-DAA8-6A76-7F7020AA6B88}"/>
              </a:ext>
            </a:extLst>
          </p:cNvPr>
          <p:cNvSpPr txBox="1">
            <a:spLocks/>
          </p:cNvSpPr>
          <p:nvPr/>
        </p:nvSpPr>
        <p:spPr>
          <a:xfrm>
            <a:off x="323528" y="1412776"/>
            <a:ext cx="8657242" cy="481096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9A294AD0-271D-5026-FAE9-45D0B177A93C}"/>
              </a:ext>
            </a:extLst>
          </p:cNvPr>
          <p:cNvSpPr txBox="1"/>
          <p:nvPr/>
        </p:nvSpPr>
        <p:spPr>
          <a:xfrm>
            <a:off x="223657" y="1581654"/>
            <a:ext cx="8856984" cy="4955203"/>
          </a:xfrm>
          <a:prstGeom prst="rect">
            <a:avLst/>
          </a:prstGeom>
          <a:noFill/>
        </p:spPr>
        <p:txBody>
          <a:bodyPr wrap="square">
            <a:spAutoFit/>
          </a:bodyPr>
          <a:lstStyle/>
          <a:p>
            <a:r>
              <a:rPr lang="ja-JP" altLang="en-US" sz="2000" dirty="0"/>
              <a:t> 相談者は、内的な動機のある人で、相談場所に来られるスキルを持った人。</a:t>
            </a:r>
            <a:endParaRPr lang="en-US" altLang="ja-JP" sz="2000" dirty="0"/>
          </a:p>
          <a:p>
            <a:r>
              <a:rPr lang="ja-JP" altLang="en-US" sz="2000" dirty="0"/>
              <a:t>「気持ちや状況を整理したい」「現状を変えて行きたい」「今後の見通しを</a:t>
            </a:r>
            <a:endParaRPr lang="en-US" altLang="ja-JP" sz="2000" dirty="0"/>
          </a:p>
          <a:p>
            <a:r>
              <a:rPr lang="ja-JP" altLang="en-US" sz="2000" dirty="0"/>
              <a:t> 立てたい」がニーズとして多い。苦しいことを秘密が守られる場で自尊心</a:t>
            </a:r>
            <a:endParaRPr lang="en-US" altLang="ja-JP" sz="2000" dirty="0"/>
          </a:p>
          <a:p>
            <a:r>
              <a:rPr lang="ja-JP" altLang="en-US" sz="2000" dirty="0"/>
              <a:t> を傷つけられずに話したいというニーズもある。自分の存在や感情が肯定</a:t>
            </a:r>
            <a:endParaRPr lang="en-US" altLang="ja-JP" sz="2000" dirty="0"/>
          </a:p>
          <a:p>
            <a:r>
              <a:rPr lang="ja-JP" altLang="en-US" sz="2000" dirty="0"/>
              <a:t> される場で、必要な知識や選択肢を得たい。</a:t>
            </a:r>
          </a:p>
          <a:p>
            <a:r>
              <a:rPr lang="ja-JP" altLang="en-US" sz="2000" dirty="0"/>
              <a:t>（</a:t>
            </a:r>
            <a:r>
              <a:rPr lang="ja-JP" altLang="en-US" sz="2000" u="sng" dirty="0"/>
              <a:t>答えは（　　　　）にある。これを見出す手伝いをするのが相談の役割で</a:t>
            </a:r>
            <a:endParaRPr lang="en-US" altLang="ja-JP" sz="2000" u="sng" dirty="0"/>
          </a:p>
          <a:p>
            <a:r>
              <a:rPr lang="ja-JP" altLang="en-US" sz="2000" dirty="0"/>
              <a:t>　</a:t>
            </a:r>
            <a:r>
              <a:rPr lang="ja-JP" altLang="en-US" sz="2000" u="sng" dirty="0"/>
              <a:t>ある</a:t>
            </a:r>
            <a:r>
              <a:rPr lang="ja-JP" altLang="en-US" sz="2000" dirty="0"/>
              <a:t>。）</a:t>
            </a:r>
            <a:endParaRPr lang="en-US" altLang="ja-JP" sz="2000" dirty="0"/>
          </a:p>
          <a:p>
            <a:r>
              <a:rPr lang="ja-JP" altLang="en-US" sz="2000" dirty="0"/>
              <a:t>「相談してみよう」と心の中でつぶやくだけで一歩前に進める。</a:t>
            </a:r>
          </a:p>
          <a:p>
            <a:r>
              <a:rPr lang="ja-JP" altLang="en-US" sz="2000" dirty="0"/>
              <a:t> 相談機関は、溢れているが、相談できる人間関係を無くしてしまっている。</a:t>
            </a:r>
          </a:p>
          <a:p>
            <a:r>
              <a:rPr lang="ja-JP" altLang="en-US" sz="2000" dirty="0"/>
              <a:t> 相談は社会的出会いであり、その責任が専門性である。</a:t>
            </a:r>
          </a:p>
          <a:p>
            <a:r>
              <a:rPr lang="ja-JP" altLang="en-US" sz="2000" dirty="0"/>
              <a:t>「相談は、社会の重要なセーフティーネットである。ぜひ相談者の心に届く</a:t>
            </a:r>
            <a:endParaRPr lang="en-US" altLang="ja-JP" sz="2000" dirty="0"/>
          </a:p>
          <a:p>
            <a:r>
              <a:rPr lang="ja-JP" altLang="en-US" sz="2000" dirty="0"/>
              <a:t> ことばで情報を提供しましょう」。そして（　　　　）として社会に貢献</a:t>
            </a:r>
            <a:endParaRPr lang="en-US" altLang="ja-JP" sz="2000" dirty="0"/>
          </a:p>
          <a:p>
            <a:r>
              <a:rPr lang="en-US" altLang="ja-JP" sz="2000" dirty="0"/>
              <a:t> </a:t>
            </a:r>
            <a:r>
              <a:rPr lang="ja-JP" altLang="en-US" sz="2000" dirty="0"/>
              <a:t>しましょう。</a:t>
            </a:r>
            <a:endParaRPr lang="en-US" altLang="ja-JP" sz="2000" dirty="0"/>
          </a:p>
          <a:p>
            <a:endParaRPr lang="en-US" altLang="ja-JP" dirty="0"/>
          </a:p>
          <a:p>
            <a:r>
              <a:rPr lang="ja-JP" altLang="en-US" dirty="0"/>
              <a:t>　　　　　　　　                                       　</a:t>
            </a:r>
            <a:r>
              <a:rPr lang="ja-JP" altLang="en-US" sz="2000" dirty="0"/>
              <a:t>愛知県行政書士会 岡崎支部  鍋 田 建 治</a:t>
            </a:r>
            <a:endParaRPr lang="en-US" altLang="ja-JP" sz="2000" dirty="0"/>
          </a:p>
          <a:p>
            <a:endParaRPr lang="en-US" altLang="ja-JP" dirty="0"/>
          </a:p>
        </p:txBody>
      </p:sp>
      <p:sp>
        <p:nvSpPr>
          <p:cNvPr id="3" name="テキスト ボックス 2">
            <a:extLst>
              <a:ext uri="{FF2B5EF4-FFF2-40B4-BE49-F238E27FC236}">
                <a16:creationId xmlns:a16="http://schemas.microsoft.com/office/drawing/2014/main" id="{13B15312-B825-E424-8CBF-B4AC2823710F}"/>
              </a:ext>
            </a:extLst>
          </p:cNvPr>
          <p:cNvSpPr txBox="1"/>
          <p:nvPr/>
        </p:nvSpPr>
        <p:spPr>
          <a:xfrm>
            <a:off x="1475656" y="3100898"/>
            <a:ext cx="1230219" cy="400110"/>
          </a:xfrm>
          <a:prstGeom prst="rect">
            <a:avLst/>
          </a:prstGeom>
          <a:noFill/>
        </p:spPr>
        <p:txBody>
          <a:bodyPr wrap="square" rtlCol="0">
            <a:spAutoFit/>
          </a:bodyPr>
          <a:lstStyle/>
          <a:p>
            <a:r>
              <a:rPr kumimoji="0" lang="ja-JP" altLang="en-US" sz="2000" b="0" i="0"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自分の中</a:t>
            </a:r>
            <a:endParaRPr kumimoji="1" lang="ja-JP" altLang="en-US" dirty="0"/>
          </a:p>
        </p:txBody>
      </p:sp>
      <p:sp>
        <p:nvSpPr>
          <p:cNvPr id="4" name="テキスト ボックス 3">
            <a:extLst>
              <a:ext uri="{FF2B5EF4-FFF2-40B4-BE49-F238E27FC236}">
                <a16:creationId xmlns:a16="http://schemas.microsoft.com/office/drawing/2014/main" id="{8818FA09-81A4-29E2-DCE7-2BD2B40A132C}"/>
              </a:ext>
            </a:extLst>
          </p:cNvPr>
          <p:cNvSpPr txBox="1"/>
          <p:nvPr/>
        </p:nvSpPr>
        <p:spPr>
          <a:xfrm>
            <a:off x="5364088" y="4941168"/>
            <a:ext cx="1230219"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行政書士</a:t>
            </a:r>
            <a:endParaRPr kumimoji="1" lang="ja-JP" altLang="en-US" dirty="0"/>
          </a:p>
        </p:txBody>
      </p:sp>
    </p:spTree>
    <p:extLst>
      <p:ext uri="{BB962C8B-B14F-4D97-AF65-F5344CB8AC3E}">
        <p14:creationId xmlns:p14="http://schemas.microsoft.com/office/powerpoint/2010/main" val="2505469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80">
                                          <p:stCondLst>
                                            <p:cond delay="0"/>
                                          </p:stCondLst>
                                        </p:cTn>
                                        <p:tgtEl>
                                          <p:spTgt spid="4"/>
                                        </p:tgtEl>
                                      </p:cBhvr>
                                    </p:animEffect>
                                    <p:anim calcmode="lin" valueType="num">
                                      <p:cBhvr>
                                        <p:cTn id="15"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0" dur="26">
                                          <p:stCondLst>
                                            <p:cond delay="650"/>
                                          </p:stCondLst>
                                        </p:cTn>
                                        <p:tgtEl>
                                          <p:spTgt spid="4"/>
                                        </p:tgtEl>
                                      </p:cBhvr>
                                      <p:to x="100000" y="60000"/>
                                    </p:animScale>
                                    <p:animScale>
                                      <p:cBhvr>
                                        <p:cTn id="21" dur="166" decel="50000">
                                          <p:stCondLst>
                                            <p:cond delay="676"/>
                                          </p:stCondLst>
                                        </p:cTn>
                                        <p:tgtEl>
                                          <p:spTgt spid="4"/>
                                        </p:tgtEl>
                                      </p:cBhvr>
                                      <p:to x="100000" y="100000"/>
                                    </p:animScale>
                                    <p:animScale>
                                      <p:cBhvr>
                                        <p:cTn id="22" dur="26">
                                          <p:stCondLst>
                                            <p:cond delay="1312"/>
                                          </p:stCondLst>
                                        </p:cTn>
                                        <p:tgtEl>
                                          <p:spTgt spid="4"/>
                                        </p:tgtEl>
                                      </p:cBhvr>
                                      <p:to x="100000" y="80000"/>
                                    </p:animScale>
                                    <p:animScale>
                                      <p:cBhvr>
                                        <p:cTn id="23" dur="166" decel="50000">
                                          <p:stCondLst>
                                            <p:cond delay="1338"/>
                                          </p:stCondLst>
                                        </p:cTn>
                                        <p:tgtEl>
                                          <p:spTgt spid="4"/>
                                        </p:tgtEl>
                                      </p:cBhvr>
                                      <p:to x="100000" y="100000"/>
                                    </p:animScale>
                                    <p:animScale>
                                      <p:cBhvr>
                                        <p:cTn id="24" dur="26">
                                          <p:stCondLst>
                                            <p:cond delay="1642"/>
                                          </p:stCondLst>
                                        </p:cTn>
                                        <p:tgtEl>
                                          <p:spTgt spid="4"/>
                                        </p:tgtEl>
                                      </p:cBhvr>
                                      <p:to x="100000" y="90000"/>
                                    </p:animScale>
                                    <p:animScale>
                                      <p:cBhvr>
                                        <p:cTn id="25" dur="166" decel="50000">
                                          <p:stCondLst>
                                            <p:cond delay="1668"/>
                                          </p:stCondLst>
                                        </p:cTn>
                                        <p:tgtEl>
                                          <p:spTgt spid="4"/>
                                        </p:tgtEl>
                                      </p:cBhvr>
                                      <p:to x="100000" y="100000"/>
                                    </p:animScale>
                                    <p:animScale>
                                      <p:cBhvr>
                                        <p:cTn id="26" dur="26">
                                          <p:stCondLst>
                                            <p:cond delay="1808"/>
                                          </p:stCondLst>
                                        </p:cTn>
                                        <p:tgtEl>
                                          <p:spTgt spid="4"/>
                                        </p:tgtEl>
                                      </p:cBhvr>
                                      <p:to x="100000" y="95000"/>
                                    </p:animScale>
                                    <p:animScale>
                                      <p:cBhvr>
                                        <p:cTn id="27"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2DAC66C1-C524-4CEC-9960-19C57ACED2B8}"/>
              </a:ext>
            </a:extLst>
          </p:cNvPr>
          <p:cNvSpPr>
            <a:spLocks noGrp="1"/>
          </p:cNvSpPr>
          <p:nvPr>
            <p:ph type="sldNum" sz="quarter" idx="12"/>
          </p:nvPr>
        </p:nvSpPr>
        <p:spPr/>
        <p:txBody>
          <a:bodyPr/>
          <a:lstStyle/>
          <a:p>
            <a:pPr>
              <a:defRPr/>
            </a:pPr>
            <a:fld id="{0F158CB9-21CC-484F-B0A4-95961B853DED}" type="slidenum">
              <a:rPr lang="ja-JP" altLang="en-US" smtClean="0"/>
              <a:pPr>
                <a:defRPr/>
              </a:pPr>
              <a:t>5</a:t>
            </a:fld>
            <a:endParaRPr lang="ja-JP" altLang="en-US"/>
          </a:p>
        </p:txBody>
      </p:sp>
      <p:sp>
        <p:nvSpPr>
          <p:cNvPr id="3" name="スライド番号プレースホルダー 1">
            <a:extLst>
              <a:ext uri="{FF2B5EF4-FFF2-40B4-BE49-F238E27FC236}">
                <a16:creationId xmlns:a16="http://schemas.microsoft.com/office/drawing/2014/main" id="{6C257CD3-35AA-4A67-A89D-51B9FC7F6FDE}"/>
              </a:ext>
            </a:extLst>
          </p:cNvPr>
          <p:cNvSpPr txBox="1">
            <a:spLocks/>
          </p:cNvSpPr>
          <p:nvPr/>
        </p:nvSpPr>
        <p:spPr>
          <a:xfrm>
            <a:off x="6660232" y="257132"/>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0F158CB9-21CC-484F-B0A4-95961B853DED}" type="slidenum">
              <a:rPr lang="ja-JP" altLang="en-US" smtClean="0"/>
              <a:pPr>
                <a:defRPr/>
              </a:pPr>
              <a:t>5</a:t>
            </a:fld>
            <a:endParaRPr lang="ja-JP" altLang="en-US"/>
          </a:p>
        </p:txBody>
      </p:sp>
      <p:sp>
        <p:nvSpPr>
          <p:cNvPr id="6" name="テキスト ボックス 5">
            <a:extLst>
              <a:ext uri="{FF2B5EF4-FFF2-40B4-BE49-F238E27FC236}">
                <a16:creationId xmlns:a16="http://schemas.microsoft.com/office/drawing/2014/main" id="{889A32DC-90E9-43C5-889F-7046F69DFC1E}"/>
              </a:ext>
            </a:extLst>
          </p:cNvPr>
          <p:cNvSpPr txBox="1"/>
          <p:nvPr/>
        </p:nvSpPr>
        <p:spPr>
          <a:xfrm>
            <a:off x="4067944" y="2348880"/>
            <a:ext cx="2016224" cy="369332"/>
          </a:xfrm>
          <a:prstGeom prst="rect">
            <a:avLst/>
          </a:prstGeom>
          <a:no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AA9AD15F-6837-4FE1-8C78-BA3DBE411DC4}"/>
              </a:ext>
            </a:extLst>
          </p:cNvPr>
          <p:cNvSpPr txBox="1"/>
          <p:nvPr/>
        </p:nvSpPr>
        <p:spPr>
          <a:xfrm>
            <a:off x="4427984" y="2348880"/>
            <a:ext cx="184731" cy="369332"/>
          </a:xfrm>
          <a:prstGeom prst="rect">
            <a:avLst/>
          </a:prstGeom>
          <a:noFill/>
        </p:spPr>
        <p:txBody>
          <a:bodyPr wrap="none" rtlCol="0">
            <a:spAutoFit/>
          </a:bodyPr>
          <a:lstStyle/>
          <a:p>
            <a:endParaRPr kumimoji="1" lang="ja-JP" altLang="en-US"/>
          </a:p>
        </p:txBody>
      </p:sp>
      <p:sp>
        <p:nvSpPr>
          <p:cNvPr id="8" name="テキスト ボックス 7">
            <a:extLst>
              <a:ext uri="{FF2B5EF4-FFF2-40B4-BE49-F238E27FC236}">
                <a16:creationId xmlns:a16="http://schemas.microsoft.com/office/drawing/2014/main" id="{88BD103B-5F1E-4A4E-900B-15D3B7B35615}"/>
              </a:ext>
            </a:extLst>
          </p:cNvPr>
          <p:cNvSpPr txBox="1"/>
          <p:nvPr/>
        </p:nvSpPr>
        <p:spPr>
          <a:xfrm>
            <a:off x="4283968" y="2348880"/>
            <a:ext cx="184731" cy="369332"/>
          </a:xfrm>
          <a:prstGeom prst="rect">
            <a:avLst/>
          </a:prstGeom>
          <a:noFill/>
        </p:spPr>
        <p:txBody>
          <a:bodyPr wrap="none" rtlCol="0">
            <a:spAutoFit/>
          </a:bodyPr>
          <a:lstStyle/>
          <a:p>
            <a:endParaRPr kumimoji="1" lang="ja-JP" altLang="en-US"/>
          </a:p>
        </p:txBody>
      </p:sp>
      <p:sp>
        <p:nvSpPr>
          <p:cNvPr id="9" name="テキスト ボックス 8">
            <a:extLst>
              <a:ext uri="{FF2B5EF4-FFF2-40B4-BE49-F238E27FC236}">
                <a16:creationId xmlns:a16="http://schemas.microsoft.com/office/drawing/2014/main" id="{DECF57B9-7AB8-473D-A013-B5FA99436A04}"/>
              </a:ext>
            </a:extLst>
          </p:cNvPr>
          <p:cNvSpPr txBox="1"/>
          <p:nvPr/>
        </p:nvSpPr>
        <p:spPr>
          <a:xfrm>
            <a:off x="5220072" y="2348880"/>
            <a:ext cx="184731" cy="369332"/>
          </a:xfrm>
          <a:prstGeom prst="rect">
            <a:avLst/>
          </a:prstGeom>
          <a:noFill/>
        </p:spPr>
        <p:txBody>
          <a:bodyPr wrap="none" rtlCol="0">
            <a:spAutoFit/>
          </a:bodyPr>
          <a:lstStyle/>
          <a:p>
            <a:endParaRPr kumimoji="1" lang="ja-JP" altLang="en-US"/>
          </a:p>
        </p:txBody>
      </p:sp>
      <p:sp>
        <p:nvSpPr>
          <p:cNvPr id="10" name="テキスト ボックス 9">
            <a:extLst>
              <a:ext uri="{FF2B5EF4-FFF2-40B4-BE49-F238E27FC236}">
                <a16:creationId xmlns:a16="http://schemas.microsoft.com/office/drawing/2014/main" id="{DD37DE3E-0904-4EA5-8498-0D07D2909898}"/>
              </a:ext>
            </a:extLst>
          </p:cNvPr>
          <p:cNvSpPr txBox="1"/>
          <p:nvPr/>
        </p:nvSpPr>
        <p:spPr>
          <a:xfrm>
            <a:off x="4114800" y="2968283"/>
            <a:ext cx="914400" cy="914400"/>
          </a:xfrm>
          <a:prstGeom prst="rect">
            <a:avLst/>
          </a:prstGeom>
          <a:noFill/>
        </p:spPr>
        <p:txBody>
          <a:bodyPr wrap="square" rtlCol="0">
            <a:spAutoFit/>
          </a:bodyPr>
          <a:lstStyle/>
          <a:p>
            <a:endParaRPr kumimoji="1" lang="ja-JP" altLang="en-US"/>
          </a:p>
        </p:txBody>
      </p:sp>
      <p:sp>
        <p:nvSpPr>
          <p:cNvPr id="11" name="テキスト ボックス 10">
            <a:extLst>
              <a:ext uri="{FF2B5EF4-FFF2-40B4-BE49-F238E27FC236}">
                <a16:creationId xmlns:a16="http://schemas.microsoft.com/office/drawing/2014/main" id="{0BA5CFCE-6418-4CC3-A858-BB6CF96E8A9A}"/>
              </a:ext>
            </a:extLst>
          </p:cNvPr>
          <p:cNvSpPr txBox="1"/>
          <p:nvPr/>
        </p:nvSpPr>
        <p:spPr>
          <a:xfrm>
            <a:off x="4114800" y="2968283"/>
            <a:ext cx="914400" cy="914400"/>
          </a:xfrm>
          <a:prstGeom prst="rect">
            <a:avLst/>
          </a:prstGeom>
          <a:noFill/>
        </p:spPr>
        <p:txBody>
          <a:bodyPr wrap="square" rtlCol="0">
            <a:spAutoFit/>
          </a:bodyPr>
          <a:lstStyle/>
          <a:p>
            <a:endParaRPr kumimoji="1" lang="ja-JP" altLang="en-US"/>
          </a:p>
        </p:txBody>
      </p:sp>
      <p:sp>
        <p:nvSpPr>
          <p:cNvPr id="14" name="コンテンツ プレースホルダー 2">
            <a:extLst>
              <a:ext uri="{FF2B5EF4-FFF2-40B4-BE49-F238E27FC236}">
                <a16:creationId xmlns:a16="http://schemas.microsoft.com/office/drawing/2014/main" id="{128A769E-CFB5-19F4-64B7-64EA85A5DF8E}"/>
              </a:ext>
            </a:extLst>
          </p:cNvPr>
          <p:cNvSpPr txBox="1">
            <a:spLocks/>
          </p:cNvSpPr>
          <p:nvPr/>
        </p:nvSpPr>
        <p:spPr>
          <a:xfrm>
            <a:off x="29602" y="257132"/>
            <a:ext cx="8844768" cy="576064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900" dirty="0"/>
              <a:t>③ 相談者に（　　）をもたらす</a:t>
            </a:r>
            <a:endParaRPr lang="en-US" altLang="ja-JP" sz="1900" dirty="0"/>
          </a:p>
          <a:p>
            <a:pPr marL="0" indent="0">
              <a:buFont typeface="Arial" panose="020B0604020202020204" pitchFamily="34" charset="0"/>
              <a:buNone/>
            </a:pPr>
            <a:r>
              <a:rPr lang="ja-JP" altLang="en-US" sz="1900" dirty="0"/>
              <a:t>  ・対応者の言動には、（　　）がないといけない。何かしらの変化を期待して</a:t>
            </a:r>
            <a:endParaRPr lang="en-US" altLang="ja-JP" sz="1900" dirty="0"/>
          </a:p>
          <a:p>
            <a:pPr marL="0" indent="0">
              <a:buFont typeface="Arial" panose="020B0604020202020204" pitchFamily="34" charset="0"/>
              <a:buNone/>
            </a:pPr>
            <a:r>
              <a:rPr lang="ja-JP" altLang="en-US" sz="1900" dirty="0"/>
              <a:t>　 いるからこそ、現れた。</a:t>
            </a:r>
            <a:endParaRPr lang="en-US" altLang="ja-JP" sz="1900" dirty="0"/>
          </a:p>
          <a:p>
            <a:pPr marL="0" indent="0">
              <a:buFont typeface="Arial" panose="020B0604020202020204" pitchFamily="34" charset="0"/>
              <a:buNone/>
            </a:pPr>
            <a:r>
              <a:rPr lang="ja-JP" altLang="en-US" sz="1900" dirty="0"/>
              <a:t>  ・</a:t>
            </a:r>
            <a:r>
              <a:rPr lang="ja-JP" altLang="en-US" sz="1900" u="sng" dirty="0"/>
              <a:t>変化とは問題の解決（　　　）だ</a:t>
            </a:r>
            <a:endParaRPr lang="en-US" altLang="ja-JP" sz="1900" u="sng" dirty="0"/>
          </a:p>
          <a:p>
            <a:pPr marL="0" indent="0">
              <a:buFont typeface="Arial" panose="020B0604020202020204" pitchFamily="34" charset="0"/>
              <a:buNone/>
            </a:pPr>
            <a:r>
              <a:rPr lang="ja-JP" altLang="en-US" sz="1900" dirty="0"/>
              <a:t>　  変化の要素</a:t>
            </a:r>
            <a:endParaRPr lang="en-US" altLang="ja-JP" sz="1900" dirty="0"/>
          </a:p>
          <a:p>
            <a:pPr marL="0" indent="0">
              <a:buFont typeface="Arial" panose="020B0604020202020204" pitchFamily="34" charset="0"/>
              <a:buNone/>
            </a:pPr>
            <a:r>
              <a:rPr lang="ja-JP" altLang="en-US" sz="1900" dirty="0"/>
              <a:t>　　①知識･･･様々な手続きの説明し</a:t>
            </a:r>
            <a:endParaRPr lang="en-US" altLang="ja-JP" sz="1900" dirty="0"/>
          </a:p>
          <a:p>
            <a:pPr marL="0" indent="0">
              <a:buFont typeface="Arial" panose="020B0604020202020204" pitchFamily="34" charset="0"/>
              <a:buNone/>
            </a:pPr>
            <a:r>
              <a:rPr lang="ja-JP" altLang="en-US" sz="1900" dirty="0"/>
              <a:t>　　②考え・認識･･･問題へのアレルギーを緩やかにし</a:t>
            </a:r>
            <a:endParaRPr lang="en-US" altLang="ja-JP" sz="1900" dirty="0"/>
          </a:p>
          <a:p>
            <a:pPr marL="0" indent="0">
              <a:buFont typeface="Arial" panose="020B0604020202020204" pitchFamily="34" charset="0"/>
              <a:buNone/>
            </a:pPr>
            <a:r>
              <a:rPr lang="ja-JP" altLang="en-US" sz="1900" dirty="0"/>
              <a:t>　　③気持･･･頼りになると安心させて</a:t>
            </a:r>
            <a:endParaRPr lang="en-US" altLang="ja-JP" sz="1900" dirty="0"/>
          </a:p>
          <a:p>
            <a:pPr marL="0" indent="0">
              <a:buFont typeface="Arial" panose="020B0604020202020204" pitchFamily="34" charset="0"/>
              <a:buNone/>
            </a:pPr>
            <a:r>
              <a:rPr lang="ja-JP" altLang="en-US" sz="1900" dirty="0"/>
              <a:t>　　④行動･･･様々なサービスを利用（契約）し</a:t>
            </a:r>
            <a:endParaRPr lang="en-US" altLang="ja-JP" sz="1900" dirty="0"/>
          </a:p>
          <a:p>
            <a:pPr marL="0" indent="0">
              <a:buFont typeface="Arial" panose="020B0604020202020204" pitchFamily="34" charset="0"/>
              <a:buNone/>
            </a:pPr>
            <a:r>
              <a:rPr lang="ja-JP" altLang="en-US" sz="1900" dirty="0"/>
              <a:t>　　⑤生活・状況･･･負担の少ない生活ができるようになり</a:t>
            </a:r>
            <a:endParaRPr lang="en-US" altLang="ja-JP" sz="1900" dirty="0"/>
          </a:p>
          <a:p>
            <a:pPr marL="0" indent="0">
              <a:buFont typeface="Arial" panose="020B0604020202020204" pitchFamily="34" charset="0"/>
              <a:buNone/>
            </a:pPr>
            <a:r>
              <a:rPr lang="ja-JP" altLang="en-US" sz="1900" dirty="0"/>
              <a:t>　　⑥余暇･･･効率的な生活から余暇の時間が増え</a:t>
            </a:r>
            <a:endParaRPr lang="en-US" altLang="ja-JP" sz="1900" dirty="0"/>
          </a:p>
          <a:p>
            <a:pPr marL="0" indent="0">
              <a:buFont typeface="Arial" panose="020B0604020202020204" pitchFamily="34" charset="0"/>
              <a:buNone/>
            </a:pPr>
            <a:r>
              <a:rPr lang="ja-JP" altLang="en-US" sz="1900" dirty="0"/>
              <a:t>　　⑦環境･･･自分が変わることで、周りの環境も変わる</a:t>
            </a:r>
            <a:endParaRPr lang="en-US" altLang="ja-JP" sz="1900" dirty="0"/>
          </a:p>
          <a:p>
            <a:pPr marL="0" indent="0">
              <a:buFont typeface="Arial" panose="020B0604020202020204" pitchFamily="34" charset="0"/>
              <a:buNone/>
            </a:pPr>
            <a:r>
              <a:rPr lang="ja-JP" altLang="en-US" sz="1900" dirty="0"/>
              <a:t>　  </a:t>
            </a:r>
            <a:r>
              <a:rPr lang="ja-JP" altLang="en-US" sz="1900" u="sng" dirty="0"/>
              <a:t>対応者の反応</a:t>
            </a:r>
            <a:r>
              <a:rPr lang="ja-JP" altLang="en-US" sz="1900" dirty="0"/>
              <a:t>（意図的に言動をコントロールし、対応者の（　　）を見せる</a:t>
            </a:r>
            <a:endParaRPr lang="en-US" altLang="ja-JP" sz="1900" dirty="0"/>
          </a:p>
          <a:p>
            <a:pPr marL="0" indent="0">
              <a:buFont typeface="Arial" panose="020B0604020202020204" pitchFamily="34" charset="0"/>
              <a:buNone/>
            </a:pPr>
            <a:r>
              <a:rPr lang="en-US" altLang="ja-JP" sz="1900" dirty="0"/>
              <a:t>     </a:t>
            </a:r>
            <a:r>
              <a:rPr lang="ja-JP" altLang="en-US" sz="1900" dirty="0"/>
              <a:t> こと）によって</a:t>
            </a:r>
            <a:r>
              <a:rPr lang="ja-JP" altLang="en-US" sz="1900" u="sng" dirty="0"/>
              <a:t>相談者に（　　）をもたらす</a:t>
            </a:r>
            <a:r>
              <a:rPr lang="ja-JP" altLang="en-US" sz="1900" dirty="0"/>
              <a:t>････コミュニケーションは双方</a:t>
            </a:r>
            <a:endParaRPr lang="en-US" altLang="ja-JP" sz="1900" dirty="0"/>
          </a:p>
          <a:p>
            <a:pPr marL="0" indent="0">
              <a:buFont typeface="Arial" panose="020B0604020202020204" pitchFamily="34" charset="0"/>
              <a:buNone/>
            </a:pPr>
            <a:r>
              <a:rPr lang="ja-JP" altLang="en-US" sz="1900" dirty="0"/>
              <a:t>       向性。</a:t>
            </a:r>
            <a:endParaRPr lang="en-US" altLang="ja-JP" sz="1900" dirty="0"/>
          </a:p>
          <a:p>
            <a:pPr marL="0" indent="0">
              <a:buFont typeface="Arial" panose="020B0604020202020204" pitchFamily="34" charset="0"/>
              <a:buNone/>
            </a:pPr>
            <a:endParaRPr lang="en-US" altLang="ja-JP" sz="1900" u="sng" dirty="0"/>
          </a:p>
          <a:p>
            <a:pPr marL="0" indent="0">
              <a:buFont typeface="Arial" panose="020B0604020202020204" pitchFamily="34" charset="0"/>
              <a:buNone/>
            </a:pPr>
            <a:endParaRPr lang="en-US" altLang="ja-JP" sz="2000" dirty="0"/>
          </a:p>
          <a:p>
            <a:pPr marL="0" indent="0">
              <a:buFont typeface="Arial" panose="020B0604020202020204" pitchFamily="34" charset="0"/>
              <a:buNone/>
            </a:pPr>
            <a:endParaRPr lang="en-US" altLang="ja-JP" sz="2000" dirty="0"/>
          </a:p>
          <a:p>
            <a:pPr marL="0" indent="0">
              <a:buFont typeface="Arial" panose="020B0604020202020204" pitchFamily="34" charset="0"/>
              <a:buNone/>
            </a:pPr>
            <a:endParaRPr lang="en-US" altLang="ja-JP" sz="2000" dirty="0"/>
          </a:p>
          <a:p>
            <a:pPr marL="0" indent="0">
              <a:buFont typeface="Arial" panose="020B0604020202020204" pitchFamily="34" charset="0"/>
              <a:buNone/>
            </a:pPr>
            <a:endParaRPr lang="en-US" altLang="ja-JP" sz="2000" dirty="0"/>
          </a:p>
          <a:p>
            <a:pPr marL="0" indent="0">
              <a:buFont typeface="Arial" panose="020B0604020202020204" pitchFamily="34" charset="0"/>
              <a:buNone/>
            </a:pPr>
            <a:r>
              <a:rPr lang="en-US" altLang="ja-JP" sz="2000" dirty="0"/>
              <a:t>  </a:t>
            </a:r>
            <a:endParaRPr lang="en-US" altLang="ja-JP" sz="2000" u="sng" dirty="0"/>
          </a:p>
        </p:txBody>
      </p:sp>
      <p:sp>
        <p:nvSpPr>
          <p:cNvPr id="4" name="テキスト ボックス 3">
            <a:extLst>
              <a:ext uri="{FF2B5EF4-FFF2-40B4-BE49-F238E27FC236}">
                <a16:creationId xmlns:a16="http://schemas.microsoft.com/office/drawing/2014/main" id="{4FA7E97D-CA79-C5D3-D2BA-700916960F84}"/>
              </a:ext>
            </a:extLst>
          </p:cNvPr>
          <p:cNvSpPr txBox="1"/>
          <p:nvPr/>
        </p:nvSpPr>
        <p:spPr>
          <a:xfrm>
            <a:off x="1547664" y="237536"/>
            <a:ext cx="754858"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変化</a:t>
            </a:r>
            <a:endParaRPr kumimoji="1" lang="ja-JP" altLang="en-US" dirty="0"/>
          </a:p>
        </p:txBody>
      </p:sp>
      <p:sp>
        <p:nvSpPr>
          <p:cNvPr id="5" name="テキスト ボックス 4">
            <a:extLst>
              <a:ext uri="{FF2B5EF4-FFF2-40B4-BE49-F238E27FC236}">
                <a16:creationId xmlns:a16="http://schemas.microsoft.com/office/drawing/2014/main" id="{100F6D2B-D655-8C49-92A2-895143A6E95E}"/>
              </a:ext>
            </a:extLst>
          </p:cNvPr>
          <p:cNvSpPr txBox="1"/>
          <p:nvPr/>
        </p:nvSpPr>
        <p:spPr>
          <a:xfrm>
            <a:off x="2809030" y="622257"/>
            <a:ext cx="682850" cy="384721"/>
          </a:xfrm>
          <a:prstGeom prst="rect">
            <a:avLst/>
          </a:prstGeom>
          <a:noFill/>
        </p:spPr>
        <p:txBody>
          <a:bodyPr wrap="square" rtlCol="0">
            <a:spAutoFit/>
          </a:bodyPr>
          <a:lstStyle/>
          <a:p>
            <a:r>
              <a:rPr kumimoji="0" lang="ja-JP" altLang="en-US" sz="19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理由</a:t>
            </a:r>
            <a:endParaRPr kumimoji="1" lang="ja-JP" altLang="en-US" dirty="0"/>
          </a:p>
        </p:txBody>
      </p:sp>
      <p:sp>
        <p:nvSpPr>
          <p:cNvPr id="13" name="テキスト ボックス 12">
            <a:extLst>
              <a:ext uri="{FF2B5EF4-FFF2-40B4-BE49-F238E27FC236}">
                <a16:creationId xmlns:a16="http://schemas.microsoft.com/office/drawing/2014/main" id="{A7E7A7D7-DD27-DA98-0F56-F995F7AD179D}"/>
              </a:ext>
            </a:extLst>
          </p:cNvPr>
          <p:cNvSpPr txBox="1"/>
          <p:nvPr/>
        </p:nvSpPr>
        <p:spPr>
          <a:xfrm>
            <a:off x="2809030" y="1368587"/>
            <a:ext cx="914400" cy="384721"/>
          </a:xfrm>
          <a:prstGeom prst="rect">
            <a:avLst/>
          </a:prstGeom>
          <a:noFill/>
        </p:spPr>
        <p:txBody>
          <a:bodyPr wrap="square" rtlCol="0">
            <a:spAutoFit/>
          </a:bodyPr>
          <a:lstStyle/>
          <a:p>
            <a:r>
              <a:rPr kumimoji="0" lang="ja-JP" altLang="en-US" sz="19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ゴール</a:t>
            </a:r>
            <a:endParaRPr kumimoji="1" lang="ja-JP" altLang="en-US" dirty="0"/>
          </a:p>
        </p:txBody>
      </p:sp>
      <p:sp>
        <p:nvSpPr>
          <p:cNvPr id="15" name="テキスト ボックス 14">
            <a:extLst>
              <a:ext uri="{FF2B5EF4-FFF2-40B4-BE49-F238E27FC236}">
                <a16:creationId xmlns:a16="http://schemas.microsoft.com/office/drawing/2014/main" id="{6865F8A0-EC47-DF14-DF3D-7EBC2915F141}"/>
              </a:ext>
            </a:extLst>
          </p:cNvPr>
          <p:cNvSpPr txBox="1"/>
          <p:nvPr/>
        </p:nvSpPr>
        <p:spPr>
          <a:xfrm>
            <a:off x="6913486" y="4869160"/>
            <a:ext cx="682850" cy="384721"/>
          </a:xfrm>
          <a:prstGeom prst="rect">
            <a:avLst/>
          </a:prstGeom>
          <a:noFill/>
        </p:spPr>
        <p:txBody>
          <a:bodyPr wrap="square" rtlCol="0">
            <a:spAutoFit/>
          </a:bodyPr>
          <a:lstStyle/>
          <a:p>
            <a:r>
              <a:rPr kumimoji="0" lang="ja-JP" altLang="en-US" sz="1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変化</a:t>
            </a:r>
            <a:endParaRPr kumimoji="1" lang="ja-JP" altLang="en-US" dirty="0"/>
          </a:p>
        </p:txBody>
      </p:sp>
      <p:sp>
        <p:nvSpPr>
          <p:cNvPr id="17" name="テキスト ボックス 16">
            <a:extLst>
              <a:ext uri="{FF2B5EF4-FFF2-40B4-BE49-F238E27FC236}">
                <a16:creationId xmlns:a16="http://schemas.microsoft.com/office/drawing/2014/main" id="{031DFE3C-C7B8-F271-D467-77EB07DF0A87}"/>
              </a:ext>
            </a:extLst>
          </p:cNvPr>
          <p:cNvSpPr txBox="1"/>
          <p:nvPr/>
        </p:nvSpPr>
        <p:spPr>
          <a:xfrm>
            <a:off x="3280124" y="5257583"/>
            <a:ext cx="750045" cy="384721"/>
          </a:xfrm>
          <a:prstGeom prst="rect">
            <a:avLst/>
          </a:prstGeom>
          <a:noFill/>
        </p:spPr>
        <p:txBody>
          <a:bodyPr wrap="square" rtlCol="0">
            <a:spAutoFit/>
          </a:bodyPr>
          <a:lstStyle/>
          <a:p>
            <a:r>
              <a:rPr kumimoji="0" lang="ja-JP" altLang="en-US" sz="1900" b="0" i="0"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変化</a:t>
            </a:r>
            <a:endParaRPr kumimoji="1" lang="ja-JP" altLang="en-US" dirty="0"/>
          </a:p>
        </p:txBody>
      </p:sp>
    </p:spTree>
    <p:extLst>
      <p:ext uri="{BB962C8B-B14F-4D97-AF65-F5344CB8AC3E}">
        <p14:creationId xmlns:p14="http://schemas.microsoft.com/office/powerpoint/2010/main" val="3013616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down)">
                                      <p:cBhvr>
                                        <p:cTn id="21" dur="580">
                                          <p:stCondLst>
                                            <p:cond delay="0"/>
                                          </p:stCondLst>
                                        </p:cTn>
                                        <p:tgtEl>
                                          <p:spTgt spid="13"/>
                                        </p:tgtEl>
                                      </p:cBhvr>
                                    </p:animEffect>
                                    <p:anim calcmode="lin" valueType="num">
                                      <p:cBhvr>
                                        <p:cTn id="22"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27" dur="26">
                                          <p:stCondLst>
                                            <p:cond delay="650"/>
                                          </p:stCondLst>
                                        </p:cTn>
                                        <p:tgtEl>
                                          <p:spTgt spid="13"/>
                                        </p:tgtEl>
                                      </p:cBhvr>
                                      <p:to x="100000" y="60000"/>
                                    </p:animScale>
                                    <p:animScale>
                                      <p:cBhvr>
                                        <p:cTn id="28" dur="166" decel="50000">
                                          <p:stCondLst>
                                            <p:cond delay="676"/>
                                          </p:stCondLst>
                                        </p:cTn>
                                        <p:tgtEl>
                                          <p:spTgt spid="13"/>
                                        </p:tgtEl>
                                      </p:cBhvr>
                                      <p:to x="100000" y="100000"/>
                                    </p:animScale>
                                    <p:animScale>
                                      <p:cBhvr>
                                        <p:cTn id="29" dur="26">
                                          <p:stCondLst>
                                            <p:cond delay="1312"/>
                                          </p:stCondLst>
                                        </p:cTn>
                                        <p:tgtEl>
                                          <p:spTgt spid="13"/>
                                        </p:tgtEl>
                                      </p:cBhvr>
                                      <p:to x="100000" y="80000"/>
                                    </p:animScale>
                                    <p:animScale>
                                      <p:cBhvr>
                                        <p:cTn id="30" dur="166" decel="50000">
                                          <p:stCondLst>
                                            <p:cond delay="1338"/>
                                          </p:stCondLst>
                                        </p:cTn>
                                        <p:tgtEl>
                                          <p:spTgt spid="13"/>
                                        </p:tgtEl>
                                      </p:cBhvr>
                                      <p:to x="100000" y="100000"/>
                                    </p:animScale>
                                    <p:animScale>
                                      <p:cBhvr>
                                        <p:cTn id="31" dur="26">
                                          <p:stCondLst>
                                            <p:cond delay="1642"/>
                                          </p:stCondLst>
                                        </p:cTn>
                                        <p:tgtEl>
                                          <p:spTgt spid="13"/>
                                        </p:tgtEl>
                                      </p:cBhvr>
                                      <p:to x="100000" y="90000"/>
                                    </p:animScale>
                                    <p:animScale>
                                      <p:cBhvr>
                                        <p:cTn id="32" dur="166" decel="50000">
                                          <p:stCondLst>
                                            <p:cond delay="1668"/>
                                          </p:stCondLst>
                                        </p:cTn>
                                        <p:tgtEl>
                                          <p:spTgt spid="13"/>
                                        </p:tgtEl>
                                      </p:cBhvr>
                                      <p:to x="100000" y="100000"/>
                                    </p:animScale>
                                    <p:animScale>
                                      <p:cBhvr>
                                        <p:cTn id="33" dur="26">
                                          <p:stCondLst>
                                            <p:cond delay="1808"/>
                                          </p:stCondLst>
                                        </p:cTn>
                                        <p:tgtEl>
                                          <p:spTgt spid="13"/>
                                        </p:tgtEl>
                                      </p:cBhvr>
                                      <p:to x="100000" y="95000"/>
                                    </p:animScale>
                                    <p:animScale>
                                      <p:cBhvr>
                                        <p:cTn id="34" dur="166" decel="50000">
                                          <p:stCondLst>
                                            <p:cond delay="1834"/>
                                          </p:stCondLst>
                                        </p:cTn>
                                        <p:tgtEl>
                                          <p:spTgt spid="13"/>
                                        </p:tgtEl>
                                      </p:cBhvr>
                                      <p:to x="100000" y="100000"/>
                                    </p:animScale>
                                  </p:childTnLst>
                                </p:cTn>
                              </p:par>
                            </p:childTnLst>
                          </p:cTn>
                        </p:par>
                      </p:childTnLst>
                    </p:cTn>
                  </p:par>
                  <p:par>
                    <p:cTn id="35" fill="hold">
                      <p:stCondLst>
                        <p:cond delay="indefinite"/>
                      </p:stCondLst>
                      <p:childTnLst>
                        <p:par>
                          <p:cTn id="36" fill="hold">
                            <p:stCondLst>
                              <p:cond delay="0"/>
                            </p:stCondLst>
                            <p:childTnLst>
                              <p:par>
                                <p:cTn id="37" presetID="45"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fade">
                                      <p:cBhvr>
                                        <p:cTn id="39" dur="2000"/>
                                        <p:tgtEl>
                                          <p:spTgt spid="15"/>
                                        </p:tgtEl>
                                      </p:cBhvr>
                                    </p:animEffect>
                                    <p:anim calcmode="lin" valueType="num">
                                      <p:cBhvr>
                                        <p:cTn id="40" dur="2000" fill="hold"/>
                                        <p:tgtEl>
                                          <p:spTgt spid="15"/>
                                        </p:tgtEl>
                                        <p:attrNameLst>
                                          <p:attrName>ppt_w</p:attrName>
                                        </p:attrNameLst>
                                      </p:cBhvr>
                                      <p:tavLst>
                                        <p:tav tm="0" fmla="#ppt_w*sin(2.5*pi*$)">
                                          <p:val>
                                            <p:fltVal val="0"/>
                                          </p:val>
                                        </p:tav>
                                        <p:tav tm="100000">
                                          <p:val>
                                            <p:fltVal val="1"/>
                                          </p:val>
                                        </p:tav>
                                      </p:tavLst>
                                    </p:anim>
                                    <p:anim calcmode="lin" valueType="num">
                                      <p:cBhvr>
                                        <p:cTn id="41" dur="20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42" fill="hold">
                      <p:stCondLst>
                        <p:cond delay="indefinite"/>
                      </p:stCondLst>
                      <p:childTnLst>
                        <p:par>
                          <p:cTn id="43" fill="hold">
                            <p:stCondLst>
                              <p:cond delay="0"/>
                            </p:stCondLst>
                            <p:childTnLst>
                              <p:par>
                                <p:cTn id="44" presetID="45" presetClass="entr" presetSubtype="0" fill="hold" grpId="0" nodeType="click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fade">
                                      <p:cBhvr>
                                        <p:cTn id="46" dur="2000"/>
                                        <p:tgtEl>
                                          <p:spTgt spid="17"/>
                                        </p:tgtEl>
                                      </p:cBhvr>
                                    </p:animEffect>
                                    <p:anim calcmode="lin" valueType="num">
                                      <p:cBhvr>
                                        <p:cTn id="47" dur="2000" fill="hold"/>
                                        <p:tgtEl>
                                          <p:spTgt spid="17"/>
                                        </p:tgtEl>
                                        <p:attrNameLst>
                                          <p:attrName>ppt_w</p:attrName>
                                        </p:attrNameLst>
                                      </p:cBhvr>
                                      <p:tavLst>
                                        <p:tav tm="0" fmla="#ppt_w*sin(2.5*pi*$)">
                                          <p:val>
                                            <p:fltVal val="0"/>
                                          </p:val>
                                        </p:tav>
                                        <p:tav tm="100000">
                                          <p:val>
                                            <p:fltVal val="1"/>
                                          </p:val>
                                        </p:tav>
                                      </p:tavLst>
                                    </p:anim>
                                    <p:anim calcmode="lin" valueType="num">
                                      <p:cBhvr>
                                        <p:cTn id="48" dur="2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3" grpId="0"/>
      <p:bldP spid="15" grpId="0"/>
      <p:bldP spid="17"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C4AA9560-BA08-4B2F-7370-A41D682AA69D}"/>
              </a:ext>
            </a:extLst>
          </p:cNvPr>
          <p:cNvSpPr>
            <a:spLocks noGrp="1"/>
          </p:cNvSpPr>
          <p:nvPr>
            <p:ph type="body" idx="1"/>
          </p:nvPr>
        </p:nvSpPr>
        <p:spPr>
          <a:xfrm>
            <a:off x="395536" y="1052736"/>
            <a:ext cx="8352928" cy="4388843"/>
          </a:xfrm>
        </p:spPr>
        <p:txBody>
          <a:bodyPr>
            <a:normAutofit/>
          </a:bodyPr>
          <a:lstStyle/>
          <a:p>
            <a:r>
              <a:rPr lang="en-US" altLang="ja-JP" sz="2000" dirty="0"/>
              <a:t>※  </a:t>
            </a:r>
            <a:r>
              <a:rPr lang="ja-JP" altLang="en-US" sz="2000" dirty="0"/>
              <a:t>参考図書</a:t>
            </a:r>
            <a:endParaRPr lang="en-US" altLang="ja-JP" sz="2000" dirty="0"/>
          </a:p>
          <a:p>
            <a:r>
              <a:rPr kumimoji="1" lang="ja-JP" altLang="en-US" sz="2000" dirty="0"/>
              <a:t>　　「相談力」入門　鈴木雅人　　</a:t>
            </a:r>
            <a:endParaRPr kumimoji="1" lang="en-US" altLang="ja-JP" sz="2000" dirty="0"/>
          </a:p>
          <a:p>
            <a:r>
              <a:rPr lang="ja-JP" altLang="en-US" sz="2000" dirty="0"/>
              <a:t>　　   </a:t>
            </a:r>
            <a:r>
              <a:rPr kumimoji="1" lang="ja-JP" altLang="en-US" sz="2000" dirty="0"/>
              <a:t>相談の力　須藤八千代・土井良多江子</a:t>
            </a:r>
            <a:endParaRPr kumimoji="1" lang="en-US" altLang="ja-JP" sz="2000" dirty="0"/>
          </a:p>
          <a:p>
            <a:r>
              <a:rPr lang="ja-JP" altLang="en-US" sz="2000" dirty="0"/>
              <a:t>　　   電話相談</a:t>
            </a:r>
            <a:r>
              <a:rPr lang="en-US" altLang="ja-JP" sz="2000" dirty="0"/>
              <a:t>―</a:t>
            </a:r>
            <a:r>
              <a:rPr lang="ja-JP" altLang="en-US" sz="2000" dirty="0"/>
              <a:t>現代のアジール　長岡利貞</a:t>
            </a:r>
            <a:endParaRPr lang="en-US" altLang="ja-JP" sz="2000" dirty="0"/>
          </a:p>
          <a:p>
            <a:r>
              <a:rPr kumimoji="1" lang="ja-JP" altLang="en-US" sz="2000" dirty="0"/>
              <a:t>　　   ＳＮＳカウンセリング・ケースブック　宮田・畑中・樋口　編著</a:t>
            </a:r>
          </a:p>
        </p:txBody>
      </p:sp>
      <p:sp>
        <p:nvSpPr>
          <p:cNvPr id="4" name="スライド番号プレースホルダー 3">
            <a:extLst>
              <a:ext uri="{FF2B5EF4-FFF2-40B4-BE49-F238E27FC236}">
                <a16:creationId xmlns:a16="http://schemas.microsoft.com/office/drawing/2014/main" id="{B9C13B1C-1D58-EDDE-EF6A-CAE2B03AE2D8}"/>
              </a:ext>
            </a:extLst>
          </p:cNvPr>
          <p:cNvSpPr>
            <a:spLocks noGrp="1"/>
          </p:cNvSpPr>
          <p:nvPr>
            <p:ph type="sldNum" sz="quarter" idx="12"/>
          </p:nvPr>
        </p:nvSpPr>
        <p:spPr>
          <a:xfrm>
            <a:off x="6804248" y="116632"/>
            <a:ext cx="2057400" cy="365125"/>
          </a:xfrm>
        </p:spPr>
        <p:txBody>
          <a:bodyPr/>
          <a:lstStyle/>
          <a:p>
            <a:pPr>
              <a:defRPr/>
            </a:pPr>
            <a:fld id="{87C66881-5A60-45A5-BDC0-34FF6071E735}" type="slidenum">
              <a:rPr lang="ja-JP" altLang="en-US" smtClean="0"/>
              <a:pPr>
                <a:defRPr/>
              </a:pPr>
              <a:t>59</a:t>
            </a:fld>
            <a:endParaRPr lang="ja-JP" altLang="en-US"/>
          </a:p>
        </p:txBody>
      </p:sp>
    </p:spTree>
    <p:extLst>
      <p:ext uri="{BB962C8B-B14F-4D97-AF65-F5344CB8AC3E}">
        <p14:creationId xmlns:p14="http://schemas.microsoft.com/office/powerpoint/2010/main" val="4244321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A58C41F-EC59-466D-8800-201734794E23}"/>
              </a:ext>
            </a:extLst>
          </p:cNvPr>
          <p:cNvSpPr>
            <a:spLocks noGrp="1"/>
          </p:cNvSpPr>
          <p:nvPr>
            <p:ph type="sldNum" sz="quarter" idx="12"/>
          </p:nvPr>
        </p:nvSpPr>
        <p:spPr/>
        <p:txBody>
          <a:bodyPr/>
          <a:lstStyle/>
          <a:p>
            <a:pPr>
              <a:defRPr/>
            </a:pPr>
            <a:fld id="{87C66881-5A60-45A5-BDC0-34FF6071E735}" type="slidenum">
              <a:rPr lang="ja-JP" altLang="en-US" smtClean="0"/>
              <a:pPr>
                <a:defRPr/>
              </a:pPr>
              <a:t>6</a:t>
            </a:fld>
            <a:endParaRPr lang="ja-JP" altLang="en-US"/>
          </a:p>
        </p:txBody>
      </p:sp>
      <p:sp>
        <p:nvSpPr>
          <p:cNvPr id="5" name="タイトル 1">
            <a:extLst>
              <a:ext uri="{FF2B5EF4-FFF2-40B4-BE49-F238E27FC236}">
                <a16:creationId xmlns:a16="http://schemas.microsoft.com/office/drawing/2014/main" id="{721A2692-7F58-87B1-9F18-FC4D3FF7E2AF}"/>
              </a:ext>
            </a:extLst>
          </p:cNvPr>
          <p:cNvSpPr>
            <a:spLocks noGrp="1"/>
          </p:cNvSpPr>
          <p:nvPr>
            <p:ph type="title"/>
          </p:nvPr>
        </p:nvSpPr>
        <p:spPr>
          <a:xfrm>
            <a:off x="91222" y="1052736"/>
            <a:ext cx="8496944" cy="652412"/>
          </a:xfrm>
        </p:spPr>
        <p:txBody>
          <a:bodyPr>
            <a:normAutofit/>
          </a:bodyPr>
          <a:lstStyle/>
          <a:p>
            <a:r>
              <a:rPr kumimoji="1" lang="ja-JP" altLang="en-US" sz="2800" dirty="0"/>
              <a:t>４「相談力」のスキルアップ</a:t>
            </a:r>
            <a:r>
              <a:rPr kumimoji="1" lang="ja-JP" altLang="en-US" sz="2200" dirty="0"/>
              <a:t>（主に対面相談に対して）</a:t>
            </a:r>
            <a:r>
              <a:rPr kumimoji="1" lang="en-US" altLang="ja-JP" sz="2200" dirty="0"/>
              <a:t>36</a:t>
            </a:r>
            <a:endParaRPr kumimoji="1" lang="ja-JP" altLang="en-US" sz="2200" dirty="0"/>
          </a:p>
        </p:txBody>
      </p:sp>
      <p:sp>
        <p:nvSpPr>
          <p:cNvPr id="6" name="コンテンツ プレースホルダー 2">
            <a:extLst>
              <a:ext uri="{FF2B5EF4-FFF2-40B4-BE49-F238E27FC236}">
                <a16:creationId xmlns:a16="http://schemas.microsoft.com/office/drawing/2014/main" id="{CA0566B3-6FF4-2AE1-70E0-E6F5260DC360}"/>
              </a:ext>
            </a:extLst>
          </p:cNvPr>
          <p:cNvSpPr txBox="1">
            <a:spLocks/>
          </p:cNvSpPr>
          <p:nvPr/>
        </p:nvSpPr>
        <p:spPr>
          <a:xfrm>
            <a:off x="323528" y="1774513"/>
            <a:ext cx="8729250" cy="4727551"/>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200" b="1" dirty="0"/>
              <a:t>Ｓ１ （ 　　　　　　）をＯＮにする（非日常の世界に）</a:t>
            </a:r>
            <a:endParaRPr lang="en-US" altLang="ja-JP" sz="2200" b="1" dirty="0"/>
          </a:p>
          <a:p>
            <a:pPr marL="0" indent="0">
              <a:buFont typeface="Arial" panose="020B0604020202020204" pitchFamily="34" charset="0"/>
              <a:buNone/>
            </a:pPr>
            <a:r>
              <a:rPr lang="ja-JP" altLang="en-US" sz="2200" dirty="0"/>
              <a:t>    ① 日常会話と違うルールで（双方とも非日常）</a:t>
            </a:r>
            <a:endParaRPr lang="en-US" altLang="ja-JP" sz="2200" dirty="0"/>
          </a:p>
          <a:p>
            <a:pPr marL="0" indent="0">
              <a:buFont typeface="Arial" panose="020B0604020202020204" pitchFamily="34" charset="0"/>
              <a:buNone/>
            </a:pPr>
            <a:r>
              <a:rPr lang="ja-JP" altLang="en-US" sz="2200" dirty="0"/>
              <a:t>　②相談スイッチをＯＮにしないと･･･素のままで意図的な対応ができない</a:t>
            </a:r>
            <a:endParaRPr lang="en-US" altLang="ja-JP" sz="2200" dirty="0"/>
          </a:p>
          <a:p>
            <a:pPr marL="0" indent="0">
              <a:buFont typeface="Arial" panose="020B0604020202020204" pitchFamily="34" charset="0"/>
              <a:buNone/>
            </a:pPr>
            <a:r>
              <a:rPr lang="ja-JP" altLang="en-US" sz="2200" dirty="0"/>
              <a:t>　 ・素のままに見えるように自然な（　　）をする（素の自分から役の</a:t>
            </a:r>
            <a:endParaRPr lang="en-US" altLang="ja-JP" sz="2200" dirty="0"/>
          </a:p>
          <a:p>
            <a:pPr marL="0" indent="0">
              <a:buFont typeface="Arial" panose="020B0604020202020204" pitchFamily="34" charset="0"/>
              <a:buNone/>
            </a:pPr>
            <a:r>
              <a:rPr lang="en-US" altLang="ja-JP" sz="2200" dirty="0"/>
              <a:t>          </a:t>
            </a:r>
            <a:r>
              <a:rPr lang="ja-JP" altLang="en-US" sz="2200" dirty="0"/>
              <a:t>自分に）</a:t>
            </a:r>
            <a:endParaRPr lang="en-US" altLang="ja-JP" sz="2200" dirty="0"/>
          </a:p>
          <a:p>
            <a:pPr marL="0" indent="0">
              <a:buNone/>
            </a:pPr>
            <a:r>
              <a:rPr lang="ja-JP" altLang="en-US" sz="2200" dirty="0"/>
              <a:t>　 ・心の準備をして、感情の整理をして、すべて受け止め、細かいことに</a:t>
            </a:r>
            <a:endParaRPr lang="en-US" altLang="ja-JP" sz="2200" dirty="0"/>
          </a:p>
          <a:p>
            <a:pPr marL="0" indent="0">
              <a:buNone/>
            </a:pPr>
            <a:r>
              <a:rPr lang="ja-JP" altLang="en-US" sz="2200" dirty="0"/>
              <a:t>          も気付くこと（心を（　）にして、受け入れの準備）</a:t>
            </a:r>
            <a:endParaRPr lang="en-US" altLang="ja-JP" sz="2200" dirty="0"/>
          </a:p>
          <a:p>
            <a:pPr marL="0" indent="0">
              <a:buNone/>
            </a:pPr>
            <a:r>
              <a:rPr lang="en-US" altLang="ja-JP" sz="2200" dirty="0"/>
              <a:t>    </a:t>
            </a:r>
            <a:r>
              <a:rPr lang="ja-JP" altLang="en-US" sz="2200" dirty="0"/>
              <a:t> ③ 相談モードと集中</a:t>
            </a:r>
            <a:endParaRPr lang="en-US" altLang="ja-JP" sz="2200" dirty="0"/>
          </a:p>
          <a:p>
            <a:pPr marL="0" indent="0">
              <a:buNone/>
            </a:pPr>
            <a:r>
              <a:rPr lang="ja-JP" altLang="en-US" sz="2200" dirty="0"/>
              <a:t>     ④きっかけを作る（ウォーミングアップ）</a:t>
            </a:r>
            <a:endParaRPr lang="en-US" altLang="ja-JP" sz="2200" dirty="0"/>
          </a:p>
          <a:p>
            <a:pPr marL="0" indent="0">
              <a:buNone/>
            </a:pPr>
            <a:r>
              <a:rPr lang="ja-JP" altLang="en-US" sz="2200" dirty="0"/>
              <a:t>　 ・お決まりの言葉やしぐさ（ルーティン）、音楽や服装</a:t>
            </a:r>
            <a:endParaRPr lang="en-US" altLang="ja-JP" sz="2200" dirty="0"/>
          </a:p>
          <a:p>
            <a:pPr marL="0" indent="0">
              <a:buNone/>
            </a:pPr>
            <a:r>
              <a:rPr lang="ja-JP" altLang="en-US" sz="2200" dirty="0"/>
              <a:t>　 ・小物を使う（胸に名札、バッチなど）</a:t>
            </a:r>
            <a:endParaRPr lang="en-US" altLang="ja-JP" sz="2200" dirty="0"/>
          </a:p>
          <a:p>
            <a:pPr marL="0" indent="0">
              <a:buNone/>
            </a:pPr>
            <a:endParaRPr lang="en-US" altLang="ja-JP" sz="2000" dirty="0"/>
          </a:p>
          <a:p>
            <a:pPr marL="0" indent="0">
              <a:buNone/>
            </a:pPr>
            <a:r>
              <a:rPr lang="ja-JP" altLang="en-US" sz="2000" dirty="0"/>
              <a:t>　</a:t>
            </a:r>
            <a:endParaRPr lang="en-US" altLang="ja-JP" sz="2000" dirty="0"/>
          </a:p>
          <a:p>
            <a:pPr marL="0" indent="0">
              <a:buFont typeface="Arial" panose="020B0604020202020204" pitchFamily="34" charset="0"/>
              <a:buNone/>
            </a:pPr>
            <a:r>
              <a:rPr lang="en-US" altLang="ja-JP" sz="2000" u="sng" dirty="0"/>
              <a:t>    </a:t>
            </a:r>
          </a:p>
        </p:txBody>
      </p:sp>
      <p:sp>
        <p:nvSpPr>
          <p:cNvPr id="2" name="テキスト ボックス 1">
            <a:extLst>
              <a:ext uri="{FF2B5EF4-FFF2-40B4-BE49-F238E27FC236}">
                <a16:creationId xmlns:a16="http://schemas.microsoft.com/office/drawing/2014/main" id="{C68C42C0-A330-C48B-411D-3CAC389FE60F}"/>
              </a:ext>
            </a:extLst>
          </p:cNvPr>
          <p:cNvSpPr txBox="1"/>
          <p:nvPr/>
        </p:nvSpPr>
        <p:spPr>
          <a:xfrm>
            <a:off x="1187624" y="1705148"/>
            <a:ext cx="1772595" cy="400110"/>
          </a:xfrm>
          <a:prstGeom prst="rect">
            <a:avLst/>
          </a:prstGeom>
          <a:noFill/>
        </p:spPr>
        <p:txBody>
          <a:bodyPr wrap="square" rtlCol="0">
            <a:spAutoFit/>
          </a:bodyPr>
          <a:lstStyle/>
          <a:p>
            <a:r>
              <a:rPr kumimoji="0" lang="ja-JP" altLang="en-US" sz="2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相談スイッチ</a:t>
            </a:r>
            <a:endParaRPr kumimoji="1" lang="ja-JP" altLang="en-US" dirty="0"/>
          </a:p>
        </p:txBody>
      </p:sp>
      <p:sp>
        <p:nvSpPr>
          <p:cNvPr id="8" name="テキスト ボックス 7">
            <a:extLst>
              <a:ext uri="{FF2B5EF4-FFF2-40B4-BE49-F238E27FC236}">
                <a16:creationId xmlns:a16="http://schemas.microsoft.com/office/drawing/2014/main" id="{700EA1BB-76BE-A4D6-6522-59C2A2D2799D}"/>
              </a:ext>
            </a:extLst>
          </p:cNvPr>
          <p:cNvSpPr txBox="1"/>
          <p:nvPr/>
        </p:nvSpPr>
        <p:spPr>
          <a:xfrm>
            <a:off x="4688879" y="2739469"/>
            <a:ext cx="764483"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演技</a:t>
            </a:r>
            <a:endParaRPr kumimoji="1" lang="ja-JP" altLang="en-US" dirty="0"/>
          </a:p>
        </p:txBody>
      </p:sp>
      <p:sp>
        <p:nvSpPr>
          <p:cNvPr id="9" name="テキスト ボックス 8">
            <a:extLst>
              <a:ext uri="{FF2B5EF4-FFF2-40B4-BE49-F238E27FC236}">
                <a16:creationId xmlns:a16="http://schemas.microsoft.com/office/drawing/2014/main" id="{E2845262-AECC-87DF-4CAE-53B3ECCA552B}"/>
              </a:ext>
            </a:extLst>
          </p:cNvPr>
          <p:cNvSpPr txBox="1"/>
          <p:nvPr/>
        </p:nvSpPr>
        <p:spPr>
          <a:xfrm>
            <a:off x="3419872" y="3738178"/>
            <a:ext cx="476451"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空</a:t>
            </a:r>
            <a:endParaRPr kumimoji="1" lang="ja-JP" altLang="en-US" dirty="0"/>
          </a:p>
        </p:txBody>
      </p:sp>
    </p:spTree>
    <p:extLst>
      <p:ext uri="{BB962C8B-B14F-4D97-AF65-F5344CB8AC3E}">
        <p14:creationId xmlns:p14="http://schemas.microsoft.com/office/powerpoint/2010/main" val="3481239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2000"/>
                                        <p:tgtEl>
                                          <p:spTgt spid="8"/>
                                        </p:tgtEl>
                                      </p:cBhvr>
                                    </p:animEffect>
                                    <p:anim calcmode="lin" valueType="num">
                                      <p:cBhvr>
                                        <p:cTn id="26" dur="2000" fill="hold"/>
                                        <p:tgtEl>
                                          <p:spTgt spid="8"/>
                                        </p:tgtEl>
                                        <p:attrNameLst>
                                          <p:attrName>ppt_w</p:attrName>
                                        </p:attrNameLst>
                                      </p:cBhvr>
                                      <p:tavLst>
                                        <p:tav tm="0" fmla="#ppt_w*sin(2.5*pi*$)">
                                          <p:val>
                                            <p:fltVal val="0"/>
                                          </p:val>
                                        </p:tav>
                                        <p:tav tm="100000">
                                          <p:val>
                                            <p:fltVal val="1"/>
                                          </p:val>
                                        </p:tav>
                                      </p:tavLst>
                                    </p:anim>
                                    <p:anim calcmode="lin" valueType="num">
                                      <p:cBhvr>
                                        <p:cTn id="27" dur="2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4549B668-D3DC-7479-C605-A387E1E97120}"/>
              </a:ext>
            </a:extLst>
          </p:cNvPr>
          <p:cNvSpPr>
            <a:spLocks noGrp="1"/>
          </p:cNvSpPr>
          <p:nvPr>
            <p:ph type="sldNum" sz="quarter" idx="12"/>
          </p:nvPr>
        </p:nvSpPr>
        <p:spPr/>
        <p:txBody>
          <a:bodyPr/>
          <a:lstStyle/>
          <a:p>
            <a:pPr>
              <a:defRPr/>
            </a:pPr>
            <a:fld id="{87C66881-5A60-45A5-BDC0-34FF6071E735}" type="slidenum">
              <a:rPr lang="ja-JP" altLang="en-US" smtClean="0"/>
              <a:pPr>
                <a:defRPr/>
              </a:pPr>
              <a:t>7</a:t>
            </a:fld>
            <a:endParaRPr lang="ja-JP" altLang="en-US"/>
          </a:p>
        </p:txBody>
      </p:sp>
      <p:sp>
        <p:nvSpPr>
          <p:cNvPr id="5" name="コンテンツ プレースホルダー 2">
            <a:extLst>
              <a:ext uri="{FF2B5EF4-FFF2-40B4-BE49-F238E27FC236}">
                <a16:creationId xmlns:a16="http://schemas.microsoft.com/office/drawing/2014/main" id="{6457AEA0-3C24-EFA1-98DA-60674FAE914A}"/>
              </a:ext>
            </a:extLst>
          </p:cNvPr>
          <p:cNvSpPr txBox="1">
            <a:spLocks/>
          </p:cNvSpPr>
          <p:nvPr/>
        </p:nvSpPr>
        <p:spPr>
          <a:xfrm>
            <a:off x="155058" y="634257"/>
            <a:ext cx="8833883" cy="5315023"/>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8000" b="1" dirty="0"/>
              <a:t>Ｓ２  相談者を（　　）に</a:t>
            </a:r>
            <a:endParaRPr lang="en-US" altLang="ja-JP" sz="8000" b="1" dirty="0"/>
          </a:p>
          <a:p>
            <a:pPr marL="0" indent="0">
              <a:buFont typeface="Arial" panose="020B0604020202020204" pitchFamily="34" charset="0"/>
              <a:buNone/>
            </a:pPr>
            <a:r>
              <a:rPr lang="ja-JP" altLang="en-US" sz="8000" dirty="0"/>
              <a:t>    ① 相談者にピントを合わせる（オートフォーカスして）</a:t>
            </a:r>
            <a:endParaRPr lang="en-US" altLang="ja-JP" sz="8000" dirty="0"/>
          </a:p>
          <a:p>
            <a:pPr marL="0" indent="0">
              <a:buFont typeface="Arial" panose="020B0604020202020204" pitchFamily="34" charset="0"/>
              <a:buNone/>
            </a:pPr>
            <a:r>
              <a:rPr lang="ja-JP" altLang="en-US" sz="8000" dirty="0"/>
              <a:t>　　 悩みのポイントや状況を確認するため、必要な範囲で質問もする。</a:t>
            </a:r>
            <a:endParaRPr lang="en-US" altLang="ja-JP" sz="8000" dirty="0"/>
          </a:p>
          <a:p>
            <a:pPr marL="0" indent="0">
              <a:buFont typeface="Arial" panose="020B0604020202020204" pitchFamily="34" charset="0"/>
              <a:buNone/>
            </a:pPr>
            <a:r>
              <a:rPr lang="ja-JP" altLang="en-US" sz="8000" dirty="0"/>
              <a:t>　　 相談者が聞きたい話、必要な話をする。</a:t>
            </a:r>
            <a:endParaRPr lang="en-US" altLang="ja-JP" sz="8000" dirty="0"/>
          </a:p>
          <a:p>
            <a:pPr marL="0" indent="0">
              <a:buFont typeface="Arial" panose="020B0604020202020204" pitchFamily="34" charset="0"/>
              <a:buNone/>
            </a:pPr>
            <a:r>
              <a:rPr lang="ja-JP" altLang="en-US" sz="8000" dirty="0"/>
              <a:t>　 ・対談ではなくインタビューに･･･いかに（　　　　　）話してもらうか。</a:t>
            </a:r>
            <a:endParaRPr lang="en-US" altLang="ja-JP" sz="8000" dirty="0"/>
          </a:p>
          <a:p>
            <a:pPr marL="0" indent="0">
              <a:buFont typeface="Arial" panose="020B0604020202020204" pitchFamily="34" charset="0"/>
              <a:buNone/>
            </a:pPr>
            <a:r>
              <a:rPr lang="ja-JP" altLang="en-US" sz="8000" dirty="0"/>
              <a:t>　 ・先生ではなくツアーコンダクターに･･･強制せず、実現できるものを</a:t>
            </a:r>
            <a:endParaRPr lang="en-US" altLang="ja-JP" sz="8000" dirty="0"/>
          </a:p>
          <a:p>
            <a:pPr marL="0" indent="0">
              <a:buFont typeface="Arial" panose="020B0604020202020204" pitchFamily="34" charset="0"/>
              <a:buNone/>
            </a:pPr>
            <a:r>
              <a:rPr lang="ja-JP" altLang="en-US" sz="8000" dirty="0"/>
              <a:t>　　 考える。</a:t>
            </a:r>
            <a:endParaRPr lang="en-US" altLang="ja-JP" sz="8000" dirty="0"/>
          </a:p>
          <a:p>
            <a:pPr marL="0" indent="0">
              <a:buNone/>
            </a:pPr>
            <a:r>
              <a:rPr lang="ja-JP" altLang="en-US" sz="8000" b="1" dirty="0"/>
              <a:t>Ｓ３  相談をエスコートする</a:t>
            </a:r>
            <a:endParaRPr lang="en-US" altLang="ja-JP" sz="8000" b="1" dirty="0"/>
          </a:p>
          <a:p>
            <a:pPr marL="0" indent="0">
              <a:buNone/>
            </a:pPr>
            <a:r>
              <a:rPr lang="ja-JP" altLang="en-US" sz="8000" dirty="0"/>
              <a:t>    ① スマートな相談とは</a:t>
            </a:r>
            <a:endParaRPr lang="en-US" altLang="ja-JP" sz="8000" dirty="0"/>
          </a:p>
          <a:p>
            <a:pPr marL="0" indent="0">
              <a:buNone/>
            </a:pPr>
            <a:r>
              <a:rPr lang="ja-JP" altLang="en-US" sz="8000" dirty="0"/>
              <a:t>　 ・しっかりと聴き、分かりやすく話すという基本に加え、ぎくしゃく</a:t>
            </a:r>
            <a:endParaRPr lang="en-US" altLang="ja-JP" sz="8000" dirty="0"/>
          </a:p>
          <a:p>
            <a:pPr marL="0" indent="0">
              <a:buNone/>
            </a:pPr>
            <a:r>
              <a:rPr lang="en-US" altLang="ja-JP" sz="8000" dirty="0"/>
              <a:t>          </a:t>
            </a:r>
            <a:r>
              <a:rPr lang="ja-JP" altLang="en-US" sz="8000" dirty="0"/>
              <a:t>しない（話が飛ばない）こと。</a:t>
            </a:r>
            <a:endParaRPr lang="en-US" altLang="ja-JP" sz="8000" dirty="0"/>
          </a:p>
          <a:p>
            <a:pPr marL="0" indent="0">
              <a:buNone/>
            </a:pPr>
            <a:r>
              <a:rPr lang="ja-JP" altLang="en-US" sz="8000" dirty="0"/>
              <a:t>     ・必要事項を押さえていること。（書類、要件、手続き等）</a:t>
            </a:r>
          </a:p>
          <a:p>
            <a:pPr marL="0" indent="0">
              <a:buNone/>
            </a:pPr>
            <a:r>
              <a:rPr lang="ja-JP" altLang="en-US" sz="8000" dirty="0"/>
              <a:t>    ②相談を組み立てる</a:t>
            </a:r>
          </a:p>
          <a:p>
            <a:pPr marL="0" indent="0">
              <a:buNone/>
            </a:pPr>
            <a:r>
              <a:rPr lang="ja-JP" altLang="en-US" sz="8000" dirty="0"/>
              <a:t>　 ・確認･･･相談の流れを示して、それで良いか、了解を取ること</a:t>
            </a:r>
          </a:p>
          <a:p>
            <a:pPr marL="0" indent="0">
              <a:buNone/>
            </a:pPr>
            <a:r>
              <a:rPr lang="ja-JP" altLang="en-US" sz="8000" dirty="0"/>
              <a:t>    ③事前に情報を得ておく</a:t>
            </a:r>
            <a:endParaRPr lang="en-US" altLang="ja-JP" sz="8000" dirty="0"/>
          </a:p>
          <a:p>
            <a:pPr marL="0" indent="0">
              <a:buNone/>
            </a:pPr>
            <a:r>
              <a:rPr lang="ja-JP" altLang="en-US" sz="8000" dirty="0"/>
              <a:t>　</a:t>
            </a:r>
            <a:endParaRPr lang="en-US" altLang="ja-JP" sz="6200" dirty="0"/>
          </a:p>
          <a:p>
            <a:pPr marL="0" indent="0">
              <a:buFont typeface="Arial" panose="020B0604020202020204" pitchFamily="34" charset="0"/>
              <a:buNone/>
            </a:pPr>
            <a:endParaRPr lang="en-US" altLang="ja-JP" sz="6200" dirty="0"/>
          </a:p>
          <a:p>
            <a:pPr marL="0" indent="0">
              <a:buNone/>
            </a:pPr>
            <a:endParaRPr lang="en-US" altLang="ja-JP" sz="6200" dirty="0"/>
          </a:p>
          <a:p>
            <a:pPr marL="0" indent="0">
              <a:buNone/>
            </a:pPr>
            <a:r>
              <a:rPr lang="ja-JP" altLang="en-US" sz="6200" dirty="0"/>
              <a:t>     </a:t>
            </a:r>
            <a:endParaRPr lang="en-US" altLang="ja-JP" sz="6200" dirty="0"/>
          </a:p>
          <a:p>
            <a:pPr marL="0" indent="0">
              <a:buNone/>
            </a:pPr>
            <a:endParaRPr lang="en-US" altLang="ja-JP" sz="6200" dirty="0"/>
          </a:p>
          <a:p>
            <a:pPr marL="0" indent="0">
              <a:buNone/>
            </a:pPr>
            <a:endParaRPr lang="en-US" altLang="ja-JP" sz="6200" dirty="0"/>
          </a:p>
          <a:p>
            <a:pPr marL="0" indent="0">
              <a:buNone/>
            </a:pPr>
            <a:endParaRPr lang="en-US" altLang="ja-JP" sz="6200" dirty="0"/>
          </a:p>
          <a:p>
            <a:pPr marL="0" indent="0">
              <a:buNone/>
            </a:pPr>
            <a:endParaRPr lang="en-US" altLang="ja-JP" sz="5000" dirty="0"/>
          </a:p>
          <a:p>
            <a:pPr marL="0" indent="0">
              <a:buNone/>
            </a:pPr>
            <a:r>
              <a:rPr lang="ja-JP" altLang="en-US" sz="2900" dirty="0"/>
              <a:t>　</a:t>
            </a:r>
            <a:endParaRPr lang="en-US" altLang="ja-JP" sz="2900" dirty="0"/>
          </a:p>
          <a:p>
            <a:pPr marL="0" indent="0">
              <a:buFont typeface="Arial" panose="020B0604020202020204" pitchFamily="34" charset="0"/>
              <a:buNone/>
            </a:pPr>
            <a:r>
              <a:rPr lang="en-US" altLang="ja-JP" sz="2000" u="sng" dirty="0"/>
              <a:t>    </a:t>
            </a:r>
          </a:p>
        </p:txBody>
      </p:sp>
      <p:sp>
        <p:nvSpPr>
          <p:cNvPr id="2" name="テキスト ボックス 1">
            <a:extLst>
              <a:ext uri="{FF2B5EF4-FFF2-40B4-BE49-F238E27FC236}">
                <a16:creationId xmlns:a16="http://schemas.microsoft.com/office/drawing/2014/main" id="{3E9A1F3D-5EEB-389A-C585-FE4C714D46C9}"/>
              </a:ext>
            </a:extLst>
          </p:cNvPr>
          <p:cNvSpPr txBox="1"/>
          <p:nvPr/>
        </p:nvSpPr>
        <p:spPr>
          <a:xfrm>
            <a:off x="2051720" y="548680"/>
            <a:ext cx="706731" cy="400110"/>
          </a:xfrm>
          <a:prstGeom prst="rect">
            <a:avLst/>
          </a:prstGeom>
          <a:noFill/>
        </p:spPr>
        <p:txBody>
          <a:bodyPr wrap="square" rtlCol="0">
            <a:spAutoFit/>
          </a:bodyPr>
          <a:lstStyle/>
          <a:p>
            <a:r>
              <a:rPr kumimoji="0" lang="ja-JP" altLang="en-US" sz="2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主役</a:t>
            </a:r>
            <a:endParaRPr kumimoji="1" lang="ja-JP" altLang="en-US" dirty="0"/>
          </a:p>
        </p:txBody>
      </p:sp>
      <p:sp>
        <p:nvSpPr>
          <p:cNvPr id="3" name="テキスト ボックス 2">
            <a:extLst>
              <a:ext uri="{FF2B5EF4-FFF2-40B4-BE49-F238E27FC236}">
                <a16:creationId xmlns:a16="http://schemas.microsoft.com/office/drawing/2014/main" id="{1B9A8181-66B6-3512-2530-DBBF4D40ECF3}"/>
              </a:ext>
            </a:extLst>
          </p:cNvPr>
          <p:cNvSpPr txBox="1"/>
          <p:nvPr/>
        </p:nvSpPr>
        <p:spPr>
          <a:xfrm>
            <a:off x="5436096" y="1916832"/>
            <a:ext cx="1570827" cy="400110"/>
          </a:xfrm>
          <a:prstGeom prst="rect">
            <a:avLst/>
          </a:prstGeom>
          <a:noFill/>
        </p:spPr>
        <p:txBody>
          <a:bodyPr wrap="square" rtlCol="0">
            <a:spAutoFit/>
          </a:bodyPr>
          <a:lstStyle/>
          <a:p>
            <a:r>
              <a:rPr kumimoji="0"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気持ちよく</a:t>
            </a:r>
            <a:endParaRPr kumimoji="1" lang="ja-JP" altLang="en-US" dirty="0"/>
          </a:p>
        </p:txBody>
      </p:sp>
      <p:sp>
        <p:nvSpPr>
          <p:cNvPr id="6" name="スライド番号プレースホルダー 3">
            <a:extLst>
              <a:ext uri="{FF2B5EF4-FFF2-40B4-BE49-F238E27FC236}">
                <a16:creationId xmlns:a16="http://schemas.microsoft.com/office/drawing/2014/main" id="{13354364-2EA9-CCF8-B968-3E7111168C35}"/>
              </a:ext>
            </a:extLst>
          </p:cNvPr>
          <p:cNvSpPr txBox="1">
            <a:spLocks/>
          </p:cNvSpPr>
          <p:nvPr/>
        </p:nvSpPr>
        <p:spPr>
          <a:xfrm>
            <a:off x="6588224" y="197953"/>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87C66881-5A60-45A5-BDC0-34FF6071E735}" type="slidenum">
              <a:rPr lang="ja-JP" altLang="en-US" smtClean="0"/>
              <a:pPr>
                <a:defRPr/>
              </a:pPr>
              <a:t>7</a:t>
            </a:fld>
            <a:endParaRPr lang="ja-JP" altLang="en-US" dirty="0"/>
          </a:p>
        </p:txBody>
      </p:sp>
    </p:spTree>
    <p:extLst>
      <p:ext uri="{BB962C8B-B14F-4D97-AF65-F5344CB8AC3E}">
        <p14:creationId xmlns:p14="http://schemas.microsoft.com/office/powerpoint/2010/main" val="3204307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79874AEE-814F-95D0-4565-29328D79D2A1}"/>
              </a:ext>
            </a:extLst>
          </p:cNvPr>
          <p:cNvSpPr>
            <a:spLocks noGrp="1"/>
          </p:cNvSpPr>
          <p:nvPr>
            <p:ph type="body" idx="1"/>
          </p:nvPr>
        </p:nvSpPr>
        <p:spPr>
          <a:xfrm>
            <a:off x="179512" y="1079543"/>
            <a:ext cx="8856984" cy="5641933"/>
          </a:xfrm>
        </p:spPr>
        <p:txBody>
          <a:bodyPr>
            <a:normAutofit/>
          </a:bodyPr>
          <a:lstStyle/>
          <a:p>
            <a:r>
              <a:rPr kumimoji="1" lang="ja-JP" altLang="en-US" sz="2000" b="1" dirty="0"/>
              <a:t>Ｓ４ 話の三つの要素（（　　）・（　　）・（　　））を把握する</a:t>
            </a:r>
          </a:p>
          <a:p>
            <a:r>
              <a:rPr kumimoji="1" lang="ja-JP" altLang="en-US" sz="2000" dirty="0"/>
              <a:t>　 ①相談者の話はまとまっていないので整理をする。（三つの要素で）</a:t>
            </a:r>
          </a:p>
          <a:p>
            <a:r>
              <a:rPr kumimoji="1" lang="ja-JP" altLang="en-US" sz="2000" dirty="0"/>
              <a:t>　 ②事実とは何か　</a:t>
            </a:r>
            <a:endParaRPr kumimoji="1" lang="en-US" altLang="ja-JP" sz="2000" dirty="0"/>
          </a:p>
          <a:p>
            <a:r>
              <a:rPr lang="ja-JP" altLang="en-US" sz="2000" dirty="0"/>
              <a:t>　   </a:t>
            </a:r>
            <a:r>
              <a:rPr kumimoji="1" lang="ja-JP" altLang="en-US" sz="2000" dirty="0"/>
              <a:t>・事実とは、解釈の余地がない事柄</a:t>
            </a:r>
          </a:p>
          <a:p>
            <a:r>
              <a:rPr kumimoji="1" lang="ja-JP" altLang="en-US" sz="2000" dirty="0"/>
              <a:t>　 ③推定とは何か</a:t>
            </a:r>
          </a:p>
          <a:p>
            <a:r>
              <a:rPr kumimoji="1" lang="ja-JP" altLang="en-US" sz="2000" dirty="0"/>
              <a:t>　   ・推定とは事実ではない</a:t>
            </a:r>
            <a:r>
              <a:rPr kumimoji="1" lang="en-US" altLang="ja-JP" sz="2000" dirty="0"/>
              <a:t>(</a:t>
            </a:r>
            <a:r>
              <a:rPr kumimoji="1" lang="ja-JP" altLang="en-US" sz="2000" dirty="0"/>
              <a:t>又は分らない</a:t>
            </a:r>
            <a:r>
              <a:rPr kumimoji="1" lang="en-US" altLang="ja-JP" sz="2000" dirty="0"/>
              <a:t>)</a:t>
            </a:r>
            <a:r>
              <a:rPr kumimoji="1" lang="ja-JP" altLang="en-US" sz="2000" dirty="0"/>
              <a:t>事柄。そこに解釈や判断が入</a:t>
            </a:r>
            <a:r>
              <a:rPr lang="ja-JP" altLang="en-US" sz="2000" dirty="0"/>
              <a:t>っ  </a:t>
            </a:r>
            <a:endParaRPr lang="en-US" altLang="ja-JP" sz="2000" dirty="0"/>
          </a:p>
          <a:p>
            <a:r>
              <a:rPr lang="ja-JP" altLang="en-US" sz="2000" dirty="0"/>
              <a:t>           </a:t>
            </a:r>
            <a:r>
              <a:rPr kumimoji="1" lang="ja-JP" altLang="en-US" sz="2000" dirty="0"/>
              <a:t>てくる。</a:t>
            </a:r>
          </a:p>
          <a:p>
            <a:r>
              <a:rPr kumimoji="1" lang="ja-JP" altLang="en-US" sz="2000" dirty="0"/>
              <a:t>　 ④感情とは何か</a:t>
            </a:r>
          </a:p>
          <a:p>
            <a:r>
              <a:rPr kumimoji="1" lang="ja-JP" altLang="en-US" sz="2000" dirty="0"/>
              <a:t>　   ・感情とは相談者の心や気持ちの部分</a:t>
            </a:r>
          </a:p>
          <a:p>
            <a:r>
              <a:rPr kumimoji="1" lang="ja-JP" altLang="en-US" sz="2000" dirty="0"/>
              <a:t>　 ⑤事実と推定を区別し、事実で（　　）を引き出す</a:t>
            </a:r>
          </a:p>
          <a:p>
            <a:r>
              <a:rPr kumimoji="1" lang="ja-JP" altLang="en-US" sz="2000" dirty="0"/>
              <a:t>　　 事実の認識は同意が取りやすく、同意は信頼関係の構築に役立つので、</a:t>
            </a:r>
            <a:endParaRPr kumimoji="1" lang="en-US" altLang="ja-JP" sz="2000" dirty="0"/>
          </a:p>
          <a:p>
            <a:r>
              <a:rPr lang="en-US" altLang="ja-JP" sz="2000" dirty="0"/>
              <a:t>         </a:t>
            </a:r>
            <a:r>
              <a:rPr kumimoji="1" lang="ja-JP" altLang="en-US" sz="2000" dirty="0"/>
              <a:t> </a:t>
            </a:r>
            <a:r>
              <a:rPr kumimoji="1" lang="en-US" altLang="ja-JP" sz="2000" dirty="0"/>
              <a:t>Yes</a:t>
            </a:r>
            <a:r>
              <a:rPr kumimoji="1" lang="ja-JP" altLang="en-US" sz="2000" dirty="0"/>
              <a:t>と言ってもらえる質問を投げかける。</a:t>
            </a:r>
          </a:p>
          <a:p>
            <a:r>
              <a:rPr kumimoji="1" lang="ja-JP" altLang="en-US" sz="2000" dirty="0"/>
              <a:t>　 ⑥推定や感情を事実に変換する</a:t>
            </a:r>
          </a:p>
          <a:p>
            <a:r>
              <a:rPr kumimoji="1" lang="ja-JP" altLang="en-US" sz="2000" dirty="0"/>
              <a:t>　　「そう思った」「そう言った」のは事実であると、捉える。</a:t>
            </a:r>
          </a:p>
          <a:p>
            <a:endParaRPr kumimoji="1" lang="ja-JP" altLang="en-US" dirty="0"/>
          </a:p>
        </p:txBody>
      </p:sp>
      <p:sp>
        <p:nvSpPr>
          <p:cNvPr id="4" name="スライド番号プレースホルダー 3">
            <a:extLst>
              <a:ext uri="{FF2B5EF4-FFF2-40B4-BE49-F238E27FC236}">
                <a16:creationId xmlns:a16="http://schemas.microsoft.com/office/drawing/2014/main" id="{D37F203C-C248-B273-DA8A-BC6E131ABB8A}"/>
              </a:ext>
            </a:extLst>
          </p:cNvPr>
          <p:cNvSpPr>
            <a:spLocks noGrp="1"/>
          </p:cNvSpPr>
          <p:nvPr>
            <p:ph type="sldNum" sz="quarter" idx="12"/>
          </p:nvPr>
        </p:nvSpPr>
        <p:spPr/>
        <p:txBody>
          <a:bodyPr/>
          <a:lstStyle/>
          <a:p>
            <a:pPr>
              <a:defRPr/>
            </a:pPr>
            <a:fld id="{87C66881-5A60-45A5-BDC0-34FF6071E735}" type="slidenum">
              <a:rPr lang="ja-JP" altLang="en-US" smtClean="0"/>
              <a:pPr>
                <a:defRPr/>
              </a:pPr>
              <a:t>8</a:t>
            </a:fld>
            <a:endParaRPr lang="ja-JP" altLang="en-US"/>
          </a:p>
        </p:txBody>
      </p:sp>
      <p:sp>
        <p:nvSpPr>
          <p:cNvPr id="2" name="テキスト ボックス 1">
            <a:extLst>
              <a:ext uri="{FF2B5EF4-FFF2-40B4-BE49-F238E27FC236}">
                <a16:creationId xmlns:a16="http://schemas.microsoft.com/office/drawing/2014/main" id="{DDAB4F3C-13A4-3462-6947-633EC9D622A5}"/>
              </a:ext>
            </a:extLst>
          </p:cNvPr>
          <p:cNvSpPr txBox="1"/>
          <p:nvPr/>
        </p:nvSpPr>
        <p:spPr>
          <a:xfrm>
            <a:off x="3034680" y="1052736"/>
            <a:ext cx="745232" cy="400110"/>
          </a:xfrm>
          <a:prstGeom prst="rect">
            <a:avLst/>
          </a:prstGeom>
          <a:noFill/>
        </p:spPr>
        <p:txBody>
          <a:bodyPr wrap="square" rtlCol="0">
            <a:spAutoFit/>
          </a:bodyPr>
          <a:lstStyle/>
          <a:p>
            <a:r>
              <a:rPr kumimoji="1" lang="ja-JP" altLang="en-US" sz="2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事実</a:t>
            </a:r>
            <a:endParaRPr kumimoji="1" lang="ja-JP" altLang="en-US" dirty="0"/>
          </a:p>
        </p:txBody>
      </p:sp>
      <p:sp>
        <p:nvSpPr>
          <p:cNvPr id="5" name="テキスト ボックス 4">
            <a:extLst>
              <a:ext uri="{FF2B5EF4-FFF2-40B4-BE49-F238E27FC236}">
                <a16:creationId xmlns:a16="http://schemas.microsoft.com/office/drawing/2014/main" id="{259618B8-D82C-9B3C-8540-61ECC0681620}"/>
              </a:ext>
            </a:extLst>
          </p:cNvPr>
          <p:cNvSpPr txBox="1"/>
          <p:nvPr/>
        </p:nvSpPr>
        <p:spPr>
          <a:xfrm>
            <a:off x="4283968" y="1046606"/>
            <a:ext cx="745232" cy="400110"/>
          </a:xfrm>
          <a:prstGeom prst="rect">
            <a:avLst/>
          </a:prstGeom>
          <a:noFill/>
        </p:spPr>
        <p:txBody>
          <a:bodyPr wrap="square" rtlCol="0">
            <a:spAutoFit/>
          </a:bodyPr>
          <a:lstStyle/>
          <a:p>
            <a:r>
              <a:rPr kumimoji="1" lang="ja-JP" altLang="en-US" sz="2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推定</a:t>
            </a:r>
            <a:endParaRPr kumimoji="1" lang="ja-JP" altLang="en-US" dirty="0"/>
          </a:p>
        </p:txBody>
      </p:sp>
      <p:sp>
        <p:nvSpPr>
          <p:cNvPr id="6" name="テキスト ボックス 5">
            <a:extLst>
              <a:ext uri="{FF2B5EF4-FFF2-40B4-BE49-F238E27FC236}">
                <a16:creationId xmlns:a16="http://schemas.microsoft.com/office/drawing/2014/main" id="{97F7B5E5-6A9A-3EA3-9705-FC30C6CB1906}"/>
              </a:ext>
            </a:extLst>
          </p:cNvPr>
          <p:cNvSpPr txBox="1"/>
          <p:nvPr/>
        </p:nvSpPr>
        <p:spPr>
          <a:xfrm>
            <a:off x="5554960" y="1046606"/>
            <a:ext cx="745232" cy="400110"/>
          </a:xfrm>
          <a:prstGeom prst="rect">
            <a:avLst/>
          </a:prstGeom>
          <a:noFill/>
        </p:spPr>
        <p:txBody>
          <a:bodyPr wrap="square" rtlCol="0">
            <a:spAutoFit/>
          </a:bodyPr>
          <a:lstStyle/>
          <a:p>
            <a:r>
              <a:rPr kumimoji="1" lang="ja-JP" altLang="en-US" sz="20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感情</a:t>
            </a:r>
            <a:endParaRPr kumimoji="1" lang="ja-JP" altLang="en-US" dirty="0"/>
          </a:p>
        </p:txBody>
      </p:sp>
      <p:sp>
        <p:nvSpPr>
          <p:cNvPr id="7" name="テキスト ボックス 6">
            <a:extLst>
              <a:ext uri="{FF2B5EF4-FFF2-40B4-BE49-F238E27FC236}">
                <a16:creationId xmlns:a16="http://schemas.microsoft.com/office/drawing/2014/main" id="{4D6533DD-64E0-005C-C2ED-9C6A2B81F6DF}"/>
              </a:ext>
            </a:extLst>
          </p:cNvPr>
          <p:cNvSpPr txBox="1"/>
          <p:nvPr/>
        </p:nvSpPr>
        <p:spPr>
          <a:xfrm>
            <a:off x="4402832" y="4653136"/>
            <a:ext cx="745232" cy="400110"/>
          </a:xfrm>
          <a:prstGeom prst="rect">
            <a:avLst/>
          </a:prstGeom>
          <a:noFill/>
        </p:spPr>
        <p:txBody>
          <a:bodyPr wrap="square" rtlCol="0">
            <a:spAutoFit/>
          </a:bodyPr>
          <a:lstStyle/>
          <a:p>
            <a:r>
              <a:rPr kumimoji="1" lang="en-US" altLang="ja-JP" sz="20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Yes</a:t>
            </a:r>
            <a:endParaRPr kumimoji="1" lang="ja-JP" altLang="en-US" dirty="0"/>
          </a:p>
        </p:txBody>
      </p:sp>
    </p:spTree>
    <p:extLst>
      <p:ext uri="{BB962C8B-B14F-4D97-AF65-F5344CB8AC3E}">
        <p14:creationId xmlns:p14="http://schemas.microsoft.com/office/powerpoint/2010/main" val="3186301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Lst>
  </p:timing>
</p:sld>
</file>

<file path=ppt/theme/theme1.xml><?xml version="1.0" encoding="utf-8"?>
<a:theme xmlns:a="http://schemas.openxmlformats.org/drawingml/2006/main" name="Office Theme">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1248</TotalTime>
  <Words>10495</Words>
  <Application>Microsoft Office PowerPoint</Application>
  <PresentationFormat>画面に合わせる (4:3)</PresentationFormat>
  <Paragraphs>1042</Paragraphs>
  <Slides>60</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60</vt:i4>
      </vt:variant>
    </vt:vector>
  </HeadingPairs>
  <TitlesOfParts>
    <vt:vector size="65" baseType="lpstr">
      <vt:lpstr>游ゴシック</vt:lpstr>
      <vt:lpstr>Arial</vt:lpstr>
      <vt:lpstr>Calibri</vt:lpstr>
      <vt:lpstr>Calibri Light</vt:lpstr>
      <vt:lpstr>Office Theme</vt:lpstr>
      <vt:lpstr>相談員の心構え</vt:lpstr>
      <vt:lpstr>１ はじめに</vt:lpstr>
      <vt:lpstr>２ 相談の全体像</vt:lpstr>
      <vt:lpstr>PowerPoint プレゼンテーション</vt:lpstr>
      <vt:lpstr>PowerPoint プレゼンテーション</vt:lpstr>
      <vt:lpstr>PowerPoint プレゼンテーション</vt:lpstr>
      <vt:lpstr>４「相談力」のスキルアップ（主に対面相談に対して）36</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行政書士と業際</dc:title>
  <dc:creator>FJ-USER</dc:creator>
  <cp:lastModifiedBy>建治 鍋田</cp:lastModifiedBy>
  <cp:revision>483</cp:revision>
  <cp:lastPrinted>2022-07-20T02:29:13Z</cp:lastPrinted>
  <dcterms:created xsi:type="dcterms:W3CDTF">2014-08-29T07:31:37Z</dcterms:created>
  <dcterms:modified xsi:type="dcterms:W3CDTF">2026-04-06T01:50:07Z</dcterms:modified>
</cp:coreProperties>
</file>