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007" r:id="rId1"/>
  </p:sldMasterIdLst>
  <p:notesMasterIdLst>
    <p:notesMasterId r:id="rId29"/>
  </p:notesMasterIdLst>
  <p:handoutMasterIdLst>
    <p:handoutMasterId r:id="rId30"/>
  </p:handoutMasterIdLst>
  <p:sldIdLst>
    <p:sldId id="256" r:id="rId2"/>
    <p:sldId id="336" r:id="rId3"/>
    <p:sldId id="337" r:id="rId4"/>
    <p:sldId id="331" r:id="rId5"/>
    <p:sldId id="332" r:id="rId6"/>
    <p:sldId id="335" r:id="rId7"/>
    <p:sldId id="276" r:id="rId8"/>
    <p:sldId id="334" r:id="rId9"/>
    <p:sldId id="286" r:id="rId10"/>
    <p:sldId id="287" r:id="rId11"/>
    <p:sldId id="291" r:id="rId12"/>
    <p:sldId id="288" r:id="rId13"/>
    <p:sldId id="323" r:id="rId14"/>
    <p:sldId id="328" r:id="rId15"/>
    <p:sldId id="289" r:id="rId16"/>
    <p:sldId id="278" r:id="rId17"/>
    <p:sldId id="279" r:id="rId18"/>
    <p:sldId id="280" r:id="rId19"/>
    <p:sldId id="281" r:id="rId20"/>
    <p:sldId id="282" r:id="rId21"/>
    <p:sldId id="283" r:id="rId22"/>
    <p:sldId id="266" r:id="rId23"/>
    <p:sldId id="284" r:id="rId24"/>
    <p:sldId id="273" r:id="rId25"/>
    <p:sldId id="285" r:id="rId26"/>
    <p:sldId id="338" r:id="rId27"/>
    <p:sldId id="274" r:id="rId2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27AB4AD6-726C-4D28-B768-186350D58317}">
          <p14:sldIdLst>
            <p14:sldId id="256"/>
            <p14:sldId id="336"/>
            <p14:sldId id="337"/>
            <p14:sldId id="331"/>
            <p14:sldId id="332"/>
            <p14:sldId id="335"/>
            <p14:sldId id="276"/>
            <p14:sldId id="334"/>
            <p14:sldId id="286"/>
            <p14:sldId id="287"/>
            <p14:sldId id="291"/>
            <p14:sldId id="288"/>
            <p14:sldId id="323"/>
            <p14:sldId id="328"/>
            <p14:sldId id="289"/>
          </p14:sldIdLst>
        </p14:section>
        <p14:section name="タイトルなしのセクション" id="{B183043D-9E90-4AFD-91F8-57CC77C5D510}">
          <p14:sldIdLst>
            <p14:sldId id="278"/>
            <p14:sldId id="279"/>
            <p14:sldId id="280"/>
            <p14:sldId id="281"/>
            <p14:sldId id="282"/>
            <p14:sldId id="283"/>
            <p14:sldId id="266"/>
            <p14:sldId id="284"/>
            <p14:sldId id="273"/>
            <p14:sldId id="285"/>
            <p14:sldId id="338"/>
          </p14:sldIdLst>
        </p14:section>
        <p14:section name="タイトルなしのセクション" id="{AE7621D5-C2BE-4025-9EB8-6865AD0F3A7C}">
          <p14:sldIdLst/>
        </p14:section>
        <p14:section name="タイトルなしのセクション" id="{86041F1A-C223-44C6-95FA-D3308AC87928}">
          <p14:sldIdLst>
            <p14:sldId id="27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なべたけんじ" initials="な" lastIdx="2" clrIdx="0">
    <p:extLst>
      <p:ext uri="{19B8F6BF-5375-455C-9EA6-DF929625EA0E}">
        <p15:presenceInfo xmlns:p15="http://schemas.microsoft.com/office/powerpoint/2012/main" userId="なべたけんじ"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509576-189B-4C83-9664-74FC25BAEF97}" v="1153" dt="2019-09-07T07:14:13.38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28" autoAdjust="0"/>
    <p:restoredTop sz="95214" autoAdjust="0"/>
  </p:normalViewPr>
  <p:slideViewPr>
    <p:cSldViewPr>
      <p:cViewPr varScale="1">
        <p:scale>
          <a:sx n="105" d="100"/>
          <a:sy n="105" d="100"/>
        </p:scale>
        <p:origin x="1734" y="108"/>
      </p:cViewPr>
      <p:guideLst>
        <p:guide orient="horz" pos="2160"/>
        <p:guide pos="2880"/>
      </p:guideLst>
    </p:cSldViewPr>
  </p:slideViewPr>
  <p:outlineViewPr>
    <p:cViewPr>
      <p:scale>
        <a:sx n="33" d="100"/>
        <a:sy n="33" d="100"/>
      </p:scale>
      <p:origin x="66" y="1369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F431C4A-6DD7-416B-BA2F-BCFBB4C2B5C4}"/>
              </a:ext>
            </a:extLst>
          </p:cNvPr>
          <p:cNvSpPr>
            <a:spLocks noGrp="1"/>
          </p:cNvSpPr>
          <p:nvPr>
            <p:ph type="hdr" sz="quarter"/>
          </p:nvPr>
        </p:nvSpPr>
        <p:spPr>
          <a:xfrm>
            <a:off x="0" y="0"/>
            <a:ext cx="2918601" cy="494072"/>
          </a:xfrm>
          <a:prstGeom prst="rect">
            <a:avLst/>
          </a:prstGeom>
        </p:spPr>
        <p:txBody>
          <a:bodyPr vert="horz" lIns="97887" tIns="48943" rIns="97887" bIns="48943"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B1581B44-6973-42C6-BADB-7A5C5757454F}"/>
              </a:ext>
            </a:extLst>
          </p:cNvPr>
          <p:cNvSpPr>
            <a:spLocks noGrp="1"/>
          </p:cNvSpPr>
          <p:nvPr>
            <p:ph type="dt" sz="quarter" idx="1"/>
          </p:nvPr>
        </p:nvSpPr>
        <p:spPr>
          <a:xfrm>
            <a:off x="3815435" y="0"/>
            <a:ext cx="2918601" cy="494072"/>
          </a:xfrm>
          <a:prstGeom prst="rect">
            <a:avLst/>
          </a:prstGeom>
        </p:spPr>
        <p:txBody>
          <a:bodyPr vert="horz" lIns="97887" tIns="48943" rIns="97887" bIns="48943" rtlCol="0"/>
          <a:lstStyle>
            <a:lvl1pPr algn="r">
              <a:defRPr sz="1300"/>
            </a:lvl1pPr>
          </a:lstStyle>
          <a:p>
            <a:r>
              <a:rPr kumimoji="1" lang="en-US" altLang="ja-JP"/>
              <a:t>2020/2/14</a:t>
            </a:r>
            <a:endParaRPr kumimoji="1" lang="ja-JP" altLang="en-US"/>
          </a:p>
        </p:txBody>
      </p:sp>
      <p:sp>
        <p:nvSpPr>
          <p:cNvPr id="4" name="フッター プレースホルダー 3">
            <a:extLst>
              <a:ext uri="{FF2B5EF4-FFF2-40B4-BE49-F238E27FC236}">
                <a16:creationId xmlns:a16="http://schemas.microsoft.com/office/drawing/2014/main" id="{D33D59E8-2175-4410-B14F-7DE6008B6105}"/>
              </a:ext>
            </a:extLst>
          </p:cNvPr>
          <p:cNvSpPr>
            <a:spLocks noGrp="1"/>
          </p:cNvSpPr>
          <p:nvPr>
            <p:ph type="ftr" sz="quarter" idx="2"/>
          </p:nvPr>
        </p:nvSpPr>
        <p:spPr>
          <a:xfrm>
            <a:off x="0" y="9372242"/>
            <a:ext cx="2918601" cy="494072"/>
          </a:xfrm>
          <a:prstGeom prst="rect">
            <a:avLst/>
          </a:prstGeom>
        </p:spPr>
        <p:txBody>
          <a:bodyPr vert="horz" lIns="97887" tIns="48943" rIns="97887" bIns="48943"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93FF1257-AD99-426C-9E6A-6F0FA3905F72}"/>
              </a:ext>
            </a:extLst>
          </p:cNvPr>
          <p:cNvSpPr>
            <a:spLocks noGrp="1"/>
          </p:cNvSpPr>
          <p:nvPr>
            <p:ph type="sldNum" sz="quarter" idx="3"/>
          </p:nvPr>
        </p:nvSpPr>
        <p:spPr>
          <a:xfrm>
            <a:off x="3815435" y="9372242"/>
            <a:ext cx="2918601" cy="494072"/>
          </a:xfrm>
          <a:prstGeom prst="rect">
            <a:avLst/>
          </a:prstGeom>
        </p:spPr>
        <p:txBody>
          <a:bodyPr vert="horz" lIns="97887" tIns="48943" rIns="97887" bIns="48943" rtlCol="0" anchor="b"/>
          <a:lstStyle>
            <a:lvl1pPr algn="r">
              <a:defRPr sz="1300"/>
            </a:lvl1pPr>
          </a:lstStyle>
          <a:p>
            <a:fld id="{EC2C558D-C310-45F2-86EE-B8BA2FF08C06}" type="slidenum">
              <a:rPr kumimoji="1" lang="ja-JP" altLang="en-US" smtClean="0"/>
              <a:t>‹#›</a:t>
            </a:fld>
            <a:endParaRPr kumimoji="1" lang="ja-JP" altLang="en-US"/>
          </a:p>
        </p:txBody>
      </p:sp>
    </p:spTree>
    <p:extLst>
      <p:ext uri="{BB962C8B-B14F-4D97-AF65-F5344CB8AC3E}">
        <p14:creationId xmlns:p14="http://schemas.microsoft.com/office/powerpoint/2010/main" val="148928680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621" cy="493237"/>
          </a:xfrm>
          <a:prstGeom prst="rect">
            <a:avLst/>
          </a:prstGeom>
        </p:spPr>
        <p:txBody>
          <a:bodyPr vert="horz" lIns="90630" tIns="45315" rIns="90630" bIns="45315"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5573" y="1"/>
            <a:ext cx="2918621" cy="493237"/>
          </a:xfrm>
          <a:prstGeom prst="rect">
            <a:avLst/>
          </a:prstGeom>
        </p:spPr>
        <p:txBody>
          <a:bodyPr vert="horz" lIns="90630" tIns="45315" rIns="90630" bIns="45315" rtlCol="0"/>
          <a:lstStyle>
            <a:lvl1pPr algn="r" fontAlgn="auto">
              <a:spcBef>
                <a:spcPts val="0"/>
              </a:spcBef>
              <a:spcAft>
                <a:spcPts val="0"/>
              </a:spcAft>
              <a:defRPr sz="1200">
                <a:latin typeface="+mn-lt"/>
                <a:ea typeface="+mn-ea"/>
              </a:defRPr>
            </a:lvl1pPr>
          </a:lstStyle>
          <a:p>
            <a:pPr>
              <a:defRPr/>
            </a:pPr>
            <a:r>
              <a:rPr lang="en-US" altLang="ja-JP"/>
              <a:t>2020/2/14</a:t>
            </a:r>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30" tIns="45315" rIns="90630" bIns="45315" rtlCol="0" anchor="ctr"/>
          <a:lstStyle/>
          <a:p>
            <a:pPr lvl="0"/>
            <a:endParaRPr lang="ja-JP" altLang="en-US" noProof="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30" tIns="45315" rIns="90630" bIns="4531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371502"/>
            <a:ext cx="2918621" cy="493236"/>
          </a:xfrm>
          <a:prstGeom prst="rect">
            <a:avLst/>
          </a:prstGeom>
        </p:spPr>
        <p:txBody>
          <a:bodyPr vert="horz" lIns="90630" tIns="45315" rIns="90630" bIns="45315"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30" tIns="45315" rIns="90630" bIns="45315" rtlCol="0" anchor="b"/>
          <a:lstStyle>
            <a:lvl1pPr algn="r" fontAlgn="auto">
              <a:spcBef>
                <a:spcPts val="0"/>
              </a:spcBef>
              <a:spcAft>
                <a:spcPts val="0"/>
              </a:spcAft>
              <a:defRPr sz="1200">
                <a:latin typeface="+mn-lt"/>
                <a:ea typeface="+mn-ea"/>
              </a:defRPr>
            </a:lvl1pPr>
          </a:lstStyle>
          <a:p>
            <a:pPr>
              <a:defRPr/>
            </a:pPr>
            <a:fld id="{2D0E5591-5B43-4819-A435-CEB7C4972D97}" type="slidenum">
              <a:rPr lang="ja-JP" altLang="en-US"/>
              <a:pPr>
                <a:defRPr/>
              </a:pPr>
              <a:t>‹#›</a:t>
            </a:fld>
            <a:endParaRPr lang="ja-JP" altLang="en-US"/>
          </a:p>
        </p:txBody>
      </p:sp>
    </p:spTree>
    <p:extLst>
      <p:ext uri="{BB962C8B-B14F-4D97-AF65-F5344CB8AC3E}">
        <p14:creationId xmlns:p14="http://schemas.microsoft.com/office/powerpoint/2010/main" val="124491902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7</a:t>
            </a:fld>
            <a:endParaRPr lang="ja-JP" altLang="en-US"/>
          </a:p>
        </p:txBody>
      </p:sp>
      <p:sp>
        <p:nvSpPr>
          <p:cNvPr id="5" name="日付プレースホルダー 4">
            <a:extLst>
              <a:ext uri="{FF2B5EF4-FFF2-40B4-BE49-F238E27FC236}">
                <a16:creationId xmlns:a16="http://schemas.microsoft.com/office/drawing/2014/main" id="{B7AAF077-D97E-433C-9FD7-09809881C8E0}"/>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16137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10</a:t>
            </a:fld>
            <a:endParaRPr lang="ja-JP" altLang="en-US"/>
          </a:p>
        </p:txBody>
      </p:sp>
      <p:sp>
        <p:nvSpPr>
          <p:cNvPr id="5" name="日付プレースホルダー 4">
            <a:extLst>
              <a:ext uri="{FF2B5EF4-FFF2-40B4-BE49-F238E27FC236}">
                <a16:creationId xmlns:a16="http://schemas.microsoft.com/office/drawing/2014/main" id="{01F555D0-099D-415F-9FF1-AD80A5FC9CC3}"/>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441566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11</a:t>
            </a:fld>
            <a:endParaRPr lang="ja-JP" altLang="en-US"/>
          </a:p>
        </p:txBody>
      </p:sp>
      <p:sp>
        <p:nvSpPr>
          <p:cNvPr id="5" name="日付プレースホルダー 4">
            <a:extLst>
              <a:ext uri="{FF2B5EF4-FFF2-40B4-BE49-F238E27FC236}">
                <a16:creationId xmlns:a16="http://schemas.microsoft.com/office/drawing/2014/main" id="{8F0E3106-B9C0-4D1D-8691-90E274201EF7}"/>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1321690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はいぎょう</a:t>
            </a:r>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14</a:t>
            </a:fld>
            <a:endParaRPr lang="ja-JP" altLang="en-US"/>
          </a:p>
        </p:txBody>
      </p:sp>
      <p:sp>
        <p:nvSpPr>
          <p:cNvPr id="5" name="日付プレースホルダー 4">
            <a:extLst>
              <a:ext uri="{FF2B5EF4-FFF2-40B4-BE49-F238E27FC236}">
                <a16:creationId xmlns:a16="http://schemas.microsoft.com/office/drawing/2014/main" id="{951EC284-CEA9-43AD-A93E-F31CA1DEB844}"/>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3143822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15</a:t>
            </a:fld>
            <a:endParaRPr lang="ja-JP" altLang="en-US"/>
          </a:p>
        </p:txBody>
      </p:sp>
      <p:sp>
        <p:nvSpPr>
          <p:cNvPr id="5" name="日付プレースホルダー 4">
            <a:extLst>
              <a:ext uri="{FF2B5EF4-FFF2-40B4-BE49-F238E27FC236}">
                <a16:creationId xmlns:a16="http://schemas.microsoft.com/office/drawing/2014/main" id="{E2820680-A1CF-473C-AF84-09511FF1881B}"/>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3229688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16</a:t>
            </a:fld>
            <a:endParaRPr lang="ja-JP" altLang="en-US"/>
          </a:p>
        </p:txBody>
      </p:sp>
      <p:sp>
        <p:nvSpPr>
          <p:cNvPr id="5" name="日付プレースホルダー 4">
            <a:extLst>
              <a:ext uri="{FF2B5EF4-FFF2-40B4-BE49-F238E27FC236}">
                <a16:creationId xmlns:a16="http://schemas.microsoft.com/office/drawing/2014/main" id="{DF441610-DB0C-48ED-BFFE-7F9C5DA3FF78}"/>
              </a:ext>
            </a:extLst>
          </p:cNvPr>
          <p:cNvSpPr>
            <a:spLocks noGrp="1"/>
          </p:cNvSpPr>
          <p:nvPr>
            <p:ph type="dt" idx="1"/>
          </p:nvPr>
        </p:nvSpPr>
        <p:spPr/>
        <p:txBody>
          <a:bodyPr/>
          <a:lstStyle/>
          <a:p>
            <a:pPr>
              <a:defRPr/>
            </a:pPr>
            <a:r>
              <a:rPr lang="en-US" altLang="ja-JP"/>
              <a:t>2020/2/14</a:t>
            </a:r>
            <a:endParaRPr lang="ja-JP" altLang="en-US"/>
          </a:p>
        </p:txBody>
      </p:sp>
    </p:spTree>
    <p:extLst>
      <p:ext uri="{BB962C8B-B14F-4D97-AF65-F5344CB8AC3E}">
        <p14:creationId xmlns:p14="http://schemas.microsoft.com/office/powerpoint/2010/main" val="603394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E220EDE0-91A8-4E29-882A-A5ADDDD538FD}"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FF04AA5-E91C-41C4-851B-8D59C9791F63}" type="slidenum">
              <a:rPr lang="ja-JP" altLang="en-US" smtClean="0"/>
              <a:pPr>
                <a:defRPr/>
              </a:pPr>
              <a:t>‹#›</a:t>
            </a:fld>
            <a:endParaRPr lang="ja-JP" altLang="en-US" dirty="0"/>
          </a:p>
        </p:txBody>
      </p:sp>
    </p:spTree>
    <p:extLst>
      <p:ext uri="{BB962C8B-B14F-4D97-AF65-F5344CB8AC3E}">
        <p14:creationId xmlns:p14="http://schemas.microsoft.com/office/powerpoint/2010/main" val="2160677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1469ADE0-5187-4B0B-A36D-1FC9A2C34AD1}"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57523668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C2C803D6-CE44-41D3-8F70-1C2A96ED0D12}"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6C0D305-4ECA-4B16-B1F1-41A2F29099A9}" type="slidenum">
              <a:rPr lang="ja-JP" altLang="en-US" smtClean="0"/>
              <a:pPr>
                <a:defRPr/>
              </a:pPr>
              <a:t>‹#›</a:t>
            </a:fld>
            <a:endParaRPr lang="ja-JP" altLang="en-US"/>
          </a:p>
        </p:txBody>
      </p:sp>
    </p:spTree>
    <p:extLst>
      <p:ext uri="{BB962C8B-B14F-4D97-AF65-F5344CB8AC3E}">
        <p14:creationId xmlns:p14="http://schemas.microsoft.com/office/powerpoint/2010/main" val="2476090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B48B4457-9E42-4DB7-A6B3-5ECBE973FDF8}"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45BA4EA-5EFA-460C-8880-04B9C92D5A26}" type="slidenum">
              <a:rPr lang="ja-JP" altLang="en-US" smtClean="0"/>
              <a:pPr>
                <a:defRPr/>
              </a:pPr>
              <a:t>‹#›</a:t>
            </a:fld>
            <a:endParaRPr lang="ja-JP" altLang="en-US"/>
          </a:p>
        </p:txBody>
      </p:sp>
    </p:spTree>
    <p:extLst>
      <p:ext uri="{BB962C8B-B14F-4D97-AF65-F5344CB8AC3E}">
        <p14:creationId xmlns:p14="http://schemas.microsoft.com/office/powerpoint/2010/main" val="325929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5CF03770-1541-40A2-AED3-414F7269582C}"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7C66881-5A60-45A5-BDC0-34FF6071E735}" type="slidenum">
              <a:rPr lang="ja-JP" altLang="en-US" smtClean="0"/>
              <a:pPr>
                <a:defRPr/>
              </a:pPr>
              <a:t>‹#›</a:t>
            </a:fld>
            <a:endParaRPr lang="ja-JP" altLang="en-US"/>
          </a:p>
        </p:txBody>
      </p:sp>
    </p:spTree>
    <p:extLst>
      <p:ext uri="{BB962C8B-B14F-4D97-AF65-F5344CB8AC3E}">
        <p14:creationId xmlns:p14="http://schemas.microsoft.com/office/powerpoint/2010/main" val="417384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8FBE8B75-4940-42C1-A6A6-4FBA832487AA}"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C32A3C7B-96FC-44D3-BD7B-5060F76BBF8A}" type="slidenum">
              <a:rPr lang="ja-JP" altLang="en-US" smtClean="0"/>
              <a:pPr>
                <a:defRPr/>
              </a:pPr>
              <a:t>‹#›</a:t>
            </a:fld>
            <a:endParaRPr lang="ja-JP" altLang="en-US"/>
          </a:p>
        </p:txBody>
      </p:sp>
    </p:spTree>
    <p:extLst>
      <p:ext uri="{BB962C8B-B14F-4D97-AF65-F5344CB8AC3E}">
        <p14:creationId xmlns:p14="http://schemas.microsoft.com/office/powerpoint/2010/main" val="291824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fld id="{B5AFAC15-D0BD-4593-A7D0-FAD7B7ACBBEF}" type="datetime1">
              <a:rPr lang="ja-JP" altLang="en-US" smtClean="0"/>
              <a:pPr>
                <a:defRPr/>
              </a:pPr>
              <a:t>2026/4/6</a:t>
            </a:fld>
            <a:endParaRPr lang="ja-JP" alt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CF3D0E-D3DA-437C-81C1-EBDBE4B822A7}" type="slidenum">
              <a:rPr lang="ja-JP" altLang="en-US" smtClean="0"/>
              <a:pPr>
                <a:defRPr/>
              </a:pPr>
              <a:t>‹#›</a:t>
            </a:fld>
            <a:endParaRPr lang="ja-JP" altLang="en-US"/>
          </a:p>
        </p:txBody>
      </p:sp>
    </p:spTree>
    <p:extLst>
      <p:ext uri="{BB962C8B-B14F-4D97-AF65-F5344CB8AC3E}">
        <p14:creationId xmlns:p14="http://schemas.microsoft.com/office/powerpoint/2010/main" val="3501380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159182DA-6980-4E76-A255-8B49E62DF406}" type="datetime1">
              <a:rPr lang="ja-JP" altLang="en-US" smtClean="0"/>
              <a:pPr>
                <a:defRPr/>
              </a:pPr>
              <a:t>2026/4/6</a:t>
            </a:fld>
            <a:endParaRPr lang="ja-JP" alt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590A188-9541-4626-9835-5B6E5D25BE03}" type="slidenum">
              <a:rPr lang="ja-JP" altLang="en-US" smtClean="0"/>
              <a:pPr>
                <a:defRPr/>
              </a:pPr>
              <a:t>‹#›</a:t>
            </a:fld>
            <a:endParaRPr lang="ja-JP" altLang="en-US"/>
          </a:p>
        </p:txBody>
      </p:sp>
    </p:spTree>
    <p:extLst>
      <p:ext uri="{BB962C8B-B14F-4D97-AF65-F5344CB8AC3E}">
        <p14:creationId xmlns:p14="http://schemas.microsoft.com/office/powerpoint/2010/main" val="327312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14D81E-6ECD-4160-BC90-1A06701CCC98}" type="datetime1">
              <a:rPr lang="ja-JP" altLang="en-US" smtClean="0"/>
              <a:pPr>
                <a:defRPr/>
              </a:pPr>
              <a:t>2026/4/6</a:t>
            </a:fld>
            <a:endParaRPr lang="ja-JP" alt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F158CB9-21CC-484F-B0A4-95961B853DED}" type="slidenum">
              <a:rPr lang="ja-JP" altLang="en-US" smtClean="0"/>
              <a:pPr>
                <a:defRPr/>
              </a:pPr>
              <a:t>‹#›</a:t>
            </a:fld>
            <a:endParaRPr lang="ja-JP" altLang="en-US"/>
          </a:p>
        </p:txBody>
      </p:sp>
    </p:spTree>
    <p:extLst>
      <p:ext uri="{BB962C8B-B14F-4D97-AF65-F5344CB8AC3E}">
        <p14:creationId xmlns:p14="http://schemas.microsoft.com/office/powerpoint/2010/main" val="1820745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1469ADE0-5187-4B0B-A36D-1FC9A2C34AD1}"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339901768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EB663244-645F-4FB8-96D9-6027EF7A0D5A}"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2322EA-BD02-47F5-A457-2A37B49A5D3F}" type="slidenum">
              <a:rPr lang="ja-JP" altLang="en-US" smtClean="0"/>
              <a:pPr>
                <a:defRPr/>
              </a:pPr>
              <a:t>‹#›</a:t>
            </a:fld>
            <a:endParaRPr lang="ja-JP" altLang="en-US"/>
          </a:p>
        </p:txBody>
      </p:sp>
    </p:spTree>
    <p:extLst>
      <p:ext uri="{BB962C8B-B14F-4D97-AF65-F5344CB8AC3E}">
        <p14:creationId xmlns:p14="http://schemas.microsoft.com/office/powerpoint/2010/main" val="1090568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469ADE0-5187-4B0B-A36D-1FC9A2C34AD1}" type="datetime1">
              <a:rPr lang="ja-JP" altLang="en-US" smtClean="0"/>
              <a:pPr>
                <a:defRPr/>
              </a:pPr>
              <a:t>2026/4/6</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275706081"/>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Excel_Worksheet1.xlsx"/><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タイトル 1"/>
          <p:cNvSpPr>
            <a:spLocks noGrp="1"/>
          </p:cNvSpPr>
          <p:nvPr>
            <p:ph type="ctrTitle"/>
          </p:nvPr>
        </p:nvSpPr>
        <p:spPr>
          <a:xfrm>
            <a:off x="1043608" y="1387737"/>
            <a:ext cx="7200800" cy="1321183"/>
          </a:xfrm>
        </p:spPr>
        <p:txBody>
          <a:bodyPr rtlCol="0">
            <a:noAutofit/>
          </a:bodyPr>
          <a:lstStyle/>
          <a:p>
            <a:pPr eaLnBrk="1" fontAlgn="auto" hangingPunct="1">
              <a:spcAft>
                <a:spcPts val="0"/>
              </a:spcAft>
              <a:defRPr/>
            </a:pPr>
            <a:r>
              <a:rPr lang="ja-JP" altLang="en-US" dirty="0"/>
              <a:t>職業倫理と業際</a:t>
            </a:r>
            <a:endParaRPr lang="ja-JP" altLang="en-US" sz="7200" dirty="0"/>
          </a:p>
        </p:txBody>
      </p:sp>
      <p:sp>
        <p:nvSpPr>
          <p:cNvPr id="3075" name="サブタイトル 2"/>
          <p:cNvSpPr>
            <a:spLocks noGrp="1"/>
          </p:cNvSpPr>
          <p:nvPr>
            <p:ph type="subTitle" idx="1"/>
          </p:nvPr>
        </p:nvSpPr>
        <p:spPr>
          <a:xfrm>
            <a:off x="1403350" y="5300663"/>
            <a:ext cx="6913066" cy="936625"/>
          </a:xfrm>
        </p:spPr>
        <p:txBody>
          <a:bodyPr rtlCol="0">
            <a:normAutofit fontScale="92500"/>
          </a:bodyPr>
          <a:lstStyle/>
          <a:p>
            <a:pPr eaLnBrk="1" fontAlgn="auto" hangingPunct="1">
              <a:spcAft>
                <a:spcPts val="0"/>
              </a:spcAft>
              <a:defRPr/>
            </a:pPr>
            <a:r>
              <a:rPr lang="ja-JP" altLang="ja-JP" sz="2500" dirty="0"/>
              <a:t>愛</a:t>
            </a:r>
            <a:r>
              <a:rPr lang="ja-JP" altLang="en-US" sz="2500" dirty="0"/>
              <a:t> </a:t>
            </a:r>
            <a:r>
              <a:rPr lang="ja-JP" altLang="ja-JP" sz="2500" dirty="0"/>
              <a:t>知</a:t>
            </a:r>
            <a:r>
              <a:rPr lang="ja-JP" altLang="en-US" sz="2500" dirty="0"/>
              <a:t> </a:t>
            </a:r>
            <a:r>
              <a:rPr lang="ja-JP" altLang="ja-JP" sz="2500" dirty="0"/>
              <a:t>県</a:t>
            </a:r>
            <a:r>
              <a:rPr lang="ja-JP" altLang="en-US" sz="2500" dirty="0"/>
              <a:t> </a:t>
            </a:r>
            <a:r>
              <a:rPr lang="ja-JP" altLang="ja-JP" sz="2500" dirty="0"/>
              <a:t>行</a:t>
            </a:r>
            <a:r>
              <a:rPr lang="ja-JP" altLang="en-US" sz="2500" dirty="0"/>
              <a:t> </a:t>
            </a:r>
            <a:r>
              <a:rPr lang="ja-JP" altLang="ja-JP" sz="2500" dirty="0"/>
              <a:t>政</a:t>
            </a:r>
            <a:r>
              <a:rPr lang="ja-JP" altLang="en-US" sz="2500" dirty="0"/>
              <a:t> </a:t>
            </a:r>
            <a:r>
              <a:rPr lang="ja-JP" altLang="ja-JP" sz="2500" dirty="0"/>
              <a:t>書</a:t>
            </a:r>
            <a:r>
              <a:rPr lang="ja-JP" altLang="en-US" sz="2500" dirty="0"/>
              <a:t> </a:t>
            </a:r>
            <a:r>
              <a:rPr lang="ja-JP" altLang="ja-JP" sz="2500" dirty="0"/>
              <a:t>士</a:t>
            </a:r>
            <a:r>
              <a:rPr lang="ja-JP" altLang="en-US" sz="2500" dirty="0"/>
              <a:t> </a:t>
            </a:r>
            <a:r>
              <a:rPr lang="ja-JP" altLang="ja-JP" sz="2500" dirty="0"/>
              <a:t>会</a:t>
            </a:r>
          </a:p>
          <a:p>
            <a:pPr eaLnBrk="1" fontAlgn="auto" hangingPunct="1">
              <a:spcAft>
                <a:spcPts val="0"/>
              </a:spcAft>
              <a:defRPr/>
            </a:pPr>
            <a:r>
              <a:rPr lang="ja-JP" altLang="ja-JP" sz="2500" dirty="0"/>
              <a:t>　</a:t>
            </a:r>
            <a:r>
              <a:rPr lang="ja-JP" altLang="en-US" sz="2500" dirty="0"/>
              <a:t>　　　　　</a:t>
            </a:r>
            <a:r>
              <a:rPr lang="ja-JP" altLang="en-US" sz="2200" dirty="0"/>
              <a:t>岡崎支部　</a:t>
            </a:r>
            <a:r>
              <a:rPr lang="ja-JP" altLang="ja-JP" sz="2500" dirty="0"/>
              <a:t>鍋 田 建 治</a:t>
            </a:r>
            <a:r>
              <a:rPr lang="ja-JP" altLang="en-US" sz="2500" dirty="0"/>
              <a:t>　　　　Ｒ</a:t>
            </a:r>
            <a:r>
              <a:rPr lang="en-US" altLang="ja-JP" sz="2500" dirty="0"/>
              <a:t>4.2.3</a:t>
            </a:r>
            <a:endParaRPr lang="ja-JP" altLang="en-US" sz="2500" dirty="0"/>
          </a:p>
        </p:txBody>
      </p:sp>
      <p:sp>
        <p:nvSpPr>
          <p:cNvPr id="12292" name="テキスト ボックス 3"/>
          <p:cNvSpPr txBox="1">
            <a:spLocks noChangeArrowheads="1"/>
          </p:cNvSpPr>
          <p:nvPr/>
        </p:nvSpPr>
        <p:spPr bwMode="auto">
          <a:xfrm>
            <a:off x="827088" y="842963"/>
            <a:ext cx="46085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Font typeface="Wingdings" pitchFamily="2" charset="2"/>
              <a:buChar char=""/>
              <a:defRPr kumimoji="1" sz="2400">
                <a:solidFill>
                  <a:srgbClr val="262626"/>
                </a:solidFill>
                <a:latin typeface="Book Antiqua" pitchFamily="18" charset="0"/>
                <a:ea typeface="HGS明朝E" pitchFamily="18" charset="-128"/>
              </a:defRPr>
            </a:lvl1pPr>
            <a:lvl2pPr marL="742950" indent="-285750" eaLnBrk="0" hangingPunct="0">
              <a:spcBef>
                <a:spcPct val="20000"/>
              </a:spcBef>
              <a:buClr>
                <a:schemeClr val="accent1"/>
              </a:buClr>
              <a:buFont typeface="Wingdings" pitchFamily="2" charset="2"/>
              <a:buChar char=""/>
              <a:defRPr kumimoji="1" sz="2200">
                <a:solidFill>
                  <a:srgbClr val="262626"/>
                </a:solidFill>
                <a:latin typeface="Book Antiqua" pitchFamily="18" charset="0"/>
                <a:ea typeface="HGS明朝E" pitchFamily="18" charset="-128"/>
              </a:defRPr>
            </a:lvl2pPr>
            <a:lvl3pPr marL="1143000" indent="-228600" eaLnBrk="0" hangingPunct="0">
              <a:spcBef>
                <a:spcPct val="20000"/>
              </a:spcBef>
              <a:buClr>
                <a:schemeClr val="accent1"/>
              </a:buClr>
              <a:buFont typeface="Wingdings" pitchFamily="2" charset="2"/>
              <a:buChar char=""/>
              <a:defRPr kumimoji="1" sz="2000">
                <a:solidFill>
                  <a:srgbClr val="262626"/>
                </a:solidFill>
                <a:latin typeface="Book Antiqua" pitchFamily="18" charset="0"/>
                <a:ea typeface="HGS明朝E" pitchFamily="18" charset="-128"/>
              </a:defRPr>
            </a:lvl3pPr>
            <a:lvl4pPr marL="1600200" indent="-228600" eaLnBrk="0" hangingPunct="0">
              <a:spcBef>
                <a:spcPct val="20000"/>
              </a:spcBef>
              <a:buClr>
                <a:schemeClr val="accent1"/>
              </a:buClr>
              <a:buFont typeface="Wingdings" pitchFamily="2" charset="2"/>
              <a:buChar char=""/>
              <a:defRPr kumimoji="1">
                <a:solidFill>
                  <a:srgbClr val="262626"/>
                </a:solidFill>
                <a:latin typeface="Book Antiqua" pitchFamily="18" charset="0"/>
                <a:ea typeface="HGS明朝E" pitchFamily="18" charset="-128"/>
              </a:defRPr>
            </a:lvl4pPr>
            <a:lvl5pPr marL="2057400" indent="-228600" eaLnBrk="0" hangingPunct="0">
              <a:spcBef>
                <a:spcPct val="20000"/>
              </a:spcBef>
              <a:buClr>
                <a:schemeClr val="accent1"/>
              </a:buClr>
              <a:buFont typeface="Wingdings" pitchFamily="2" charset="2"/>
              <a:buChar char=""/>
              <a:defRPr kumimoji="1" sz="1600">
                <a:solidFill>
                  <a:srgbClr val="262626"/>
                </a:solidFill>
                <a:latin typeface="Book Antiqua" pitchFamily="18" charset="0"/>
                <a:ea typeface="HGS明朝E" pitchFamily="18" charset="-128"/>
              </a:defRPr>
            </a:lvl5pPr>
            <a:lvl6pPr marL="25146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6pPr>
            <a:lvl7pPr marL="29718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7pPr>
            <a:lvl8pPr marL="34290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8pPr>
            <a:lvl9pPr marL="38862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9pPr>
          </a:lstStyle>
          <a:p>
            <a:pPr eaLnBrk="1" hangingPunct="1">
              <a:spcBef>
                <a:spcPct val="0"/>
              </a:spcBef>
              <a:buClrTx/>
              <a:buFontTx/>
              <a:buNone/>
            </a:pPr>
            <a:r>
              <a:rPr lang="ja-JP" altLang="en-US" dirty="0">
                <a:solidFill>
                  <a:schemeClr val="tx1"/>
                </a:solidFill>
                <a:latin typeface="Calibri" pitchFamily="34" charset="0"/>
                <a:ea typeface="ＭＳ Ｐゴシック" pitchFamily="50" charset="-128"/>
              </a:rPr>
              <a:t>令和</a:t>
            </a:r>
            <a:r>
              <a:rPr lang="en-US" altLang="ja-JP" dirty="0">
                <a:solidFill>
                  <a:schemeClr val="tx1"/>
                </a:solidFill>
                <a:latin typeface="Calibri" pitchFamily="34" charset="0"/>
                <a:ea typeface="ＭＳ Ｐゴシック" pitchFamily="50" charset="-128"/>
              </a:rPr>
              <a:t>3</a:t>
            </a:r>
            <a:r>
              <a:rPr lang="ja-JP" altLang="ja-JP" dirty="0">
                <a:solidFill>
                  <a:schemeClr val="tx1"/>
                </a:solidFill>
                <a:latin typeface="Calibri" pitchFamily="34" charset="0"/>
                <a:ea typeface="ＭＳ Ｐゴシック" pitchFamily="50" charset="-128"/>
              </a:rPr>
              <a:t>年度 </a:t>
            </a:r>
            <a:r>
              <a:rPr lang="ja-JP" altLang="en-US" dirty="0">
                <a:solidFill>
                  <a:schemeClr val="tx1"/>
                </a:solidFill>
                <a:latin typeface="Calibri" pitchFamily="34" charset="0"/>
                <a:ea typeface="ＭＳ Ｐゴシック" pitchFamily="50" charset="-128"/>
              </a:rPr>
              <a:t>岡崎</a:t>
            </a:r>
            <a:r>
              <a:rPr lang="ja-JP" altLang="en-US">
                <a:solidFill>
                  <a:schemeClr val="tx1"/>
                </a:solidFill>
                <a:latin typeface="Calibri" pitchFamily="34" charset="0"/>
                <a:ea typeface="ＭＳ Ｐゴシック" pitchFamily="50" charset="-128"/>
              </a:rPr>
              <a:t>支部</a:t>
            </a:r>
            <a:r>
              <a:rPr lang="ja-JP" altLang="ja-JP">
                <a:solidFill>
                  <a:schemeClr val="tx1"/>
                </a:solidFill>
                <a:latin typeface="Calibri" pitchFamily="34" charset="0"/>
                <a:ea typeface="ＭＳ Ｐゴシック" pitchFamily="50" charset="-128"/>
              </a:rPr>
              <a:t>研修会</a:t>
            </a:r>
            <a:r>
              <a:rPr lang="ja-JP" altLang="en-US">
                <a:solidFill>
                  <a:schemeClr val="tx1"/>
                </a:solidFill>
                <a:latin typeface="Calibri" pitchFamily="34" charset="0"/>
                <a:ea typeface="ＭＳ Ｐゴシック" pitchFamily="50" charset="-128"/>
              </a:rPr>
              <a:t>（ホームページ用）</a:t>
            </a:r>
            <a:endParaRPr lang="ja-JP" altLang="en-US" dirty="0">
              <a:solidFill>
                <a:schemeClr val="tx1"/>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B43B5108-8806-47A7-8A55-CD9A6FCB3A0A}"/>
              </a:ext>
            </a:extLst>
          </p:cNvPr>
          <p:cNvSpPr txBox="1"/>
          <p:nvPr/>
        </p:nvSpPr>
        <p:spPr>
          <a:xfrm>
            <a:off x="1403350" y="3244334"/>
            <a:ext cx="3024634" cy="400110"/>
          </a:xfrm>
          <a:prstGeom prst="rect">
            <a:avLst/>
          </a:prstGeom>
          <a:noFill/>
        </p:spPr>
        <p:txBody>
          <a:bodyPr wrap="square" rtlCol="0">
            <a:spAutoFit/>
          </a:bodyPr>
          <a:lstStyle/>
          <a:p>
            <a:r>
              <a:rPr kumimoji="1" lang="ja-JP" altLang="en-US" sz="2000" dirty="0"/>
              <a:t>人の倫理＋職業人の倫理</a:t>
            </a:r>
          </a:p>
        </p:txBody>
      </p:sp>
      <p:sp>
        <p:nvSpPr>
          <p:cNvPr id="4" name="テキスト ボックス 3">
            <a:extLst>
              <a:ext uri="{FF2B5EF4-FFF2-40B4-BE49-F238E27FC236}">
                <a16:creationId xmlns:a16="http://schemas.microsoft.com/office/drawing/2014/main" id="{A4D9BCB9-BFBF-4C28-AA3A-59AB2ABADB07}"/>
              </a:ext>
            </a:extLst>
          </p:cNvPr>
          <p:cNvSpPr txBox="1"/>
          <p:nvPr/>
        </p:nvSpPr>
        <p:spPr>
          <a:xfrm>
            <a:off x="5076056" y="3077151"/>
            <a:ext cx="3456384" cy="707886"/>
          </a:xfrm>
          <a:prstGeom prst="rect">
            <a:avLst/>
          </a:prstGeom>
          <a:noFill/>
        </p:spPr>
        <p:txBody>
          <a:bodyPr wrap="square" rtlCol="0">
            <a:spAutoFit/>
          </a:bodyPr>
          <a:lstStyle/>
          <a:p>
            <a:r>
              <a:rPr kumimoji="1" lang="ja-JP" altLang="en-US" sz="2000" dirty="0"/>
              <a:t>他士業との縄張り（ぎょうぎわ）</a:t>
            </a:r>
          </a:p>
        </p:txBody>
      </p:sp>
      <p:sp>
        <p:nvSpPr>
          <p:cNvPr id="3" name="テキスト ボックス 2">
            <a:extLst>
              <a:ext uri="{FF2B5EF4-FFF2-40B4-BE49-F238E27FC236}">
                <a16:creationId xmlns:a16="http://schemas.microsoft.com/office/drawing/2014/main" id="{4A525973-CDE9-495C-B1C0-2AFB2DAB7FEC}"/>
              </a:ext>
            </a:extLst>
          </p:cNvPr>
          <p:cNvSpPr txBox="1"/>
          <p:nvPr/>
        </p:nvSpPr>
        <p:spPr>
          <a:xfrm>
            <a:off x="1403350" y="4077072"/>
            <a:ext cx="7129090" cy="646331"/>
          </a:xfrm>
          <a:prstGeom prst="rect">
            <a:avLst/>
          </a:prstGeom>
          <a:noFill/>
        </p:spPr>
        <p:txBody>
          <a:bodyPr wrap="square" rtlCol="0">
            <a:spAutoFit/>
          </a:bodyPr>
          <a:lstStyle/>
          <a:p>
            <a:r>
              <a:rPr kumimoji="1" lang="ja-JP" altLang="en-US" dirty="0"/>
              <a:t>社会あるところ縄張りと序列あり</a:t>
            </a:r>
            <a:endParaRPr kumimoji="1" lang="en-US" altLang="ja-JP" dirty="0"/>
          </a:p>
          <a:p>
            <a:r>
              <a:rPr kumimoji="1" lang="ja-JP" altLang="en-US" dirty="0"/>
              <a:t>社会あるところそれらを修正する立法あり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32ED67A-4013-4CB2-9A96-C87EC75C4357}"/>
              </a:ext>
            </a:extLst>
          </p:cNvPr>
          <p:cNvSpPr>
            <a:spLocks noGrp="1"/>
          </p:cNvSpPr>
          <p:nvPr>
            <p:ph type="body" idx="1"/>
          </p:nvPr>
        </p:nvSpPr>
        <p:spPr>
          <a:xfrm>
            <a:off x="530352" y="1052736"/>
            <a:ext cx="7772400" cy="5303614"/>
          </a:xfrm>
        </p:spPr>
        <p:txBody>
          <a:bodyPr/>
          <a:lstStyle/>
          <a:p>
            <a:pPr lvl="0">
              <a:spcBef>
                <a:spcPts val="0"/>
              </a:spcBef>
              <a:buClrTx/>
              <a:buSzTx/>
              <a:defRPr/>
            </a:pPr>
            <a:r>
              <a:rPr lang="ja-JP" altLang="en-US" sz="2800" dirty="0">
                <a:cs typeface="+mj-cs"/>
              </a:rPr>
              <a:t>（３）他士業違反</a:t>
            </a:r>
            <a:r>
              <a:rPr lang="ja-JP" altLang="en-US" sz="2400" dirty="0"/>
              <a:t>（業際）</a:t>
            </a:r>
          </a:p>
          <a:p>
            <a:endParaRPr kumimoji="1" lang="ja-JP" altLang="en-US" dirty="0"/>
          </a:p>
        </p:txBody>
      </p:sp>
      <p:sp>
        <p:nvSpPr>
          <p:cNvPr id="4" name="スライド番号プレースホルダー 3">
            <a:extLst>
              <a:ext uri="{FF2B5EF4-FFF2-40B4-BE49-F238E27FC236}">
                <a16:creationId xmlns:a16="http://schemas.microsoft.com/office/drawing/2014/main" id="{6AFEB579-22FB-4D7B-A158-3407AE1EC598}"/>
              </a:ext>
            </a:extLst>
          </p:cNvPr>
          <p:cNvSpPr>
            <a:spLocks noGrp="1"/>
          </p:cNvSpPr>
          <p:nvPr>
            <p:ph type="sldNum" sz="quarter" idx="12"/>
          </p:nvPr>
        </p:nvSpPr>
        <p:spPr/>
        <p:txBody>
          <a:bodyPr/>
          <a:lstStyle/>
          <a:p>
            <a:pPr>
              <a:defRPr/>
            </a:pPr>
            <a:fld id="{1BF73EC5-EDF2-4E74-BF6C-6E215FBCE645}" type="slidenum">
              <a:rPr lang="ja-JP" altLang="en-US" smtClean="0"/>
              <a:pPr>
                <a:defRPr/>
              </a:pPr>
              <a:t>9</a:t>
            </a:fld>
            <a:endParaRPr lang="ja-JP" altLang="en-US"/>
          </a:p>
        </p:txBody>
      </p:sp>
      <p:graphicFrame>
        <p:nvGraphicFramePr>
          <p:cNvPr id="5" name="表 5">
            <a:extLst>
              <a:ext uri="{FF2B5EF4-FFF2-40B4-BE49-F238E27FC236}">
                <a16:creationId xmlns:a16="http://schemas.microsoft.com/office/drawing/2014/main" id="{72D0E27C-8BA1-4763-A00E-A62315688B8B}"/>
              </a:ext>
            </a:extLst>
          </p:cNvPr>
          <p:cNvGraphicFramePr>
            <a:graphicFrameLocks noGrp="1"/>
          </p:cNvGraphicFramePr>
          <p:nvPr>
            <p:extLst>
              <p:ext uri="{D42A27DB-BD31-4B8C-83A1-F6EECF244321}">
                <p14:modId xmlns:p14="http://schemas.microsoft.com/office/powerpoint/2010/main" val="473705228"/>
              </p:ext>
            </p:extLst>
          </p:nvPr>
        </p:nvGraphicFramePr>
        <p:xfrm>
          <a:off x="251520" y="1760328"/>
          <a:ext cx="8496946" cy="3888430"/>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3521895961"/>
                    </a:ext>
                  </a:extLst>
                </a:gridCol>
                <a:gridCol w="1512168">
                  <a:extLst>
                    <a:ext uri="{9D8B030D-6E8A-4147-A177-3AD203B41FA5}">
                      <a16:colId xmlns:a16="http://schemas.microsoft.com/office/drawing/2014/main" val="521877775"/>
                    </a:ext>
                  </a:extLst>
                </a:gridCol>
                <a:gridCol w="1440160">
                  <a:extLst>
                    <a:ext uri="{9D8B030D-6E8A-4147-A177-3AD203B41FA5}">
                      <a16:colId xmlns:a16="http://schemas.microsoft.com/office/drawing/2014/main" val="742313729"/>
                    </a:ext>
                  </a:extLst>
                </a:gridCol>
                <a:gridCol w="2808314">
                  <a:extLst>
                    <a:ext uri="{9D8B030D-6E8A-4147-A177-3AD203B41FA5}">
                      <a16:colId xmlns:a16="http://schemas.microsoft.com/office/drawing/2014/main" val="726310130"/>
                    </a:ext>
                  </a:extLst>
                </a:gridCol>
              </a:tblGrid>
              <a:tr h="5554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schemeClr val="tx1"/>
                          </a:solidFill>
                          <a:effectLst/>
                          <a:uLnTx/>
                          <a:uFillTx/>
                          <a:latin typeface="+mn-lt"/>
                          <a:ea typeface="+mn-ea"/>
                          <a:cs typeface="+mn-cs"/>
                        </a:rPr>
                        <a:t>他士業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Ｈ１８～Ｈ２２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Ｈ２３～Ｈ２７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Ｈ２８～Ｈ３１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2241943"/>
                  </a:ext>
                </a:extLst>
              </a:tr>
              <a:tr h="555490">
                <a:tc>
                  <a:txBody>
                    <a:bodyPr/>
                    <a:lstStyle/>
                    <a:p>
                      <a:pPr algn="ctr"/>
                      <a:r>
                        <a:rPr kumimoji="1" lang="ja-JP" altLang="en-US" sz="2000" dirty="0">
                          <a:solidFill>
                            <a:schemeClr val="tx1"/>
                          </a:solidFill>
                        </a:rPr>
                        <a:t>弁 護 士 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b="0" i="0" u="none" strike="noStrike" kern="1200" cap="none" spc="0" normalizeH="0" baseline="0" noProof="0" dirty="0">
                          <a:ln>
                            <a:noFill/>
                          </a:ln>
                          <a:solidFill>
                            <a:schemeClr val="tx1"/>
                          </a:solidFill>
                          <a:effectLst/>
                          <a:uLnTx/>
                          <a:uFillTx/>
                          <a:latin typeface="+mn-lt"/>
                          <a:ea typeface="+mn-ea"/>
                          <a:cs typeface="+mn-cs"/>
                        </a:rPr>
                        <a:t>２（件）</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b="0" i="0" u="none" strike="noStrike" kern="1200" cap="none" spc="0" normalizeH="0" baseline="0" noProof="0" dirty="0">
                          <a:ln>
                            <a:noFill/>
                          </a:ln>
                          <a:solidFill>
                            <a:schemeClr val="tx1"/>
                          </a:solidFill>
                          <a:effectLst/>
                          <a:uLnTx/>
                          <a:uFillTx/>
                          <a:latin typeface="+mn-lt"/>
                          <a:ea typeface="+mn-ea"/>
                          <a:cs typeface="+mn-cs"/>
                        </a:rPr>
                        <a:t>１５（件）</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１６（件）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3103357"/>
                  </a:ext>
                </a:extLst>
              </a:tr>
              <a:tr h="555490">
                <a:tc>
                  <a:txBody>
                    <a:bodyPr/>
                    <a:lstStyle/>
                    <a:p>
                      <a:pPr algn="ctr"/>
                      <a:r>
                        <a:rPr kumimoji="1" lang="ja-JP" altLang="en-US" sz="2000" dirty="0">
                          <a:solidFill>
                            <a:schemeClr val="tx1"/>
                          </a:solidFill>
                        </a:rPr>
                        <a:t>司 法 書 士 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2370377"/>
                  </a:ext>
                </a:extLst>
              </a:tr>
              <a:tr h="555490">
                <a:tc>
                  <a:txBody>
                    <a:bodyPr/>
                    <a:lstStyle/>
                    <a:p>
                      <a:pPr algn="ctr"/>
                      <a:r>
                        <a:rPr kumimoji="1" lang="ja-JP" altLang="en-US" sz="2000" dirty="0">
                          <a:solidFill>
                            <a:schemeClr val="tx1"/>
                          </a:solidFill>
                        </a:rPr>
                        <a:t>税 理 士 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４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4000471"/>
                  </a:ext>
                </a:extLst>
              </a:tr>
              <a:tr h="555490">
                <a:tc>
                  <a:txBody>
                    <a:bodyPr/>
                    <a:lstStyle/>
                    <a:p>
                      <a:pPr algn="ctr"/>
                      <a:r>
                        <a:rPr kumimoji="1" lang="ja-JP" altLang="en-US" sz="2000" dirty="0">
                          <a:solidFill>
                            <a:schemeClr val="tx1"/>
                          </a:solidFill>
                        </a:rPr>
                        <a:t>社 労 士 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1597624"/>
                  </a:ext>
                </a:extLst>
              </a:tr>
              <a:tr h="555490">
                <a:tc>
                  <a:txBody>
                    <a:bodyPr/>
                    <a:lstStyle/>
                    <a:p>
                      <a:pPr algn="ctr"/>
                      <a:r>
                        <a:rPr kumimoji="1" lang="ja-JP" altLang="en-US" sz="2000" dirty="0">
                          <a:solidFill>
                            <a:schemeClr val="tx1"/>
                          </a:solidFill>
                        </a:rPr>
                        <a:t>    土地家屋調査士法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3230413"/>
                  </a:ext>
                </a:extLst>
              </a:tr>
              <a:tr h="555490">
                <a:tc>
                  <a:txBody>
                    <a:bodyPr/>
                    <a:lstStyle/>
                    <a:p>
                      <a:pPr algn="ctr"/>
                      <a:r>
                        <a:rPr kumimoji="1" lang="ja-JP" altLang="en-US" sz="2000" dirty="0">
                          <a:solidFill>
                            <a:schemeClr val="tx1"/>
                          </a:solidFill>
                        </a:rPr>
                        <a:t>弁 理 士 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06073"/>
                  </a:ext>
                </a:extLst>
              </a:tr>
            </a:tbl>
          </a:graphicData>
        </a:graphic>
      </p:graphicFrame>
      <p:cxnSp>
        <p:nvCxnSpPr>
          <p:cNvPr id="6" name="直線コネクタ 5">
            <a:extLst>
              <a:ext uri="{FF2B5EF4-FFF2-40B4-BE49-F238E27FC236}">
                <a16:creationId xmlns:a16="http://schemas.microsoft.com/office/drawing/2014/main" id="{E8E17534-DB9E-4E94-BD72-493A9221A716}"/>
              </a:ext>
            </a:extLst>
          </p:cNvPr>
          <p:cNvCxnSpPr/>
          <p:nvPr/>
        </p:nvCxnSpPr>
        <p:spPr>
          <a:xfrm>
            <a:off x="7308304" y="1760328"/>
            <a:ext cx="0" cy="38884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DC255D6E-6F20-4355-B764-59733CF499C9}"/>
              </a:ext>
            </a:extLst>
          </p:cNvPr>
          <p:cNvSpPr/>
          <p:nvPr/>
        </p:nvSpPr>
        <p:spPr>
          <a:xfrm>
            <a:off x="7486650" y="1916832"/>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mn-ea"/>
              </a:rPr>
              <a:t>R</a:t>
            </a:r>
            <a:r>
              <a:rPr kumimoji="1" lang="ja-JP" altLang="en-US" sz="1600" dirty="0">
                <a:solidFill>
                  <a:schemeClr val="tx1"/>
                </a:solidFill>
                <a:latin typeface="+mn-ea"/>
              </a:rPr>
              <a:t>２～Ｒ３</a:t>
            </a:r>
            <a:endParaRPr kumimoji="1" lang="en-US" altLang="ja-JP" sz="1600" dirty="0">
              <a:solidFill>
                <a:schemeClr val="tx1"/>
              </a:solidFill>
              <a:latin typeface="+mn-ea"/>
            </a:endParaRPr>
          </a:p>
        </p:txBody>
      </p:sp>
      <p:sp>
        <p:nvSpPr>
          <p:cNvPr id="8" name="正方形/長方形 7">
            <a:extLst>
              <a:ext uri="{FF2B5EF4-FFF2-40B4-BE49-F238E27FC236}">
                <a16:creationId xmlns:a16="http://schemas.microsoft.com/office/drawing/2014/main" id="{8E197FD2-FAD9-44B6-BE11-F5A5A637562E}"/>
              </a:ext>
            </a:extLst>
          </p:cNvPr>
          <p:cNvSpPr/>
          <p:nvPr/>
        </p:nvSpPr>
        <p:spPr>
          <a:xfrm>
            <a:off x="7373885" y="2988569"/>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9" name="正方形/長方形 8">
            <a:extLst>
              <a:ext uri="{FF2B5EF4-FFF2-40B4-BE49-F238E27FC236}">
                <a16:creationId xmlns:a16="http://schemas.microsoft.com/office/drawing/2014/main" id="{838EBBFE-04F6-4F59-965E-402F816C0383}"/>
              </a:ext>
            </a:extLst>
          </p:cNvPr>
          <p:cNvSpPr/>
          <p:nvPr/>
        </p:nvSpPr>
        <p:spPr>
          <a:xfrm>
            <a:off x="7373885" y="241284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２</a:t>
            </a:r>
            <a:endParaRPr kumimoji="1" lang="en-US" altLang="ja-JP" sz="1600" dirty="0">
              <a:solidFill>
                <a:schemeClr val="tx1"/>
              </a:solidFill>
              <a:latin typeface="+mn-ea"/>
            </a:endParaRPr>
          </a:p>
        </p:txBody>
      </p:sp>
      <p:sp>
        <p:nvSpPr>
          <p:cNvPr id="10" name="正方形/長方形 9">
            <a:extLst>
              <a:ext uri="{FF2B5EF4-FFF2-40B4-BE49-F238E27FC236}">
                <a16:creationId xmlns:a16="http://schemas.microsoft.com/office/drawing/2014/main" id="{115CC7B5-AD12-4EDB-A489-9B0C0FE2614D}"/>
              </a:ext>
            </a:extLst>
          </p:cNvPr>
          <p:cNvSpPr/>
          <p:nvPr/>
        </p:nvSpPr>
        <p:spPr>
          <a:xfrm>
            <a:off x="7373885" y="353478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1" name="正方形/長方形 10">
            <a:extLst>
              <a:ext uri="{FF2B5EF4-FFF2-40B4-BE49-F238E27FC236}">
                <a16:creationId xmlns:a16="http://schemas.microsoft.com/office/drawing/2014/main" id="{523D2A6A-0523-40FF-B719-23FBA67B5943}"/>
              </a:ext>
            </a:extLst>
          </p:cNvPr>
          <p:cNvSpPr/>
          <p:nvPr/>
        </p:nvSpPr>
        <p:spPr>
          <a:xfrm>
            <a:off x="7373885" y="4039682"/>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2" name="正方形/長方形 11">
            <a:extLst>
              <a:ext uri="{FF2B5EF4-FFF2-40B4-BE49-F238E27FC236}">
                <a16:creationId xmlns:a16="http://schemas.microsoft.com/office/drawing/2014/main" id="{C6C9C88C-92C6-4363-8FA0-44743CD348F9}"/>
              </a:ext>
            </a:extLst>
          </p:cNvPr>
          <p:cNvSpPr/>
          <p:nvPr/>
        </p:nvSpPr>
        <p:spPr>
          <a:xfrm>
            <a:off x="7386124" y="465672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3" name="正方形/長方形 12">
            <a:extLst>
              <a:ext uri="{FF2B5EF4-FFF2-40B4-BE49-F238E27FC236}">
                <a16:creationId xmlns:a16="http://schemas.microsoft.com/office/drawing/2014/main" id="{AA7FE2A8-AE70-4553-AF54-F87BE03E6FF1}"/>
              </a:ext>
            </a:extLst>
          </p:cNvPr>
          <p:cNvSpPr/>
          <p:nvPr/>
        </p:nvSpPr>
        <p:spPr>
          <a:xfrm>
            <a:off x="7385010" y="519112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2195587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3224631-4165-4342-8B83-523A6C3BFB54}"/>
              </a:ext>
            </a:extLst>
          </p:cNvPr>
          <p:cNvSpPr>
            <a:spLocks noGrp="1"/>
          </p:cNvSpPr>
          <p:nvPr>
            <p:ph type="body" idx="1"/>
          </p:nvPr>
        </p:nvSpPr>
        <p:spPr>
          <a:xfrm>
            <a:off x="323528" y="136524"/>
            <a:ext cx="8496944" cy="6584952"/>
          </a:xfrm>
        </p:spPr>
        <p:txBody>
          <a:bodyPr>
            <a:noAutofit/>
          </a:bodyPr>
          <a:lstStyle/>
          <a:p>
            <a:endParaRPr lang="en-US" altLang="ja-JP" dirty="0"/>
          </a:p>
          <a:p>
            <a:r>
              <a:rPr lang="ja-JP" altLang="en-US" dirty="0"/>
              <a:t>（</a:t>
            </a:r>
            <a:r>
              <a:rPr lang="ja-JP" altLang="en-US" spc="-150" dirty="0"/>
              <a:t>４）平成１８年４月から令和３年３月までの処分事例</a:t>
            </a:r>
            <a:r>
              <a:rPr lang="ja-JP" altLang="en-US" dirty="0"/>
              <a:t>合計</a:t>
            </a:r>
            <a:endParaRPr lang="en-US" altLang="ja-JP" dirty="0"/>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endParaRPr lang="en-US" altLang="ja-JP" sz="2800" dirty="0">
              <a:solidFill>
                <a:prstClr val="white"/>
              </a:solidFill>
            </a:endParaRPr>
          </a:p>
          <a:p>
            <a:r>
              <a:rPr lang="en-US" altLang="ja-JP" sz="2000" dirty="0">
                <a:solidFill>
                  <a:prstClr val="white"/>
                </a:solidFill>
              </a:rPr>
              <a:t>     </a:t>
            </a:r>
          </a:p>
          <a:p>
            <a:endParaRPr lang="en-US" altLang="ja-JP" sz="2000" dirty="0">
              <a:solidFill>
                <a:prstClr val="white"/>
              </a:solidFill>
            </a:endParaRPr>
          </a:p>
          <a:p>
            <a:r>
              <a:rPr lang="ja-JP" altLang="en-US" sz="2000" dirty="0">
                <a:solidFill>
                  <a:prstClr val="white"/>
                </a:solidFill>
              </a:rPr>
              <a:t>　　　　　　　　　　　　　　　　　　　　　　　　　　　　　　　</a:t>
            </a:r>
            <a:endParaRPr lang="en-US" altLang="ja-JP" sz="2000" dirty="0">
              <a:solidFill>
                <a:prstClr val="white"/>
              </a:solidFill>
            </a:endParaRPr>
          </a:p>
          <a:p>
            <a:r>
              <a:rPr lang="ja-JP" altLang="en-US" sz="2000" dirty="0">
                <a:solidFill>
                  <a:prstClr val="white"/>
                </a:solidFill>
              </a:rPr>
              <a:t>　　　　　　　　　　　　　　　　　　　　　　　　　　　　　　　　　　　　　　　　　　　　　　　　　　　　　　　　　　　　　　　　　　</a:t>
            </a:r>
            <a:endParaRPr lang="en-US" altLang="ja-JP" sz="2000" dirty="0">
              <a:solidFill>
                <a:prstClr val="white"/>
              </a:solidFill>
            </a:endParaRPr>
          </a:p>
          <a:p>
            <a:endParaRPr lang="en-US" altLang="ja-JP" sz="2000" dirty="0">
              <a:solidFill>
                <a:prstClr val="white"/>
              </a:solidFill>
            </a:endParaRPr>
          </a:p>
          <a:p>
            <a:endParaRPr kumimoji="1" lang="ja-JP" altLang="en-US" dirty="0"/>
          </a:p>
        </p:txBody>
      </p:sp>
      <p:sp>
        <p:nvSpPr>
          <p:cNvPr id="4" name="スライド番号プレースホルダー 3">
            <a:extLst>
              <a:ext uri="{FF2B5EF4-FFF2-40B4-BE49-F238E27FC236}">
                <a16:creationId xmlns:a16="http://schemas.microsoft.com/office/drawing/2014/main" id="{CAB16B30-76F1-48B0-9AF1-41236BB86FD7}"/>
              </a:ext>
            </a:extLst>
          </p:cNvPr>
          <p:cNvSpPr>
            <a:spLocks noGrp="1"/>
          </p:cNvSpPr>
          <p:nvPr>
            <p:ph type="sldNum" sz="quarter" idx="12"/>
          </p:nvPr>
        </p:nvSpPr>
        <p:spPr/>
        <p:txBody>
          <a:bodyPr/>
          <a:lstStyle/>
          <a:p>
            <a:pPr>
              <a:defRPr/>
            </a:pPr>
            <a:fld id="{1BF73EC5-EDF2-4E74-BF6C-6E215FBCE645}" type="slidenum">
              <a:rPr lang="ja-JP" altLang="en-US" smtClean="0"/>
              <a:pPr>
                <a:defRPr/>
              </a:pPr>
              <a:t>10</a:t>
            </a:fld>
            <a:endParaRPr lang="ja-JP" altLang="en-US"/>
          </a:p>
        </p:txBody>
      </p:sp>
      <p:graphicFrame>
        <p:nvGraphicFramePr>
          <p:cNvPr id="5" name="表 5">
            <a:extLst>
              <a:ext uri="{FF2B5EF4-FFF2-40B4-BE49-F238E27FC236}">
                <a16:creationId xmlns:a16="http://schemas.microsoft.com/office/drawing/2014/main" id="{5FB2F045-7EA2-4B95-91D0-7DD1E8728DB5}"/>
              </a:ext>
            </a:extLst>
          </p:cNvPr>
          <p:cNvGraphicFramePr>
            <a:graphicFrameLocks noGrp="1"/>
          </p:cNvGraphicFramePr>
          <p:nvPr>
            <p:extLst>
              <p:ext uri="{D42A27DB-BD31-4B8C-83A1-F6EECF244321}">
                <p14:modId xmlns:p14="http://schemas.microsoft.com/office/powerpoint/2010/main" val="3269063017"/>
              </p:ext>
            </p:extLst>
          </p:nvPr>
        </p:nvGraphicFramePr>
        <p:xfrm>
          <a:off x="450454" y="967049"/>
          <a:ext cx="8064896" cy="4213379"/>
        </p:xfrm>
        <a:graphic>
          <a:graphicData uri="http://schemas.openxmlformats.org/drawingml/2006/table">
            <a:tbl>
              <a:tblPr firstRow="1" bandRow="1">
                <a:tableStyleId>{E8B1032C-EA38-4F05-BA0D-38AFFFC7BED3}</a:tableStyleId>
              </a:tblPr>
              <a:tblGrid>
                <a:gridCol w="2393354">
                  <a:extLst>
                    <a:ext uri="{9D8B030D-6E8A-4147-A177-3AD203B41FA5}">
                      <a16:colId xmlns:a16="http://schemas.microsoft.com/office/drawing/2014/main" val="4085250240"/>
                    </a:ext>
                  </a:extLst>
                </a:gridCol>
                <a:gridCol w="2592288">
                  <a:extLst>
                    <a:ext uri="{9D8B030D-6E8A-4147-A177-3AD203B41FA5}">
                      <a16:colId xmlns:a16="http://schemas.microsoft.com/office/drawing/2014/main" val="4007740750"/>
                    </a:ext>
                  </a:extLst>
                </a:gridCol>
                <a:gridCol w="1224136">
                  <a:extLst>
                    <a:ext uri="{9D8B030D-6E8A-4147-A177-3AD203B41FA5}">
                      <a16:colId xmlns:a16="http://schemas.microsoft.com/office/drawing/2014/main" val="2279937048"/>
                    </a:ext>
                  </a:extLst>
                </a:gridCol>
                <a:gridCol w="1855118">
                  <a:extLst>
                    <a:ext uri="{9D8B030D-6E8A-4147-A177-3AD203B41FA5}">
                      <a16:colId xmlns:a16="http://schemas.microsoft.com/office/drawing/2014/main" val="101136306"/>
                    </a:ext>
                  </a:extLst>
                </a:gridCol>
              </a:tblGrid>
              <a:tr h="771614">
                <a:tc>
                  <a:txBody>
                    <a:bodyPr/>
                    <a:lstStyle/>
                    <a:p>
                      <a:pPr algn="ctr"/>
                      <a:r>
                        <a:rPr kumimoji="1" lang="ja-JP" altLang="en-US" sz="1800" spc="-150" dirty="0"/>
                        <a:t>知事処分</a:t>
                      </a:r>
                      <a:endParaRPr kumimoji="1" lang="ja-JP" altLang="en-US" sz="1800" b="0" spc="-150" dirty="0">
                        <a:solidFill>
                          <a:schemeClr val="tx1"/>
                        </a:solidFill>
                      </a:endParaRPr>
                    </a:p>
                  </a:txBody>
                  <a:tcPr anchor="ctr"/>
                </a:tc>
                <a:tc>
                  <a:txBody>
                    <a:bodyPr/>
                    <a:lstStyle/>
                    <a:p>
                      <a:pPr algn="ctr"/>
                      <a:r>
                        <a:rPr kumimoji="1" lang="ja-JP" altLang="en-US" sz="1800" spc="-150" dirty="0"/>
                        <a:t>会長処分</a:t>
                      </a:r>
                      <a:endParaRPr kumimoji="1" lang="ja-JP" altLang="en-US" sz="1800" b="0" spc="-150" dirty="0">
                        <a:solidFill>
                          <a:schemeClr val="tx1"/>
                        </a:solidFill>
                      </a:endParaRPr>
                    </a:p>
                  </a:txBody>
                  <a:tcPr anchor="ctr"/>
                </a:tc>
                <a:tc>
                  <a:txBody>
                    <a:bodyPr/>
                    <a:lstStyle/>
                    <a:p>
                      <a:pPr algn="ctr"/>
                      <a:r>
                        <a:rPr kumimoji="1" lang="ja-JP" altLang="en-US" sz="1800" spc="-150" dirty="0"/>
                        <a:t>知事への</a:t>
                      </a:r>
                      <a:endParaRPr kumimoji="1" lang="en-US" altLang="ja-JP" sz="1800" spc="-150" dirty="0"/>
                    </a:p>
                    <a:p>
                      <a:pPr algn="ctr"/>
                      <a:r>
                        <a:rPr kumimoji="1" lang="ja-JP" altLang="en-US" sz="1800" spc="-150" dirty="0"/>
                        <a:t>措置要求</a:t>
                      </a:r>
                      <a:endParaRPr kumimoji="1" lang="ja-JP" altLang="en-US" sz="1800" b="0" spc="-150" dirty="0">
                        <a:solidFill>
                          <a:schemeClr val="tx1"/>
                        </a:solidFill>
                      </a:endParaRPr>
                    </a:p>
                  </a:txBody>
                  <a:tcPr anchor="ctr"/>
                </a:tc>
                <a:tc>
                  <a:txBody>
                    <a:bodyPr/>
                    <a:lstStyle/>
                    <a:p>
                      <a:pPr algn="ctr"/>
                      <a:r>
                        <a:rPr kumimoji="1" lang="ja-JP" altLang="en-US" sz="1800" spc="-150" dirty="0"/>
                        <a:t>備考</a:t>
                      </a:r>
                      <a:endParaRPr kumimoji="1" lang="ja-JP" altLang="en-US" sz="1800" b="0" spc="-150" dirty="0">
                        <a:solidFill>
                          <a:schemeClr val="tx1"/>
                        </a:solidFill>
                      </a:endParaRPr>
                    </a:p>
                  </a:txBody>
                  <a:tcPr anchor="ctr"/>
                </a:tc>
                <a:extLst>
                  <a:ext uri="{0D108BD9-81ED-4DB2-BD59-A6C34878D82A}">
                    <a16:rowId xmlns:a16="http://schemas.microsoft.com/office/drawing/2014/main" val="2206416907"/>
                  </a:ext>
                </a:extLst>
              </a:tr>
              <a:tr h="2468745">
                <a:tc>
                  <a:txBody>
                    <a:bodyPr/>
                    <a:lstStyle/>
                    <a:p>
                      <a:pPr algn="r"/>
                      <a:r>
                        <a:rPr kumimoji="1" lang="ja-JP" altLang="en-US" sz="1800" spc="-150" dirty="0"/>
                        <a:t>    戒告　　  　　   ２２件　　　　　　     　  （ ２ ）</a:t>
                      </a:r>
                      <a:endParaRPr kumimoji="1" lang="en-US" altLang="ja-JP" sz="1800" spc="-150" dirty="0"/>
                    </a:p>
                    <a:p>
                      <a:pPr algn="r"/>
                      <a:r>
                        <a:rPr kumimoji="1" lang="ja-JP" altLang="en-US" sz="1800" spc="-150" dirty="0"/>
                        <a:t>業務の停止　１０２件</a:t>
                      </a:r>
                      <a:r>
                        <a:rPr kumimoji="1" lang="en-US" altLang="ja-JP" sz="1800" spc="-150" dirty="0"/>
                        <a:t>       </a:t>
                      </a:r>
                      <a:r>
                        <a:rPr kumimoji="1" lang="ja-JP" altLang="en-US" sz="1800" spc="-150" dirty="0"/>
                        <a:t>　　　　　　　</a:t>
                      </a:r>
                      <a:endParaRPr kumimoji="1" lang="en-US" altLang="ja-JP" sz="1800" spc="-150" dirty="0"/>
                    </a:p>
                    <a:p>
                      <a:pPr algn="r"/>
                      <a:r>
                        <a:rPr kumimoji="1" lang="ja-JP" altLang="en-US" sz="1800" spc="-150" dirty="0"/>
                        <a:t>　　　　　（ ５ ）</a:t>
                      </a:r>
                      <a:endParaRPr kumimoji="1" lang="en-US" altLang="ja-JP" sz="1800" spc="-150" dirty="0"/>
                    </a:p>
                    <a:p>
                      <a:pPr algn="r"/>
                      <a:r>
                        <a:rPr kumimoji="1" lang="ja-JP" altLang="en-US" sz="1800" spc="-150" dirty="0"/>
                        <a:t>   業務の禁止　      １７件　　　　　　（ １ ）</a:t>
                      </a:r>
                      <a:endParaRPr kumimoji="1" lang="en-US" altLang="ja-JP" sz="1800" spc="-150" dirty="0"/>
                    </a:p>
                    <a:p>
                      <a:pPr algn="ctr"/>
                      <a:endParaRPr kumimoji="1" lang="ja-JP" altLang="en-US" sz="1800" b="0" spc="-150" dirty="0">
                        <a:solidFill>
                          <a:schemeClr val="tx1"/>
                        </a:solidFill>
                      </a:endParaRPr>
                    </a:p>
                  </a:txBody>
                  <a:tcPr>
                    <a:noFill/>
                  </a:tcPr>
                </a:tc>
                <a:tc>
                  <a:txBody>
                    <a:bodyPr/>
                    <a:lstStyle/>
                    <a:p>
                      <a:r>
                        <a:rPr kumimoji="1" lang="ja-JP" altLang="en-US" sz="1800" spc="-150" dirty="0"/>
                        <a:t>訓告　　　　　　６０件</a:t>
                      </a:r>
                      <a:endParaRPr kumimoji="1" lang="en-US" altLang="ja-JP" sz="1800" spc="-150" dirty="0"/>
                    </a:p>
                    <a:p>
                      <a:r>
                        <a:rPr kumimoji="1" lang="ja-JP" altLang="en-US" sz="1800" spc="-150" dirty="0"/>
                        <a:t>　　　　　　　　（ ２ ）</a:t>
                      </a:r>
                      <a:endParaRPr kumimoji="1" lang="en-US" altLang="ja-JP" sz="1800" spc="-150" dirty="0"/>
                    </a:p>
                    <a:p>
                      <a:r>
                        <a:rPr kumimoji="1" lang="ja-JP" altLang="en-US" sz="1800" spc="-150" dirty="0"/>
                        <a:t>会員権の停止　２２６件</a:t>
                      </a:r>
                      <a:endParaRPr kumimoji="1" lang="en-US" altLang="ja-JP" sz="1800" spc="-150" dirty="0"/>
                    </a:p>
                    <a:p>
                      <a:r>
                        <a:rPr kumimoji="1" lang="ja-JP" altLang="en-US" sz="1800" spc="-150" dirty="0"/>
                        <a:t>　　　　　　　　（ ２ ）</a:t>
                      </a:r>
                      <a:endParaRPr kumimoji="1" lang="en-US" altLang="ja-JP" sz="1800" spc="-150" dirty="0"/>
                    </a:p>
                    <a:p>
                      <a:r>
                        <a:rPr kumimoji="1" lang="ja-JP" altLang="en-US" sz="1800" spc="-150" dirty="0"/>
                        <a:t>廃業勧告　　　１４９件</a:t>
                      </a:r>
                      <a:endParaRPr kumimoji="1" lang="en-US" altLang="ja-JP" sz="1800" spc="-150" dirty="0"/>
                    </a:p>
                    <a:p>
                      <a:r>
                        <a:rPr kumimoji="1" lang="ja-JP" altLang="en-US" sz="1800" spc="-150" dirty="0"/>
                        <a:t>　　　　　　　　（ １ ）</a:t>
                      </a:r>
                      <a:endParaRPr kumimoji="1" lang="en-US" altLang="ja-JP" sz="1800" spc="-150" dirty="0"/>
                    </a:p>
                    <a:p>
                      <a:r>
                        <a:rPr kumimoji="1" lang="ja-JP" altLang="en-US" sz="1800" spc="-150" dirty="0"/>
                        <a:t>戒告　　　　　　　 ２件</a:t>
                      </a:r>
                      <a:endParaRPr kumimoji="1" lang="en-US" altLang="ja-JP" sz="1800" spc="-150" dirty="0"/>
                    </a:p>
                    <a:p>
                      <a:r>
                        <a:rPr kumimoji="1" lang="ja-JP" altLang="en-US" sz="1800" spc="-150" dirty="0"/>
                        <a:t>　　　　　　　　（ ０ ）</a:t>
                      </a:r>
                      <a:endParaRPr kumimoji="1" lang="ja-JP" altLang="en-US" sz="1800" b="0" spc="-150" dirty="0">
                        <a:solidFill>
                          <a:schemeClr val="tx1"/>
                        </a:solidFill>
                      </a:endParaRPr>
                    </a:p>
                  </a:txBody>
                  <a:tcPr>
                    <a:noFill/>
                  </a:tcPr>
                </a:tc>
                <a:tc>
                  <a:txBody>
                    <a:bodyPr/>
                    <a:lstStyle/>
                    <a:p>
                      <a:pPr algn="ctr"/>
                      <a:r>
                        <a:rPr kumimoji="1" lang="ja-JP" altLang="en-US" sz="1800" spc="-150" dirty="0"/>
                        <a:t>１９件</a:t>
                      </a:r>
                      <a:endParaRPr kumimoji="1" lang="en-US" altLang="ja-JP" sz="1800" spc="-150" dirty="0"/>
                    </a:p>
                    <a:p>
                      <a:r>
                        <a:rPr kumimoji="1" lang="ja-JP" altLang="en-US" sz="1800" spc="-150" dirty="0"/>
                        <a:t>　（ ０ ）</a:t>
                      </a:r>
                      <a:endParaRPr kumimoji="1" lang="ja-JP" altLang="en-US" sz="1800" b="0" spc="-150" dirty="0">
                        <a:solidFill>
                          <a:schemeClr val="tx1"/>
                        </a:solidFill>
                      </a:endParaRPr>
                    </a:p>
                  </a:txBody>
                  <a:tcPr anchor="ctr">
                    <a:noFill/>
                  </a:tcPr>
                </a:tc>
                <a:tc>
                  <a:txBody>
                    <a:bodyPr/>
                    <a:lstStyle/>
                    <a:p>
                      <a:pPr algn="ctr"/>
                      <a:endParaRPr kumimoji="1" lang="en-US" altLang="ja-JP" sz="1800" spc="-150" dirty="0"/>
                    </a:p>
                    <a:p>
                      <a:pPr algn="ctr"/>
                      <a:endParaRPr kumimoji="1" lang="en-US" altLang="ja-JP" sz="1800" spc="-150" dirty="0"/>
                    </a:p>
                    <a:p>
                      <a:pPr algn="ctr"/>
                      <a:endParaRPr kumimoji="1" lang="en-US" altLang="ja-JP" sz="1800" spc="-150" dirty="0"/>
                    </a:p>
                    <a:p>
                      <a:pPr algn="ctr"/>
                      <a:endParaRPr kumimoji="1" lang="en-US" altLang="ja-JP" sz="1800" spc="-150" dirty="0"/>
                    </a:p>
                    <a:p>
                      <a:pPr algn="ctr"/>
                      <a:endParaRPr kumimoji="1" lang="en-US" altLang="ja-JP" sz="1800" spc="-150" dirty="0"/>
                    </a:p>
                    <a:p>
                      <a:pPr algn="ctr"/>
                      <a:r>
                        <a:rPr kumimoji="1" lang="ja-JP" altLang="en-US" sz="1800" spc="-150" dirty="0"/>
                        <a:t>うち会費滞納</a:t>
                      </a:r>
                      <a:endParaRPr kumimoji="1" lang="en-US" altLang="ja-JP" sz="1800" spc="-150" dirty="0"/>
                    </a:p>
                    <a:p>
                      <a:r>
                        <a:rPr kumimoji="1" lang="ja-JP" altLang="en-US" sz="1800" spc="-150" dirty="0"/>
                        <a:t>　　             ６７件</a:t>
                      </a:r>
                      <a:endParaRPr kumimoji="1" lang="en-US" altLang="ja-JP" sz="1800" spc="-150" dirty="0"/>
                    </a:p>
                    <a:p>
                      <a:r>
                        <a:rPr kumimoji="1" lang="ja-JP" altLang="en-US" sz="1800" spc="-150" dirty="0"/>
                        <a:t>　     　      （ ０ ）</a:t>
                      </a:r>
                      <a:endParaRPr kumimoji="1" lang="ja-JP" altLang="en-US" sz="1800" b="0" spc="-150" dirty="0">
                        <a:solidFill>
                          <a:schemeClr val="tx1"/>
                        </a:solidFill>
                      </a:endParaRPr>
                    </a:p>
                  </a:txBody>
                  <a:tcPr anchor="ctr">
                    <a:noFill/>
                  </a:tcPr>
                </a:tc>
                <a:extLst>
                  <a:ext uri="{0D108BD9-81ED-4DB2-BD59-A6C34878D82A}">
                    <a16:rowId xmlns:a16="http://schemas.microsoft.com/office/drawing/2014/main" val="2285849780"/>
                  </a:ext>
                </a:extLst>
              </a:tr>
              <a:tr h="973020">
                <a:tc>
                  <a:txBody>
                    <a:bodyPr/>
                    <a:lstStyle/>
                    <a:p>
                      <a:pPr algn="ctr"/>
                      <a:r>
                        <a:rPr kumimoji="1" lang="ja-JP" altLang="en-US" sz="1800" u="none" strike="noStrike" kern="1200" cap="none" spc="-150" normalizeH="0" baseline="0" noProof="0" dirty="0">
                          <a:ln>
                            <a:noFill/>
                          </a:ln>
                          <a:effectLst/>
                          <a:uLnTx/>
                          <a:uFillTx/>
                        </a:rPr>
                        <a:t>１４１件</a:t>
                      </a:r>
                      <a:endParaRPr kumimoji="1" lang="en-US" altLang="ja-JP" sz="1800" u="none" strike="noStrike" kern="1200" cap="none" spc="-150" normalizeH="0" baseline="0" noProof="0" dirty="0">
                        <a:ln>
                          <a:noFill/>
                        </a:ln>
                        <a:effectLst/>
                        <a:uLnTx/>
                        <a:uFillTx/>
                      </a:endParaRPr>
                    </a:p>
                    <a:p>
                      <a:r>
                        <a:rPr kumimoji="1" lang="en-US" altLang="ja-JP" sz="1800" u="none" strike="noStrike" kern="1200" cap="none" spc="-150" normalizeH="0" baseline="0" noProof="0" dirty="0">
                          <a:ln>
                            <a:noFill/>
                          </a:ln>
                          <a:effectLst/>
                          <a:uLnTx/>
                          <a:uFillTx/>
                        </a:rPr>
                        <a:t>   </a:t>
                      </a:r>
                      <a:r>
                        <a:rPr kumimoji="1" lang="ja-JP" altLang="en-US" sz="1800" u="none" strike="noStrike" kern="1200" cap="none" spc="-150" normalizeH="0" baseline="0" noProof="0" dirty="0">
                          <a:ln>
                            <a:noFill/>
                          </a:ln>
                          <a:effectLst/>
                          <a:uLnTx/>
                          <a:uFillTx/>
                        </a:rPr>
                        <a:t>　</a:t>
                      </a:r>
                      <a:r>
                        <a:rPr kumimoji="1" lang="en-US" altLang="ja-JP" sz="1800" u="none" strike="noStrike" kern="1200" cap="none" spc="-150" normalizeH="0" baseline="0" noProof="0">
                          <a:ln>
                            <a:noFill/>
                          </a:ln>
                          <a:effectLst/>
                          <a:uLnTx/>
                          <a:uFillTx/>
                        </a:rPr>
                        <a:t>            </a:t>
                      </a:r>
                      <a:r>
                        <a:rPr kumimoji="1" lang="ja-JP" altLang="en-US" sz="1800" u="none" strike="noStrike" kern="1200" cap="none" spc="-150" normalizeH="0" baseline="0" noProof="0" dirty="0">
                          <a:ln>
                            <a:noFill/>
                          </a:ln>
                          <a:effectLst/>
                          <a:uLnTx/>
                          <a:uFillTx/>
                        </a:rPr>
                        <a:t>（８ ）</a:t>
                      </a:r>
                      <a:r>
                        <a:rPr kumimoji="1" lang="ja-JP" altLang="en-US" sz="1800" spc="-150" dirty="0"/>
                        <a:t>　　　　　</a:t>
                      </a:r>
                      <a:endParaRPr kumimoji="1" lang="ja-JP" altLang="en-US" sz="1800" b="0" spc="-150" dirty="0">
                        <a:solidFill>
                          <a:schemeClr val="tx1"/>
                        </a:solidFill>
                      </a:endParaRPr>
                    </a:p>
                  </a:txBody>
                  <a:tcPr anchor="ctr"/>
                </a:tc>
                <a:tc>
                  <a:txBody>
                    <a:bodyPr/>
                    <a:lstStyle/>
                    <a:p>
                      <a:pPr algn="ctr"/>
                      <a:r>
                        <a:rPr kumimoji="1" lang="ja-JP" altLang="en-US" sz="1800" spc="-150" dirty="0"/>
                        <a:t>４３５件</a:t>
                      </a:r>
                      <a:endParaRPr kumimoji="1" lang="en-US" altLang="ja-JP" sz="1800" spc="-150" dirty="0"/>
                    </a:p>
                    <a:p>
                      <a:r>
                        <a:rPr kumimoji="1" lang="ja-JP" altLang="en-US" sz="1800" spc="-150" dirty="0"/>
                        <a:t>　　　     （ ５ ）</a:t>
                      </a:r>
                      <a:endParaRPr kumimoji="1" lang="ja-JP" altLang="en-US" sz="1800" b="0" spc="-15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u="none" strike="noStrike" kern="1200" cap="none" spc="-150" normalizeH="0" baseline="0" noProof="0" dirty="0">
                          <a:ln>
                            <a:noFill/>
                          </a:ln>
                          <a:effectLst/>
                          <a:uLnTx/>
                          <a:uFillTx/>
                        </a:rPr>
                        <a:t>１９件</a:t>
                      </a:r>
                      <a:endParaRPr kumimoji="1" lang="en-US" altLang="ja-JP" sz="1800" u="none" strike="noStrike" kern="1200" cap="none" spc="-150" normalizeH="0" baseline="0" noProof="0" dirty="0">
                        <a:ln>
                          <a:noFill/>
                        </a:ln>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u="none" strike="noStrike" kern="1200" cap="none" spc="-150" normalizeH="0" baseline="0" noProof="0" dirty="0">
                          <a:ln>
                            <a:noFill/>
                          </a:ln>
                          <a:effectLst/>
                          <a:uLnTx/>
                          <a:uFillTx/>
                        </a:rPr>
                        <a:t>       </a:t>
                      </a:r>
                      <a:r>
                        <a:rPr kumimoji="1" lang="ja-JP" altLang="en-US" sz="1800" u="none" strike="noStrike" kern="1200" cap="none" spc="-150" normalizeH="0" baseline="0" noProof="0" dirty="0">
                          <a:ln>
                            <a:noFill/>
                          </a:ln>
                          <a:effectLst/>
                          <a:uLnTx/>
                          <a:uFillTx/>
                        </a:rPr>
                        <a:t>（ ０ ）</a:t>
                      </a:r>
                      <a:endParaRPr kumimoji="1" lang="ja-JP" altLang="en-US" sz="1800" b="0" spc="-150" dirty="0">
                        <a:solidFill>
                          <a:schemeClr val="tx1"/>
                        </a:solidFill>
                      </a:endParaRPr>
                    </a:p>
                  </a:txBody>
                  <a:tcPr anchor="ctr"/>
                </a:tc>
                <a:tc>
                  <a:txBody>
                    <a:bodyPr/>
                    <a:lstStyle/>
                    <a:p>
                      <a:pPr algn="l"/>
                      <a:r>
                        <a:rPr kumimoji="1" lang="ja-JP" altLang="en-US" sz="1800" spc="-150" dirty="0"/>
                        <a:t>     合計 ５７６件　</a:t>
                      </a:r>
                      <a:endParaRPr kumimoji="1" lang="ja-JP" altLang="en-US" sz="1800" b="0" spc="-150" dirty="0">
                        <a:solidFill>
                          <a:schemeClr val="tx1"/>
                        </a:solidFill>
                      </a:endParaRPr>
                    </a:p>
                  </a:txBody>
                  <a:tcPr anchor="ctr"/>
                </a:tc>
                <a:extLst>
                  <a:ext uri="{0D108BD9-81ED-4DB2-BD59-A6C34878D82A}">
                    <a16:rowId xmlns:a16="http://schemas.microsoft.com/office/drawing/2014/main" val="1507797905"/>
                  </a:ext>
                </a:extLst>
              </a:tr>
            </a:tbl>
          </a:graphicData>
        </a:graphic>
      </p:graphicFrame>
      <p:sp>
        <p:nvSpPr>
          <p:cNvPr id="2" name="テキスト ボックス 1">
            <a:extLst>
              <a:ext uri="{FF2B5EF4-FFF2-40B4-BE49-F238E27FC236}">
                <a16:creationId xmlns:a16="http://schemas.microsoft.com/office/drawing/2014/main" id="{2BDC02C4-0D44-45B9-9826-4AA93BC2D521}"/>
              </a:ext>
            </a:extLst>
          </p:cNvPr>
          <p:cNvSpPr txBox="1"/>
          <p:nvPr/>
        </p:nvSpPr>
        <p:spPr>
          <a:xfrm>
            <a:off x="611560" y="5445224"/>
            <a:ext cx="8064896" cy="923330"/>
          </a:xfrm>
          <a:prstGeom prst="rect">
            <a:avLst/>
          </a:prstGeom>
          <a:noFill/>
        </p:spPr>
        <p:txBody>
          <a:bodyPr wrap="square" rtlCol="0">
            <a:spAutoFit/>
          </a:bodyPr>
          <a:lstStyle/>
          <a:p>
            <a:r>
              <a:rPr kumimoji="1" lang="ja-JP" altLang="en-US" dirty="0"/>
              <a:t>（　）内は愛知県の件数　Ｒ３年１０月１日現在</a:t>
            </a:r>
            <a:endParaRPr kumimoji="1" lang="en-US" altLang="ja-JP" dirty="0"/>
          </a:p>
          <a:p>
            <a:r>
              <a:rPr kumimoji="1" lang="ja-JP" altLang="en-US" dirty="0"/>
              <a:t>全国の行政書士　５０，４２８人　　　愛知県の行政書士　３，１６６人</a:t>
            </a:r>
            <a:endParaRPr kumimoji="1" lang="en-US" altLang="ja-JP" dirty="0"/>
          </a:p>
          <a:p>
            <a:r>
              <a:rPr kumimoji="1" lang="ja-JP" altLang="en-US" dirty="0"/>
              <a:t>　　　　　　　  （法人 ８９２人）　                       　　　　  </a:t>
            </a: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（法人 ５９人）　　　　　　　　</a:t>
            </a:r>
            <a:r>
              <a:rPr kumimoji="1" lang="ja-JP" altLang="en-US" dirty="0"/>
              <a:t>　　　　　　　</a:t>
            </a:r>
            <a:endParaRPr kumimoji="1" lang="en-US" altLang="ja-JP" dirty="0"/>
          </a:p>
        </p:txBody>
      </p:sp>
    </p:spTree>
    <p:extLst>
      <p:ext uri="{BB962C8B-B14F-4D97-AF65-F5344CB8AC3E}">
        <p14:creationId xmlns:p14="http://schemas.microsoft.com/office/powerpoint/2010/main" val="473124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0AD4845-61AE-42EC-B8BF-5CFA79B2B1FF}"/>
              </a:ext>
            </a:extLst>
          </p:cNvPr>
          <p:cNvSpPr>
            <a:spLocks noGrp="1"/>
          </p:cNvSpPr>
          <p:nvPr>
            <p:ph type="body" idx="1"/>
          </p:nvPr>
        </p:nvSpPr>
        <p:spPr>
          <a:xfrm>
            <a:off x="464234" y="476672"/>
            <a:ext cx="8363272" cy="6120680"/>
          </a:xfrm>
          <a:noFill/>
        </p:spPr>
        <p:txBody>
          <a:bodyPr>
            <a:normAutofit fontScale="47500" lnSpcReduction="20000"/>
          </a:bodyPr>
          <a:lstStyle/>
          <a:p>
            <a:pPr lvl="0">
              <a:spcBef>
                <a:spcPts val="0"/>
              </a:spcBef>
              <a:buClrTx/>
              <a:buSzTx/>
              <a:defRPr/>
            </a:pPr>
            <a:r>
              <a:rPr lang="ja-JP" altLang="en-US" sz="4500" dirty="0"/>
              <a:t>（</a:t>
            </a:r>
            <a:r>
              <a:rPr lang="en-US" altLang="ja-JP" sz="4500" dirty="0">
                <a:latin typeface="+mn-ea"/>
              </a:rPr>
              <a:t>5-1</a:t>
            </a:r>
            <a:r>
              <a:rPr lang="ja-JP" altLang="en-US" sz="4500" dirty="0"/>
              <a:t>）行政書士法の根拠条文</a:t>
            </a:r>
            <a:endParaRPr lang="en-US" altLang="ja-JP" sz="4500" dirty="0"/>
          </a:p>
          <a:p>
            <a:pPr lvl="0">
              <a:buClr>
                <a:srgbClr val="0BD0D9"/>
              </a:buClr>
            </a:pPr>
            <a:r>
              <a:rPr lang="ja-JP" altLang="en-US" sz="3200" dirty="0"/>
              <a:t> （行政書士の責務）</a:t>
            </a:r>
            <a:endParaRPr lang="en-US" altLang="ja-JP" sz="3200" dirty="0"/>
          </a:p>
          <a:p>
            <a:pPr lvl="0">
              <a:buClr>
                <a:srgbClr val="0BD0D9"/>
              </a:buClr>
            </a:pPr>
            <a:r>
              <a:rPr lang="ja-JP" altLang="en-US" sz="3200" dirty="0"/>
              <a:t>第１０条　行政書士は、誠実にその業務を行なうとともに、行政書士の信用又は</a:t>
            </a:r>
            <a:endParaRPr lang="en-US" altLang="ja-JP" sz="3200" dirty="0"/>
          </a:p>
          <a:p>
            <a:pPr lvl="0">
              <a:buClr>
                <a:srgbClr val="0BD0D9"/>
              </a:buClr>
            </a:pPr>
            <a:r>
              <a:rPr lang="ja-JP" altLang="en-US" sz="3200" dirty="0"/>
              <a:t>　品位を害するような行為をしてはならない。</a:t>
            </a:r>
            <a:endParaRPr lang="en-US" altLang="ja-JP" sz="3200" dirty="0"/>
          </a:p>
          <a:p>
            <a:pPr lvl="0">
              <a:buClr>
                <a:srgbClr val="0BD0D9"/>
              </a:buClr>
            </a:pPr>
            <a:r>
              <a:rPr lang="ja-JP" altLang="en-US" sz="3200" dirty="0"/>
              <a:t> （会則の遵守義務）</a:t>
            </a:r>
            <a:endParaRPr lang="en-US" altLang="ja-JP" sz="3200" dirty="0"/>
          </a:p>
          <a:p>
            <a:pPr lvl="0">
              <a:buClr>
                <a:srgbClr val="0BD0D9"/>
              </a:buClr>
            </a:pPr>
            <a:r>
              <a:rPr lang="ja-JP" altLang="en-US" sz="3200" dirty="0"/>
              <a:t>第１３条　行政書士は、その所属する行政書士会及び日本行政書士会連合会</a:t>
            </a:r>
            <a:endParaRPr lang="en-US" altLang="ja-JP" sz="3200" dirty="0"/>
          </a:p>
          <a:p>
            <a:pPr lvl="0">
              <a:buClr>
                <a:srgbClr val="0BD0D9"/>
              </a:buClr>
            </a:pPr>
            <a:r>
              <a:rPr lang="ja-JP" altLang="en-US" sz="3200" dirty="0"/>
              <a:t>　の会則を守らなければならない。</a:t>
            </a:r>
            <a:endParaRPr lang="en-US" altLang="ja-JP" sz="3200" dirty="0"/>
          </a:p>
          <a:p>
            <a:pPr lvl="0">
              <a:buClr>
                <a:srgbClr val="0BD0D9"/>
              </a:buClr>
            </a:pPr>
            <a:r>
              <a:rPr lang="en-US" altLang="ja-JP" sz="3200" dirty="0"/>
              <a:t> </a:t>
            </a:r>
            <a:r>
              <a:rPr lang="ja-JP" altLang="en-US" sz="3200" dirty="0"/>
              <a:t>（秘密を守る義務）</a:t>
            </a:r>
            <a:endParaRPr lang="en-US" altLang="ja-JP" sz="3200" dirty="0"/>
          </a:p>
          <a:p>
            <a:pPr lvl="0">
              <a:buClr>
                <a:srgbClr val="0BD0D9"/>
              </a:buClr>
            </a:pPr>
            <a:r>
              <a:rPr lang="ja-JP" altLang="en-US" sz="3200" dirty="0"/>
              <a:t>第１２条　行政書士は、正当な理由がなく、その業務上取り扱った事項について</a:t>
            </a:r>
            <a:endParaRPr lang="en-US" altLang="ja-JP" sz="3200" dirty="0"/>
          </a:p>
          <a:p>
            <a:pPr lvl="0">
              <a:buClr>
                <a:srgbClr val="0BD0D9"/>
              </a:buClr>
            </a:pPr>
            <a:r>
              <a:rPr lang="ja-JP" altLang="en-US" sz="3200" dirty="0"/>
              <a:t>　知り得た秘密を漏らしてはならない。行政書士でなくなった後も、また同様と</a:t>
            </a:r>
            <a:endParaRPr lang="en-US" altLang="ja-JP" sz="3200" dirty="0"/>
          </a:p>
          <a:p>
            <a:pPr lvl="0">
              <a:buClr>
                <a:srgbClr val="0BD0D9"/>
              </a:buClr>
            </a:pPr>
            <a:r>
              <a:rPr lang="ja-JP" altLang="en-US" sz="3200" dirty="0"/>
              <a:t>　する。</a:t>
            </a:r>
            <a:endParaRPr lang="en-US" altLang="ja-JP" sz="3200" dirty="0"/>
          </a:p>
          <a:p>
            <a:pPr lvl="0">
              <a:buClr>
                <a:srgbClr val="0BD0D9"/>
              </a:buClr>
            </a:pPr>
            <a:r>
              <a:rPr lang="en-US" altLang="ja-JP" sz="3200" dirty="0"/>
              <a:t> </a:t>
            </a:r>
            <a:r>
              <a:rPr lang="ja-JP" altLang="en-US" sz="3200" dirty="0"/>
              <a:t>（行政書士の使用人等の秘密を守る義務）</a:t>
            </a:r>
            <a:endParaRPr lang="en-US" altLang="ja-JP" sz="3200" dirty="0"/>
          </a:p>
          <a:p>
            <a:pPr lvl="0">
              <a:buClr>
                <a:srgbClr val="0BD0D9"/>
              </a:buClr>
            </a:pPr>
            <a:r>
              <a:rPr lang="ja-JP" altLang="en-US" sz="3200" dirty="0"/>
              <a:t>第１９条の３　行政書士又は行政書士法人の使用人その他の従業員は、正当</a:t>
            </a:r>
            <a:endParaRPr lang="en-US" altLang="ja-JP" sz="3200" dirty="0"/>
          </a:p>
          <a:p>
            <a:pPr lvl="0">
              <a:buClr>
                <a:srgbClr val="0BD0D9"/>
              </a:buClr>
            </a:pPr>
            <a:r>
              <a:rPr lang="ja-JP" altLang="en-US" sz="3200" dirty="0"/>
              <a:t>　な理由がなく、その業務上取り扱った事項について知り得た秘密を漏らしては</a:t>
            </a:r>
            <a:endParaRPr lang="en-US" altLang="ja-JP" sz="3200" dirty="0"/>
          </a:p>
          <a:p>
            <a:pPr lvl="0">
              <a:buClr>
                <a:srgbClr val="0BD0D9"/>
              </a:buClr>
            </a:pPr>
            <a:r>
              <a:rPr lang="ja-JP" altLang="en-US" sz="3200" dirty="0"/>
              <a:t>　ならない。行政書士又は行政書士法人の使用人その他の従業員でなくなっ</a:t>
            </a:r>
            <a:endParaRPr lang="en-US" altLang="ja-JP" sz="3200" dirty="0"/>
          </a:p>
          <a:p>
            <a:pPr lvl="0">
              <a:buClr>
                <a:srgbClr val="0BD0D9"/>
              </a:buClr>
            </a:pPr>
            <a:r>
              <a:rPr lang="ja-JP" altLang="en-US" sz="3200" dirty="0"/>
              <a:t>　た後も、同様とする。</a:t>
            </a:r>
            <a:endParaRPr lang="en-US" altLang="ja-JP" sz="3200" dirty="0"/>
          </a:p>
          <a:p>
            <a:pPr lvl="0">
              <a:buClr>
                <a:srgbClr val="0BD0D9"/>
              </a:buClr>
            </a:pPr>
            <a:r>
              <a:rPr lang="ja-JP" altLang="en-US" sz="3200" dirty="0"/>
              <a:t>第２２条　第１２条又は第１９条の３の規定に違反した者は、１年以下の懲役又は</a:t>
            </a:r>
            <a:endParaRPr lang="en-US" altLang="ja-JP" sz="3200" dirty="0"/>
          </a:p>
          <a:p>
            <a:pPr lvl="0">
              <a:buClr>
                <a:srgbClr val="0BD0D9"/>
              </a:buClr>
            </a:pPr>
            <a:r>
              <a:rPr lang="ja-JP" altLang="en-US" sz="3200" dirty="0"/>
              <a:t>　１００万円以下の罰金に処する。</a:t>
            </a:r>
            <a:endParaRPr lang="en-US" altLang="ja-JP" sz="3200" dirty="0"/>
          </a:p>
          <a:p>
            <a:pPr lvl="0">
              <a:buClr>
                <a:srgbClr val="0BD0D9"/>
              </a:buClr>
            </a:pPr>
            <a:r>
              <a:rPr lang="ja-JP" altLang="en-US" sz="3200" dirty="0"/>
              <a:t>２　前項の罪は、告訴がなければ公訴を提起することができない。</a:t>
            </a:r>
            <a:endParaRPr lang="en-US" altLang="ja-JP" sz="3200" dirty="0"/>
          </a:p>
          <a:p>
            <a:pPr lvl="0">
              <a:buClr>
                <a:srgbClr val="0BD0D9"/>
              </a:buClr>
            </a:pPr>
            <a:endParaRPr lang="ja-JP" altLang="en-US" sz="2600" dirty="0"/>
          </a:p>
          <a:p>
            <a:endParaRPr kumimoji="1" lang="ja-JP" altLang="en-US" dirty="0"/>
          </a:p>
        </p:txBody>
      </p:sp>
      <p:sp>
        <p:nvSpPr>
          <p:cNvPr id="4" name="スライド番号プレースホルダー 3">
            <a:extLst>
              <a:ext uri="{FF2B5EF4-FFF2-40B4-BE49-F238E27FC236}">
                <a16:creationId xmlns:a16="http://schemas.microsoft.com/office/drawing/2014/main" id="{5B5A6226-A55E-4808-9A99-10E6C7B6191E}"/>
              </a:ext>
            </a:extLst>
          </p:cNvPr>
          <p:cNvSpPr>
            <a:spLocks noGrp="1"/>
          </p:cNvSpPr>
          <p:nvPr>
            <p:ph type="sldNum" sz="quarter" idx="12"/>
          </p:nvPr>
        </p:nvSpPr>
        <p:spPr/>
        <p:txBody>
          <a:bodyPr/>
          <a:lstStyle/>
          <a:p>
            <a:pPr>
              <a:defRPr/>
            </a:pPr>
            <a:fld id="{1BF73EC5-EDF2-4E74-BF6C-6E215FBCE645}" type="slidenum">
              <a:rPr lang="ja-JP" altLang="en-US" smtClean="0"/>
              <a:pPr>
                <a:defRPr/>
              </a:pPr>
              <a:t>11</a:t>
            </a:fld>
            <a:endParaRPr lang="ja-JP" altLang="en-US"/>
          </a:p>
        </p:txBody>
      </p:sp>
      <p:sp>
        <p:nvSpPr>
          <p:cNvPr id="2" name="テキスト ボックス 1">
            <a:extLst>
              <a:ext uri="{FF2B5EF4-FFF2-40B4-BE49-F238E27FC236}">
                <a16:creationId xmlns:a16="http://schemas.microsoft.com/office/drawing/2014/main" id="{C731C49C-5FCC-4C0D-813D-2AFD9180D8A0}"/>
              </a:ext>
            </a:extLst>
          </p:cNvPr>
          <p:cNvSpPr txBox="1"/>
          <p:nvPr/>
        </p:nvSpPr>
        <p:spPr>
          <a:xfrm>
            <a:off x="4860032" y="3284984"/>
            <a:ext cx="2952328" cy="707886"/>
          </a:xfrm>
          <a:prstGeom prst="rect">
            <a:avLst/>
          </a:prstGeom>
          <a:noFill/>
        </p:spPr>
        <p:txBody>
          <a:bodyPr wrap="square" rtlCol="0">
            <a:spAutoFit/>
          </a:bodyPr>
          <a:lstStyle/>
          <a:p>
            <a:r>
              <a:rPr kumimoji="1" lang="ja-JP" altLang="en-US" sz="2000" b="1" dirty="0"/>
              <a:t>（使用者等の責任）</a:t>
            </a:r>
            <a:endParaRPr kumimoji="1" lang="en-US" altLang="ja-JP" sz="2000" b="1" dirty="0"/>
          </a:p>
          <a:p>
            <a:r>
              <a:rPr kumimoji="1" lang="ja-JP" altLang="en-US" sz="2000" b="1" dirty="0"/>
              <a:t>民法第</a:t>
            </a:r>
            <a:r>
              <a:rPr kumimoji="1" lang="en-US" altLang="ja-JP" sz="2000" b="1" dirty="0"/>
              <a:t>715</a:t>
            </a:r>
            <a:r>
              <a:rPr kumimoji="1" lang="ja-JP" altLang="en-US" sz="2000" b="1" dirty="0"/>
              <a:t>条</a:t>
            </a:r>
          </a:p>
        </p:txBody>
      </p:sp>
    </p:spTree>
    <p:extLst>
      <p:ext uri="{BB962C8B-B14F-4D97-AF65-F5344CB8AC3E}">
        <p14:creationId xmlns:p14="http://schemas.microsoft.com/office/powerpoint/2010/main" val="355131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4100828-832D-4B30-8FCD-08836F34C309}"/>
              </a:ext>
            </a:extLst>
          </p:cNvPr>
          <p:cNvSpPr>
            <a:spLocks noGrp="1"/>
          </p:cNvSpPr>
          <p:nvPr>
            <p:ph type="body" idx="1"/>
          </p:nvPr>
        </p:nvSpPr>
        <p:spPr>
          <a:xfrm>
            <a:off x="323528" y="169737"/>
            <a:ext cx="8496944" cy="6858000"/>
          </a:xfrm>
        </p:spPr>
        <p:txBody>
          <a:bodyPr>
            <a:normAutofit fontScale="32500" lnSpcReduction="20000"/>
          </a:bodyPr>
          <a:lstStyle/>
          <a:p>
            <a:pPr lvl="0">
              <a:buClr>
                <a:srgbClr val="0BD0D9"/>
              </a:buClr>
            </a:pPr>
            <a:r>
              <a:rPr lang="ja-JP" altLang="en-US" sz="2400" dirty="0">
                <a:solidFill>
                  <a:prstClr val="white"/>
                </a:solidFill>
              </a:rPr>
              <a:t> </a:t>
            </a:r>
            <a:r>
              <a:rPr lang="ja-JP" altLang="en-US" sz="4300" spc="-300" dirty="0"/>
              <a:t>（</a:t>
            </a:r>
            <a:r>
              <a:rPr lang="ja-JP" altLang="en-US" sz="5500" spc="-300" dirty="0"/>
              <a:t>事務所）</a:t>
            </a:r>
            <a:endParaRPr lang="en-US" altLang="ja-JP" sz="5500" spc="-300" dirty="0"/>
          </a:p>
          <a:p>
            <a:pPr lvl="0">
              <a:buClr>
                <a:srgbClr val="0BD0D9"/>
              </a:buClr>
            </a:pPr>
            <a:r>
              <a:rPr lang="ja-JP" altLang="en-US" sz="5500" spc="-300" dirty="0"/>
              <a:t>第８条　行政書士（行政書士の使用人である行政書士又は行政書士法人の社  員若しくは使用人</a:t>
            </a:r>
            <a:endParaRPr lang="en-US" altLang="ja-JP" sz="5500" spc="-300" dirty="0"/>
          </a:p>
          <a:p>
            <a:pPr lvl="0">
              <a:buClr>
                <a:srgbClr val="0BD0D9"/>
              </a:buClr>
            </a:pPr>
            <a:r>
              <a:rPr lang="ja-JP" altLang="en-US" sz="5500" spc="-300" dirty="0"/>
              <a:t>　　である行政書士（第３項において「使用人である行政書士等」という。）を除く。</a:t>
            </a:r>
            <a:endParaRPr lang="en-US" altLang="ja-JP" sz="5500" spc="-300" dirty="0"/>
          </a:p>
          <a:p>
            <a:pPr lvl="0">
              <a:buClr>
                <a:srgbClr val="0BD0D9"/>
              </a:buClr>
            </a:pPr>
            <a:r>
              <a:rPr lang="ja-JP" altLang="en-US" sz="5500" spc="-300" dirty="0"/>
              <a:t>　　次項、次条、第１０条の２及び第１１条において同じ。）は、その業務を行うための</a:t>
            </a:r>
            <a:endParaRPr lang="en-US" altLang="ja-JP" sz="5500" spc="-300" dirty="0"/>
          </a:p>
          <a:p>
            <a:pPr lvl="0">
              <a:buClr>
                <a:srgbClr val="0BD0D9"/>
              </a:buClr>
            </a:pPr>
            <a:r>
              <a:rPr lang="ja-JP" altLang="en-US" sz="5500" spc="-300" dirty="0"/>
              <a:t>　　事務所を設けなければならない。</a:t>
            </a:r>
            <a:endParaRPr lang="en-US" altLang="ja-JP" sz="5500" spc="-300" dirty="0"/>
          </a:p>
          <a:p>
            <a:pPr lvl="0">
              <a:buClr>
                <a:srgbClr val="0BD0D9"/>
              </a:buClr>
            </a:pPr>
            <a:r>
              <a:rPr lang="ja-JP" altLang="en-US" sz="5500" spc="-300" dirty="0"/>
              <a:t>２　行政書士は、前項の事務所を二以上設けてはならない。</a:t>
            </a:r>
            <a:endParaRPr lang="en-US" altLang="ja-JP" sz="5500" spc="-300" dirty="0"/>
          </a:p>
          <a:p>
            <a:pPr lvl="0">
              <a:buClr>
                <a:srgbClr val="0BD0D9"/>
              </a:buClr>
            </a:pPr>
            <a:r>
              <a:rPr lang="ja-JP" altLang="en-US" sz="5500" spc="-300" dirty="0"/>
              <a:t>３　使用人である行政書士等は、その業務を行うための事務所を設けてはならない。</a:t>
            </a:r>
            <a:endParaRPr lang="en-US" altLang="ja-JP" sz="5500" spc="-300" dirty="0"/>
          </a:p>
          <a:p>
            <a:pPr lvl="0">
              <a:buClr>
                <a:srgbClr val="0BD0D9"/>
              </a:buClr>
            </a:pPr>
            <a:r>
              <a:rPr lang="ja-JP" altLang="en-US" sz="5500" spc="-300" dirty="0"/>
              <a:t>（帳簿の備付及び保存）</a:t>
            </a:r>
            <a:endParaRPr lang="en-US" altLang="ja-JP" sz="5500" spc="-300" dirty="0"/>
          </a:p>
          <a:p>
            <a:pPr lvl="0">
              <a:buClr>
                <a:srgbClr val="0BD0D9"/>
              </a:buClr>
            </a:pPr>
            <a:r>
              <a:rPr lang="ja-JP" altLang="en-US" sz="5500" spc="-300" dirty="0"/>
              <a:t>第９条　行政書士は、その業務に関する帳簿を備え、これに事件の名称、年月</a:t>
            </a:r>
            <a:endParaRPr lang="en-US" altLang="ja-JP" sz="5500" spc="-300" dirty="0"/>
          </a:p>
          <a:p>
            <a:pPr lvl="0">
              <a:buClr>
                <a:srgbClr val="0BD0D9"/>
              </a:buClr>
            </a:pPr>
            <a:r>
              <a:rPr lang="en-US" altLang="ja-JP" sz="5500" spc="-300" dirty="0"/>
              <a:t>  </a:t>
            </a:r>
            <a:r>
              <a:rPr lang="ja-JP" altLang="en-US" sz="5500" spc="-300" dirty="0"/>
              <a:t>日、受けた報酬の額、依頼者の住所氏名その他都道府県知事の定める事項</a:t>
            </a:r>
            <a:endParaRPr lang="en-US" altLang="ja-JP" sz="5500" spc="-300" dirty="0"/>
          </a:p>
          <a:p>
            <a:pPr lvl="0">
              <a:buClr>
                <a:srgbClr val="0BD0D9"/>
              </a:buClr>
            </a:pPr>
            <a:r>
              <a:rPr lang="en-US" altLang="ja-JP" sz="5500" spc="-300" dirty="0"/>
              <a:t>  </a:t>
            </a:r>
            <a:r>
              <a:rPr lang="ja-JP" altLang="en-US" sz="5500" spc="-300" dirty="0"/>
              <a:t>を記載しなければならない。</a:t>
            </a:r>
            <a:endParaRPr lang="en-US" altLang="ja-JP" sz="5500" spc="-300" dirty="0"/>
          </a:p>
          <a:p>
            <a:pPr lvl="0">
              <a:buClr>
                <a:srgbClr val="0BD0D9"/>
              </a:buClr>
            </a:pPr>
            <a:r>
              <a:rPr lang="ja-JP" altLang="en-US" sz="5500" spc="-300" dirty="0"/>
              <a:t>２　行政書士は、前項の帳簿をその関係書類とともに、帳簿閉鎖の時から２年</a:t>
            </a:r>
            <a:endParaRPr lang="en-US" altLang="ja-JP" sz="5500" spc="-300" dirty="0"/>
          </a:p>
          <a:p>
            <a:pPr lvl="0">
              <a:buClr>
                <a:srgbClr val="0BD0D9"/>
              </a:buClr>
            </a:pPr>
            <a:r>
              <a:rPr lang="en-US" altLang="ja-JP" sz="5500" spc="-300" dirty="0"/>
              <a:t>   </a:t>
            </a:r>
            <a:r>
              <a:rPr lang="ja-JP" altLang="en-US" sz="5500" spc="-300" dirty="0"/>
              <a:t>間保存しなければならない。行政書士でなくなったときも、また同様とする。</a:t>
            </a:r>
            <a:endParaRPr lang="en-US" altLang="ja-JP" sz="5500" spc="-300" dirty="0"/>
          </a:p>
          <a:p>
            <a:pPr lvl="0">
              <a:buClr>
                <a:srgbClr val="0BD0D9"/>
              </a:buClr>
            </a:pPr>
            <a:r>
              <a:rPr lang="ja-JP" altLang="en-US" sz="5500" spc="-300" dirty="0">
                <a:effectLst>
                  <a:outerShdw blurRad="38100" dist="38100" dir="2700000" algn="tl">
                    <a:srgbClr val="000000">
                      <a:alpha val="43137"/>
                    </a:srgbClr>
                  </a:outerShdw>
                </a:effectLst>
              </a:rPr>
              <a:t>（行政書士に対する懲戒）・・・知事処分</a:t>
            </a:r>
            <a:endParaRPr lang="en-US" altLang="ja-JP" sz="5500" spc="-300" dirty="0">
              <a:effectLst>
                <a:outerShdw blurRad="38100" dist="38100" dir="2700000" algn="tl">
                  <a:srgbClr val="000000">
                    <a:alpha val="43137"/>
                  </a:srgbClr>
                </a:outerShdw>
              </a:effectLst>
            </a:endParaRPr>
          </a:p>
          <a:p>
            <a:pPr lvl="0">
              <a:buClr>
                <a:srgbClr val="0BD0D9"/>
              </a:buClr>
            </a:pPr>
            <a:r>
              <a:rPr lang="ja-JP" altLang="en-US" sz="5500" spc="-300" dirty="0">
                <a:effectLst>
                  <a:outerShdw blurRad="38100" dist="38100" dir="2700000" algn="tl">
                    <a:srgbClr val="000000">
                      <a:alpha val="43137"/>
                    </a:srgbClr>
                  </a:outerShdw>
                </a:effectLst>
              </a:rPr>
              <a:t>第１４条　行政書士が、</a:t>
            </a:r>
            <a:r>
              <a:rPr lang="ja-JP" altLang="en-US" sz="5500" u="sng" spc="-300" dirty="0">
                <a:effectLst>
                  <a:outerShdw blurRad="38100" dist="38100" dir="2700000" algn="tl">
                    <a:srgbClr val="000000">
                      <a:alpha val="43137"/>
                    </a:srgbClr>
                  </a:outerShdw>
                </a:effectLst>
              </a:rPr>
              <a:t>この法律若しくはこれに基づく命令、規則その他都道府   </a:t>
            </a:r>
            <a:endParaRPr lang="en-US" altLang="ja-JP" sz="5500" u="sng" spc="-300" dirty="0">
              <a:effectLst>
                <a:outerShdw blurRad="38100" dist="38100" dir="2700000" algn="tl">
                  <a:srgbClr val="000000">
                    <a:alpha val="43137"/>
                  </a:srgbClr>
                </a:outerShdw>
              </a:effectLst>
            </a:endParaRPr>
          </a:p>
          <a:p>
            <a:pPr lvl="0">
              <a:buClr>
                <a:srgbClr val="0BD0D9"/>
              </a:buClr>
            </a:pPr>
            <a:r>
              <a:rPr lang="ja-JP" altLang="en-US" sz="5500" u="sng" spc="-300" dirty="0">
                <a:effectLst>
                  <a:outerShdw blurRad="38100" dist="38100" dir="2700000" algn="tl">
                    <a:srgbClr val="000000">
                      <a:alpha val="43137"/>
                    </a:srgbClr>
                  </a:outerShdw>
                </a:effectLst>
              </a:rPr>
              <a:t>   　県知事の処分に違反したとき又は行政書士たるにふさわしくない重大な非行 </a:t>
            </a:r>
            <a:endParaRPr lang="en-US" altLang="ja-JP" sz="5500" u="sng" spc="-300" dirty="0">
              <a:effectLst>
                <a:outerShdw blurRad="38100" dist="38100" dir="2700000" algn="tl">
                  <a:srgbClr val="000000">
                    <a:alpha val="43137"/>
                  </a:srgbClr>
                </a:outerShdw>
              </a:effectLst>
            </a:endParaRPr>
          </a:p>
          <a:p>
            <a:pPr lvl="0">
              <a:buClr>
                <a:srgbClr val="0BD0D9"/>
              </a:buClr>
            </a:pPr>
            <a:r>
              <a:rPr lang="en-US" altLang="ja-JP" sz="5500" u="sng" spc="-300" dirty="0">
                <a:effectLst>
                  <a:outerShdw blurRad="38100" dist="38100" dir="2700000" algn="tl">
                    <a:srgbClr val="000000">
                      <a:alpha val="43137"/>
                    </a:srgbClr>
                  </a:outerShdw>
                </a:effectLst>
              </a:rPr>
              <a:t>   </a:t>
            </a:r>
            <a:r>
              <a:rPr lang="ja-JP" altLang="en-US" sz="5500" u="sng" spc="-300" dirty="0">
                <a:effectLst>
                  <a:outerShdw blurRad="38100" dist="38100" dir="2700000" algn="tl">
                    <a:srgbClr val="000000">
                      <a:alpha val="43137"/>
                    </a:srgbClr>
                  </a:outerShdw>
                </a:effectLst>
              </a:rPr>
              <a:t>　があったとき</a:t>
            </a:r>
            <a:r>
              <a:rPr lang="ja-JP" altLang="en-US" sz="5500" spc="-300" dirty="0">
                <a:effectLst>
                  <a:outerShdw blurRad="38100" dist="38100" dir="2700000" algn="tl">
                    <a:srgbClr val="000000">
                      <a:alpha val="43137"/>
                    </a:srgbClr>
                  </a:outerShdw>
                </a:effectLst>
              </a:rPr>
              <a:t>は、都道府県知事は、当該行政書士に対し、次に掲げる処分をす </a:t>
            </a:r>
            <a:endParaRPr lang="en-US" altLang="ja-JP" sz="5500" spc="-300" dirty="0">
              <a:effectLst>
                <a:outerShdw blurRad="38100" dist="38100" dir="2700000" algn="tl">
                  <a:srgbClr val="000000">
                    <a:alpha val="43137"/>
                  </a:srgbClr>
                </a:outerShdw>
              </a:effectLst>
            </a:endParaRPr>
          </a:p>
          <a:p>
            <a:pPr lvl="0">
              <a:buClr>
                <a:srgbClr val="0BD0D9"/>
              </a:buClr>
            </a:pPr>
            <a:r>
              <a:rPr lang="en-US" altLang="ja-JP" sz="5500" spc="-300" dirty="0">
                <a:effectLst>
                  <a:outerShdw blurRad="38100" dist="38100" dir="2700000" algn="tl">
                    <a:srgbClr val="000000">
                      <a:alpha val="43137"/>
                    </a:srgbClr>
                  </a:outerShdw>
                </a:effectLst>
              </a:rPr>
              <a:t>   </a:t>
            </a:r>
            <a:r>
              <a:rPr lang="ja-JP" altLang="en-US" sz="5500" spc="-300" dirty="0">
                <a:effectLst>
                  <a:outerShdw blurRad="38100" dist="38100" dir="2700000" algn="tl">
                    <a:srgbClr val="000000">
                      <a:alpha val="43137"/>
                    </a:srgbClr>
                  </a:outerShdw>
                </a:effectLst>
              </a:rPr>
              <a:t>　ることができる。</a:t>
            </a:r>
            <a:endParaRPr lang="en-US" altLang="ja-JP" sz="5500" spc="-300" dirty="0">
              <a:effectLst>
                <a:outerShdw blurRad="38100" dist="38100" dir="2700000" algn="tl">
                  <a:srgbClr val="000000">
                    <a:alpha val="43137"/>
                  </a:srgbClr>
                </a:outerShdw>
              </a:effectLst>
            </a:endParaRPr>
          </a:p>
          <a:p>
            <a:pPr lvl="0">
              <a:buClr>
                <a:srgbClr val="0BD0D9"/>
              </a:buClr>
            </a:pPr>
            <a:r>
              <a:rPr lang="ja-JP" altLang="en-US" sz="5500" spc="-300" dirty="0">
                <a:effectLst>
                  <a:outerShdw blurRad="38100" dist="38100" dir="2700000" algn="tl">
                    <a:srgbClr val="000000">
                      <a:alpha val="43137"/>
                    </a:srgbClr>
                  </a:outerShdw>
                </a:effectLst>
              </a:rPr>
              <a:t>　一　戒告</a:t>
            </a:r>
            <a:endParaRPr lang="en-US" altLang="ja-JP" sz="5500" spc="-300" dirty="0">
              <a:effectLst>
                <a:outerShdw blurRad="38100" dist="38100" dir="2700000" algn="tl">
                  <a:srgbClr val="000000">
                    <a:alpha val="43137"/>
                  </a:srgbClr>
                </a:outerShdw>
              </a:effectLst>
            </a:endParaRPr>
          </a:p>
          <a:p>
            <a:pPr lvl="0">
              <a:buClr>
                <a:srgbClr val="0BD0D9"/>
              </a:buClr>
            </a:pPr>
            <a:r>
              <a:rPr lang="ja-JP" altLang="en-US" sz="5500" spc="-300" dirty="0">
                <a:effectLst>
                  <a:outerShdw blurRad="38100" dist="38100" dir="2700000" algn="tl">
                    <a:srgbClr val="000000">
                      <a:alpha val="43137"/>
                    </a:srgbClr>
                  </a:outerShdw>
                </a:effectLst>
              </a:rPr>
              <a:t>　二　２年以内の業務の停止</a:t>
            </a:r>
            <a:endParaRPr lang="en-US" altLang="ja-JP" sz="5500" spc="-300" dirty="0">
              <a:effectLst>
                <a:outerShdw blurRad="38100" dist="38100" dir="2700000" algn="tl">
                  <a:srgbClr val="000000">
                    <a:alpha val="43137"/>
                  </a:srgbClr>
                </a:outerShdw>
              </a:effectLst>
            </a:endParaRPr>
          </a:p>
          <a:p>
            <a:pPr lvl="0">
              <a:buClr>
                <a:srgbClr val="0BD0D9"/>
              </a:buClr>
            </a:pPr>
            <a:r>
              <a:rPr lang="ja-JP" altLang="en-US" sz="5500" spc="-300" dirty="0">
                <a:effectLst>
                  <a:outerShdw blurRad="38100" dist="38100" dir="2700000" algn="tl">
                    <a:srgbClr val="000000">
                      <a:alpha val="43137"/>
                    </a:srgbClr>
                  </a:outerShdw>
                </a:effectLst>
              </a:rPr>
              <a:t>　三　業務の禁止</a:t>
            </a:r>
            <a:endParaRPr lang="en-US" altLang="ja-JP" sz="5500" spc="-300" dirty="0">
              <a:effectLst>
                <a:outerShdw blurRad="38100" dist="38100" dir="2700000" algn="tl">
                  <a:srgbClr val="000000">
                    <a:alpha val="43137"/>
                  </a:srgbClr>
                </a:outerShdw>
              </a:effectLst>
            </a:endParaRPr>
          </a:p>
          <a:p>
            <a:pPr lvl="0">
              <a:buClr>
                <a:srgbClr val="0BD0D9"/>
              </a:buClr>
            </a:pPr>
            <a:endParaRPr lang="en-US" altLang="ja-JP" sz="4300" spc="-300" dirty="0"/>
          </a:p>
          <a:p>
            <a:pPr lvl="0">
              <a:buClr>
                <a:srgbClr val="0BD0D9"/>
              </a:buClr>
            </a:pPr>
            <a:endParaRPr lang="en-US" altLang="ja-JP" sz="4300" spc="-300" dirty="0"/>
          </a:p>
          <a:p>
            <a:endParaRPr kumimoji="1" lang="ja-JP" altLang="en-US" dirty="0"/>
          </a:p>
        </p:txBody>
      </p:sp>
      <p:sp>
        <p:nvSpPr>
          <p:cNvPr id="4" name="スライド番号プレースホルダー 3">
            <a:extLst>
              <a:ext uri="{FF2B5EF4-FFF2-40B4-BE49-F238E27FC236}">
                <a16:creationId xmlns:a16="http://schemas.microsoft.com/office/drawing/2014/main" id="{6BBD1BF0-E0B3-4E48-928F-E489E43EAAD3}"/>
              </a:ext>
            </a:extLst>
          </p:cNvPr>
          <p:cNvSpPr>
            <a:spLocks noGrp="1"/>
          </p:cNvSpPr>
          <p:nvPr>
            <p:ph type="sldNum" sz="quarter" idx="12"/>
          </p:nvPr>
        </p:nvSpPr>
        <p:spPr/>
        <p:txBody>
          <a:bodyPr/>
          <a:lstStyle/>
          <a:p>
            <a:pPr>
              <a:defRPr/>
            </a:pPr>
            <a:fld id="{1BF73EC5-EDF2-4E74-BF6C-6E215FBCE645}" type="slidenum">
              <a:rPr lang="ja-JP" altLang="en-US" smtClean="0"/>
              <a:pPr>
                <a:defRPr/>
              </a:pPr>
              <a:t>12</a:t>
            </a:fld>
            <a:endParaRPr lang="ja-JP" altLang="en-US"/>
          </a:p>
        </p:txBody>
      </p:sp>
    </p:spTree>
    <p:extLst>
      <p:ext uri="{BB962C8B-B14F-4D97-AF65-F5344CB8AC3E}">
        <p14:creationId xmlns:p14="http://schemas.microsoft.com/office/powerpoint/2010/main" val="393277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Effect transition="in" filter="fade">
                                      <p:cBhvr>
                                        <p:cTn id="7" dur="1000"/>
                                        <p:tgtEl>
                                          <p:spTgt spid="3">
                                            <p:txEl>
                                              <p:pRg st="13" end="13"/>
                                            </p:txEl>
                                          </p:spTgt>
                                        </p:tgtEl>
                                      </p:cBhvr>
                                    </p:animEffect>
                                    <p:anim calcmode="lin" valueType="num">
                                      <p:cBhvr>
                                        <p:cTn id="8"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7516440-B1BB-4DE5-AE2F-301B7DBC7829}"/>
              </a:ext>
            </a:extLst>
          </p:cNvPr>
          <p:cNvSpPr>
            <a:spLocks noGrp="1"/>
          </p:cNvSpPr>
          <p:nvPr>
            <p:ph type="body" idx="1"/>
          </p:nvPr>
        </p:nvSpPr>
        <p:spPr>
          <a:xfrm>
            <a:off x="287524" y="711349"/>
            <a:ext cx="8568952" cy="5827563"/>
          </a:xfrm>
        </p:spPr>
        <p:txBody>
          <a:bodyPr>
            <a:normAutofit fontScale="85000" lnSpcReduction="10000"/>
          </a:bodyPr>
          <a:lstStyle/>
          <a:p>
            <a:pPr lvl="0">
              <a:spcBef>
                <a:spcPts val="0"/>
              </a:spcBef>
              <a:buClrTx/>
              <a:buSzTx/>
              <a:defRPr/>
            </a:pPr>
            <a:r>
              <a:rPr lang="ja-JP" altLang="en-US" sz="2800" dirty="0"/>
              <a:t>（</a:t>
            </a:r>
            <a:r>
              <a:rPr lang="en-US" altLang="ja-JP" sz="2800" dirty="0">
                <a:latin typeface="+mn-ea"/>
              </a:rPr>
              <a:t>5-2</a:t>
            </a:r>
            <a:r>
              <a:rPr lang="ja-JP" altLang="en-US" sz="2800" dirty="0"/>
              <a:t>）行政書士法施行規則の根拠条文</a:t>
            </a:r>
            <a:endParaRPr lang="en-US" altLang="ja-JP" sz="2800" dirty="0"/>
          </a:p>
          <a:p>
            <a:pPr lvl="0">
              <a:buClr>
                <a:srgbClr val="0BD0D9"/>
              </a:buClr>
            </a:pPr>
            <a:r>
              <a:rPr lang="ja-JP" altLang="en-US" sz="2000" dirty="0"/>
              <a:t>（他人による業務取扱の禁止）</a:t>
            </a:r>
            <a:endParaRPr lang="en-US" altLang="ja-JP" sz="2000" dirty="0"/>
          </a:p>
          <a:p>
            <a:pPr lvl="0">
              <a:buClr>
                <a:srgbClr val="0BD0D9"/>
              </a:buClr>
            </a:pPr>
            <a:r>
              <a:rPr lang="ja-JP" altLang="en-US" sz="2000" dirty="0"/>
              <a:t>第４条　行政書士は、その業務を他人に行わせてはならない。ただし、その使用</a:t>
            </a:r>
            <a:endParaRPr lang="en-US" altLang="ja-JP" sz="2000" dirty="0"/>
          </a:p>
          <a:p>
            <a:pPr lvl="0">
              <a:buClr>
                <a:srgbClr val="0BD0D9"/>
              </a:buClr>
            </a:pPr>
            <a:r>
              <a:rPr lang="en-US" altLang="ja-JP" sz="2000" dirty="0"/>
              <a:t>  </a:t>
            </a:r>
            <a:r>
              <a:rPr lang="ja-JP" altLang="en-US" sz="2000" dirty="0"/>
              <a:t>人その他の従業員である行政書士（以下この条において「従業員である行政書</a:t>
            </a:r>
            <a:endParaRPr lang="en-US" altLang="ja-JP" sz="2000" dirty="0"/>
          </a:p>
          <a:p>
            <a:pPr lvl="0">
              <a:buClr>
                <a:srgbClr val="0BD0D9"/>
              </a:buClr>
            </a:pPr>
            <a:r>
              <a:rPr lang="en-US" altLang="ja-JP" sz="2000" dirty="0"/>
              <a:t>  </a:t>
            </a:r>
            <a:r>
              <a:rPr lang="ja-JP" altLang="en-US" sz="2000" dirty="0"/>
              <a:t>士」という。）に行わせる場合又は依頼人の同意を得て、他の行政書士（従業員</a:t>
            </a:r>
            <a:endParaRPr lang="en-US" altLang="ja-JP" sz="2000" dirty="0"/>
          </a:p>
          <a:p>
            <a:pPr lvl="0">
              <a:buClr>
                <a:srgbClr val="0BD0D9"/>
              </a:buClr>
            </a:pPr>
            <a:r>
              <a:rPr lang="en-US" altLang="ja-JP" sz="2000" dirty="0"/>
              <a:t>  </a:t>
            </a:r>
            <a:r>
              <a:rPr lang="ja-JP" altLang="en-US" sz="2000" dirty="0"/>
              <a:t>である行政書士を除く。）若しくは行政書士法人に行わせる場合は、この限りで</a:t>
            </a:r>
            <a:endParaRPr lang="en-US" altLang="ja-JP" sz="2000" dirty="0"/>
          </a:p>
          <a:p>
            <a:pPr lvl="0">
              <a:buClr>
                <a:srgbClr val="0BD0D9"/>
              </a:buClr>
            </a:pPr>
            <a:r>
              <a:rPr lang="en-US" altLang="ja-JP" sz="2000" dirty="0"/>
              <a:t>  </a:t>
            </a:r>
            <a:r>
              <a:rPr lang="ja-JP" altLang="en-US" sz="2000" dirty="0"/>
              <a:t>はない。</a:t>
            </a:r>
            <a:endParaRPr lang="en-US" altLang="ja-JP" sz="2000" dirty="0"/>
          </a:p>
          <a:p>
            <a:pPr lvl="0">
              <a:buClr>
                <a:srgbClr val="0BD0D9"/>
              </a:buClr>
            </a:pPr>
            <a:r>
              <a:rPr lang="ja-JP" altLang="en-US" sz="2000" dirty="0"/>
              <a:t>（補助者）</a:t>
            </a:r>
            <a:endParaRPr lang="en-US" altLang="ja-JP" sz="2000" dirty="0"/>
          </a:p>
          <a:p>
            <a:pPr lvl="0">
              <a:buClr>
                <a:srgbClr val="0BD0D9"/>
              </a:buClr>
            </a:pPr>
            <a:r>
              <a:rPr lang="ja-JP" altLang="en-US" sz="2000" dirty="0"/>
              <a:t>第５条　行政書士は、その事務に関して補助者を置くことができる。</a:t>
            </a:r>
            <a:endParaRPr lang="en-US" altLang="ja-JP" sz="2000" dirty="0"/>
          </a:p>
          <a:p>
            <a:pPr lvl="0">
              <a:buClr>
                <a:srgbClr val="0BD0D9"/>
              </a:buClr>
            </a:pPr>
            <a:r>
              <a:rPr lang="ja-JP" altLang="en-US" sz="2000" dirty="0"/>
              <a:t>２　行政書士は、前項の補助者を置いたとき又は前項の補助者に異動があったと</a:t>
            </a:r>
            <a:endParaRPr lang="en-US" altLang="ja-JP" sz="2000" dirty="0"/>
          </a:p>
          <a:p>
            <a:pPr lvl="0">
              <a:buClr>
                <a:srgbClr val="0BD0D9"/>
              </a:buClr>
            </a:pPr>
            <a:r>
              <a:rPr lang="en-US" altLang="ja-JP" sz="2000" dirty="0"/>
              <a:t>  </a:t>
            </a:r>
            <a:r>
              <a:rPr lang="ja-JP" altLang="en-US" sz="2000" dirty="0"/>
              <a:t>きは、遅滞なく、その者の住所及び氏名を行政書士会に届出なければならない。</a:t>
            </a:r>
            <a:endParaRPr lang="en-US" altLang="ja-JP" sz="2000" dirty="0"/>
          </a:p>
          <a:p>
            <a:pPr lvl="0">
              <a:buClr>
                <a:srgbClr val="0BD0D9"/>
              </a:buClr>
            </a:pPr>
            <a:r>
              <a:rPr lang="en-US" altLang="ja-JP" sz="2000" dirty="0"/>
              <a:t>  </a:t>
            </a:r>
            <a:r>
              <a:rPr lang="ja-JP" altLang="en-US" sz="2000" dirty="0"/>
              <a:t>補助者を置かなくなったときも、また同様とする。</a:t>
            </a:r>
            <a:endParaRPr lang="en-US" altLang="ja-JP" sz="2000" dirty="0"/>
          </a:p>
          <a:p>
            <a:pPr lvl="0">
              <a:buClr>
                <a:srgbClr val="0BD0D9"/>
              </a:buClr>
            </a:pPr>
            <a:r>
              <a:rPr lang="en-US" altLang="ja-JP" sz="2000" dirty="0"/>
              <a:t> </a:t>
            </a:r>
            <a:r>
              <a:rPr lang="ja-JP" altLang="en-US" sz="2000" dirty="0"/>
              <a:t>（業務取扱の順序及び迅速処理）</a:t>
            </a:r>
            <a:endParaRPr lang="en-US" altLang="ja-JP" sz="2000" dirty="0"/>
          </a:p>
          <a:p>
            <a:pPr lvl="0">
              <a:buClr>
                <a:srgbClr val="0BD0D9"/>
              </a:buClr>
            </a:pPr>
            <a:r>
              <a:rPr lang="ja-JP" altLang="en-US" sz="2000" dirty="0"/>
              <a:t>第７条　行政書士は、正当な事由がない限り、依頼の順序に従って、すみやかにその業務を処理しなければならない。</a:t>
            </a:r>
            <a:endParaRPr lang="en-US" altLang="ja-JP" sz="2000" dirty="0"/>
          </a:p>
          <a:p>
            <a:endParaRPr kumimoji="1" lang="ja-JP" altLang="en-US" dirty="0"/>
          </a:p>
        </p:txBody>
      </p:sp>
      <p:sp>
        <p:nvSpPr>
          <p:cNvPr id="4" name="スライド番号プレースホルダー 3">
            <a:extLst>
              <a:ext uri="{FF2B5EF4-FFF2-40B4-BE49-F238E27FC236}">
                <a16:creationId xmlns:a16="http://schemas.microsoft.com/office/drawing/2014/main" id="{977A5BCB-6E24-4A3C-B21B-194312FE6EF8}"/>
              </a:ext>
            </a:extLst>
          </p:cNvPr>
          <p:cNvSpPr>
            <a:spLocks noGrp="1"/>
          </p:cNvSpPr>
          <p:nvPr>
            <p:ph type="sldNum" sz="quarter" idx="12"/>
          </p:nvPr>
        </p:nvSpPr>
        <p:spPr/>
        <p:txBody>
          <a:bodyPr/>
          <a:lstStyle/>
          <a:p>
            <a:pPr>
              <a:defRPr/>
            </a:pPr>
            <a:fld id="{1BF73EC5-EDF2-4E74-BF6C-6E215FBCE645}" type="slidenum">
              <a:rPr lang="ja-JP" altLang="en-US" smtClean="0"/>
              <a:pPr>
                <a:defRPr/>
              </a:pPr>
              <a:t>13</a:t>
            </a:fld>
            <a:endParaRPr lang="ja-JP" altLang="en-US"/>
          </a:p>
        </p:txBody>
      </p:sp>
    </p:spTree>
    <p:extLst>
      <p:ext uri="{BB962C8B-B14F-4D97-AF65-F5344CB8AC3E}">
        <p14:creationId xmlns:p14="http://schemas.microsoft.com/office/powerpoint/2010/main" val="166281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B98FB57-9637-4764-82E6-14E12F4A35DF}"/>
              </a:ext>
            </a:extLst>
          </p:cNvPr>
          <p:cNvSpPr>
            <a:spLocks noGrp="1"/>
          </p:cNvSpPr>
          <p:nvPr>
            <p:ph type="body" idx="1"/>
          </p:nvPr>
        </p:nvSpPr>
        <p:spPr>
          <a:xfrm>
            <a:off x="530352" y="620687"/>
            <a:ext cx="8156448" cy="6100787"/>
          </a:xfrm>
        </p:spPr>
        <p:txBody>
          <a:bodyPr>
            <a:normAutofit fontScale="92500" lnSpcReduction="20000"/>
          </a:bodyPr>
          <a:lstStyle/>
          <a:p>
            <a:pPr lvl="0">
              <a:spcBef>
                <a:spcPts val="0"/>
              </a:spcBef>
              <a:buClrTx/>
              <a:buSzTx/>
              <a:defRPr/>
            </a:pPr>
            <a:r>
              <a:rPr lang="ja-JP" altLang="en-US" sz="2800" dirty="0"/>
              <a:t>（６）愛知県行政書士会の根拠条文</a:t>
            </a:r>
            <a:endParaRPr lang="en-US" altLang="ja-JP" sz="2800" dirty="0"/>
          </a:p>
          <a:p>
            <a:pPr lvl="0">
              <a:buClr>
                <a:srgbClr val="0BD0D9"/>
              </a:buClr>
            </a:pPr>
            <a:r>
              <a:rPr lang="ja-JP" altLang="en-US" sz="2000" dirty="0"/>
              <a:t> （会員の処分）</a:t>
            </a:r>
            <a:endParaRPr lang="en-US" altLang="ja-JP" sz="2000" dirty="0"/>
          </a:p>
          <a:p>
            <a:pPr lvl="0">
              <a:lnSpc>
                <a:spcPct val="120000"/>
              </a:lnSpc>
              <a:buClr>
                <a:srgbClr val="0BD0D9"/>
              </a:buClr>
            </a:pPr>
            <a:r>
              <a:rPr lang="ja-JP" altLang="en-US" sz="2000" dirty="0"/>
              <a:t>第３６条　本会は、会員が</a:t>
            </a:r>
            <a:r>
              <a:rPr lang="ja-JP" altLang="en-US" sz="2000" u="sng" dirty="0"/>
              <a:t>法、法に基づく命令、行政書士法施行細則（略）</a:t>
            </a:r>
            <a:endParaRPr lang="en-US" altLang="ja-JP" sz="2000" u="sng" dirty="0"/>
          </a:p>
          <a:p>
            <a:pPr lvl="0">
              <a:lnSpc>
                <a:spcPct val="120000"/>
              </a:lnSpc>
              <a:buClr>
                <a:srgbClr val="0BD0D9"/>
              </a:buClr>
            </a:pPr>
            <a:r>
              <a:rPr kumimoji="1" lang="ja-JP" altLang="en-US" sz="2000" u="sng" dirty="0"/>
              <a:t>　その他愛知県知事（略）の処分若しくは会則に違反したとき、又は行政　　　　　　　書士たるにふさわしくない重大な非行があったとき</a:t>
            </a:r>
            <a:r>
              <a:rPr kumimoji="1" lang="ja-JP" altLang="en-US" sz="2000" dirty="0"/>
              <a:t>は、その会員に対し、　　　　　　必要な処分を行う</a:t>
            </a:r>
            <a:r>
              <a:rPr lang="ja-JP" altLang="en-US" sz="2000" dirty="0"/>
              <a:t>ことができる。</a:t>
            </a:r>
            <a:endParaRPr lang="en-US" altLang="ja-JP" sz="2000" dirty="0"/>
          </a:p>
          <a:p>
            <a:pPr lvl="0">
              <a:buClr>
                <a:srgbClr val="0BD0D9"/>
              </a:buClr>
            </a:pPr>
            <a:r>
              <a:rPr kumimoji="1" lang="ja-JP" altLang="en-US" sz="2000" dirty="0"/>
              <a:t>２　本会は、前項の処分を行うときは、あらかじめ綱紀委員会に諮問して</a:t>
            </a:r>
            <a:endParaRPr kumimoji="1" lang="en-US" altLang="ja-JP" sz="2000" dirty="0"/>
          </a:p>
          <a:p>
            <a:pPr lvl="0">
              <a:buClr>
                <a:srgbClr val="0BD0D9"/>
              </a:buClr>
            </a:pPr>
            <a:r>
              <a:rPr lang="ja-JP" altLang="en-US" sz="2000" dirty="0"/>
              <a:t>　これを決定しなければならない。</a:t>
            </a:r>
            <a:endParaRPr lang="en-US" altLang="ja-JP" sz="2000" dirty="0"/>
          </a:p>
          <a:p>
            <a:pPr lvl="0">
              <a:buClr>
                <a:srgbClr val="0BD0D9"/>
              </a:buClr>
            </a:pPr>
            <a:r>
              <a:rPr kumimoji="1" lang="ja-JP" altLang="en-US" sz="2000" dirty="0"/>
              <a:t>３　本会は、個人会員に廃業</a:t>
            </a:r>
            <a:r>
              <a:rPr lang="ja-JP" altLang="en-US" sz="2000" dirty="0"/>
              <a:t>の勧告をしたとき及び法人会員に解散の勧告</a:t>
            </a:r>
            <a:endParaRPr lang="en-US" altLang="ja-JP" sz="2000" dirty="0"/>
          </a:p>
          <a:p>
            <a:pPr lvl="0">
              <a:buClr>
                <a:srgbClr val="0BD0D9"/>
              </a:buClr>
            </a:pPr>
            <a:r>
              <a:rPr kumimoji="1" lang="ja-JP" altLang="en-US" sz="2000" dirty="0"/>
              <a:t>　又は事務所の廃止の勧告をしたときは、事実を知事に報告し、必要があ</a:t>
            </a:r>
            <a:endParaRPr kumimoji="1" lang="en-US" altLang="ja-JP" sz="2000" dirty="0"/>
          </a:p>
          <a:p>
            <a:pPr lvl="0">
              <a:buClr>
                <a:srgbClr val="0BD0D9"/>
              </a:buClr>
            </a:pPr>
            <a:r>
              <a:rPr lang="ja-JP" altLang="en-US" sz="2000" dirty="0"/>
              <a:t>　るときは知事に適宜措置をとるよう求めることができる。</a:t>
            </a:r>
            <a:endParaRPr lang="en-US" altLang="ja-JP" sz="2000" dirty="0"/>
          </a:p>
          <a:p>
            <a:pPr lvl="0">
              <a:buClr>
                <a:srgbClr val="0BD0D9"/>
              </a:buClr>
            </a:pPr>
            <a:r>
              <a:rPr kumimoji="1" lang="en-US" altLang="ja-JP" sz="2000" dirty="0"/>
              <a:t> </a:t>
            </a:r>
            <a:r>
              <a:rPr kumimoji="1" lang="ja-JP" altLang="en-US" sz="2000" dirty="0"/>
              <a:t>（個人会員の処分）</a:t>
            </a:r>
            <a:endParaRPr kumimoji="1" lang="en-US" altLang="ja-JP" sz="2000" dirty="0"/>
          </a:p>
          <a:p>
            <a:pPr lvl="0">
              <a:buClr>
                <a:srgbClr val="0BD0D9"/>
              </a:buClr>
            </a:pPr>
            <a:r>
              <a:rPr lang="ja-JP" altLang="en-US" sz="2000" dirty="0"/>
              <a:t>第３７条　個人会員に対する処分は、次のとおりとする。</a:t>
            </a:r>
            <a:endParaRPr lang="en-US" altLang="ja-JP" sz="2000" dirty="0"/>
          </a:p>
          <a:p>
            <a:pPr lvl="0">
              <a:buClr>
                <a:srgbClr val="0BD0D9"/>
              </a:buClr>
            </a:pPr>
            <a:r>
              <a:rPr kumimoji="1" lang="ja-JP" altLang="en-US" sz="2000" dirty="0"/>
              <a:t>　一　訓告</a:t>
            </a:r>
            <a:endParaRPr kumimoji="1" lang="en-US" altLang="ja-JP" sz="2000" dirty="0"/>
          </a:p>
          <a:p>
            <a:pPr lvl="0">
              <a:buClr>
                <a:srgbClr val="0BD0D9"/>
              </a:buClr>
            </a:pPr>
            <a:r>
              <a:rPr lang="ja-JP" altLang="en-US" sz="2000" dirty="0"/>
              <a:t>　二（　）年以内の会員の権利の停止</a:t>
            </a:r>
            <a:endParaRPr lang="en-US" altLang="ja-JP" sz="2000" dirty="0"/>
          </a:p>
          <a:p>
            <a:pPr lvl="0">
              <a:buClr>
                <a:srgbClr val="0BD0D9"/>
              </a:buClr>
            </a:pPr>
            <a:r>
              <a:rPr kumimoji="1" lang="ja-JP" altLang="en-US" sz="2000" dirty="0"/>
              <a:t>　三　　廃業の勧告（　　　　　　　　　　　）　　　　　　　</a:t>
            </a:r>
            <a:endParaRPr kumimoji="1" lang="en-US" altLang="ja-JP" sz="2000" dirty="0"/>
          </a:p>
          <a:p>
            <a:pPr lvl="0">
              <a:buClr>
                <a:srgbClr val="0BD0D9"/>
              </a:buClr>
            </a:pPr>
            <a:r>
              <a:rPr lang="ja-JP" altLang="en-US" sz="2000" dirty="0"/>
              <a:t>２　（略）</a:t>
            </a:r>
            <a:endParaRPr kumimoji="1" lang="ja-JP" altLang="en-US" sz="2000" dirty="0"/>
          </a:p>
        </p:txBody>
      </p:sp>
      <p:sp>
        <p:nvSpPr>
          <p:cNvPr id="4" name="スライド番号プレースホルダー 3">
            <a:extLst>
              <a:ext uri="{FF2B5EF4-FFF2-40B4-BE49-F238E27FC236}">
                <a16:creationId xmlns:a16="http://schemas.microsoft.com/office/drawing/2014/main" id="{140C60AC-B5CF-4809-9547-83A16EB730CB}"/>
              </a:ext>
            </a:extLst>
          </p:cNvPr>
          <p:cNvSpPr>
            <a:spLocks noGrp="1"/>
          </p:cNvSpPr>
          <p:nvPr>
            <p:ph type="sldNum" sz="quarter" idx="12"/>
          </p:nvPr>
        </p:nvSpPr>
        <p:spPr/>
        <p:txBody>
          <a:bodyPr/>
          <a:lstStyle/>
          <a:p>
            <a:pPr>
              <a:defRPr/>
            </a:pPr>
            <a:fld id="{1BF73EC5-EDF2-4E74-BF6C-6E215FBCE645}" type="slidenum">
              <a:rPr lang="ja-JP" altLang="en-US" smtClean="0"/>
              <a:pPr>
                <a:defRPr/>
              </a:pPr>
              <a:t>14</a:t>
            </a:fld>
            <a:endParaRPr lang="ja-JP" altLang="en-US"/>
          </a:p>
        </p:txBody>
      </p:sp>
      <p:sp>
        <p:nvSpPr>
          <p:cNvPr id="2" name="テキスト ボックス 1">
            <a:extLst>
              <a:ext uri="{FF2B5EF4-FFF2-40B4-BE49-F238E27FC236}">
                <a16:creationId xmlns:a16="http://schemas.microsoft.com/office/drawing/2014/main" id="{470ACE55-3DD2-46BE-912D-FCB97DD48C73}"/>
              </a:ext>
            </a:extLst>
          </p:cNvPr>
          <p:cNvSpPr txBox="1"/>
          <p:nvPr/>
        </p:nvSpPr>
        <p:spPr>
          <a:xfrm>
            <a:off x="3275856" y="6382050"/>
            <a:ext cx="4248472" cy="369332"/>
          </a:xfrm>
          <a:prstGeom prst="rect">
            <a:avLst/>
          </a:prstGeom>
          <a:noFill/>
        </p:spPr>
        <p:txBody>
          <a:bodyPr wrap="square" rtlCol="0">
            <a:spAutoFit/>
          </a:bodyPr>
          <a:lstStyle/>
          <a:p>
            <a:r>
              <a:rPr kumimoji="1" lang="ja-JP" altLang="en-US" dirty="0"/>
              <a:t>　会による注意勧告権（令和１年）</a:t>
            </a:r>
          </a:p>
        </p:txBody>
      </p:sp>
      <p:sp>
        <p:nvSpPr>
          <p:cNvPr id="5" name="テキスト ボックス 4">
            <a:extLst>
              <a:ext uri="{FF2B5EF4-FFF2-40B4-BE49-F238E27FC236}">
                <a16:creationId xmlns:a16="http://schemas.microsoft.com/office/drawing/2014/main" id="{00C05B83-6212-44F8-B075-24F6B87986A3}"/>
              </a:ext>
            </a:extLst>
          </p:cNvPr>
          <p:cNvSpPr txBox="1"/>
          <p:nvPr/>
        </p:nvSpPr>
        <p:spPr>
          <a:xfrm>
            <a:off x="1331640" y="5589240"/>
            <a:ext cx="288032" cy="400110"/>
          </a:xfrm>
          <a:prstGeom prst="rect">
            <a:avLst/>
          </a:prstGeom>
          <a:noFill/>
        </p:spPr>
        <p:txBody>
          <a:bodyPr wrap="square" rtlCol="0">
            <a:spAutoFit/>
          </a:bodyPr>
          <a:lstStyle/>
          <a:p>
            <a:r>
              <a:rPr kumimoji="1" lang="en-US" altLang="ja-JP" sz="2000" dirty="0"/>
              <a:t>2</a:t>
            </a:r>
            <a:endParaRPr kumimoji="1" lang="ja-JP" altLang="en-US" sz="2000" dirty="0"/>
          </a:p>
        </p:txBody>
      </p:sp>
      <p:sp>
        <p:nvSpPr>
          <p:cNvPr id="6" name="テキスト ボックス 5">
            <a:extLst>
              <a:ext uri="{FF2B5EF4-FFF2-40B4-BE49-F238E27FC236}">
                <a16:creationId xmlns:a16="http://schemas.microsoft.com/office/drawing/2014/main" id="{2B46CE73-9407-4825-8004-92CBE9E4BFDD}"/>
              </a:ext>
            </a:extLst>
          </p:cNvPr>
          <p:cNvSpPr txBox="1"/>
          <p:nvPr/>
        </p:nvSpPr>
        <p:spPr>
          <a:xfrm>
            <a:off x="2987824" y="5948143"/>
            <a:ext cx="2853068" cy="400110"/>
          </a:xfrm>
          <a:prstGeom prst="rect">
            <a:avLst/>
          </a:prstGeom>
          <a:noFill/>
        </p:spPr>
        <p:txBody>
          <a:bodyPr wrap="square" rtlCol="0">
            <a:spAutoFit/>
          </a:bodyPr>
          <a:lstStyle/>
          <a:p>
            <a:r>
              <a:rPr kumimoji="1" lang="ja-JP" altLang="en-US" dirty="0"/>
              <a:t>会員の権利の</a:t>
            </a:r>
            <a:r>
              <a:rPr kumimoji="1" lang="ja-JP" altLang="en-US" sz="2000" dirty="0"/>
              <a:t>停止</a:t>
            </a:r>
            <a:r>
              <a:rPr kumimoji="1" lang="ja-JP" altLang="en-US" dirty="0"/>
              <a:t>を含む</a:t>
            </a:r>
          </a:p>
        </p:txBody>
      </p:sp>
    </p:spTree>
    <p:extLst>
      <p:ext uri="{BB962C8B-B14F-4D97-AF65-F5344CB8AC3E}">
        <p14:creationId xmlns:p14="http://schemas.microsoft.com/office/powerpoint/2010/main" val="76829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84F0F4-EFDE-470E-B23E-A862AEA0F4C6}"/>
              </a:ext>
            </a:extLst>
          </p:cNvPr>
          <p:cNvSpPr>
            <a:spLocks noGrp="1"/>
          </p:cNvSpPr>
          <p:nvPr>
            <p:ph type="title"/>
          </p:nvPr>
        </p:nvSpPr>
        <p:spPr>
          <a:xfrm>
            <a:off x="685800" y="271221"/>
            <a:ext cx="7772400" cy="925531"/>
          </a:xfrm>
        </p:spPr>
        <p:txBody>
          <a:bodyPr>
            <a:normAutofit/>
          </a:bodyPr>
          <a:lstStyle/>
          <a:p>
            <a:r>
              <a:rPr kumimoji="1" lang="en-US" altLang="ja-JP" sz="4000" dirty="0"/>
              <a:t>3</a:t>
            </a:r>
            <a:r>
              <a:rPr kumimoji="1" lang="ja-JP" altLang="en-US" sz="4000" dirty="0"/>
              <a:t>　職業倫理の二重性</a:t>
            </a:r>
          </a:p>
        </p:txBody>
      </p:sp>
      <p:sp>
        <p:nvSpPr>
          <p:cNvPr id="3" name="テキスト プレースホルダー 2">
            <a:extLst>
              <a:ext uri="{FF2B5EF4-FFF2-40B4-BE49-F238E27FC236}">
                <a16:creationId xmlns:a16="http://schemas.microsoft.com/office/drawing/2014/main" id="{62A0EF0E-6E82-44A4-AC81-46B61D76CB52}"/>
              </a:ext>
            </a:extLst>
          </p:cNvPr>
          <p:cNvSpPr>
            <a:spLocks noGrp="1"/>
          </p:cNvSpPr>
          <p:nvPr>
            <p:ph type="body" idx="1"/>
          </p:nvPr>
        </p:nvSpPr>
        <p:spPr>
          <a:xfrm>
            <a:off x="251520" y="1270198"/>
            <a:ext cx="8398704" cy="5020667"/>
          </a:xfrm>
        </p:spPr>
        <p:txBody>
          <a:bodyPr>
            <a:normAutofit fontScale="85000" lnSpcReduction="10000"/>
          </a:bodyPr>
          <a:lstStyle/>
          <a:p>
            <a:r>
              <a:rPr kumimoji="1" lang="ja-JP" altLang="en-US" dirty="0"/>
              <a:t>　　　　　　（　　　　　）に対する倫理</a:t>
            </a:r>
            <a:r>
              <a:rPr kumimoji="1" lang="ja-JP" altLang="en-US" spc="-300" dirty="0"/>
              <a:t>（縦・・・　　　　　　　　）</a:t>
            </a:r>
            <a:endParaRPr kumimoji="1" lang="en-US" altLang="ja-JP" spc="-300" dirty="0"/>
          </a:p>
          <a:p>
            <a:r>
              <a:rPr kumimoji="1" lang="ja-JP" altLang="en-US" spc="-300" dirty="0"/>
              <a:t>・品位　　　　（　　　　）に対する倫理（横・・・　　　　　　　　　　　　　）</a:t>
            </a:r>
            <a:endParaRPr kumimoji="1" lang="en-US" altLang="ja-JP" spc="-300" dirty="0"/>
          </a:p>
          <a:p>
            <a:r>
              <a:rPr lang="ja-JP" altLang="en-US" spc="-300" dirty="0"/>
              <a:t>　</a:t>
            </a:r>
            <a:endParaRPr lang="en-US" altLang="ja-JP" spc="-300" dirty="0"/>
          </a:p>
          <a:p>
            <a:r>
              <a:rPr lang="ja-JP" altLang="en-US" spc="-300" dirty="0"/>
              <a:t>　　　　　　（　　　　　）としての倫理</a:t>
            </a:r>
            <a:endParaRPr lang="en-US" altLang="ja-JP" spc="-300" dirty="0"/>
          </a:p>
          <a:p>
            <a:r>
              <a:rPr kumimoji="1" lang="ja-JP" altLang="en-US" spc="-300" dirty="0"/>
              <a:t>・業務　　　（　　　　　　）としての倫理</a:t>
            </a:r>
            <a:endParaRPr kumimoji="1" lang="en-US" altLang="ja-JP" spc="-300" dirty="0"/>
          </a:p>
          <a:p>
            <a:r>
              <a:rPr kumimoji="1" lang="ja-JP" altLang="en-US" spc="-300" dirty="0"/>
              <a:t>　</a:t>
            </a:r>
            <a:endParaRPr kumimoji="1" lang="en-US" altLang="ja-JP" spc="-300" dirty="0"/>
          </a:p>
          <a:p>
            <a:r>
              <a:rPr kumimoji="1" lang="ja-JP" altLang="en-US" spc="-300" dirty="0"/>
              <a:t>　職業倫理とは、その専門職であるがゆえに許されないこと。</a:t>
            </a:r>
            <a:endParaRPr kumimoji="1" lang="en-US" altLang="ja-JP" spc="-300" dirty="0"/>
          </a:p>
          <a:p>
            <a:r>
              <a:rPr kumimoji="1" lang="ja-JP" altLang="en-US" spc="-300" dirty="0"/>
              <a:t>　他人から預った物を自分のために使ってはいけないというのは、それ</a:t>
            </a:r>
            <a:endParaRPr kumimoji="1" lang="en-US" altLang="ja-JP" spc="-300" dirty="0"/>
          </a:p>
          <a:p>
            <a:r>
              <a:rPr kumimoji="1" lang="ja-JP" altLang="en-US" spc="-300" dirty="0"/>
              <a:t>　以前の問題。他の人がやっても何ら問題ないが、その職に就いてい</a:t>
            </a:r>
            <a:endParaRPr kumimoji="1" lang="en-US" altLang="ja-JP" spc="-300" dirty="0"/>
          </a:p>
          <a:p>
            <a:r>
              <a:rPr kumimoji="1" lang="ja-JP" altLang="en-US" spc="-300" dirty="0"/>
              <a:t>　る者が行った場合には同じ行為でも許されないということこそ</a:t>
            </a:r>
            <a:endParaRPr kumimoji="1" lang="en-US" altLang="ja-JP" spc="-300" dirty="0"/>
          </a:p>
          <a:p>
            <a:r>
              <a:rPr kumimoji="1" lang="ja-JP" altLang="en-US" spc="-300" dirty="0"/>
              <a:t>　（　　　　　　　）である。　　</a:t>
            </a:r>
            <a:r>
              <a:rPr lang="ja-JP" altLang="en-US" spc="-300" dirty="0"/>
              <a:t>倫理・・・内面から心を縛ること。</a:t>
            </a:r>
            <a:r>
              <a:rPr lang="ja-JP" altLang="en-US" spc="-300" dirty="0">
                <a:effectLst>
                  <a:outerShdw blurRad="38100" dist="38100" dir="2700000" algn="tl">
                    <a:srgbClr val="000000">
                      <a:alpha val="43137"/>
                    </a:srgbClr>
                  </a:outerShdw>
                </a:effectLst>
              </a:rPr>
              <a:t>（</a:t>
            </a:r>
            <a:r>
              <a:rPr lang="ja-JP" altLang="en-US" u="sng" spc="-300" dirty="0">
                <a:effectLst>
                  <a:outerShdw blurRad="38100" dist="38100" dir="2700000" algn="tl">
                    <a:srgbClr val="000000">
                      <a:alpha val="43137"/>
                    </a:srgbClr>
                  </a:outerShdw>
                </a:effectLst>
              </a:rPr>
              <a:t>自己基準）</a:t>
            </a:r>
            <a:endParaRPr lang="en-US" altLang="ja-JP" u="sng" spc="-300" dirty="0">
              <a:effectLst>
                <a:outerShdw blurRad="38100" dist="38100" dir="2700000" algn="tl">
                  <a:srgbClr val="000000">
                    <a:alpha val="43137"/>
                  </a:srgbClr>
                </a:outerShdw>
              </a:effectLst>
            </a:endParaRPr>
          </a:p>
          <a:p>
            <a:r>
              <a:rPr lang="ja-JP" altLang="en-US" spc="-300" dirty="0"/>
              <a:t>　コンプライアンス</a:t>
            </a:r>
            <a:r>
              <a:rPr kumimoji="1" lang="ja-JP" altLang="en-US" spc="-300" dirty="0"/>
              <a:t>　（法令遵守）・・・外面から心が縛られること。　　　　　　　　　　　　　　　　　　　　　　　　　　</a:t>
            </a:r>
          </a:p>
        </p:txBody>
      </p:sp>
      <p:sp>
        <p:nvSpPr>
          <p:cNvPr id="4" name="スライド番号プレースホルダー 3">
            <a:extLst>
              <a:ext uri="{FF2B5EF4-FFF2-40B4-BE49-F238E27FC236}">
                <a16:creationId xmlns:a16="http://schemas.microsoft.com/office/drawing/2014/main" id="{CC788D11-941A-441D-B6F0-3A26C26AB691}"/>
              </a:ext>
            </a:extLst>
          </p:cNvPr>
          <p:cNvSpPr>
            <a:spLocks noGrp="1"/>
          </p:cNvSpPr>
          <p:nvPr>
            <p:ph type="sldNum" sz="quarter" idx="12"/>
          </p:nvPr>
        </p:nvSpPr>
        <p:spPr/>
        <p:txBody>
          <a:bodyPr/>
          <a:lstStyle/>
          <a:p>
            <a:pPr>
              <a:defRPr/>
            </a:pPr>
            <a:fld id="{1BF73EC5-EDF2-4E74-BF6C-6E215FBCE645}" type="slidenum">
              <a:rPr lang="ja-JP" altLang="en-US" smtClean="0"/>
              <a:pPr>
                <a:defRPr/>
              </a:pPr>
              <a:t>15</a:t>
            </a:fld>
            <a:endParaRPr lang="ja-JP" altLang="en-US"/>
          </a:p>
        </p:txBody>
      </p:sp>
      <p:cxnSp>
        <p:nvCxnSpPr>
          <p:cNvPr id="6" name="直線コネクタ 5">
            <a:extLst>
              <a:ext uri="{FF2B5EF4-FFF2-40B4-BE49-F238E27FC236}">
                <a16:creationId xmlns:a16="http://schemas.microsoft.com/office/drawing/2014/main" id="{0E1994E3-CC1F-4ABA-AB2A-72C6A6AD8206}"/>
              </a:ext>
            </a:extLst>
          </p:cNvPr>
          <p:cNvCxnSpPr/>
          <p:nvPr/>
        </p:nvCxnSpPr>
        <p:spPr>
          <a:xfrm>
            <a:off x="1249540" y="1760939"/>
            <a:ext cx="432048"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id="{2316C48C-2350-40CE-9E50-EBE4B1BA3637}"/>
              </a:ext>
            </a:extLst>
          </p:cNvPr>
          <p:cNvCxnSpPr/>
          <p:nvPr/>
        </p:nvCxnSpPr>
        <p:spPr>
          <a:xfrm flipV="1">
            <a:off x="1249540" y="1404430"/>
            <a:ext cx="432048"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9016D148-7000-489F-8BB4-8CDF2E9AD2E7}"/>
              </a:ext>
            </a:extLst>
          </p:cNvPr>
          <p:cNvCxnSpPr/>
          <p:nvPr/>
        </p:nvCxnSpPr>
        <p:spPr>
          <a:xfrm flipV="1">
            <a:off x="1249540" y="2524234"/>
            <a:ext cx="432048"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BDEC5083-CA8C-4F71-80B6-2EAF0E8B75ED}"/>
              </a:ext>
            </a:extLst>
          </p:cNvPr>
          <p:cNvCxnSpPr/>
          <p:nvPr/>
        </p:nvCxnSpPr>
        <p:spPr>
          <a:xfrm>
            <a:off x="1249540" y="2894416"/>
            <a:ext cx="432048"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5" name="テキスト ボックス 4">
            <a:extLst>
              <a:ext uri="{FF2B5EF4-FFF2-40B4-BE49-F238E27FC236}">
                <a16:creationId xmlns:a16="http://schemas.microsoft.com/office/drawing/2014/main" id="{DBF08732-69B0-4413-B4C6-C3959EBD5366}"/>
              </a:ext>
            </a:extLst>
          </p:cNvPr>
          <p:cNvSpPr txBox="1"/>
          <p:nvPr/>
        </p:nvSpPr>
        <p:spPr>
          <a:xfrm>
            <a:off x="2215540" y="1203684"/>
            <a:ext cx="1092124" cy="430865"/>
          </a:xfrm>
          <a:prstGeom prst="rect">
            <a:avLst/>
          </a:prstGeom>
          <a:noFill/>
        </p:spPr>
        <p:txBody>
          <a:bodyPr wrap="square" rtlCol="0">
            <a:spAutoFit/>
          </a:bodyPr>
          <a:lstStyle/>
          <a:p>
            <a:r>
              <a:rPr lang="ja-JP" altLang="en-US" sz="2200" dirty="0"/>
              <a:t>依頼人</a:t>
            </a:r>
            <a:endParaRPr kumimoji="1" lang="ja-JP" altLang="en-US" sz="2200" dirty="0"/>
          </a:p>
        </p:txBody>
      </p:sp>
      <p:sp>
        <p:nvSpPr>
          <p:cNvPr id="12" name="テキスト ボックス 11">
            <a:extLst>
              <a:ext uri="{FF2B5EF4-FFF2-40B4-BE49-F238E27FC236}">
                <a16:creationId xmlns:a16="http://schemas.microsoft.com/office/drawing/2014/main" id="{11549C3E-DB17-409F-A6B1-6DA431C8C7E1}"/>
              </a:ext>
            </a:extLst>
          </p:cNvPr>
          <p:cNvSpPr txBox="1"/>
          <p:nvPr/>
        </p:nvSpPr>
        <p:spPr>
          <a:xfrm>
            <a:off x="9972600" y="1446143"/>
            <a:ext cx="1368152" cy="504056"/>
          </a:xfrm>
          <a:prstGeom prst="rect">
            <a:avLst/>
          </a:prstGeom>
          <a:noFill/>
        </p:spPr>
        <p:txBody>
          <a:bodyPr wrap="square" rtlCol="0">
            <a:spAutoFit/>
          </a:bodyPr>
          <a:lstStyle/>
          <a:p>
            <a:endParaRPr kumimoji="1" lang="ja-JP" altLang="en-US" dirty="0"/>
          </a:p>
        </p:txBody>
      </p:sp>
      <p:sp>
        <p:nvSpPr>
          <p:cNvPr id="13" name="テキスト ボックス 12">
            <a:extLst>
              <a:ext uri="{FF2B5EF4-FFF2-40B4-BE49-F238E27FC236}">
                <a16:creationId xmlns:a16="http://schemas.microsoft.com/office/drawing/2014/main" id="{D68D1CE9-8CD4-41F3-BA48-68750639E738}"/>
              </a:ext>
            </a:extLst>
          </p:cNvPr>
          <p:cNvSpPr txBox="1"/>
          <p:nvPr/>
        </p:nvSpPr>
        <p:spPr>
          <a:xfrm>
            <a:off x="9612560" y="1576347"/>
            <a:ext cx="1368152" cy="504056"/>
          </a:xfrm>
          <a:prstGeom prst="rect">
            <a:avLst/>
          </a:prstGeom>
          <a:noFill/>
        </p:spPr>
        <p:txBody>
          <a:bodyPr wrap="square" rtlCol="0">
            <a:spAutoFit/>
          </a:bodyPr>
          <a:lstStyle/>
          <a:p>
            <a:endParaRPr kumimoji="1" lang="ja-JP" altLang="en-US" dirty="0"/>
          </a:p>
        </p:txBody>
      </p:sp>
      <p:sp>
        <p:nvSpPr>
          <p:cNvPr id="14" name="テキスト ボックス 13">
            <a:extLst>
              <a:ext uri="{FF2B5EF4-FFF2-40B4-BE49-F238E27FC236}">
                <a16:creationId xmlns:a16="http://schemas.microsoft.com/office/drawing/2014/main" id="{D8D02A48-B7A1-45A5-8B4B-1FA7CCD7E43E}"/>
              </a:ext>
            </a:extLst>
          </p:cNvPr>
          <p:cNvSpPr txBox="1"/>
          <p:nvPr/>
        </p:nvSpPr>
        <p:spPr>
          <a:xfrm>
            <a:off x="6585992" y="1204712"/>
            <a:ext cx="1368152" cy="430887"/>
          </a:xfrm>
          <a:prstGeom prst="rect">
            <a:avLst/>
          </a:prstGeom>
          <a:noFill/>
        </p:spPr>
        <p:txBody>
          <a:bodyPr wrap="square" rtlCol="0">
            <a:spAutoFit/>
          </a:bodyPr>
          <a:lstStyle/>
          <a:p>
            <a:r>
              <a:rPr lang="ja-JP" altLang="en-US" sz="2200" dirty="0"/>
              <a:t>忠実義務</a:t>
            </a:r>
            <a:endParaRPr kumimoji="1" lang="ja-JP" altLang="en-US" sz="2200" dirty="0"/>
          </a:p>
        </p:txBody>
      </p:sp>
      <p:sp>
        <p:nvSpPr>
          <p:cNvPr id="18" name="テキスト ボックス 17">
            <a:extLst>
              <a:ext uri="{FF2B5EF4-FFF2-40B4-BE49-F238E27FC236}">
                <a16:creationId xmlns:a16="http://schemas.microsoft.com/office/drawing/2014/main" id="{810D90C1-F7A3-4BBD-BAF7-82888691E561}"/>
              </a:ext>
            </a:extLst>
          </p:cNvPr>
          <p:cNvSpPr txBox="1"/>
          <p:nvPr/>
        </p:nvSpPr>
        <p:spPr>
          <a:xfrm>
            <a:off x="2138970" y="1612931"/>
            <a:ext cx="808654" cy="430887"/>
          </a:xfrm>
          <a:prstGeom prst="rect">
            <a:avLst/>
          </a:prstGeom>
          <a:noFill/>
        </p:spPr>
        <p:txBody>
          <a:bodyPr wrap="square" rtlCol="0">
            <a:spAutoFit/>
          </a:bodyPr>
          <a:lstStyle/>
          <a:p>
            <a:r>
              <a:rPr lang="ja-JP" altLang="en-US" sz="2200" dirty="0"/>
              <a:t>社会</a:t>
            </a:r>
            <a:endParaRPr kumimoji="1" lang="ja-JP" altLang="en-US" sz="2200" dirty="0"/>
          </a:p>
        </p:txBody>
      </p:sp>
      <p:sp>
        <p:nvSpPr>
          <p:cNvPr id="19" name="テキスト ボックス 18">
            <a:extLst>
              <a:ext uri="{FF2B5EF4-FFF2-40B4-BE49-F238E27FC236}">
                <a16:creationId xmlns:a16="http://schemas.microsoft.com/office/drawing/2014/main" id="{6112A6FA-93C5-4993-8FFB-CDB11DC12A6D}"/>
              </a:ext>
            </a:extLst>
          </p:cNvPr>
          <p:cNvSpPr txBox="1"/>
          <p:nvPr/>
        </p:nvSpPr>
        <p:spPr>
          <a:xfrm>
            <a:off x="6017093" y="1593664"/>
            <a:ext cx="2160240" cy="707886"/>
          </a:xfrm>
          <a:prstGeom prst="rect">
            <a:avLst/>
          </a:prstGeom>
          <a:noFill/>
        </p:spPr>
        <p:txBody>
          <a:bodyPr wrap="square" rtlCol="0">
            <a:spAutoFit/>
          </a:bodyPr>
          <a:lstStyle/>
          <a:p>
            <a:r>
              <a:rPr lang="ja-JP" altLang="en-US" sz="2200" dirty="0"/>
              <a:t>不正しない義務</a:t>
            </a:r>
            <a:endParaRPr lang="en-US" altLang="ja-JP" sz="2200" dirty="0"/>
          </a:p>
          <a:p>
            <a:r>
              <a:rPr lang="ja-JP" altLang="en-US" dirty="0"/>
              <a:t>　</a:t>
            </a:r>
            <a:endParaRPr lang="en-US" altLang="ja-JP" dirty="0"/>
          </a:p>
        </p:txBody>
      </p:sp>
      <p:sp>
        <p:nvSpPr>
          <p:cNvPr id="21" name="テキスト ボックス 20">
            <a:extLst>
              <a:ext uri="{FF2B5EF4-FFF2-40B4-BE49-F238E27FC236}">
                <a16:creationId xmlns:a16="http://schemas.microsoft.com/office/drawing/2014/main" id="{2DF8FEEB-C8B3-4DA6-8DB5-8293823A6BDF}"/>
              </a:ext>
            </a:extLst>
          </p:cNvPr>
          <p:cNvSpPr txBox="1"/>
          <p:nvPr/>
        </p:nvSpPr>
        <p:spPr>
          <a:xfrm>
            <a:off x="1969264" y="2349464"/>
            <a:ext cx="1420688" cy="430887"/>
          </a:xfrm>
          <a:prstGeom prst="rect">
            <a:avLst/>
          </a:prstGeom>
          <a:noFill/>
        </p:spPr>
        <p:txBody>
          <a:bodyPr wrap="square" rtlCol="0">
            <a:spAutoFit/>
          </a:bodyPr>
          <a:lstStyle/>
          <a:p>
            <a:r>
              <a:rPr lang="ja-JP" altLang="en-US" sz="2200" dirty="0"/>
              <a:t>一般人　　　　　　　　　　　　　　　　　　　　　　　　　　　　　　　　　　　　　　　　　　　　　　　　　　　　　　　　　　　　　　　　　　　　　　　　　　　　　　　　　　　　　　　　　　　　　　　　　　　　　　　　　　　　　　　　　　　　　　　　　　　　　　　　　　　　　　　　　　　　　　　　　　　　　　　　　　　　　　　　　　　　　　　　　　　</a:t>
            </a:r>
            <a:endParaRPr kumimoji="1" lang="ja-JP" altLang="en-US" sz="2200" dirty="0"/>
          </a:p>
        </p:txBody>
      </p:sp>
      <p:sp>
        <p:nvSpPr>
          <p:cNvPr id="22" name="テキスト ボックス 21">
            <a:extLst>
              <a:ext uri="{FF2B5EF4-FFF2-40B4-BE49-F238E27FC236}">
                <a16:creationId xmlns:a16="http://schemas.microsoft.com/office/drawing/2014/main" id="{0EF2A516-F1FD-4C1B-8181-D4BBD21DD12F}"/>
              </a:ext>
            </a:extLst>
          </p:cNvPr>
          <p:cNvSpPr txBox="1"/>
          <p:nvPr/>
        </p:nvSpPr>
        <p:spPr>
          <a:xfrm>
            <a:off x="2044958" y="2692779"/>
            <a:ext cx="1420688" cy="430887"/>
          </a:xfrm>
          <a:prstGeom prst="rect">
            <a:avLst/>
          </a:prstGeom>
          <a:noFill/>
        </p:spPr>
        <p:txBody>
          <a:bodyPr wrap="square" rtlCol="0">
            <a:spAutoFit/>
          </a:bodyPr>
          <a:lstStyle/>
          <a:p>
            <a:r>
              <a:rPr lang="ja-JP" altLang="en-US" sz="2200" dirty="0"/>
              <a:t>専門家</a:t>
            </a:r>
            <a:endParaRPr kumimoji="1" lang="ja-JP" altLang="en-US" sz="2200" dirty="0"/>
          </a:p>
        </p:txBody>
      </p:sp>
      <p:sp>
        <p:nvSpPr>
          <p:cNvPr id="23" name="テキスト ボックス 22">
            <a:extLst>
              <a:ext uri="{FF2B5EF4-FFF2-40B4-BE49-F238E27FC236}">
                <a16:creationId xmlns:a16="http://schemas.microsoft.com/office/drawing/2014/main" id="{9DB7B519-D1BE-403F-B408-D6C5394FFC93}"/>
              </a:ext>
            </a:extLst>
          </p:cNvPr>
          <p:cNvSpPr txBox="1"/>
          <p:nvPr/>
        </p:nvSpPr>
        <p:spPr>
          <a:xfrm>
            <a:off x="928890" y="4941168"/>
            <a:ext cx="1414467" cy="430887"/>
          </a:xfrm>
          <a:prstGeom prst="rect">
            <a:avLst/>
          </a:prstGeom>
          <a:noFill/>
        </p:spPr>
        <p:txBody>
          <a:bodyPr wrap="square" rtlCol="0">
            <a:spAutoFit/>
          </a:bodyPr>
          <a:lstStyle/>
          <a:p>
            <a:r>
              <a:rPr lang="ja-JP" altLang="en-US" sz="2200" dirty="0"/>
              <a:t>職業倫理</a:t>
            </a:r>
            <a:endParaRPr kumimoji="1" lang="ja-JP" altLang="en-US" sz="2200" dirty="0"/>
          </a:p>
        </p:txBody>
      </p:sp>
      <p:sp>
        <p:nvSpPr>
          <p:cNvPr id="7" name="テキスト ボックス 6">
            <a:extLst>
              <a:ext uri="{FF2B5EF4-FFF2-40B4-BE49-F238E27FC236}">
                <a16:creationId xmlns:a16="http://schemas.microsoft.com/office/drawing/2014/main" id="{21CAD560-070F-44B4-BB9B-EB24A9AAF56E}"/>
              </a:ext>
            </a:extLst>
          </p:cNvPr>
          <p:cNvSpPr txBox="1"/>
          <p:nvPr/>
        </p:nvSpPr>
        <p:spPr>
          <a:xfrm>
            <a:off x="5220072" y="2284233"/>
            <a:ext cx="3430152" cy="707886"/>
          </a:xfrm>
          <a:prstGeom prst="rect">
            <a:avLst/>
          </a:prstGeom>
          <a:noFill/>
        </p:spPr>
        <p:txBody>
          <a:bodyPr wrap="square" rtlCol="0">
            <a:spAutoFit/>
          </a:bodyPr>
          <a:lstStyle/>
          <a:p>
            <a:r>
              <a:rPr kumimoji="1" lang="ja-JP" altLang="en-US" sz="2000" b="1" dirty="0"/>
              <a:t>（受任者による報告）</a:t>
            </a:r>
            <a:endParaRPr kumimoji="1" lang="en-US" altLang="ja-JP" sz="2000" b="1" dirty="0"/>
          </a:p>
          <a:p>
            <a:r>
              <a:rPr kumimoji="1" lang="ja-JP" altLang="en-US" sz="2000" b="1" dirty="0"/>
              <a:t>民法第</a:t>
            </a:r>
            <a:r>
              <a:rPr kumimoji="1" lang="en-US" altLang="ja-JP" sz="2000" b="1" dirty="0"/>
              <a:t>645</a:t>
            </a:r>
            <a:r>
              <a:rPr kumimoji="1" lang="ja-JP" altLang="en-US" sz="2000" b="1" dirty="0"/>
              <a:t>条</a:t>
            </a:r>
          </a:p>
        </p:txBody>
      </p:sp>
      <p:sp>
        <p:nvSpPr>
          <p:cNvPr id="15" name="テキスト ボックス 14">
            <a:extLst>
              <a:ext uri="{FF2B5EF4-FFF2-40B4-BE49-F238E27FC236}">
                <a16:creationId xmlns:a16="http://schemas.microsoft.com/office/drawing/2014/main" id="{D0362211-1256-49C4-A3AC-8E2267F8CAC4}"/>
              </a:ext>
            </a:extLst>
          </p:cNvPr>
          <p:cNvSpPr txBox="1"/>
          <p:nvPr/>
        </p:nvSpPr>
        <p:spPr>
          <a:xfrm>
            <a:off x="5870610" y="191972"/>
            <a:ext cx="2779614" cy="707886"/>
          </a:xfrm>
          <a:prstGeom prst="rect">
            <a:avLst/>
          </a:prstGeom>
          <a:noFill/>
        </p:spPr>
        <p:txBody>
          <a:bodyPr wrap="square" rtlCol="0">
            <a:spAutoFit/>
          </a:bodyPr>
          <a:lstStyle/>
          <a:p>
            <a:r>
              <a:rPr kumimoji="1" lang="ja-JP" altLang="en-US" sz="2000" dirty="0"/>
              <a:t>（受任者の注意義務）</a:t>
            </a:r>
            <a:endParaRPr kumimoji="1" lang="en-US" altLang="ja-JP" sz="2000" dirty="0"/>
          </a:p>
          <a:p>
            <a:r>
              <a:rPr kumimoji="1" lang="ja-JP" altLang="en-US" sz="2000" dirty="0"/>
              <a:t>民法第６４４条</a:t>
            </a:r>
          </a:p>
        </p:txBody>
      </p:sp>
    </p:spTree>
    <p:extLst>
      <p:ext uri="{BB962C8B-B14F-4D97-AF65-F5344CB8AC3E}">
        <p14:creationId xmlns:p14="http://schemas.microsoft.com/office/powerpoint/2010/main" val="2159541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down)">
                                      <p:cBhvr>
                                        <p:cTn id="14" dur="580">
                                          <p:stCondLst>
                                            <p:cond delay="0"/>
                                          </p:stCondLst>
                                        </p:cTn>
                                        <p:tgtEl>
                                          <p:spTgt spid="14"/>
                                        </p:tgtEl>
                                      </p:cBhvr>
                                    </p:animEffect>
                                    <p:anim calcmode="lin" valueType="num">
                                      <p:cBhvr>
                                        <p:cTn id="15"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20" dur="26">
                                          <p:stCondLst>
                                            <p:cond delay="650"/>
                                          </p:stCondLst>
                                        </p:cTn>
                                        <p:tgtEl>
                                          <p:spTgt spid="14"/>
                                        </p:tgtEl>
                                      </p:cBhvr>
                                      <p:to x="100000" y="60000"/>
                                    </p:animScale>
                                    <p:animScale>
                                      <p:cBhvr>
                                        <p:cTn id="21" dur="166" decel="50000">
                                          <p:stCondLst>
                                            <p:cond delay="676"/>
                                          </p:stCondLst>
                                        </p:cTn>
                                        <p:tgtEl>
                                          <p:spTgt spid="14"/>
                                        </p:tgtEl>
                                      </p:cBhvr>
                                      <p:to x="100000" y="100000"/>
                                    </p:animScale>
                                    <p:animScale>
                                      <p:cBhvr>
                                        <p:cTn id="22" dur="26">
                                          <p:stCondLst>
                                            <p:cond delay="1312"/>
                                          </p:stCondLst>
                                        </p:cTn>
                                        <p:tgtEl>
                                          <p:spTgt spid="14"/>
                                        </p:tgtEl>
                                      </p:cBhvr>
                                      <p:to x="100000" y="80000"/>
                                    </p:animScale>
                                    <p:animScale>
                                      <p:cBhvr>
                                        <p:cTn id="23" dur="166" decel="50000">
                                          <p:stCondLst>
                                            <p:cond delay="1338"/>
                                          </p:stCondLst>
                                        </p:cTn>
                                        <p:tgtEl>
                                          <p:spTgt spid="14"/>
                                        </p:tgtEl>
                                      </p:cBhvr>
                                      <p:to x="100000" y="100000"/>
                                    </p:animScale>
                                    <p:animScale>
                                      <p:cBhvr>
                                        <p:cTn id="24" dur="26">
                                          <p:stCondLst>
                                            <p:cond delay="1642"/>
                                          </p:stCondLst>
                                        </p:cTn>
                                        <p:tgtEl>
                                          <p:spTgt spid="14"/>
                                        </p:tgtEl>
                                      </p:cBhvr>
                                      <p:to x="100000" y="90000"/>
                                    </p:animScale>
                                    <p:animScale>
                                      <p:cBhvr>
                                        <p:cTn id="25" dur="166" decel="50000">
                                          <p:stCondLst>
                                            <p:cond delay="1668"/>
                                          </p:stCondLst>
                                        </p:cTn>
                                        <p:tgtEl>
                                          <p:spTgt spid="14"/>
                                        </p:tgtEl>
                                      </p:cBhvr>
                                      <p:to x="100000" y="100000"/>
                                    </p:animScale>
                                    <p:animScale>
                                      <p:cBhvr>
                                        <p:cTn id="26" dur="26">
                                          <p:stCondLst>
                                            <p:cond delay="1808"/>
                                          </p:stCondLst>
                                        </p:cTn>
                                        <p:tgtEl>
                                          <p:spTgt spid="14"/>
                                        </p:tgtEl>
                                      </p:cBhvr>
                                      <p:to x="100000" y="95000"/>
                                    </p:animScale>
                                    <p:animScale>
                                      <p:cBhvr>
                                        <p:cTn id="27" dur="166" decel="50000">
                                          <p:stCondLst>
                                            <p:cond delay="1834"/>
                                          </p:stCondLst>
                                        </p:cTn>
                                        <p:tgtEl>
                                          <p:spTgt spid="14"/>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1000"/>
                                        <p:tgtEl>
                                          <p:spTgt spid="18"/>
                                        </p:tgtEl>
                                      </p:cBhvr>
                                    </p:animEffect>
                                    <p:anim calcmode="lin" valueType="num">
                                      <p:cBhvr>
                                        <p:cTn id="33" dur="1000" fill="hold"/>
                                        <p:tgtEl>
                                          <p:spTgt spid="18"/>
                                        </p:tgtEl>
                                        <p:attrNameLst>
                                          <p:attrName>ppt_x</p:attrName>
                                        </p:attrNameLst>
                                      </p:cBhvr>
                                      <p:tavLst>
                                        <p:tav tm="0">
                                          <p:val>
                                            <p:strVal val="#ppt_x"/>
                                          </p:val>
                                        </p:tav>
                                        <p:tav tm="100000">
                                          <p:val>
                                            <p:strVal val="#ppt_x"/>
                                          </p:val>
                                        </p:tav>
                                      </p:tavLst>
                                    </p:anim>
                                    <p:anim calcmode="lin" valueType="num">
                                      <p:cBhvr>
                                        <p:cTn id="3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down)">
                                      <p:cBhvr>
                                        <p:cTn id="39" dur="580">
                                          <p:stCondLst>
                                            <p:cond delay="0"/>
                                          </p:stCondLst>
                                        </p:cTn>
                                        <p:tgtEl>
                                          <p:spTgt spid="19"/>
                                        </p:tgtEl>
                                      </p:cBhvr>
                                    </p:animEffect>
                                    <p:anim calcmode="lin" valueType="num">
                                      <p:cBhvr>
                                        <p:cTn id="40"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45" dur="26">
                                          <p:stCondLst>
                                            <p:cond delay="650"/>
                                          </p:stCondLst>
                                        </p:cTn>
                                        <p:tgtEl>
                                          <p:spTgt spid="19"/>
                                        </p:tgtEl>
                                      </p:cBhvr>
                                      <p:to x="100000" y="60000"/>
                                    </p:animScale>
                                    <p:animScale>
                                      <p:cBhvr>
                                        <p:cTn id="46" dur="166" decel="50000">
                                          <p:stCondLst>
                                            <p:cond delay="676"/>
                                          </p:stCondLst>
                                        </p:cTn>
                                        <p:tgtEl>
                                          <p:spTgt spid="19"/>
                                        </p:tgtEl>
                                      </p:cBhvr>
                                      <p:to x="100000" y="100000"/>
                                    </p:animScale>
                                    <p:animScale>
                                      <p:cBhvr>
                                        <p:cTn id="47" dur="26">
                                          <p:stCondLst>
                                            <p:cond delay="1312"/>
                                          </p:stCondLst>
                                        </p:cTn>
                                        <p:tgtEl>
                                          <p:spTgt spid="19"/>
                                        </p:tgtEl>
                                      </p:cBhvr>
                                      <p:to x="100000" y="80000"/>
                                    </p:animScale>
                                    <p:animScale>
                                      <p:cBhvr>
                                        <p:cTn id="48" dur="166" decel="50000">
                                          <p:stCondLst>
                                            <p:cond delay="1338"/>
                                          </p:stCondLst>
                                        </p:cTn>
                                        <p:tgtEl>
                                          <p:spTgt spid="19"/>
                                        </p:tgtEl>
                                      </p:cBhvr>
                                      <p:to x="100000" y="100000"/>
                                    </p:animScale>
                                    <p:animScale>
                                      <p:cBhvr>
                                        <p:cTn id="49" dur="26">
                                          <p:stCondLst>
                                            <p:cond delay="1642"/>
                                          </p:stCondLst>
                                        </p:cTn>
                                        <p:tgtEl>
                                          <p:spTgt spid="19"/>
                                        </p:tgtEl>
                                      </p:cBhvr>
                                      <p:to x="100000" y="90000"/>
                                    </p:animScale>
                                    <p:animScale>
                                      <p:cBhvr>
                                        <p:cTn id="50" dur="166" decel="50000">
                                          <p:stCondLst>
                                            <p:cond delay="1668"/>
                                          </p:stCondLst>
                                        </p:cTn>
                                        <p:tgtEl>
                                          <p:spTgt spid="19"/>
                                        </p:tgtEl>
                                      </p:cBhvr>
                                      <p:to x="100000" y="100000"/>
                                    </p:animScale>
                                    <p:animScale>
                                      <p:cBhvr>
                                        <p:cTn id="51" dur="26">
                                          <p:stCondLst>
                                            <p:cond delay="1808"/>
                                          </p:stCondLst>
                                        </p:cTn>
                                        <p:tgtEl>
                                          <p:spTgt spid="19"/>
                                        </p:tgtEl>
                                      </p:cBhvr>
                                      <p:to x="100000" y="95000"/>
                                    </p:animScale>
                                    <p:animScale>
                                      <p:cBhvr>
                                        <p:cTn id="52" dur="166" decel="50000">
                                          <p:stCondLst>
                                            <p:cond delay="1834"/>
                                          </p:stCondLst>
                                        </p:cTn>
                                        <p:tgtEl>
                                          <p:spTgt spid="19"/>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fade">
                                      <p:cBhvr>
                                        <p:cTn id="57" dur="1000"/>
                                        <p:tgtEl>
                                          <p:spTgt spid="21"/>
                                        </p:tgtEl>
                                      </p:cBhvr>
                                    </p:animEffect>
                                    <p:anim calcmode="lin" valueType="num">
                                      <p:cBhvr>
                                        <p:cTn id="58" dur="1000" fill="hold"/>
                                        <p:tgtEl>
                                          <p:spTgt spid="21"/>
                                        </p:tgtEl>
                                        <p:attrNameLst>
                                          <p:attrName>ppt_x</p:attrName>
                                        </p:attrNameLst>
                                      </p:cBhvr>
                                      <p:tavLst>
                                        <p:tav tm="0">
                                          <p:val>
                                            <p:strVal val="#ppt_x"/>
                                          </p:val>
                                        </p:tav>
                                        <p:tav tm="100000">
                                          <p:val>
                                            <p:strVal val="#ppt_x"/>
                                          </p:val>
                                        </p:tav>
                                      </p:tavLst>
                                    </p:anim>
                                    <p:anim calcmode="lin" valueType="num">
                                      <p:cBhvr>
                                        <p:cTn id="5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fade">
                                      <p:cBhvr>
                                        <p:cTn id="64" dur="1000"/>
                                        <p:tgtEl>
                                          <p:spTgt spid="22"/>
                                        </p:tgtEl>
                                      </p:cBhvr>
                                    </p:animEffect>
                                    <p:anim calcmode="lin" valueType="num">
                                      <p:cBhvr>
                                        <p:cTn id="65" dur="1000" fill="hold"/>
                                        <p:tgtEl>
                                          <p:spTgt spid="22"/>
                                        </p:tgtEl>
                                        <p:attrNameLst>
                                          <p:attrName>ppt_x</p:attrName>
                                        </p:attrNameLst>
                                      </p:cBhvr>
                                      <p:tavLst>
                                        <p:tav tm="0">
                                          <p:val>
                                            <p:strVal val="#ppt_x"/>
                                          </p:val>
                                        </p:tav>
                                        <p:tav tm="100000">
                                          <p:val>
                                            <p:strVal val="#ppt_x"/>
                                          </p:val>
                                        </p:tav>
                                      </p:tavLst>
                                    </p:anim>
                                    <p:anim calcmode="lin" valueType="num">
                                      <p:cBhvr>
                                        <p:cTn id="6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xEl>
                                              <p:pRg st="0" end="0"/>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nodeType="clickEffect">
                                  <p:stCondLst>
                                    <p:cond delay="0"/>
                                  </p:stCondLst>
                                  <p:childTnLst>
                                    <p:set>
                                      <p:cBhvr>
                                        <p:cTn id="76" dur="1" fill="hold">
                                          <p:stCondLst>
                                            <p:cond delay="0"/>
                                          </p:stCondLst>
                                        </p:cTn>
                                        <p:tgtEl>
                                          <p:spTgt spid="7">
                                            <p:txEl>
                                              <p:pRg st="0" end="0"/>
                                            </p:txEl>
                                          </p:spTgt>
                                        </p:tgtEl>
                                        <p:attrNameLst>
                                          <p:attrName>style.visibility</p:attrName>
                                        </p:attrNameLst>
                                      </p:cBhvr>
                                      <p:to>
                                        <p:strVal val="visible"/>
                                      </p:to>
                                    </p:set>
                                    <p:animEffect transition="in" filter="wipe(down)">
                                      <p:cBhvr>
                                        <p:cTn id="77" dur="580">
                                          <p:stCondLst>
                                            <p:cond delay="0"/>
                                          </p:stCondLst>
                                        </p:cTn>
                                        <p:tgtEl>
                                          <p:spTgt spid="7">
                                            <p:txEl>
                                              <p:pRg st="0" end="0"/>
                                            </p:txEl>
                                          </p:spTgt>
                                        </p:tgtEl>
                                      </p:cBhvr>
                                    </p:animEffect>
                                    <p:anim calcmode="lin" valueType="num">
                                      <p:cBhvr>
                                        <p:cTn id="7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7">
                                            <p:txEl>
                                              <p:pRg st="0" end="0"/>
                                            </p:txEl>
                                          </p:spTgt>
                                        </p:tgtEl>
                                      </p:cBhvr>
                                      <p:to x="100000" y="60000"/>
                                    </p:animScale>
                                    <p:animScale>
                                      <p:cBhvr>
                                        <p:cTn id="84" dur="166" decel="50000">
                                          <p:stCondLst>
                                            <p:cond delay="676"/>
                                          </p:stCondLst>
                                        </p:cTn>
                                        <p:tgtEl>
                                          <p:spTgt spid="7">
                                            <p:txEl>
                                              <p:pRg st="0" end="0"/>
                                            </p:txEl>
                                          </p:spTgt>
                                        </p:tgtEl>
                                      </p:cBhvr>
                                      <p:to x="100000" y="100000"/>
                                    </p:animScale>
                                    <p:animScale>
                                      <p:cBhvr>
                                        <p:cTn id="85" dur="26">
                                          <p:stCondLst>
                                            <p:cond delay="1312"/>
                                          </p:stCondLst>
                                        </p:cTn>
                                        <p:tgtEl>
                                          <p:spTgt spid="7">
                                            <p:txEl>
                                              <p:pRg st="0" end="0"/>
                                            </p:txEl>
                                          </p:spTgt>
                                        </p:tgtEl>
                                      </p:cBhvr>
                                      <p:to x="100000" y="80000"/>
                                    </p:animScale>
                                    <p:animScale>
                                      <p:cBhvr>
                                        <p:cTn id="86" dur="166" decel="50000">
                                          <p:stCondLst>
                                            <p:cond delay="1338"/>
                                          </p:stCondLst>
                                        </p:cTn>
                                        <p:tgtEl>
                                          <p:spTgt spid="7">
                                            <p:txEl>
                                              <p:pRg st="0" end="0"/>
                                            </p:txEl>
                                          </p:spTgt>
                                        </p:tgtEl>
                                      </p:cBhvr>
                                      <p:to x="100000" y="100000"/>
                                    </p:animScale>
                                    <p:animScale>
                                      <p:cBhvr>
                                        <p:cTn id="87" dur="26">
                                          <p:stCondLst>
                                            <p:cond delay="1642"/>
                                          </p:stCondLst>
                                        </p:cTn>
                                        <p:tgtEl>
                                          <p:spTgt spid="7">
                                            <p:txEl>
                                              <p:pRg st="0" end="0"/>
                                            </p:txEl>
                                          </p:spTgt>
                                        </p:tgtEl>
                                      </p:cBhvr>
                                      <p:to x="100000" y="90000"/>
                                    </p:animScale>
                                    <p:animScale>
                                      <p:cBhvr>
                                        <p:cTn id="88" dur="166" decel="50000">
                                          <p:stCondLst>
                                            <p:cond delay="1668"/>
                                          </p:stCondLst>
                                        </p:cTn>
                                        <p:tgtEl>
                                          <p:spTgt spid="7">
                                            <p:txEl>
                                              <p:pRg st="0" end="0"/>
                                            </p:txEl>
                                          </p:spTgt>
                                        </p:tgtEl>
                                      </p:cBhvr>
                                      <p:to x="100000" y="100000"/>
                                    </p:animScale>
                                    <p:animScale>
                                      <p:cBhvr>
                                        <p:cTn id="89" dur="26">
                                          <p:stCondLst>
                                            <p:cond delay="1808"/>
                                          </p:stCondLst>
                                        </p:cTn>
                                        <p:tgtEl>
                                          <p:spTgt spid="7">
                                            <p:txEl>
                                              <p:pRg st="0" end="0"/>
                                            </p:txEl>
                                          </p:spTgt>
                                        </p:tgtEl>
                                      </p:cBhvr>
                                      <p:to x="100000" y="95000"/>
                                    </p:animScale>
                                    <p:animScale>
                                      <p:cBhvr>
                                        <p:cTn id="90" dur="166" decel="50000">
                                          <p:stCondLst>
                                            <p:cond delay="1834"/>
                                          </p:stCondLst>
                                        </p:cTn>
                                        <p:tgtEl>
                                          <p:spTgt spid="7">
                                            <p:txEl>
                                              <p:pRg st="0" end="0"/>
                                            </p:txEl>
                                          </p:spTgt>
                                        </p:tgtEl>
                                      </p:cBhvr>
                                      <p:to x="100000" y="100000"/>
                                    </p:animScale>
                                  </p:childTnLst>
                                </p:cTn>
                              </p:par>
                              <p:par>
                                <p:cTn id="91" presetID="26" presetClass="entr" presetSubtype="0" fill="hold" nodeType="withEffect">
                                  <p:stCondLst>
                                    <p:cond delay="0"/>
                                  </p:stCondLst>
                                  <p:childTnLst>
                                    <p:set>
                                      <p:cBhvr>
                                        <p:cTn id="92" dur="1" fill="hold">
                                          <p:stCondLst>
                                            <p:cond delay="0"/>
                                          </p:stCondLst>
                                        </p:cTn>
                                        <p:tgtEl>
                                          <p:spTgt spid="7">
                                            <p:txEl>
                                              <p:pRg st="1" end="1"/>
                                            </p:txEl>
                                          </p:spTgt>
                                        </p:tgtEl>
                                        <p:attrNameLst>
                                          <p:attrName>style.visibility</p:attrName>
                                        </p:attrNameLst>
                                      </p:cBhvr>
                                      <p:to>
                                        <p:strVal val="visible"/>
                                      </p:to>
                                    </p:set>
                                    <p:animEffect transition="in" filter="wipe(down)">
                                      <p:cBhvr>
                                        <p:cTn id="93" dur="580">
                                          <p:stCondLst>
                                            <p:cond delay="0"/>
                                          </p:stCondLst>
                                        </p:cTn>
                                        <p:tgtEl>
                                          <p:spTgt spid="7">
                                            <p:txEl>
                                              <p:pRg st="1" end="1"/>
                                            </p:txEl>
                                          </p:spTgt>
                                        </p:tgtEl>
                                      </p:cBhvr>
                                    </p:animEffect>
                                    <p:anim calcmode="lin" valueType="num">
                                      <p:cBhvr>
                                        <p:cTn id="94" dur="1822" tmFilter="0,0; 0.14,0.36; 0.43,0.73; 0.71,0.91; 1.0,1.0">
                                          <p:stCondLst>
                                            <p:cond delay="0"/>
                                          </p:stCondLst>
                                        </p:cTn>
                                        <p:tgtEl>
                                          <p:spTgt spid="7">
                                            <p:txEl>
                                              <p:pRg st="1" end="1"/>
                                            </p:txEl>
                                          </p:spTgt>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7">
                                            <p:txEl>
                                              <p:pRg st="1" end="1"/>
                                            </p:txEl>
                                          </p:spTgt>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7">
                                            <p:txEl>
                                              <p:pRg st="1" end="1"/>
                                            </p:txEl>
                                          </p:spTgt>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7">
                                            <p:txEl>
                                              <p:pRg st="1" end="1"/>
                                            </p:txEl>
                                          </p:spTgt>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7">
                                            <p:txEl>
                                              <p:pRg st="1" end="1"/>
                                            </p:txEl>
                                          </p:spTgt>
                                        </p:tgtEl>
                                        <p:attrNameLst>
                                          <p:attrName>ppt_y</p:attrName>
                                        </p:attrNameLst>
                                      </p:cBhvr>
                                      <p:tavLst>
                                        <p:tav tm="0" fmla="#ppt_y-sin(pi*$)/81">
                                          <p:val>
                                            <p:fltVal val="0"/>
                                          </p:val>
                                        </p:tav>
                                        <p:tav tm="100000">
                                          <p:val>
                                            <p:fltVal val="1"/>
                                          </p:val>
                                        </p:tav>
                                      </p:tavLst>
                                    </p:anim>
                                    <p:animScale>
                                      <p:cBhvr>
                                        <p:cTn id="99" dur="26">
                                          <p:stCondLst>
                                            <p:cond delay="650"/>
                                          </p:stCondLst>
                                        </p:cTn>
                                        <p:tgtEl>
                                          <p:spTgt spid="7">
                                            <p:txEl>
                                              <p:pRg st="1" end="1"/>
                                            </p:txEl>
                                          </p:spTgt>
                                        </p:tgtEl>
                                      </p:cBhvr>
                                      <p:to x="100000" y="60000"/>
                                    </p:animScale>
                                    <p:animScale>
                                      <p:cBhvr>
                                        <p:cTn id="100" dur="166" decel="50000">
                                          <p:stCondLst>
                                            <p:cond delay="676"/>
                                          </p:stCondLst>
                                        </p:cTn>
                                        <p:tgtEl>
                                          <p:spTgt spid="7">
                                            <p:txEl>
                                              <p:pRg st="1" end="1"/>
                                            </p:txEl>
                                          </p:spTgt>
                                        </p:tgtEl>
                                      </p:cBhvr>
                                      <p:to x="100000" y="100000"/>
                                    </p:animScale>
                                    <p:animScale>
                                      <p:cBhvr>
                                        <p:cTn id="101" dur="26">
                                          <p:stCondLst>
                                            <p:cond delay="1312"/>
                                          </p:stCondLst>
                                        </p:cTn>
                                        <p:tgtEl>
                                          <p:spTgt spid="7">
                                            <p:txEl>
                                              <p:pRg st="1" end="1"/>
                                            </p:txEl>
                                          </p:spTgt>
                                        </p:tgtEl>
                                      </p:cBhvr>
                                      <p:to x="100000" y="80000"/>
                                    </p:animScale>
                                    <p:animScale>
                                      <p:cBhvr>
                                        <p:cTn id="102" dur="166" decel="50000">
                                          <p:stCondLst>
                                            <p:cond delay="1338"/>
                                          </p:stCondLst>
                                        </p:cTn>
                                        <p:tgtEl>
                                          <p:spTgt spid="7">
                                            <p:txEl>
                                              <p:pRg st="1" end="1"/>
                                            </p:txEl>
                                          </p:spTgt>
                                        </p:tgtEl>
                                      </p:cBhvr>
                                      <p:to x="100000" y="100000"/>
                                    </p:animScale>
                                    <p:animScale>
                                      <p:cBhvr>
                                        <p:cTn id="103" dur="26">
                                          <p:stCondLst>
                                            <p:cond delay="1642"/>
                                          </p:stCondLst>
                                        </p:cTn>
                                        <p:tgtEl>
                                          <p:spTgt spid="7">
                                            <p:txEl>
                                              <p:pRg st="1" end="1"/>
                                            </p:txEl>
                                          </p:spTgt>
                                        </p:tgtEl>
                                      </p:cBhvr>
                                      <p:to x="100000" y="90000"/>
                                    </p:animScale>
                                    <p:animScale>
                                      <p:cBhvr>
                                        <p:cTn id="104" dur="166" decel="50000">
                                          <p:stCondLst>
                                            <p:cond delay="1668"/>
                                          </p:stCondLst>
                                        </p:cTn>
                                        <p:tgtEl>
                                          <p:spTgt spid="7">
                                            <p:txEl>
                                              <p:pRg st="1" end="1"/>
                                            </p:txEl>
                                          </p:spTgt>
                                        </p:tgtEl>
                                      </p:cBhvr>
                                      <p:to x="100000" y="100000"/>
                                    </p:animScale>
                                    <p:animScale>
                                      <p:cBhvr>
                                        <p:cTn id="105" dur="26">
                                          <p:stCondLst>
                                            <p:cond delay="1808"/>
                                          </p:stCondLst>
                                        </p:cTn>
                                        <p:tgtEl>
                                          <p:spTgt spid="7">
                                            <p:txEl>
                                              <p:pRg st="1" end="1"/>
                                            </p:txEl>
                                          </p:spTgt>
                                        </p:tgtEl>
                                      </p:cBhvr>
                                      <p:to x="100000" y="95000"/>
                                    </p:animScale>
                                    <p:animScale>
                                      <p:cBhvr>
                                        <p:cTn id="106" dur="166" decel="50000">
                                          <p:stCondLst>
                                            <p:cond delay="1834"/>
                                          </p:stCondLst>
                                        </p:cTn>
                                        <p:tgtEl>
                                          <p:spTgt spid="7">
                                            <p:txEl>
                                              <p:pRg st="1" end="1"/>
                                            </p:txEl>
                                          </p:spTgt>
                                        </p:tgtEl>
                                      </p:cBhvr>
                                      <p:to x="100000" y="100000"/>
                                    </p:animScale>
                                  </p:childTnLst>
                                </p:cTn>
                              </p:par>
                            </p:childTnLst>
                          </p:cTn>
                        </p:par>
                      </p:childTnLst>
                    </p:cTn>
                  </p:par>
                  <p:par>
                    <p:cTn id="107" fill="hold">
                      <p:stCondLst>
                        <p:cond delay="indefinite"/>
                      </p:stCondLst>
                      <p:childTnLst>
                        <p:par>
                          <p:cTn id="108" fill="hold">
                            <p:stCondLst>
                              <p:cond delay="0"/>
                            </p:stCondLst>
                            <p:childTnLst>
                              <p:par>
                                <p:cTn id="109" presetID="45" presetClass="entr" presetSubtype="0" fill="hold" grpId="0" nodeType="clickEffect">
                                  <p:stCondLst>
                                    <p:cond delay="0"/>
                                  </p:stCondLst>
                                  <p:childTnLst>
                                    <p:set>
                                      <p:cBhvr>
                                        <p:cTn id="110" dur="1" fill="hold">
                                          <p:stCondLst>
                                            <p:cond delay="0"/>
                                          </p:stCondLst>
                                        </p:cTn>
                                        <p:tgtEl>
                                          <p:spTgt spid="23"/>
                                        </p:tgtEl>
                                        <p:attrNameLst>
                                          <p:attrName>style.visibility</p:attrName>
                                        </p:attrNameLst>
                                      </p:cBhvr>
                                      <p:to>
                                        <p:strVal val="visible"/>
                                      </p:to>
                                    </p:set>
                                    <p:animEffect transition="in" filter="fade">
                                      <p:cBhvr>
                                        <p:cTn id="111" dur="2000"/>
                                        <p:tgtEl>
                                          <p:spTgt spid="23"/>
                                        </p:tgtEl>
                                      </p:cBhvr>
                                    </p:animEffect>
                                    <p:anim calcmode="lin" valueType="num">
                                      <p:cBhvr>
                                        <p:cTn id="112" dur="2000" fill="hold"/>
                                        <p:tgtEl>
                                          <p:spTgt spid="23"/>
                                        </p:tgtEl>
                                        <p:attrNameLst>
                                          <p:attrName>ppt_w</p:attrName>
                                        </p:attrNameLst>
                                      </p:cBhvr>
                                      <p:tavLst>
                                        <p:tav tm="0" fmla="#ppt_w*sin(2.5*pi*$)">
                                          <p:val>
                                            <p:fltVal val="0"/>
                                          </p:val>
                                        </p:tav>
                                        <p:tav tm="100000">
                                          <p:val>
                                            <p:fltVal val="1"/>
                                          </p:val>
                                        </p:tav>
                                      </p:tavLst>
                                    </p:anim>
                                    <p:anim calcmode="lin" valueType="num">
                                      <p:cBhvr>
                                        <p:cTn id="113" dur="2000" fill="hold"/>
                                        <p:tgtEl>
                                          <p:spTgt spid="2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4" grpId="0"/>
      <p:bldP spid="18" grpId="0"/>
      <p:bldP spid="19" grpId="0"/>
      <p:bldP spid="21" grpId="0"/>
      <p:bldP spid="22" grpId="0"/>
      <p:bldP spid="2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716F97-2BE0-4978-8CF5-6A6853E4439A}"/>
              </a:ext>
            </a:extLst>
          </p:cNvPr>
          <p:cNvSpPr>
            <a:spLocks noGrp="1"/>
          </p:cNvSpPr>
          <p:nvPr>
            <p:ph type="title"/>
          </p:nvPr>
        </p:nvSpPr>
        <p:spPr>
          <a:xfrm>
            <a:off x="395536" y="-243408"/>
            <a:ext cx="7776864" cy="1198327"/>
          </a:xfrm>
        </p:spPr>
        <p:txBody>
          <a:bodyPr/>
          <a:lstStyle/>
          <a:p>
            <a:r>
              <a:rPr kumimoji="1" lang="en-US" altLang="ja-JP" sz="4000" dirty="0"/>
              <a:t>4</a:t>
            </a:r>
            <a:r>
              <a:rPr kumimoji="1" lang="ja-JP" altLang="en-US" sz="4000" dirty="0"/>
              <a:t>　</a:t>
            </a:r>
            <a:r>
              <a:rPr kumimoji="1" lang="en-US" altLang="ja-JP" sz="4000" dirty="0"/>
              <a:t> </a:t>
            </a:r>
            <a:r>
              <a:rPr kumimoji="1" lang="ja-JP" altLang="en-US" sz="4000" dirty="0"/>
              <a:t>職業倫理とコンプライアンス</a:t>
            </a:r>
          </a:p>
        </p:txBody>
      </p:sp>
      <p:sp>
        <p:nvSpPr>
          <p:cNvPr id="3" name="テキスト プレースホルダー 2">
            <a:extLst>
              <a:ext uri="{FF2B5EF4-FFF2-40B4-BE49-F238E27FC236}">
                <a16:creationId xmlns:a16="http://schemas.microsoft.com/office/drawing/2014/main" id="{92F6FFFC-399A-4F7F-9337-2F2849F709F2}"/>
              </a:ext>
            </a:extLst>
          </p:cNvPr>
          <p:cNvSpPr>
            <a:spLocks noGrp="1"/>
          </p:cNvSpPr>
          <p:nvPr>
            <p:ph type="body" idx="1"/>
          </p:nvPr>
        </p:nvSpPr>
        <p:spPr>
          <a:xfrm>
            <a:off x="270835" y="933034"/>
            <a:ext cx="8801440" cy="6126376"/>
          </a:xfrm>
        </p:spPr>
        <p:txBody>
          <a:bodyPr>
            <a:normAutofit fontScale="92500"/>
          </a:bodyPr>
          <a:lstStyle/>
          <a:p>
            <a:r>
              <a:rPr kumimoji="1" lang="ja-JP" altLang="en-US" dirty="0"/>
              <a:t>　</a:t>
            </a:r>
            <a:r>
              <a:rPr kumimoji="1" lang="ja-JP" altLang="en-US" sz="2600" spc="-300" dirty="0"/>
              <a:t>具体例で考える</a:t>
            </a:r>
            <a:endParaRPr kumimoji="1" lang="en-US" altLang="ja-JP" sz="2600" spc="-300" dirty="0"/>
          </a:p>
          <a:p>
            <a:r>
              <a:rPr lang="ja-JP" altLang="en-US" sz="2200" spc="-300" dirty="0"/>
              <a:t>Ｑ１　行政書士がコンビニエンスストア等でコピーを取る行為が法１２条の定める</a:t>
            </a:r>
            <a:endParaRPr lang="en-US" altLang="ja-JP" sz="2200" spc="-300" dirty="0"/>
          </a:p>
          <a:p>
            <a:r>
              <a:rPr lang="ja-JP" altLang="en-US" sz="2200" spc="-300" dirty="0"/>
              <a:t>　　　守秘義務違反の規定に該当するか</a:t>
            </a:r>
            <a:endParaRPr lang="en-US" altLang="ja-JP" sz="2200" spc="-300" dirty="0"/>
          </a:p>
          <a:p>
            <a:r>
              <a:rPr kumimoji="1" lang="ja-JP" altLang="en-US" sz="2200" spc="-300" dirty="0"/>
              <a:t>（秘密を守る義務）</a:t>
            </a:r>
            <a:endParaRPr kumimoji="1" lang="en-US" altLang="ja-JP" sz="2200" spc="-300" dirty="0"/>
          </a:p>
          <a:p>
            <a:r>
              <a:rPr kumimoji="1" lang="ja-JP" altLang="en-US" sz="2200" spc="-300" dirty="0"/>
              <a:t>第１２条　行政書士は、正当な（　　　）がなく、その業務上取り扱った事項に　ついて知り得た（　　　）を漏らしてはならない。行政書士でなくなった後も、また同様とする。　</a:t>
            </a:r>
            <a:endParaRPr kumimoji="1" lang="en-US" altLang="ja-JP" sz="2200" spc="-300" dirty="0"/>
          </a:p>
          <a:p>
            <a:r>
              <a:rPr kumimoji="1" lang="ja-JP" altLang="en-US" sz="2200" spc="-300" dirty="0"/>
              <a:t>（行政書士の使用人等の秘密を守る義務）</a:t>
            </a:r>
            <a:endParaRPr kumimoji="1" lang="en-US" altLang="ja-JP" sz="2200" spc="-300" dirty="0"/>
          </a:p>
          <a:p>
            <a:r>
              <a:rPr kumimoji="1" lang="ja-JP" altLang="en-US" sz="2200" spc="-300" dirty="0"/>
              <a:t>第１９条の３　行政書士または行政書士法人の使用人その他の従業者は、</a:t>
            </a:r>
            <a:endParaRPr kumimoji="1" lang="en-US" altLang="ja-JP" sz="2200" spc="-300" dirty="0"/>
          </a:p>
          <a:p>
            <a:r>
              <a:rPr kumimoji="1" lang="ja-JP" altLang="en-US" sz="2200" spc="-300" dirty="0"/>
              <a:t>　正当な理由がなく、その業務上取り扱った事項について知り得た秘密を漏らし　</a:t>
            </a:r>
            <a:endParaRPr kumimoji="1" lang="en-US" altLang="ja-JP" sz="2200" spc="-300" dirty="0"/>
          </a:p>
          <a:p>
            <a:r>
              <a:rPr kumimoji="1" lang="ja-JP" altLang="en-US" sz="2200" spc="-300" dirty="0"/>
              <a:t>　てはならない。行政書士または行政書士法人の使用人その他の従業者でなく</a:t>
            </a:r>
            <a:endParaRPr kumimoji="1" lang="en-US" altLang="ja-JP" sz="2200" spc="-300" dirty="0"/>
          </a:p>
          <a:p>
            <a:r>
              <a:rPr kumimoji="1" lang="ja-JP" altLang="en-US" sz="2200" spc="-300" dirty="0"/>
              <a:t>　なった後も、また同様とする。　　</a:t>
            </a:r>
            <a:endParaRPr kumimoji="1" lang="en-US" altLang="ja-JP" sz="2200" spc="-300" dirty="0"/>
          </a:p>
          <a:p>
            <a:r>
              <a:rPr kumimoji="1" lang="ja-JP" altLang="en-US" sz="2200" spc="-300" dirty="0"/>
              <a:t>（平成１９年１１月２７日、日行連回答）</a:t>
            </a:r>
            <a:endParaRPr kumimoji="1" lang="en-US" altLang="ja-JP" sz="2200" spc="-300" dirty="0"/>
          </a:p>
          <a:p>
            <a:r>
              <a:rPr kumimoji="1" lang="ja-JP" altLang="en-US" sz="2200" spc="-300" dirty="0"/>
              <a:t>「秘密を漏らす」とは、（　　　）を人に（　　　　　）こととされている。コピーをとる行為の目的は書面等の複製を作成することであり、秘密を人に知らせる行為と評価すべきでないと判断します。</a:t>
            </a:r>
            <a:endParaRPr kumimoji="1" lang="en-US" altLang="ja-JP" sz="2200" spc="-300" dirty="0"/>
          </a:p>
          <a:p>
            <a:endParaRPr kumimoji="1" lang="ja-JP" altLang="en-US" dirty="0"/>
          </a:p>
        </p:txBody>
      </p:sp>
      <p:sp>
        <p:nvSpPr>
          <p:cNvPr id="4" name="スライド番号プレースホルダー 3">
            <a:extLst>
              <a:ext uri="{FF2B5EF4-FFF2-40B4-BE49-F238E27FC236}">
                <a16:creationId xmlns:a16="http://schemas.microsoft.com/office/drawing/2014/main" id="{E805C8C3-9DEF-4F9F-9B79-0AB80E41972F}"/>
              </a:ext>
            </a:extLst>
          </p:cNvPr>
          <p:cNvSpPr>
            <a:spLocks noGrp="1"/>
          </p:cNvSpPr>
          <p:nvPr>
            <p:ph type="sldNum" sz="quarter" idx="12"/>
          </p:nvPr>
        </p:nvSpPr>
        <p:spPr/>
        <p:txBody>
          <a:bodyPr/>
          <a:lstStyle/>
          <a:p>
            <a:pPr>
              <a:defRPr/>
            </a:pPr>
            <a:fld id="{1BF73EC5-EDF2-4E74-BF6C-6E215FBCE645}" type="slidenum">
              <a:rPr lang="ja-JP" altLang="en-US" smtClean="0"/>
              <a:pPr>
                <a:defRPr/>
              </a:pPr>
              <a:t>16</a:t>
            </a:fld>
            <a:endParaRPr lang="ja-JP" altLang="en-US"/>
          </a:p>
        </p:txBody>
      </p:sp>
      <p:sp>
        <p:nvSpPr>
          <p:cNvPr id="5" name="角丸四角形 4">
            <a:extLst>
              <a:ext uri="{FF2B5EF4-FFF2-40B4-BE49-F238E27FC236}">
                <a16:creationId xmlns:a16="http://schemas.microsoft.com/office/drawing/2014/main" id="{841ADB6C-176C-4412-B961-0F86F16A81B2}"/>
              </a:ext>
            </a:extLst>
          </p:cNvPr>
          <p:cNvSpPr/>
          <p:nvPr/>
        </p:nvSpPr>
        <p:spPr>
          <a:xfrm>
            <a:off x="270835" y="1346555"/>
            <a:ext cx="8640960" cy="758399"/>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 name="テキスト ボックス 5">
            <a:extLst>
              <a:ext uri="{FF2B5EF4-FFF2-40B4-BE49-F238E27FC236}">
                <a16:creationId xmlns:a16="http://schemas.microsoft.com/office/drawing/2014/main" id="{3B3855F6-520E-4F77-95B0-7D62C179F487}"/>
              </a:ext>
            </a:extLst>
          </p:cNvPr>
          <p:cNvSpPr txBox="1"/>
          <p:nvPr/>
        </p:nvSpPr>
        <p:spPr>
          <a:xfrm>
            <a:off x="3598300" y="2547853"/>
            <a:ext cx="757676" cy="369332"/>
          </a:xfrm>
          <a:prstGeom prst="rect">
            <a:avLst/>
          </a:prstGeom>
          <a:noFill/>
        </p:spPr>
        <p:txBody>
          <a:bodyPr wrap="square" rtlCol="0">
            <a:spAutoFit/>
          </a:bodyPr>
          <a:lstStyle/>
          <a:p>
            <a:r>
              <a:rPr lang="ja-JP" altLang="en-US" dirty="0"/>
              <a:t>理由</a:t>
            </a:r>
            <a:endParaRPr kumimoji="1" lang="ja-JP" altLang="en-US" dirty="0"/>
          </a:p>
        </p:txBody>
      </p:sp>
      <p:sp>
        <p:nvSpPr>
          <p:cNvPr id="7" name="テキスト ボックス 6">
            <a:extLst>
              <a:ext uri="{FF2B5EF4-FFF2-40B4-BE49-F238E27FC236}">
                <a16:creationId xmlns:a16="http://schemas.microsoft.com/office/drawing/2014/main" id="{912D3F5C-2691-4A9F-9CB4-271B87ED1C9B}"/>
              </a:ext>
            </a:extLst>
          </p:cNvPr>
          <p:cNvSpPr txBox="1"/>
          <p:nvPr/>
        </p:nvSpPr>
        <p:spPr>
          <a:xfrm>
            <a:off x="9692952" y="5021560"/>
            <a:ext cx="1080120" cy="504056"/>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36290F62-94A3-4930-9ED9-4FEC6885DD42}"/>
              </a:ext>
            </a:extLst>
          </p:cNvPr>
          <p:cNvSpPr txBox="1"/>
          <p:nvPr/>
        </p:nvSpPr>
        <p:spPr>
          <a:xfrm>
            <a:off x="1691680" y="2843109"/>
            <a:ext cx="1080120" cy="369332"/>
          </a:xfrm>
          <a:prstGeom prst="rect">
            <a:avLst/>
          </a:prstGeom>
          <a:noFill/>
        </p:spPr>
        <p:txBody>
          <a:bodyPr wrap="square" rtlCol="0">
            <a:spAutoFit/>
          </a:bodyPr>
          <a:lstStyle/>
          <a:p>
            <a:r>
              <a:rPr lang="ja-JP" altLang="en-US" dirty="0"/>
              <a:t>秘密</a:t>
            </a:r>
            <a:endParaRPr kumimoji="1" lang="ja-JP" altLang="en-US" dirty="0"/>
          </a:p>
        </p:txBody>
      </p:sp>
      <p:sp>
        <p:nvSpPr>
          <p:cNvPr id="9" name="テキスト ボックス 8">
            <a:extLst>
              <a:ext uri="{FF2B5EF4-FFF2-40B4-BE49-F238E27FC236}">
                <a16:creationId xmlns:a16="http://schemas.microsoft.com/office/drawing/2014/main" id="{CE501ABD-3FAE-4B3D-9A1C-D2849734F968}"/>
              </a:ext>
            </a:extLst>
          </p:cNvPr>
          <p:cNvSpPr txBox="1"/>
          <p:nvPr/>
        </p:nvSpPr>
        <p:spPr>
          <a:xfrm>
            <a:off x="2947392" y="5847947"/>
            <a:ext cx="832520" cy="400110"/>
          </a:xfrm>
          <a:prstGeom prst="rect">
            <a:avLst/>
          </a:prstGeom>
          <a:noFill/>
        </p:spPr>
        <p:txBody>
          <a:bodyPr wrap="square" rtlCol="0">
            <a:spAutoFit/>
          </a:bodyPr>
          <a:lstStyle/>
          <a:p>
            <a:r>
              <a:rPr lang="ja-JP" altLang="en-US" sz="2000" dirty="0">
                <a:latin typeface="Constantia"/>
                <a:ea typeface="HGP明朝E" panose="02020900000000000000" pitchFamily="18" charset="-128"/>
              </a:rPr>
              <a:t>秘密</a:t>
            </a:r>
            <a:endParaRPr kumimoji="1" lang="ja-JP" altLang="en-US" dirty="0"/>
          </a:p>
        </p:txBody>
      </p:sp>
      <p:sp>
        <p:nvSpPr>
          <p:cNvPr id="10" name="テキスト ボックス 9">
            <a:extLst>
              <a:ext uri="{FF2B5EF4-FFF2-40B4-BE49-F238E27FC236}">
                <a16:creationId xmlns:a16="http://schemas.microsoft.com/office/drawing/2014/main" id="{762B2689-ABE5-45F2-9C0D-C62071825DA5}"/>
              </a:ext>
            </a:extLst>
          </p:cNvPr>
          <p:cNvSpPr txBox="1"/>
          <p:nvPr/>
        </p:nvSpPr>
        <p:spPr>
          <a:xfrm>
            <a:off x="4716016" y="5837202"/>
            <a:ext cx="1192560" cy="400110"/>
          </a:xfrm>
          <a:prstGeom prst="rect">
            <a:avLst/>
          </a:prstGeom>
          <a:noFill/>
        </p:spPr>
        <p:txBody>
          <a:bodyPr wrap="square" rtlCol="0">
            <a:spAutoFit/>
          </a:bodyPr>
          <a:lstStyle/>
          <a:p>
            <a:r>
              <a:rPr lang="ja-JP" altLang="en-US" sz="2000" dirty="0">
                <a:latin typeface="Constantia"/>
                <a:ea typeface="HGP明朝E" panose="02020900000000000000" pitchFamily="18" charset="-128"/>
              </a:rPr>
              <a:t>知らせる</a:t>
            </a:r>
            <a:endParaRPr kumimoji="1" lang="ja-JP" altLang="en-US" dirty="0"/>
          </a:p>
        </p:txBody>
      </p:sp>
    </p:spTree>
    <p:extLst>
      <p:ext uri="{BB962C8B-B14F-4D97-AF65-F5344CB8AC3E}">
        <p14:creationId xmlns:p14="http://schemas.microsoft.com/office/powerpoint/2010/main" val="267514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anim calcmode="lin" valueType="num">
                                      <p:cBhvr>
                                        <p:cTn id="20" dur="2000" fill="hold"/>
                                        <p:tgtEl>
                                          <p:spTgt spid="9"/>
                                        </p:tgtEl>
                                        <p:attrNameLst>
                                          <p:attrName>ppt_w</p:attrName>
                                        </p:attrNameLst>
                                      </p:cBhvr>
                                      <p:tavLst>
                                        <p:tav tm="0" fmla="#ppt_w*sin(2.5*pi*$)">
                                          <p:val>
                                            <p:fltVal val="0"/>
                                          </p:val>
                                        </p:tav>
                                        <p:tav tm="100000">
                                          <p:val>
                                            <p:fltVal val="1"/>
                                          </p:val>
                                        </p:tav>
                                      </p:tavLst>
                                    </p:anim>
                                    <p:anim calcmode="lin" valueType="num">
                                      <p:cBhvr>
                                        <p:cTn id="21"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down)">
                                      <p:cBhvr>
                                        <p:cTn id="26" dur="580">
                                          <p:stCondLst>
                                            <p:cond delay="0"/>
                                          </p:stCondLst>
                                        </p:cTn>
                                        <p:tgtEl>
                                          <p:spTgt spid="10"/>
                                        </p:tgtEl>
                                      </p:cBhvr>
                                    </p:animEffect>
                                    <p:anim calcmode="lin" valueType="num">
                                      <p:cBhvr>
                                        <p:cTn id="27"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2" dur="26">
                                          <p:stCondLst>
                                            <p:cond delay="650"/>
                                          </p:stCondLst>
                                        </p:cTn>
                                        <p:tgtEl>
                                          <p:spTgt spid="10"/>
                                        </p:tgtEl>
                                      </p:cBhvr>
                                      <p:to x="100000" y="60000"/>
                                    </p:animScale>
                                    <p:animScale>
                                      <p:cBhvr>
                                        <p:cTn id="33" dur="166" decel="50000">
                                          <p:stCondLst>
                                            <p:cond delay="676"/>
                                          </p:stCondLst>
                                        </p:cTn>
                                        <p:tgtEl>
                                          <p:spTgt spid="10"/>
                                        </p:tgtEl>
                                      </p:cBhvr>
                                      <p:to x="100000" y="100000"/>
                                    </p:animScale>
                                    <p:animScale>
                                      <p:cBhvr>
                                        <p:cTn id="34" dur="26">
                                          <p:stCondLst>
                                            <p:cond delay="1312"/>
                                          </p:stCondLst>
                                        </p:cTn>
                                        <p:tgtEl>
                                          <p:spTgt spid="10"/>
                                        </p:tgtEl>
                                      </p:cBhvr>
                                      <p:to x="100000" y="80000"/>
                                    </p:animScale>
                                    <p:animScale>
                                      <p:cBhvr>
                                        <p:cTn id="35" dur="166" decel="50000">
                                          <p:stCondLst>
                                            <p:cond delay="1338"/>
                                          </p:stCondLst>
                                        </p:cTn>
                                        <p:tgtEl>
                                          <p:spTgt spid="10"/>
                                        </p:tgtEl>
                                      </p:cBhvr>
                                      <p:to x="100000" y="100000"/>
                                    </p:animScale>
                                    <p:animScale>
                                      <p:cBhvr>
                                        <p:cTn id="36" dur="26">
                                          <p:stCondLst>
                                            <p:cond delay="1642"/>
                                          </p:stCondLst>
                                        </p:cTn>
                                        <p:tgtEl>
                                          <p:spTgt spid="10"/>
                                        </p:tgtEl>
                                      </p:cBhvr>
                                      <p:to x="100000" y="90000"/>
                                    </p:animScale>
                                    <p:animScale>
                                      <p:cBhvr>
                                        <p:cTn id="37" dur="166" decel="50000">
                                          <p:stCondLst>
                                            <p:cond delay="1668"/>
                                          </p:stCondLst>
                                        </p:cTn>
                                        <p:tgtEl>
                                          <p:spTgt spid="10"/>
                                        </p:tgtEl>
                                      </p:cBhvr>
                                      <p:to x="100000" y="100000"/>
                                    </p:animScale>
                                    <p:animScale>
                                      <p:cBhvr>
                                        <p:cTn id="38" dur="26">
                                          <p:stCondLst>
                                            <p:cond delay="1808"/>
                                          </p:stCondLst>
                                        </p:cTn>
                                        <p:tgtEl>
                                          <p:spTgt spid="10"/>
                                        </p:tgtEl>
                                      </p:cBhvr>
                                      <p:to x="100000" y="95000"/>
                                    </p:animScale>
                                    <p:animScale>
                                      <p:cBhvr>
                                        <p:cTn id="39"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3A5A82B-720A-49E9-89E8-77656893B83D}"/>
              </a:ext>
            </a:extLst>
          </p:cNvPr>
          <p:cNvSpPr>
            <a:spLocks noGrp="1"/>
          </p:cNvSpPr>
          <p:nvPr>
            <p:ph type="body" idx="1"/>
          </p:nvPr>
        </p:nvSpPr>
        <p:spPr>
          <a:xfrm>
            <a:off x="0" y="136525"/>
            <a:ext cx="9144000" cy="6584950"/>
          </a:xfrm>
        </p:spPr>
        <p:txBody>
          <a:bodyPr>
            <a:noAutofit/>
          </a:bodyPr>
          <a:lstStyle/>
          <a:p>
            <a:r>
              <a:rPr kumimoji="1" lang="ja-JP" altLang="en-US" sz="2000" spc="-300" dirty="0"/>
              <a:t>　　　第９章　罰則</a:t>
            </a:r>
            <a:endParaRPr kumimoji="1" lang="en-US" altLang="ja-JP" sz="2000" spc="-300" dirty="0"/>
          </a:p>
          <a:p>
            <a:r>
              <a:rPr kumimoji="1" lang="ja-JP" altLang="en-US" sz="2000" spc="-300" dirty="0"/>
              <a:t>　第２２条　第１２条または第１９条の３の規定に違反した者は、１年以下の懲役</a:t>
            </a:r>
            <a:endParaRPr kumimoji="1" lang="en-US" altLang="ja-JP" sz="2000" spc="-300" dirty="0"/>
          </a:p>
          <a:p>
            <a:r>
              <a:rPr kumimoji="1" lang="ja-JP" altLang="en-US" sz="2000" spc="-300" dirty="0"/>
              <a:t>　　または、１００万円以下の罰金に処する。</a:t>
            </a:r>
            <a:endParaRPr kumimoji="1" lang="en-US" altLang="ja-JP" sz="2000" spc="-300" dirty="0"/>
          </a:p>
          <a:p>
            <a:r>
              <a:rPr kumimoji="1" lang="ja-JP" altLang="en-US" sz="2000" spc="-300" dirty="0"/>
              <a:t>　・秘密の４要件・・①　財産、名誉、信用等に関する事実　②　小範囲の者にし</a:t>
            </a:r>
            <a:endParaRPr kumimoji="1" lang="en-US" altLang="ja-JP" sz="2000" spc="-300" dirty="0"/>
          </a:p>
          <a:p>
            <a:r>
              <a:rPr kumimoji="1" lang="ja-JP" altLang="en-US" sz="2000" spc="-300" dirty="0"/>
              <a:t>　　か知られていない事実　③知られると（　　　　　）になる事実　④秘密と指定</a:t>
            </a:r>
            <a:endParaRPr kumimoji="1" lang="en-US" altLang="ja-JP" sz="2000" spc="-300" dirty="0"/>
          </a:p>
          <a:p>
            <a:r>
              <a:rPr kumimoji="1" lang="ja-JP" altLang="en-US" sz="2000" spc="-300" dirty="0"/>
              <a:t>　　した事実</a:t>
            </a:r>
            <a:endParaRPr kumimoji="1" lang="en-US" altLang="ja-JP" sz="2000" spc="-300" dirty="0"/>
          </a:p>
          <a:p>
            <a:endParaRPr lang="en-US" altLang="ja-JP" sz="2000" spc="-300" dirty="0"/>
          </a:p>
          <a:p>
            <a:pPr marL="804863" indent="-804863"/>
            <a:r>
              <a:rPr kumimoji="1" lang="ja-JP" altLang="en-US" sz="2000" spc="-300" dirty="0"/>
              <a:t>　 Ｑ２　合同事務所で司法書士・行政書士がそれぞれ間仕切りのない事務所　で業務を行うことについて、事務所の独立性と守秘義務を確保するため、間仕切りの設置を強制できるか否か</a:t>
            </a:r>
            <a:endParaRPr kumimoji="1" lang="en-US" altLang="ja-JP" sz="2000" spc="-300" dirty="0"/>
          </a:p>
          <a:p>
            <a:pPr>
              <a:lnSpc>
                <a:spcPct val="120000"/>
              </a:lnSpc>
            </a:pPr>
            <a:r>
              <a:rPr kumimoji="1" lang="ja-JP" altLang="en-US" sz="2000" spc="-300" dirty="0"/>
              <a:t>　（平成２６年１０月６日、日行連回答）</a:t>
            </a:r>
            <a:endParaRPr kumimoji="1" lang="en-US" altLang="ja-JP" sz="2000" spc="-300" dirty="0"/>
          </a:p>
          <a:p>
            <a:pPr marL="357188" indent="-357188">
              <a:lnSpc>
                <a:spcPct val="120000"/>
              </a:lnSpc>
            </a:pPr>
            <a:r>
              <a:rPr kumimoji="1" lang="ja-JP" altLang="en-US" sz="2000" spc="-300" dirty="0"/>
              <a:t>　　第２２条の罰則の対象となる法１２条の禁じる行為は、（「業務上取り扱った　　 事項について」）知り得た秘密を（「漏ら」）すこと（作為）である。法１２条が対象とする範囲はかなり限定的であり、事務所内において側聞される程度のことを禁じているわけではないので、その点を防止すべく間仕切りをしないという不作為を法１２条の禁止行為と同視し得るような作為義務の存在を想定することは困難である。</a:t>
            </a:r>
            <a:endParaRPr kumimoji="1" lang="en-US" altLang="ja-JP" sz="2000" spc="-300" dirty="0"/>
          </a:p>
        </p:txBody>
      </p:sp>
      <p:sp>
        <p:nvSpPr>
          <p:cNvPr id="4" name="スライド番号プレースホルダー 3">
            <a:extLst>
              <a:ext uri="{FF2B5EF4-FFF2-40B4-BE49-F238E27FC236}">
                <a16:creationId xmlns:a16="http://schemas.microsoft.com/office/drawing/2014/main" id="{EBE8B9FC-2092-4C7E-BAD1-5A16407E39C9}"/>
              </a:ext>
            </a:extLst>
          </p:cNvPr>
          <p:cNvSpPr>
            <a:spLocks noGrp="1"/>
          </p:cNvSpPr>
          <p:nvPr>
            <p:ph type="sldNum" sz="quarter" idx="12"/>
          </p:nvPr>
        </p:nvSpPr>
        <p:spPr/>
        <p:txBody>
          <a:bodyPr/>
          <a:lstStyle/>
          <a:p>
            <a:pPr>
              <a:defRPr/>
            </a:pPr>
            <a:fld id="{1BF73EC5-EDF2-4E74-BF6C-6E215FBCE645}" type="slidenum">
              <a:rPr lang="ja-JP" altLang="en-US" smtClean="0"/>
              <a:pPr>
                <a:defRPr/>
              </a:pPr>
              <a:t>17</a:t>
            </a:fld>
            <a:endParaRPr lang="ja-JP" altLang="en-US"/>
          </a:p>
        </p:txBody>
      </p:sp>
      <p:sp>
        <p:nvSpPr>
          <p:cNvPr id="6" name="角丸四角形 4">
            <a:extLst>
              <a:ext uri="{FF2B5EF4-FFF2-40B4-BE49-F238E27FC236}">
                <a16:creationId xmlns:a16="http://schemas.microsoft.com/office/drawing/2014/main" id="{FC894573-CC9E-4505-B051-947D6A23CA94}"/>
              </a:ext>
            </a:extLst>
          </p:cNvPr>
          <p:cNvSpPr/>
          <p:nvPr/>
        </p:nvSpPr>
        <p:spPr>
          <a:xfrm>
            <a:off x="125759" y="2825360"/>
            <a:ext cx="8892481" cy="1080120"/>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正方形/長方形 7">
            <a:extLst>
              <a:ext uri="{FF2B5EF4-FFF2-40B4-BE49-F238E27FC236}">
                <a16:creationId xmlns:a16="http://schemas.microsoft.com/office/drawing/2014/main" id="{505301F2-0CC6-4216-ADCC-CE456989FAB4}"/>
              </a:ext>
            </a:extLst>
          </p:cNvPr>
          <p:cNvSpPr/>
          <p:nvPr/>
        </p:nvSpPr>
        <p:spPr>
          <a:xfrm>
            <a:off x="4499992" y="1700808"/>
            <a:ext cx="1031051" cy="430887"/>
          </a:xfrm>
          <a:prstGeom prst="rect">
            <a:avLst/>
          </a:prstGeom>
        </p:spPr>
        <p:txBody>
          <a:bodyPr wrap="none">
            <a:spAutoFit/>
          </a:bodyPr>
          <a:lstStyle/>
          <a:p>
            <a:r>
              <a:rPr lang="ja-JP" altLang="en-US" sz="2200" dirty="0">
                <a:latin typeface="Constantia"/>
                <a:ea typeface="HGP明朝E" panose="02020900000000000000" pitchFamily="18" charset="-128"/>
              </a:rPr>
              <a:t>不利益</a:t>
            </a:r>
            <a:endParaRPr lang="ja-JP" altLang="en-US" dirty="0"/>
          </a:p>
        </p:txBody>
      </p:sp>
    </p:spTree>
    <p:extLst>
      <p:ext uri="{BB962C8B-B14F-4D97-AF65-F5344CB8AC3E}">
        <p14:creationId xmlns:p14="http://schemas.microsoft.com/office/powerpoint/2010/main" val="166940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anim calcmode="lin" valueType="num">
                                      <p:cBhvr>
                                        <p:cTn id="8" dur="2000" fill="hold"/>
                                        <p:tgtEl>
                                          <p:spTgt spid="8"/>
                                        </p:tgtEl>
                                        <p:attrNameLst>
                                          <p:attrName>ppt_w</p:attrName>
                                        </p:attrNameLst>
                                      </p:cBhvr>
                                      <p:tavLst>
                                        <p:tav tm="0" fmla="#ppt_w*sin(2.5*pi*$)">
                                          <p:val>
                                            <p:fltVal val="0"/>
                                          </p:val>
                                        </p:tav>
                                        <p:tav tm="100000">
                                          <p:val>
                                            <p:fltVal val="1"/>
                                          </p:val>
                                        </p:tav>
                                      </p:tavLst>
                                    </p:anim>
                                    <p:anim calcmode="lin" valueType="num">
                                      <p:cBhvr>
                                        <p:cTn id="9"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7BAB2A-B8BB-454A-BE2B-85E0627E5941}"/>
              </a:ext>
            </a:extLst>
          </p:cNvPr>
          <p:cNvSpPr>
            <a:spLocks noGrp="1"/>
          </p:cNvSpPr>
          <p:nvPr>
            <p:ph type="title"/>
          </p:nvPr>
        </p:nvSpPr>
        <p:spPr>
          <a:xfrm>
            <a:off x="685800" y="446729"/>
            <a:ext cx="7772400" cy="648072"/>
          </a:xfrm>
        </p:spPr>
        <p:txBody>
          <a:bodyPr/>
          <a:lstStyle/>
          <a:p>
            <a:r>
              <a:rPr kumimoji="1" lang="en-US" altLang="ja-JP" sz="4000" dirty="0"/>
              <a:t>5</a:t>
            </a:r>
            <a:r>
              <a:rPr kumimoji="1" lang="ja-JP" altLang="en-US" sz="4000" dirty="0"/>
              <a:t>　業際　</a:t>
            </a:r>
            <a:r>
              <a:rPr kumimoji="1" lang="ja-JP" altLang="en-US" sz="2600" dirty="0"/>
              <a:t>まずは弁護法について</a:t>
            </a:r>
          </a:p>
        </p:txBody>
      </p:sp>
      <p:sp>
        <p:nvSpPr>
          <p:cNvPr id="3" name="テキスト プレースホルダー 2">
            <a:extLst>
              <a:ext uri="{FF2B5EF4-FFF2-40B4-BE49-F238E27FC236}">
                <a16:creationId xmlns:a16="http://schemas.microsoft.com/office/drawing/2014/main" id="{9BDA7958-32BD-46C2-981E-A5715BD0628B}"/>
              </a:ext>
            </a:extLst>
          </p:cNvPr>
          <p:cNvSpPr>
            <a:spLocks noGrp="1"/>
          </p:cNvSpPr>
          <p:nvPr>
            <p:ph type="body" idx="1"/>
          </p:nvPr>
        </p:nvSpPr>
        <p:spPr>
          <a:xfrm>
            <a:off x="685800" y="1124744"/>
            <a:ext cx="8134671" cy="5976664"/>
          </a:xfrm>
        </p:spPr>
        <p:txBody>
          <a:bodyPr>
            <a:normAutofit lnSpcReduction="10000"/>
          </a:bodyPr>
          <a:lstStyle/>
          <a:p>
            <a:r>
              <a:rPr lang="en-US" altLang="ja-JP" dirty="0"/>
              <a:t> </a:t>
            </a:r>
            <a:r>
              <a:rPr lang="ja-JP" altLang="en-US" sz="3200" dirty="0"/>
              <a:t>①弁護士法</a:t>
            </a:r>
            <a:endParaRPr lang="ja-JP" altLang="ja-JP" sz="3200" dirty="0"/>
          </a:p>
          <a:p>
            <a:pPr>
              <a:lnSpc>
                <a:spcPct val="110000"/>
              </a:lnSpc>
            </a:pPr>
            <a:r>
              <a:rPr lang="ja-JP" altLang="ja-JP" sz="2000" b="1" spc="-150" dirty="0"/>
              <a:t>（弁護士の職務）</a:t>
            </a:r>
            <a:endParaRPr lang="ja-JP" altLang="ja-JP" sz="2000" spc="-150" dirty="0"/>
          </a:p>
          <a:p>
            <a:pPr>
              <a:lnSpc>
                <a:spcPct val="110000"/>
              </a:lnSpc>
            </a:pPr>
            <a:r>
              <a:rPr lang="ja-JP" altLang="ja-JP" sz="2000" spc="-150" dirty="0"/>
              <a:t>第３条　弁護士は、当事者その他関係人の依頼又は官公署の委嘱によって、訴訟事件、非訟事件及び審査請求、</a:t>
            </a:r>
            <a:r>
              <a:rPr lang="ja-JP" altLang="en-US" sz="2000" spc="-150" dirty="0"/>
              <a:t>再調査の請求</a:t>
            </a:r>
            <a:r>
              <a:rPr lang="ja-JP" altLang="ja-JP" sz="2000" spc="-150" dirty="0"/>
              <a:t>、再審査請求等行政庁に対する不服申立事件に関する行為</a:t>
            </a:r>
            <a:r>
              <a:rPr lang="ja-JP" altLang="ja-JP" sz="2000" u="wavy" spc="-150" dirty="0"/>
              <a:t>その他一般の法律事務</a:t>
            </a:r>
            <a:r>
              <a:rPr lang="ja-JP" altLang="ja-JP" sz="2000" spc="-150" dirty="0"/>
              <a:t>を行うことを職務とする。</a:t>
            </a:r>
          </a:p>
          <a:p>
            <a:pPr>
              <a:lnSpc>
                <a:spcPct val="110000"/>
              </a:lnSpc>
            </a:pPr>
            <a:r>
              <a:rPr lang="ja-JP" altLang="ja-JP" sz="2000" spc="-150" dirty="0"/>
              <a:t>２　弁護士は、当然、弁理士及び税理士の事務を行うことができる。</a:t>
            </a:r>
          </a:p>
          <a:p>
            <a:pPr>
              <a:lnSpc>
                <a:spcPct val="110000"/>
              </a:lnSpc>
            </a:pPr>
            <a:r>
              <a:rPr lang="en-US" altLang="ja-JP" sz="2000" spc="-150" dirty="0"/>
              <a:t> </a:t>
            </a:r>
            <a:r>
              <a:rPr lang="ja-JP" altLang="en-US" sz="2000" spc="-150" dirty="0"/>
              <a:t>　　第９章　法律事務の取扱いに関する取り締まり</a:t>
            </a:r>
            <a:endParaRPr lang="en-US" altLang="ja-JP" sz="2000" spc="-150" dirty="0"/>
          </a:p>
          <a:p>
            <a:pPr>
              <a:lnSpc>
                <a:spcPct val="110000"/>
              </a:lnSpc>
            </a:pPr>
            <a:r>
              <a:rPr lang="ja-JP" altLang="en-US" sz="2000" u="sng" spc="-150" dirty="0"/>
              <a:t>（非弁護士の法律事務の取扱い等の禁止）</a:t>
            </a:r>
            <a:endParaRPr lang="en-US" altLang="ja-JP" sz="2000" u="sng" spc="-150" dirty="0"/>
          </a:p>
          <a:p>
            <a:pPr>
              <a:lnSpc>
                <a:spcPct val="110000"/>
              </a:lnSpc>
            </a:pPr>
            <a:r>
              <a:rPr lang="ja-JP" altLang="en-US" sz="2000" spc="-150" dirty="0"/>
              <a:t>第７２条　</a:t>
            </a:r>
            <a:r>
              <a:rPr lang="ja-JP" altLang="en-US" sz="2000" u="sng" spc="-150" dirty="0"/>
              <a:t>弁護士又は弁護士法人でない者は、報酬を得る目的で訴訟事件、非訟事件及び審査請求、再調査の請求、再審査請求等行政庁に対する不服申立事件その他</a:t>
            </a:r>
            <a:r>
              <a:rPr lang="ja-JP" altLang="en-US" sz="2000" u="sng" spc="-150" dirty="0">
                <a:effectLst>
                  <a:outerShdw blurRad="38100" dist="38100" dir="2700000" algn="tl">
                    <a:srgbClr val="000000">
                      <a:alpha val="43137"/>
                    </a:srgbClr>
                  </a:outerShdw>
                </a:effectLst>
              </a:rPr>
              <a:t>一般の</a:t>
            </a:r>
            <a:r>
              <a:rPr lang="ja-JP" altLang="en-US" sz="2000" u="sng" spc="-150" dirty="0">
                <a:solidFill>
                  <a:srgbClr val="FF0000"/>
                </a:solidFill>
                <a:effectLst>
                  <a:outerShdw blurRad="38100" dist="38100" dir="2700000" algn="tl">
                    <a:srgbClr val="000000">
                      <a:alpha val="43137"/>
                    </a:srgbClr>
                  </a:outerShdw>
                </a:effectLst>
              </a:rPr>
              <a:t>法律事件に関して</a:t>
            </a:r>
            <a:r>
              <a:rPr lang="ja-JP" altLang="en-US" sz="2000" u="sng" spc="-150" dirty="0"/>
              <a:t>鑑定、代理、仲裁若しくは和解その他の</a:t>
            </a:r>
            <a:r>
              <a:rPr lang="ja-JP" altLang="en-US" sz="2000" u="sng" spc="-150" dirty="0">
                <a:solidFill>
                  <a:srgbClr val="FF0000"/>
                </a:solidFill>
                <a:effectLst>
                  <a:outerShdw blurRad="38100" dist="38100" dir="2700000" algn="tl">
                    <a:srgbClr val="000000">
                      <a:alpha val="43137"/>
                    </a:srgbClr>
                  </a:outerShdw>
                </a:effectLst>
              </a:rPr>
              <a:t>法律事務</a:t>
            </a:r>
            <a:r>
              <a:rPr lang="ja-JP" altLang="en-US" sz="2000" u="sng" spc="-150" dirty="0"/>
              <a:t>を取り扱い、又はこれらの周旋をすることを業とすることができない。</a:t>
            </a:r>
            <a:r>
              <a:rPr lang="ja-JP" altLang="en-US" sz="2000" spc="-150" dirty="0">
                <a:effectLst>
                  <a:outerShdw blurRad="38100" dist="38100" dir="2700000" algn="tl">
                    <a:srgbClr val="000000">
                      <a:alpha val="43137"/>
                    </a:srgbClr>
                  </a:outerShdw>
                </a:effectLst>
              </a:rPr>
              <a:t>ただし、この法律又は他の法律に別段の定めがある場合は、この限りでない。</a:t>
            </a:r>
            <a:endParaRPr lang="ja-JP" altLang="ja-JP" sz="2000" spc="-150" dirty="0">
              <a:effectLst>
                <a:outerShdw blurRad="38100" dist="38100" dir="2700000" algn="tl">
                  <a:srgbClr val="000000">
                    <a:alpha val="43137"/>
                  </a:srgbClr>
                </a:outerShdw>
              </a:effectLst>
            </a:endParaRPr>
          </a:p>
          <a:p>
            <a:endParaRPr kumimoji="1" lang="ja-JP" altLang="en-US" dirty="0"/>
          </a:p>
        </p:txBody>
      </p:sp>
      <p:sp>
        <p:nvSpPr>
          <p:cNvPr id="4" name="スライド番号プレースホルダー 3">
            <a:extLst>
              <a:ext uri="{FF2B5EF4-FFF2-40B4-BE49-F238E27FC236}">
                <a16:creationId xmlns:a16="http://schemas.microsoft.com/office/drawing/2014/main" id="{2A57586C-1A0D-4062-AA3C-7B71418A3659}"/>
              </a:ext>
            </a:extLst>
          </p:cNvPr>
          <p:cNvSpPr>
            <a:spLocks noGrp="1"/>
          </p:cNvSpPr>
          <p:nvPr>
            <p:ph type="sldNum" sz="quarter" idx="12"/>
          </p:nvPr>
        </p:nvSpPr>
        <p:spPr/>
        <p:txBody>
          <a:bodyPr/>
          <a:lstStyle/>
          <a:p>
            <a:pPr>
              <a:defRPr/>
            </a:pPr>
            <a:fld id="{1BF73EC5-EDF2-4E74-BF6C-6E215FBCE645}" type="slidenum">
              <a:rPr lang="ja-JP" altLang="en-US" smtClean="0"/>
              <a:pPr>
                <a:defRPr/>
              </a:pPr>
              <a:t>18</a:t>
            </a:fld>
            <a:endParaRPr lang="ja-JP" altLang="en-US" dirty="0"/>
          </a:p>
        </p:txBody>
      </p:sp>
    </p:spTree>
    <p:extLst>
      <p:ext uri="{BB962C8B-B14F-4D97-AF65-F5344CB8AC3E}">
        <p14:creationId xmlns:p14="http://schemas.microsoft.com/office/powerpoint/2010/main" val="3089470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243632-D5A8-4B0B-BC37-1DA35587BF10}"/>
              </a:ext>
            </a:extLst>
          </p:cNvPr>
          <p:cNvSpPr>
            <a:spLocks noGrp="1"/>
          </p:cNvSpPr>
          <p:nvPr>
            <p:ph type="title"/>
          </p:nvPr>
        </p:nvSpPr>
        <p:spPr>
          <a:xfrm>
            <a:off x="628650" y="365127"/>
            <a:ext cx="7886700" cy="728760"/>
          </a:xfrm>
        </p:spPr>
        <p:txBody>
          <a:bodyPr>
            <a:normAutofit/>
          </a:bodyPr>
          <a:lstStyle/>
          <a:p>
            <a:r>
              <a:rPr kumimoji="1" lang="ja-JP" altLang="en-US" sz="3200" dirty="0"/>
              <a:t>はじめに（人としての倫理）</a:t>
            </a:r>
          </a:p>
        </p:txBody>
      </p:sp>
      <p:sp>
        <p:nvSpPr>
          <p:cNvPr id="3" name="コンテンツ プレースホルダー 2">
            <a:extLst>
              <a:ext uri="{FF2B5EF4-FFF2-40B4-BE49-F238E27FC236}">
                <a16:creationId xmlns:a16="http://schemas.microsoft.com/office/drawing/2014/main" id="{8FE73BB1-5DF8-4BB3-9540-FE7E003B3FE8}"/>
              </a:ext>
            </a:extLst>
          </p:cNvPr>
          <p:cNvSpPr>
            <a:spLocks noGrp="1"/>
          </p:cNvSpPr>
          <p:nvPr>
            <p:ph idx="1"/>
          </p:nvPr>
        </p:nvSpPr>
        <p:spPr>
          <a:xfrm>
            <a:off x="539552" y="2056458"/>
            <a:ext cx="7886700" cy="4351338"/>
          </a:xfrm>
        </p:spPr>
        <p:txBody>
          <a:bodyPr/>
          <a:lstStyle/>
          <a:p>
            <a:pPr marL="0" indent="0">
              <a:buNone/>
            </a:pPr>
            <a:r>
              <a:rPr lang="ja-JP" altLang="en-US" dirty="0"/>
              <a:t>（</a:t>
            </a:r>
            <a:r>
              <a:rPr lang="en-US" altLang="ja-JP" dirty="0"/>
              <a:t>1</a:t>
            </a:r>
            <a:r>
              <a:rPr lang="ja-JP" altLang="en-US" dirty="0"/>
              <a:t>）人工知能とロボット</a:t>
            </a:r>
            <a:endParaRPr lang="en-US" altLang="ja-JP" dirty="0"/>
          </a:p>
          <a:p>
            <a:pPr marL="0" indent="0">
              <a:buNone/>
            </a:pPr>
            <a:r>
              <a:rPr kumimoji="1" lang="ja-JP" altLang="en-US" sz="2000" dirty="0"/>
              <a:t>　藤井聡太五冠なるか？強さの秘密は将棋ソフト（</a:t>
            </a:r>
            <a:r>
              <a:rPr kumimoji="1" lang="en-US" altLang="ja-JP" sz="2000" dirty="0"/>
              <a:t>AI</a:t>
            </a:r>
            <a:r>
              <a:rPr kumimoji="1" lang="ja-JP" altLang="en-US" sz="2000" dirty="0"/>
              <a:t>）に最も近いからか？　与えられた情報と能力から、メカニズムにより、最良の選択がすぐできる</a:t>
            </a:r>
            <a:r>
              <a:rPr kumimoji="1" lang="en-US" altLang="ja-JP" sz="2000" dirty="0"/>
              <a:t>AI</a:t>
            </a:r>
            <a:r>
              <a:rPr kumimoji="1" lang="ja-JP" altLang="en-US" sz="2000" dirty="0"/>
              <a:t>ロボットが生まれて、労働人口の（　　　）が代替えされる日は近い。　産業革命の時代に生れた機械は、人間の代わりに肉体労働を行った。現代では</a:t>
            </a:r>
            <a:r>
              <a:rPr kumimoji="1" lang="en-US" altLang="ja-JP" sz="2000" dirty="0"/>
              <a:t>3K</a:t>
            </a:r>
            <a:r>
              <a:rPr kumimoji="1" lang="ja-JP" altLang="en-US" sz="2000" dirty="0"/>
              <a:t>と言われる離職率の高い職業（たとえば介護職、原発事故現場）での</a:t>
            </a:r>
            <a:r>
              <a:rPr kumimoji="1" lang="en-US" altLang="ja-JP" sz="2000" dirty="0"/>
              <a:t>AI</a:t>
            </a:r>
            <a:r>
              <a:rPr kumimoji="1" lang="ja-JP" altLang="en-US" sz="2000" dirty="0"/>
              <a:t>ロボットの利用が期待されている。さらに「感情を持ったロボット」「心を持ったロボット」が開発され、２０５０年には、人間はロボットと性的関係を持つようになり、２０７０年には、ロボットとのセックスが普通で、人間同士の身体的な関係は（　　　　）とみなされると予想されています。でも、他者との協調や理解、説得、交渉等を人工知能で代替えすることは、難しいと思われます。</a:t>
            </a:r>
            <a:endParaRPr kumimoji="1" lang="en-US" altLang="ja-JP" sz="2000" dirty="0"/>
          </a:p>
          <a:p>
            <a:pPr marL="0" indent="0">
              <a:buNone/>
            </a:pPr>
            <a:r>
              <a:rPr lang="ja-JP" altLang="en-US" sz="2000" dirty="0"/>
              <a:t>　（　　　　　　　　　　　　　　　　　　　　　　　　　　）</a:t>
            </a:r>
            <a:endParaRPr kumimoji="1" lang="ja-JP" altLang="en-US" sz="2000" dirty="0"/>
          </a:p>
        </p:txBody>
      </p:sp>
      <p:sp>
        <p:nvSpPr>
          <p:cNvPr id="4" name="スライド番号プレースホルダー 3">
            <a:extLst>
              <a:ext uri="{FF2B5EF4-FFF2-40B4-BE49-F238E27FC236}">
                <a16:creationId xmlns:a16="http://schemas.microsoft.com/office/drawing/2014/main" id="{5AB3E03D-A72E-4338-ACAD-F8C076C1384C}"/>
              </a:ext>
            </a:extLst>
          </p:cNvPr>
          <p:cNvSpPr>
            <a:spLocks noGrp="1"/>
          </p:cNvSpPr>
          <p:nvPr>
            <p:ph type="sldNum" sz="quarter" idx="12"/>
          </p:nvPr>
        </p:nvSpPr>
        <p:spPr/>
        <p:txBody>
          <a:bodyPr/>
          <a:lstStyle/>
          <a:p>
            <a:pPr>
              <a:defRPr/>
            </a:pPr>
            <a:fld id="{E45BA4EA-5EFA-460C-8880-04B9C92D5A26}" type="slidenum">
              <a:rPr lang="ja-JP" altLang="en-US" smtClean="0"/>
              <a:pPr>
                <a:defRPr/>
              </a:pPr>
              <a:t>1</a:t>
            </a:fld>
            <a:endParaRPr lang="ja-JP" altLang="en-US"/>
          </a:p>
        </p:txBody>
      </p:sp>
      <p:sp>
        <p:nvSpPr>
          <p:cNvPr id="7" name="テキスト ボックス 6">
            <a:extLst>
              <a:ext uri="{FF2B5EF4-FFF2-40B4-BE49-F238E27FC236}">
                <a16:creationId xmlns:a16="http://schemas.microsoft.com/office/drawing/2014/main" id="{2062C1F9-D0A0-46C7-86C0-7C5BFBFECD84}"/>
              </a:ext>
            </a:extLst>
          </p:cNvPr>
          <p:cNvSpPr txBox="1"/>
          <p:nvPr/>
        </p:nvSpPr>
        <p:spPr>
          <a:xfrm>
            <a:off x="6876256" y="3068960"/>
            <a:ext cx="1008112" cy="461665"/>
          </a:xfrm>
          <a:prstGeom prst="rect">
            <a:avLst/>
          </a:prstGeom>
          <a:noFill/>
        </p:spPr>
        <p:txBody>
          <a:bodyPr wrap="square" rtlCol="0">
            <a:spAutoFit/>
          </a:bodyPr>
          <a:lstStyle/>
          <a:p>
            <a:r>
              <a:rPr kumimoji="1" lang="ja-JP" altLang="en-US" sz="2400" dirty="0"/>
              <a:t>半分</a:t>
            </a:r>
          </a:p>
        </p:txBody>
      </p:sp>
      <p:sp>
        <p:nvSpPr>
          <p:cNvPr id="8" name="テキスト ボックス 7">
            <a:extLst>
              <a:ext uri="{FF2B5EF4-FFF2-40B4-BE49-F238E27FC236}">
                <a16:creationId xmlns:a16="http://schemas.microsoft.com/office/drawing/2014/main" id="{F7304796-A161-44A8-B7ED-D44A72D85173}"/>
              </a:ext>
            </a:extLst>
          </p:cNvPr>
          <p:cNvSpPr txBox="1"/>
          <p:nvPr/>
        </p:nvSpPr>
        <p:spPr>
          <a:xfrm>
            <a:off x="3923928" y="4983559"/>
            <a:ext cx="1224136" cy="461665"/>
          </a:xfrm>
          <a:prstGeom prst="rect">
            <a:avLst/>
          </a:prstGeom>
          <a:noFill/>
        </p:spPr>
        <p:txBody>
          <a:bodyPr wrap="square" rtlCol="0">
            <a:spAutoFit/>
          </a:bodyPr>
          <a:lstStyle/>
          <a:p>
            <a:r>
              <a:rPr kumimoji="1" lang="ja-JP" altLang="en-US" sz="2400" dirty="0"/>
              <a:t>原始的</a:t>
            </a:r>
          </a:p>
        </p:txBody>
      </p:sp>
      <p:sp>
        <p:nvSpPr>
          <p:cNvPr id="9" name="テキスト ボックス 8">
            <a:extLst>
              <a:ext uri="{FF2B5EF4-FFF2-40B4-BE49-F238E27FC236}">
                <a16:creationId xmlns:a16="http://schemas.microsoft.com/office/drawing/2014/main" id="{48A38571-5310-444C-B2E3-324C83B0A772}"/>
              </a:ext>
            </a:extLst>
          </p:cNvPr>
          <p:cNvSpPr txBox="1"/>
          <p:nvPr/>
        </p:nvSpPr>
        <p:spPr>
          <a:xfrm>
            <a:off x="1331640" y="5972500"/>
            <a:ext cx="6768752" cy="369332"/>
          </a:xfrm>
          <a:prstGeom prst="rect">
            <a:avLst/>
          </a:prstGeom>
          <a:noFill/>
        </p:spPr>
        <p:txBody>
          <a:bodyPr wrap="square" rtlCol="0">
            <a:spAutoFit/>
          </a:bodyPr>
          <a:lstStyle/>
          <a:p>
            <a:pPr marL="0" indent="0">
              <a:buNone/>
            </a:pPr>
            <a:r>
              <a:rPr lang="ja-JP" altLang="en-US" sz="1800" dirty="0"/>
              <a:t>そこに行政書士の生きる道は、残されています。</a:t>
            </a:r>
            <a:endParaRPr kumimoji="1" lang="en-US" altLang="ja-JP" sz="1800" dirty="0"/>
          </a:p>
        </p:txBody>
      </p:sp>
      <p:sp>
        <p:nvSpPr>
          <p:cNvPr id="10" name="テキスト ボックス 9">
            <a:extLst>
              <a:ext uri="{FF2B5EF4-FFF2-40B4-BE49-F238E27FC236}">
                <a16:creationId xmlns:a16="http://schemas.microsoft.com/office/drawing/2014/main" id="{A6AE9353-FF96-4ACB-92A5-6274219591A1}"/>
              </a:ext>
            </a:extLst>
          </p:cNvPr>
          <p:cNvSpPr txBox="1"/>
          <p:nvPr/>
        </p:nvSpPr>
        <p:spPr>
          <a:xfrm>
            <a:off x="2411760" y="814328"/>
            <a:ext cx="7382644" cy="369332"/>
          </a:xfrm>
          <a:prstGeom prst="rect">
            <a:avLst/>
          </a:prstGeom>
          <a:noFill/>
        </p:spPr>
        <p:txBody>
          <a:bodyPr wrap="square" rtlCol="0">
            <a:spAutoFit/>
          </a:bodyPr>
          <a:lstStyle/>
          <a:p>
            <a:endParaRPr kumimoji="1" lang="ja-JP" altLang="en-US" dirty="0"/>
          </a:p>
        </p:txBody>
      </p:sp>
    </p:spTree>
    <p:extLst>
      <p:ext uri="{BB962C8B-B14F-4D97-AF65-F5344CB8AC3E}">
        <p14:creationId xmlns:p14="http://schemas.microsoft.com/office/powerpoint/2010/main" val="282868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wipe(down)">
                                      <p:cBhvr>
                                        <p:cTn id="19" dur="580">
                                          <p:stCondLst>
                                            <p:cond delay="0"/>
                                          </p:stCondLst>
                                        </p:cTn>
                                        <p:tgtEl>
                                          <p:spTgt spid="7">
                                            <p:txEl>
                                              <p:pRg st="0" end="0"/>
                                            </p:txEl>
                                          </p:spTgt>
                                        </p:tgtEl>
                                      </p:cBhvr>
                                    </p:animEffect>
                                    <p:anim calcmode="lin" valueType="num">
                                      <p:cBhvr>
                                        <p:cTn id="20"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7">
                                            <p:txEl>
                                              <p:pRg st="0" end="0"/>
                                            </p:txEl>
                                          </p:spTgt>
                                        </p:tgtEl>
                                      </p:cBhvr>
                                      <p:to x="100000" y="60000"/>
                                    </p:animScale>
                                    <p:animScale>
                                      <p:cBhvr>
                                        <p:cTn id="26" dur="166" decel="50000">
                                          <p:stCondLst>
                                            <p:cond delay="676"/>
                                          </p:stCondLst>
                                        </p:cTn>
                                        <p:tgtEl>
                                          <p:spTgt spid="7">
                                            <p:txEl>
                                              <p:pRg st="0" end="0"/>
                                            </p:txEl>
                                          </p:spTgt>
                                        </p:tgtEl>
                                      </p:cBhvr>
                                      <p:to x="100000" y="100000"/>
                                    </p:animScale>
                                    <p:animScale>
                                      <p:cBhvr>
                                        <p:cTn id="27" dur="26">
                                          <p:stCondLst>
                                            <p:cond delay="1312"/>
                                          </p:stCondLst>
                                        </p:cTn>
                                        <p:tgtEl>
                                          <p:spTgt spid="7">
                                            <p:txEl>
                                              <p:pRg st="0" end="0"/>
                                            </p:txEl>
                                          </p:spTgt>
                                        </p:tgtEl>
                                      </p:cBhvr>
                                      <p:to x="100000" y="80000"/>
                                    </p:animScale>
                                    <p:animScale>
                                      <p:cBhvr>
                                        <p:cTn id="28" dur="166" decel="50000">
                                          <p:stCondLst>
                                            <p:cond delay="1338"/>
                                          </p:stCondLst>
                                        </p:cTn>
                                        <p:tgtEl>
                                          <p:spTgt spid="7">
                                            <p:txEl>
                                              <p:pRg st="0" end="0"/>
                                            </p:txEl>
                                          </p:spTgt>
                                        </p:tgtEl>
                                      </p:cBhvr>
                                      <p:to x="100000" y="100000"/>
                                    </p:animScale>
                                    <p:animScale>
                                      <p:cBhvr>
                                        <p:cTn id="29" dur="26">
                                          <p:stCondLst>
                                            <p:cond delay="1642"/>
                                          </p:stCondLst>
                                        </p:cTn>
                                        <p:tgtEl>
                                          <p:spTgt spid="7">
                                            <p:txEl>
                                              <p:pRg st="0" end="0"/>
                                            </p:txEl>
                                          </p:spTgt>
                                        </p:tgtEl>
                                      </p:cBhvr>
                                      <p:to x="100000" y="90000"/>
                                    </p:animScale>
                                    <p:animScale>
                                      <p:cBhvr>
                                        <p:cTn id="30" dur="166" decel="50000">
                                          <p:stCondLst>
                                            <p:cond delay="1668"/>
                                          </p:stCondLst>
                                        </p:cTn>
                                        <p:tgtEl>
                                          <p:spTgt spid="7">
                                            <p:txEl>
                                              <p:pRg st="0" end="0"/>
                                            </p:txEl>
                                          </p:spTgt>
                                        </p:tgtEl>
                                      </p:cBhvr>
                                      <p:to x="100000" y="100000"/>
                                    </p:animScale>
                                    <p:animScale>
                                      <p:cBhvr>
                                        <p:cTn id="31" dur="26">
                                          <p:stCondLst>
                                            <p:cond delay="1808"/>
                                          </p:stCondLst>
                                        </p:cTn>
                                        <p:tgtEl>
                                          <p:spTgt spid="7">
                                            <p:txEl>
                                              <p:pRg st="0" end="0"/>
                                            </p:txEl>
                                          </p:spTgt>
                                        </p:tgtEl>
                                      </p:cBhvr>
                                      <p:to x="100000" y="95000"/>
                                    </p:animScale>
                                    <p:animScale>
                                      <p:cBhvr>
                                        <p:cTn id="32" dur="166" decel="50000">
                                          <p:stCondLst>
                                            <p:cond delay="1834"/>
                                          </p:stCondLst>
                                        </p:cTn>
                                        <p:tgtEl>
                                          <p:spTgt spid="7">
                                            <p:txEl>
                                              <p:pRg st="0" end="0"/>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ipe(down)">
                                      <p:cBhvr>
                                        <p:cTn id="37" dur="580">
                                          <p:stCondLst>
                                            <p:cond delay="0"/>
                                          </p:stCondLst>
                                        </p:cTn>
                                        <p:tgtEl>
                                          <p:spTgt spid="8">
                                            <p:txEl>
                                              <p:pRg st="0" end="0"/>
                                            </p:txEl>
                                          </p:spTgt>
                                        </p:tgtEl>
                                      </p:cBhvr>
                                    </p:animEffect>
                                    <p:anim calcmode="lin" valueType="num">
                                      <p:cBhvr>
                                        <p:cTn id="38"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8">
                                            <p:txEl>
                                              <p:pRg st="0" end="0"/>
                                            </p:txEl>
                                          </p:spTgt>
                                        </p:tgtEl>
                                      </p:cBhvr>
                                      <p:to x="100000" y="60000"/>
                                    </p:animScale>
                                    <p:animScale>
                                      <p:cBhvr>
                                        <p:cTn id="44" dur="166" decel="50000">
                                          <p:stCondLst>
                                            <p:cond delay="676"/>
                                          </p:stCondLst>
                                        </p:cTn>
                                        <p:tgtEl>
                                          <p:spTgt spid="8">
                                            <p:txEl>
                                              <p:pRg st="0" end="0"/>
                                            </p:txEl>
                                          </p:spTgt>
                                        </p:tgtEl>
                                      </p:cBhvr>
                                      <p:to x="100000" y="100000"/>
                                    </p:animScale>
                                    <p:animScale>
                                      <p:cBhvr>
                                        <p:cTn id="45" dur="26">
                                          <p:stCondLst>
                                            <p:cond delay="1312"/>
                                          </p:stCondLst>
                                        </p:cTn>
                                        <p:tgtEl>
                                          <p:spTgt spid="8">
                                            <p:txEl>
                                              <p:pRg st="0" end="0"/>
                                            </p:txEl>
                                          </p:spTgt>
                                        </p:tgtEl>
                                      </p:cBhvr>
                                      <p:to x="100000" y="80000"/>
                                    </p:animScale>
                                    <p:animScale>
                                      <p:cBhvr>
                                        <p:cTn id="46" dur="166" decel="50000">
                                          <p:stCondLst>
                                            <p:cond delay="1338"/>
                                          </p:stCondLst>
                                        </p:cTn>
                                        <p:tgtEl>
                                          <p:spTgt spid="8">
                                            <p:txEl>
                                              <p:pRg st="0" end="0"/>
                                            </p:txEl>
                                          </p:spTgt>
                                        </p:tgtEl>
                                      </p:cBhvr>
                                      <p:to x="100000" y="100000"/>
                                    </p:animScale>
                                    <p:animScale>
                                      <p:cBhvr>
                                        <p:cTn id="47" dur="26">
                                          <p:stCondLst>
                                            <p:cond delay="1642"/>
                                          </p:stCondLst>
                                        </p:cTn>
                                        <p:tgtEl>
                                          <p:spTgt spid="8">
                                            <p:txEl>
                                              <p:pRg st="0" end="0"/>
                                            </p:txEl>
                                          </p:spTgt>
                                        </p:tgtEl>
                                      </p:cBhvr>
                                      <p:to x="100000" y="90000"/>
                                    </p:animScale>
                                    <p:animScale>
                                      <p:cBhvr>
                                        <p:cTn id="48" dur="166" decel="50000">
                                          <p:stCondLst>
                                            <p:cond delay="1668"/>
                                          </p:stCondLst>
                                        </p:cTn>
                                        <p:tgtEl>
                                          <p:spTgt spid="8">
                                            <p:txEl>
                                              <p:pRg st="0" end="0"/>
                                            </p:txEl>
                                          </p:spTgt>
                                        </p:tgtEl>
                                      </p:cBhvr>
                                      <p:to x="100000" y="100000"/>
                                    </p:animScale>
                                    <p:animScale>
                                      <p:cBhvr>
                                        <p:cTn id="49" dur="26">
                                          <p:stCondLst>
                                            <p:cond delay="1808"/>
                                          </p:stCondLst>
                                        </p:cTn>
                                        <p:tgtEl>
                                          <p:spTgt spid="8">
                                            <p:txEl>
                                              <p:pRg st="0" end="0"/>
                                            </p:txEl>
                                          </p:spTgt>
                                        </p:tgtEl>
                                      </p:cBhvr>
                                      <p:to x="100000" y="95000"/>
                                    </p:animScale>
                                    <p:animScale>
                                      <p:cBhvr>
                                        <p:cTn id="50" dur="166" decel="50000">
                                          <p:stCondLst>
                                            <p:cond delay="1834"/>
                                          </p:stCondLst>
                                        </p:cTn>
                                        <p:tgtEl>
                                          <p:spTgt spid="8">
                                            <p:txEl>
                                              <p:pRg st="0" end="0"/>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45" presetClass="entr" presetSubtype="0" fill="hold" nodeType="clickEffect">
                                  <p:stCondLst>
                                    <p:cond delay="0"/>
                                  </p:stCondLst>
                                  <p:childTnLst>
                                    <p:set>
                                      <p:cBhvr>
                                        <p:cTn id="54" dur="1" fill="hold">
                                          <p:stCondLst>
                                            <p:cond delay="0"/>
                                          </p:stCondLst>
                                        </p:cTn>
                                        <p:tgtEl>
                                          <p:spTgt spid="9">
                                            <p:txEl>
                                              <p:pRg st="0" end="0"/>
                                            </p:txEl>
                                          </p:spTgt>
                                        </p:tgtEl>
                                        <p:attrNameLst>
                                          <p:attrName>style.visibility</p:attrName>
                                        </p:attrNameLst>
                                      </p:cBhvr>
                                      <p:to>
                                        <p:strVal val="visible"/>
                                      </p:to>
                                    </p:set>
                                    <p:animEffect transition="in" filter="fade">
                                      <p:cBhvr>
                                        <p:cTn id="55" dur="2000"/>
                                        <p:tgtEl>
                                          <p:spTgt spid="9">
                                            <p:txEl>
                                              <p:pRg st="0" end="0"/>
                                            </p:txEl>
                                          </p:spTgt>
                                        </p:tgtEl>
                                      </p:cBhvr>
                                    </p:animEffect>
                                    <p:anim calcmode="lin" valueType="num">
                                      <p:cBhvr>
                                        <p:cTn id="56" dur="2000" fill="hold"/>
                                        <p:tgtEl>
                                          <p:spTgt spid="9">
                                            <p:txEl>
                                              <p:pRg st="0" end="0"/>
                                            </p:txEl>
                                          </p:spTgt>
                                        </p:tgtEl>
                                        <p:attrNameLst>
                                          <p:attrName>ppt_w</p:attrName>
                                        </p:attrNameLst>
                                      </p:cBhvr>
                                      <p:tavLst>
                                        <p:tav tm="0" fmla="#ppt_w*sin(2.5*pi*$)">
                                          <p:val>
                                            <p:fltVal val="0"/>
                                          </p:val>
                                        </p:tav>
                                        <p:tav tm="100000">
                                          <p:val>
                                            <p:fltVal val="1"/>
                                          </p:val>
                                        </p:tav>
                                      </p:tavLst>
                                    </p:anim>
                                    <p:anim calcmode="lin" valueType="num">
                                      <p:cBhvr>
                                        <p:cTn id="57" dur="2000" fill="hold"/>
                                        <p:tgtEl>
                                          <p:spTgt spid="9">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93AED91-1974-4712-8B1A-3E3C4D73286B}"/>
              </a:ext>
            </a:extLst>
          </p:cNvPr>
          <p:cNvSpPr>
            <a:spLocks noGrp="1"/>
          </p:cNvSpPr>
          <p:nvPr>
            <p:ph type="body" idx="1"/>
          </p:nvPr>
        </p:nvSpPr>
        <p:spPr>
          <a:xfrm>
            <a:off x="323528" y="475899"/>
            <a:ext cx="8568952" cy="6388819"/>
          </a:xfrm>
        </p:spPr>
        <p:txBody>
          <a:bodyPr>
            <a:normAutofit fontScale="77500" lnSpcReduction="20000"/>
          </a:bodyPr>
          <a:lstStyle/>
          <a:p>
            <a:r>
              <a:rPr kumimoji="1" lang="ja-JP" altLang="en-US" u="sng" dirty="0"/>
              <a:t>（非弁護士の虚偽標示等の禁止）</a:t>
            </a:r>
            <a:endParaRPr kumimoji="1" lang="en-US" altLang="ja-JP" u="sng" dirty="0"/>
          </a:p>
          <a:p>
            <a:r>
              <a:rPr lang="ja-JP" altLang="ja-JP" u="sng" dirty="0"/>
              <a:t>第</a:t>
            </a:r>
            <a:r>
              <a:rPr lang="ja-JP" altLang="en-US" u="sng" dirty="0"/>
              <a:t>７４</a:t>
            </a:r>
            <a:r>
              <a:rPr lang="ja-JP" altLang="ja-JP" u="sng" dirty="0"/>
              <a:t>条　弁護士又は弁護士法人でない者は、弁護士又は法律事務所の</a:t>
            </a:r>
            <a:endParaRPr lang="en-US" altLang="ja-JP" u="sng" dirty="0"/>
          </a:p>
          <a:p>
            <a:r>
              <a:rPr lang="en-US" altLang="ja-JP" u="sng" dirty="0"/>
              <a:t>   </a:t>
            </a:r>
            <a:r>
              <a:rPr lang="ja-JP" altLang="ja-JP" u="sng" dirty="0"/>
              <a:t>標示又は記載をしてはならない。</a:t>
            </a:r>
          </a:p>
          <a:p>
            <a:r>
              <a:rPr lang="ja-JP" altLang="ja-JP" u="sng" dirty="0"/>
              <a:t>２　弁護士又は弁護士法人でない者は、利益を得る目的で、法律相談そ</a:t>
            </a:r>
            <a:endParaRPr lang="en-US" altLang="ja-JP" u="sng" dirty="0"/>
          </a:p>
          <a:p>
            <a:r>
              <a:rPr lang="en-US" altLang="ja-JP" u="sng" dirty="0"/>
              <a:t>   </a:t>
            </a:r>
            <a:r>
              <a:rPr lang="ja-JP" altLang="ja-JP" u="sng" dirty="0"/>
              <a:t>の他法律事務を取り扱う旨の標示又は記載をしてはならない。</a:t>
            </a:r>
          </a:p>
          <a:p>
            <a:r>
              <a:rPr lang="ja-JP" altLang="ja-JP" u="sng" dirty="0"/>
              <a:t>３　弁護士法人でない者は、その名称中に弁護士法人又はこれに類似す</a:t>
            </a:r>
            <a:endParaRPr lang="en-US" altLang="ja-JP" u="sng" dirty="0"/>
          </a:p>
          <a:p>
            <a:r>
              <a:rPr lang="en-US" altLang="ja-JP" u="sng" dirty="0"/>
              <a:t>   </a:t>
            </a:r>
            <a:r>
              <a:rPr lang="ja-JP" altLang="ja-JP" u="sng" dirty="0"/>
              <a:t>る名称を用いてはならない。</a:t>
            </a:r>
          </a:p>
          <a:p>
            <a:r>
              <a:rPr lang="ja-JP" altLang="en-US" b="1" dirty="0"/>
              <a:t>　　　</a:t>
            </a:r>
            <a:r>
              <a:rPr lang="ja-JP" altLang="ja-JP" b="1" dirty="0"/>
              <a:t>第１０章　罰則</a:t>
            </a:r>
            <a:endParaRPr lang="ja-JP" altLang="ja-JP" dirty="0"/>
          </a:p>
          <a:p>
            <a:r>
              <a:rPr lang="ja-JP" altLang="ja-JP" b="1" u="sng" dirty="0"/>
              <a:t>（非弁護士との提携等の罪）</a:t>
            </a:r>
            <a:endParaRPr lang="ja-JP" altLang="ja-JP" u="sng" dirty="0"/>
          </a:p>
          <a:p>
            <a:r>
              <a:rPr lang="ja-JP" altLang="ja-JP" u="sng" dirty="0"/>
              <a:t>第</a:t>
            </a:r>
            <a:r>
              <a:rPr lang="ja-JP" altLang="en-US" u="sng" dirty="0"/>
              <a:t>７７</a:t>
            </a:r>
            <a:r>
              <a:rPr lang="ja-JP" altLang="ja-JP" u="sng" dirty="0"/>
              <a:t>条　次の各号のいずれかに該当する者は、二年以下の懲役又は</a:t>
            </a:r>
            <a:endParaRPr lang="en-US" altLang="ja-JP" u="sng" dirty="0"/>
          </a:p>
          <a:p>
            <a:r>
              <a:rPr lang="en-US" altLang="ja-JP" u="sng" dirty="0"/>
              <a:t>      </a:t>
            </a:r>
            <a:r>
              <a:rPr lang="ja-JP" altLang="ja-JP" u="sng" dirty="0"/>
              <a:t>三</a:t>
            </a:r>
            <a:r>
              <a:rPr lang="en-US" altLang="ja-JP" u="sng" dirty="0"/>
              <a:t> </a:t>
            </a:r>
            <a:r>
              <a:rPr lang="ja-JP" altLang="ja-JP" u="sng" dirty="0"/>
              <a:t>百万円以下の罰金に処する。</a:t>
            </a:r>
          </a:p>
          <a:p>
            <a:r>
              <a:rPr lang="en-US" altLang="ja-JP" dirty="0"/>
              <a:t>   </a:t>
            </a:r>
            <a:r>
              <a:rPr lang="ja-JP" altLang="ja-JP" dirty="0"/>
              <a:t>一　第</a:t>
            </a:r>
            <a:r>
              <a:rPr lang="ja-JP" altLang="en-US" dirty="0"/>
              <a:t>２７</a:t>
            </a:r>
            <a:r>
              <a:rPr lang="ja-JP" altLang="ja-JP" dirty="0"/>
              <a:t>条（第</a:t>
            </a:r>
            <a:r>
              <a:rPr lang="ja-JP" altLang="en-US" dirty="0"/>
              <a:t>３０</a:t>
            </a:r>
            <a:r>
              <a:rPr lang="ja-JP" altLang="ja-JP" dirty="0"/>
              <a:t>条の</a:t>
            </a:r>
            <a:r>
              <a:rPr lang="ja-JP" altLang="en-US" dirty="0"/>
              <a:t>２１</a:t>
            </a:r>
            <a:r>
              <a:rPr lang="ja-JP" altLang="ja-JP" dirty="0"/>
              <a:t>において準用する場合を含む。）の規定に違</a:t>
            </a:r>
            <a:endParaRPr lang="en-US" altLang="ja-JP" dirty="0"/>
          </a:p>
          <a:p>
            <a:r>
              <a:rPr lang="en-US" altLang="ja-JP" dirty="0"/>
              <a:t>         </a:t>
            </a:r>
            <a:r>
              <a:rPr lang="ja-JP" altLang="ja-JP" dirty="0"/>
              <a:t>反した者</a:t>
            </a:r>
          </a:p>
          <a:p>
            <a:r>
              <a:rPr lang="ja-JP" altLang="en-US" dirty="0"/>
              <a:t>   </a:t>
            </a:r>
            <a:r>
              <a:rPr lang="ja-JP" altLang="ja-JP" dirty="0"/>
              <a:t>二　第</a:t>
            </a:r>
            <a:r>
              <a:rPr lang="ja-JP" altLang="en-US" dirty="0"/>
              <a:t>２８</a:t>
            </a:r>
            <a:r>
              <a:rPr lang="ja-JP" altLang="ja-JP" dirty="0"/>
              <a:t>条（第</a:t>
            </a:r>
            <a:r>
              <a:rPr lang="ja-JP" altLang="en-US" dirty="0"/>
              <a:t>３０</a:t>
            </a:r>
            <a:r>
              <a:rPr lang="ja-JP" altLang="ja-JP" dirty="0"/>
              <a:t>条の</a:t>
            </a:r>
            <a:r>
              <a:rPr lang="ja-JP" altLang="en-US" dirty="0"/>
              <a:t>２１</a:t>
            </a:r>
            <a:r>
              <a:rPr lang="ja-JP" altLang="ja-JP" dirty="0"/>
              <a:t>において準用する場合を含む。）の規定</a:t>
            </a:r>
            <a:endParaRPr lang="en-US" altLang="ja-JP" dirty="0"/>
          </a:p>
          <a:p>
            <a:r>
              <a:rPr lang="en-US" altLang="ja-JP" dirty="0"/>
              <a:t>         </a:t>
            </a:r>
            <a:r>
              <a:rPr lang="ja-JP" altLang="ja-JP" dirty="0"/>
              <a:t>に違反した者</a:t>
            </a:r>
          </a:p>
          <a:p>
            <a:r>
              <a:rPr lang="ja-JP" altLang="ja-JP" dirty="0"/>
              <a:t>　</a:t>
            </a:r>
            <a:r>
              <a:rPr lang="ja-JP" altLang="ja-JP" u="sng" dirty="0"/>
              <a:t>三　第</a:t>
            </a:r>
            <a:r>
              <a:rPr lang="ja-JP" altLang="en-US" u="sng" dirty="0"/>
              <a:t>７２</a:t>
            </a:r>
            <a:r>
              <a:rPr lang="ja-JP" altLang="ja-JP" u="sng" dirty="0"/>
              <a:t>条の規定に違反した者</a:t>
            </a:r>
          </a:p>
          <a:p>
            <a:r>
              <a:rPr lang="ja-JP" altLang="ja-JP" dirty="0"/>
              <a:t>　四　第</a:t>
            </a:r>
            <a:r>
              <a:rPr lang="ja-JP" altLang="en-US" dirty="0"/>
              <a:t>７３</a:t>
            </a:r>
            <a:r>
              <a:rPr lang="ja-JP" altLang="ja-JP" dirty="0"/>
              <a:t>条の規定に違反した者</a:t>
            </a:r>
          </a:p>
          <a:p>
            <a:r>
              <a:rPr lang="ja-JP" altLang="ja-JP" b="1" u="sng" dirty="0"/>
              <a:t>（虚偽標示等の罪）</a:t>
            </a:r>
            <a:endParaRPr lang="ja-JP" altLang="ja-JP" u="sng" dirty="0"/>
          </a:p>
          <a:p>
            <a:r>
              <a:rPr lang="ja-JP" altLang="ja-JP" u="sng" dirty="0"/>
              <a:t>第</a:t>
            </a:r>
            <a:r>
              <a:rPr lang="ja-JP" altLang="en-US" u="sng" dirty="0"/>
              <a:t>７７</a:t>
            </a:r>
            <a:r>
              <a:rPr lang="ja-JP" altLang="ja-JP" u="sng" dirty="0"/>
              <a:t>条の</a:t>
            </a:r>
            <a:r>
              <a:rPr lang="ja-JP" altLang="en-US" u="sng" dirty="0"/>
              <a:t>２</a:t>
            </a:r>
            <a:r>
              <a:rPr lang="ja-JP" altLang="ja-JP" u="sng" dirty="0"/>
              <a:t>　第</a:t>
            </a:r>
            <a:r>
              <a:rPr lang="ja-JP" altLang="en-US" u="sng" dirty="0"/>
              <a:t>７４</a:t>
            </a:r>
            <a:r>
              <a:rPr lang="ja-JP" altLang="ja-JP" u="sng" dirty="0"/>
              <a:t>条の規定に違反した者は、百万円以下の罰金に処する。</a:t>
            </a:r>
          </a:p>
          <a:p>
            <a:endParaRPr kumimoji="1" lang="en-US" altLang="ja-JP" dirty="0"/>
          </a:p>
        </p:txBody>
      </p:sp>
      <p:sp>
        <p:nvSpPr>
          <p:cNvPr id="4" name="スライド番号プレースホルダー 3">
            <a:extLst>
              <a:ext uri="{FF2B5EF4-FFF2-40B4-BE49-F238E27FC236}">
                <a16:creationId xmlns:a16="http://schemas.microsoft.com/office/drawing/2014/main" id="{6AE14A9F-F3DB-4939-9089-0CAE2049A9C0}"/>
              </a:ext>
            </a:extLst>
          </p:cNvPr>
          <p:cNvSpPr>
            <a:spLocks noGrp="1"/>
          </p:cNvSpPr>
          <p:nvPr>
            <p:ph type="sldNum" sz="quarter" idx="12"/>
          </p:nvPr>
        </p:nvSpPr>
        <p:spPr/>
        <p:txBody>
          <a:bodyPr/>
          <a:lstStyle/>
          <a:p>
            <a:pPr>
              <a:defRPr/>
            </a:pPr>
            <a:fld id="{1BF73EC5-EDF2-4E74-BF6C-6E215FBCE645}" type="slidenum">
              <a:rPr lang="ja-JP" altLang="en-US" smtClean="0"/>
              <a:pPr>
                <a:defRPr/>
              </a:pPr>
              <a:t>19</a:t>
            </a:fld>
            <a:endParaRPr lang="ja-JP" altLang="en-US"/>
          </a:p>
        </p:txBody>
      </p:sp>
      <p:sp>
        <p:nvSpPr>
          <p:cNvPr id="2" name="テキスト ボックス 1">
            <a:extLst>
              <a:ext uri="{FF2B5EF4-FFF2-40B4-BE49-F238E27FC236}">
                <a16:creationId xmlns:a16="http://schemas.microsoft.com/office/drawing/2014/main" id="{F96396ED-A1CA-403A-84ED-91091A8BC4B6}"/>
              </a:ext>
            </a:extLst>
          </p:cNvPr>
          <p:cNvSpPr txBox="1"/>
          <p:nvPr/>
        </p:nvSpPr>
        <p:spPr>
          <a:xfrm>
            <a:off x="4860032" y="5373216"/>
            <a:ext cx="2808312" cy="369332"/>
          </a:xfrm>
          <a:prstGeom prst="rect">
            <a:avLst/>
          </a:prstGeom>
          <a:noFill/>
        </p:spPr>
        <p:txBody>
          <a:bodyPr wrap="square" rtlCol="0">
            <a:spAutoFit/>
          </a:bodyPr>
          <a:lstStyle/>
          <a:p>
            <a:r>
              <a:rPr kumimoji="1" lang="ja-JP" altLang="en-US" dirty="0"/>
              <a:t>業務独占</a:t>
            </a:r>
          </a:p>
        </p:txBody>
      </p:sp>
      <p:sp>
        <p:nvSpPr>
          <p:cNvPr id="5" name="テキスト ボックス 4">
            <a:extLst>
              <a:ext uri="{FF2B5EF4-FFF2-40B4-BE49-F238E27FC236}">
                <a16:creationId xmlns:a16="http://schemas.microsoft.com/office/drawing/2014/main" id="{178C359B-AF15-4D2F-B8B9-9418E2BB0D9F}"/>
              </a:ext>
            </a:extLst>
          </p:cNvPr>
          <p:cNvSpPr txBox="1"/>
          <p:nvPr/>
        </p:nvSpPr>
        <p:spPr>
          <a:xfrm>
            <a:off x="3426256" y="5987019"/>
            <a:ext cx="1160625" cy="369332"/>
          </a:xfrm>
          <a:prstGeom prst="rect">
            <a:avLst/>
          </a:prstGeom>
          <a:noFill/>
        </p:spPr>
        <p:txBody>
          <a:bodyPr wrap="square" rtlCol="0">
            <a:spAutoFit/>
          </a:bodyPr>
          <a:lstStyle/>
          <a:p>
            <a:r>
              <a:rPr kumimoji="1" lang="ja-JP" altLang="en-US" dirty="0"/>
              <a:t>名称独占</a:t>
            </a:r>
          </a:p>
        </p:txBody>
      </p:sp>
    </p:spTree>
    <p:extLst>
      <p:ext uri="{BB962C8B-B14F-4D97-AF65-F5344CB8AC3E}">
        <p14:creationId xmlns:p14="http://schemas.microsoft.com/office/powerpoint/2010/main" val="99638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0" end="0"/>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5">
                                            <p:txEl>
                                              <p:pRg st="0" end="0"/>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33C85CD-1EA7-4677-A693-1A0F971EACB9}"/>
              </a:ext>
            </a:extLst>
          </p:cNvPr>
          <p:cNvSpPr>
            <a:spLocks noGrp="1"/>
          </p:cNvSpPr>
          <p:nvPr>
            <p:ph type="body" idx="1"/>
          </p:nvPr>
        </p:nvSpPr>
        <p:spPr>
          <a:xfrm>
            <a:off x="0" y="548680"/>
            <a:ext cx="8686799" cy="6309320"/>
          </a:xfrm>
        </p:spPr>
        <p:txBody>
          <a:bodyPr>
            <a:normAutofit lnSpcReduction="10000"/>
          </a:bodyPr>
          <a:lstStyle/>
          <a:p>
            <a:r>
              <a:rPr kumimoji="1" lang="ja-JP" altLang="en-US" dirty="0"/>
              <a:t>　　　</a:t>
            </a:r>
            <a:r>
              <a:rPr kumimoji="1" lang="ja-JP" altLang="en-US" sz="2800" dirty="0"/>
              <a:t>愛知県弁護士会による７２条適用解釈</a:t>
            </a:r>
            <a:endParaRPr kumimoji="1" lang="en-US" altLang="ja-JP" sz="2800" dirty="0"/>
          </a:p>
          <a:p>
            <a:r>
              <a:rPr kumimoji="1" lang="ja-JP" altLang="en-US" b="1" dirty="0"/>
              <a:t>・要件</a:t>
            </a:r>
            <a:endParaRPr kumimoji="1" lang="en-US" altLang="ja-JP" b="1"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b="1" dirty="0"/>
          </a:p>
          <a:p>
            <a:r>
              <a:rPr kumimoji="1" lang="ja-JP" altLang="en-US" sz="2200" b="1" spc="-150" dirty="0"/>
              <a:t>・効果    </a:t>
            </a:r>
            <a:r>
              <a:rPr kumimoji="1" lang="ja-JP" altLang="en-US" sz="2200" spc="-150" dirty="0"/>
              <a:t>刑罰</a:t>
            </a:r>
            <a:endParaRPr kumimoji="1" lang="en-US" altLang="ja-JP" sz="2200" spc="-150" dirty="0"/>
          </a:p>
          <a:p>
            <a:r>
              <a:rPr lang="en-US" altLang="ja-JP" sz="2200" spc="-150" dirty="0"/>
              <a:t>    </a:t>
            </a:r>
            <a:r>
              <a:rPr lang="ja-JP" altLang="en-US" sz="2200" spc="-150" dirty="0"/>
              <a:t>２年以下の懲役又は３００万円以下の罰金（弁護士法７７③）</a:t>
            </a:r>
            <a:endParaRPr lang="en-US" altLang="ja-JP" sz="2200" spc="-150" dirty="0"/>
          </a:p>
          <a:p>
            <a:r>
              <a:rPr lang="ja-JP" altLang="en-US" sz="2200" spc="-150" dirty="0"/>
              <a:t>    法人の代表者又は、法人若しくは人の代理人、使用人その他の従業者 </a:t>
            </a:r>
            <a:endParaRPr lang="en-US" altLang="ja-JP" sz="2200" spc="-150" dirty="0"/>
          </a:p>
          <a:p>
            <a:r>
              <a:rPr lang="ja-JP" altLang="en-US" sz="2200" spc="-150" dirty="0"/>
              <a:t>    が、その法人又は人の業務に関し、７２条（又は７３条）に違反する </a:t>
            </a:r>
            <a:endParaRPr lang="en-US" altLang="ja-JP" sz="2200" spc="-150" dirty="0"/>
          </a:p>
          <a:p>
            <a:r>
              <a:rPr lang="ja-JP" altLang="en-US" sz="2200" spc="-150" dirty="0"/>
              <a:t>    行為をしたときは、その行為者が罰せられるほか、当該法人又は人も </a:t>
            </a:r>
            <a:endParaRPr lang="en-US" altLang="ja-JP" sz="2200" spc="-150" dirty="0"/>
          </a:p>
          <a:p>
            <a:r>
              <a:rPr lang="ja-JP" altLang="en-US" sz="2200" spc="-150" dirty="0"/>
              <a:t>   ３００万円以下の罰金に処せられる</a:t>
            </a:r>
            <a:r>
              <a:rPr kumimoji="1" lang="ja-JP" altLang="en-US" sz="2200" spc="-150" dirty="0"/>
              <a:t>　（弁護士法７８両罰規定）。</a:t>
            </a:r>
            <a:endParaRPr kumimoji="1" lang="en-US" altLang="ja-JP" sz="2200" spc="-150" dirty="0"/>
          </a:p>
          <a:p>
            <a:r>
              <a:rPr kumimoji="1" lang="ja-JP" altLang="en-US" sz="2200" spc="-150" dirty="0"/>
              <a:t>（平成２７年作成の「弁護士と隣接士業の業務範囲（改訂版）」より）　</a:t>
            </a:r>
            <a:endParaRPr kumimoji="1" lang="en-US" altLang="ja-JP" sz="2200" spc="-150" dirty="0"/>
          </a:p>
          <a:p>
            <a:endParaRPr kumimoji="1" lang="en-US" altLang="ja-JP" dirty="0"/>
          </a:p>
          <a:p>
            <a:endParaRPr lang="en-US" altLang="ja-JP" dirty="0"/>
          </a:p>
          <a:p>
            <a:endParaRPr kumimoji="1" lang="en-US" altLang="ja-JP" dirty="0"/>
          </a:p>
          <a:p>
            <a:endParaRPr lang="en-US" altLang="ja-JP"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1EBE52AE-EFFE-4DC0-84CA-63ED7A8AF45E}"/>
              </a:ext>
            </a:extLst>
          </p:cNvPr>
          <p:cNvSpPr>
            <a:spLocks noGrp="1"/>
          </p:cNvSpPr>
          <p:nvPr>
            <p:ph type="sldNum" sz="quarter" idx="12"/>
          </p:nvPr>
        </p:nvSpPr>
        <p:spPr/>
        <p:txBody>
          <a:bodyPr/>
          <a:lstStyle/>
          <a:p>
            <a:pPr>
              <a:defRPr/>
            </a:pPr>
            <a:fld id="{1BF73EC5-EDF2-4E74-BF6C-6E215FBCE645}" type="slidenum">
              <a:rPr lang="ja-JP" altLang="en-US" smtClean="0"/>
              <a:pPr>
                <a:defRPr/>
              </a:pPr>
              <a:t>20</a:t>
            </a:fld>
            <a:endParaRPr lang="ja-JP" altLang="en-US"/>
          </a:p>
        </p:txBody>
      </p:sp>
      <p:graphicFrame>
        <p:nvGraphicFramePr>
          <p:cNvPr id="5" name="表 5">
            <a:extLst>
              <a:ext uri="{FF2B5EF4-FFF2-40B4-BE49-F238E27FC236}">
                <a16:creationId xmlns:a16="http://schemas.microsoft.com/office/drawing/2014/main" id="{E4EA38FE-9C42-4AF7-8262-15CDA7572C9D}"/>
              </a:ext>
            </a:extLst>
          </p:cNvPr>
          <p:cNvGraphicFramePr>
            <a:graphicFrameLocks noGrp="1"/>
          </p:cNvGraphicFramePr>
          <p:nvPr>
            <p:extLst>
              <p:ext uri="{D42A27DB-BD31-4B8C-83A1-F6EECF244321}">
                <p14:modId xmlns:p14="http://schemas.microsoft.com/office/powerpoint/2010/main" val="4110046280"/>
              </p:ext>
            </p:extLst>
          </p:nvPr>
        </p:nvGraphicFramePr>
        <p:xfrm>
          <a:off x="493132" y="1412776"/>
          <a:ext cx="8435279" cy="2448271"/>
        </p:xfrm>
        <a:graphic>
          <a:graphicData uri="http://schemas.openxmlformats.org/drawingml/2006/table">
            <a:tbl>
              <a:tblPr firstRow="1" bandRow="1">
                <a:tableStyleId>{5C22544A-7EE6-4342-B048-85BDC9FD1C3A}</a:tableStyleId>
              </a:tblPr>
              <a:tblGrid>
                <a:gridCol w="928656">
                  <a:extLst>
                    <a:ext uri="{9D8B030D-6E8A-4147-A177-3AD203B41FA5}">
                      <a16:colId xmlns:a16="http://schemas.microsoft.com/office/drawing/2014/main" val="2653574928"/>
                    </a:ext>
                  </a:extLst>
                </a:gridCol>
                <a:gridCol w="7506623">
                  <a:extLst>
                    <a:ext uri="{9D8B030D-6E8A-4147-A177-3AD203B41FA5}">
                      <a16:colId xmlns:a16="http://schemas.microsoft.com/office/drawing/2014/main" val="922864965"/>
                    </a:ext>
                  </a:extLst>
                </a:gridCol>
              </a:tblGrid>
              <a:tr h="612059">
                <a:tc>
                  <a:txBody>
                    <a:bodyPr/>
                    <a:lstStyle/>
                    <a:p>
                      <a:pPr algn="ctr">
                        <a:lnSpc>
                          <a:spcPts val="1400"/>
                        </a:lnSpc>
                      </a:pPr>
                      <a:r>
                        <a:rPr kumimoji="1" lang="ja-JP" altLang="en-US" sz="2000" spc="-150" dirty="0">
                          <a:solidFill>
                            <a:schemeClr val="tx1"/>
                          </a:solidFill>
                        </a:rPr>
                        <a:t>主体</a:t>
                      </a:r>
                    </a:p>
                  </a:txBody>
                  <a:tcPr anchor="ctr">
                    <a:noFill/>
                  </a:tcPr>
                </a:tc>
                <a:tc>
                  <a:txBody>
                    <a:bodyPr/>
                    <a:lstStyle/>
                    <a:p>
                      <a:pPr>
                        <a:lnSpc>
                          <a:spcPts val="1400"/>
                        </a:lnSpc>
                      </a:pPr>
                      <a:r>
                        <a:rPr kumimoji="1" lang="ja-JP" altLang="en-US" sz="2000" spc="-150" dirty="0">
                          <a:solidFill>
                            <a:schemeClr val="tx1"/>
                          </a:solidFill>
                        </a:rPr>
                        <a:t>弁護士又は弁護士法人でない者</a:t>
                      </a:r>
                    </a:p>
                  </a:txBody>
                  <a:tcPr anchor="ctr">
                    <a:noFill/>
                  </a:tcPr>
                </a:tc>
                <a:extLst>
                  <a:ext uri="{0D108BD9-81ED-4DB2-BD59-A6C34878D82A}">
                    <a16:rowId xmlns:a16="http://schemas.microsoft.com/office/drawing/2014/main" val="3146697833"/>
                  </a:ext>
                </a:extLst>
              </a:tr>
              <a:tr h="454547">
                <a:tc>
                  <a:txBody>
                    <a:bodyPr/>
                    <a:lstStyle/>
                    <a:p>
                      <a:pPr algn="ctr">
                        <a:lnSpc>
                          <a:spcPts val="1400"/>
                        </a:lnSpc>
                      </a:pPr>
                      <a:r>
                        <a:rPr kumimoji="1" lang="ja-JP" altLang="en-US" sz="2000" spc="-150" dirty="0">
                          <a:solidFill>
                            <a:schemeClr val="tx1"/>
                          </a:solidFill>
                        </a:rPr>
                        <a:t>行為</a:t>
                      </a:r>
                    </a:p>
                  </a:txBody>
                  <a:tcPr anchor="b">
                    <a:noFill/>
                  </a:tcPr>
                </a:tc>
                <a:tc>
                  <a:txBody>
                    <a:bodyPr/>
                    <a:lstStyle/>
                    <a:p>
                      <a:pPr>
                        <a:lnSpc>
                          <a:spcPts val="1400"/>
                        </a:lnSpc>
                      </a:pPr>
                      <a:r>
                        <a:rPr kumimoji="1" lang="ja-JP" altLang="en-US" sz="2000" spc="-150" dirty="0">
                          <a:solidFill>
                            <a:schemeClr val="tx1"/>
                          </a:solidFill>
                          <a:effectLst>
                            <a:outerShdw blurRad="38100" dist="38100" dir="2700000" algn="tl">
                              <a:srgbClr val="000000">
                                <a:alpha val="43137"/>
                              </a:srgbClr>
                            </a:outerShdw>
                          </a:effectLst>
                        </a:rPr>
                        <a:t>一般の</a:t>
                      </a:r>
                      <a:r>
                        <a:rPr kumimoji="1" lang="ja-JP" altLang="en-US" sz="2000" spc="-150" dirty="0">
                          <a:solidFill>
                            <a:srgbClr val="FF0000"/>
                          </a:solidFill>
                          <a:effectLst>
                            <a:outerShdw blurRad="38100" dist="38100" dir="2700000" algn="tl">
                              <a:srgbClr val="000000">
                                <a:alpha val="43137"/>
                              </a:srgbClr>
                            </a:outerShdw>
                          </a:effectLst>
                        </a:rPr>
                        <a:t>法律事件に関する法律事務</a:t>
                      </a:r>
                      <a:r>
                        <a:rPr kumimoji="1" lang="ja-JP" altLang="en-US" sz="2000" spc="-150" dirty="0">
                          <a:solidFill>
                            <a:schemeClr val="tx1"/>
                          </a:solidFill>
                          <a:effectLst>
                            <a:outerShdw blurRad="38100" dist="38100" dir="2700000" algn="tl">
                              <a:srgbClr val="000000">
                                <a:alpha val="43137"/>
                              </a:srgbClr>
                            </a:outerShdw>
                          </a:effectLst>
                        </a:rPr>
                        <a:t>の取り扱い</a:t>
                      </a:r>
                      <a:r>
                        <a:rPr kumimoji="1" lang="ja-JP" altLang="en-US" sz="2000" spc="-150" dirty="0">
                          <a:solidFill>
                            <a:schemeClr val="tx1"/>
                          </a:solidFill>
                        </a:rPr>
                        <a:t>又はその周旋行為</a:t>
                      </a:r>
                    </a:p>
                  </a:txBody>
                  <a:tcPr anchor="b">
                    <a:noFill/>
                  </a:tcPr>
                </a:tc>
                <a:extLst>
                  <a:ext uri="{0D108BD9-81ED-4DB2-BD59-A6C34878D82A}">
                    <a16:rowId xmlns:a16="http://schemas.microsoft.com/office/drawing/2014/main" val="3497681976"/>
                  </a:ext>
                </a:extLst>
              </a:tr>
              <a:tr h="454547">
                <a:tc>
                  <a:txBody>
                    <a:bodyPr/>
                    <a:lstStyle/>
                    <a:p>
                      <a:pPr algn="ctr">
                        <a:lnSpc>
                          <a:spcPts val="1400"/>
                        </a:lnSpc>
                      </a:pPr>
                      <a:r>
                        <a:rPr kumimoji="1" lang="ja-JP" altLang="en-US" sz="2000" spc="-150" dirty="0">
                          <a:solidFill>
                            <a:schemeClr val="tx1"/>
                          </a:solidFill>
                        </a:rPr>
                        <a:t>目的</a:t>
                      </a:r>
                      <a:endParaRPr kumimoji="1" lang="en-US" altLang="ja-JP" sz="2000" spc="-150" dirty="0">
                        <a:solidFill>
                          <a:schemeClr val="tx1"/>
                        </a:solidFill>
                      </a:endParaRPr>
                    </a:p>
                  </a:txBody>
                  <a:tcPr anchor="b">
                    <a:noFill/>
                  </a:tcPr>
                </a:tc>
                <a:tc>
                  <a:txBody>
                    <a:bodyPr/>
                    <a:lstStyle/>
                    <a:p>
                      <a:pPr>
                        <a:lnSpc>
                          <a:spcPts val="1400"/>
                        </a:lnSpc>
                      </a:pPr>
                      <a:r>
                        <a:rPr kumimoji="1" lang="ja-JP" altLang="en-US" sz="2000" spc="-150" dirty="0">
                          <a:solidFill>
                            <a:schemeClr val="tx1"/>
                          </a:solidFill>
                        </a:rPr>
                        <a:t>報酬を得る目的</a:t>
                      </a:r>
                    </a:p>
                  </a:txBody>
                  <a:tcPr anchor="b">
                    <a:noFill/>
                  </a:tcPr>
                </a:tc>
                <a:extLst>
                  <a:ext uri="{0D108BD9-81ED-4DB2-BD59-A6C34878D82A}">
                    <a16:rowId xmlns:a16="http://schemas.microsoft.com/office/drawing/2014/main" val="2539843365"/>
                  </a:ext>
                </a:extLst>
              </a:tr>
              <a:tr h="454547">
                <a:tc>
                  <a:txBody>
                    <a:bodyPr/>
                    <a:lstStyle/>
                    <a:p>
                      <a:pPr algn="ctr">
                        <a:lnSpc>
                          <a:spcPts val="1400"/>
                        </a:lnSpc>
                      </a:pPr>
                      <a:r>
                        <a:rPr kumimoji="1" lang="ja-JP" altLang="en-US" sz="2000" spc="-150" dirty="0">
                          <a:solidFill>
                            <a:schemeClr val="tx1"/>
                          </a:solidFill>
                        </a:rPr>
                        <a:t>業態</a:t>
                      </a:r>
                    </a:p>
                  </a:txBody>
                  <a:tcPr anchor="b">
                    <a:noFill/>
                  </a:tcPr>
                </a:tc>
                <a:tc>
                  <a:txBody>
                    <a:bodyPr/>
                    <a:lstStyle/>
                    <a:p>
                      <a:pPr>
                        <a:lnSpc>
                          <a:spcPts val="1400"/>
                        </a:lnSpc>
                      </a:pPr>
                      <a:r>
                        <a:rPr kumimoji="1" lang="ja-JP" altLang="en-US" sz="2000" spc="-150" dirty="0">
                          <a:solidFill>
                            <a:schemeClr val="tx1"/>
                          </a:solidFill>
                        </a:rPr>
                        <a:t>業として</a:t>
                      </a:r>
                    </a:p>
                  </a:txBody>
                  <a:tcPr anchor="b">
                    <a:noFill/>
                  </a:tcPr>
                </a:tc>
                <a:extLst>
                  <a:ext uri="{0D108BD9-81ED-4DB2-BD59-A6C34878D82A}">
                    <a16:rowId xmlns:a16="http://schemas.microsoft.com/office/drawing/2014/main" val="2016083702"/>
                  </a:ext>
                </a:extLst>
              </a:tr>
              <a:tr h="472571">
                <a:tc>
                  <a:txBody>
                    <a:bodyPr/>
                    <a:lstStyle/>
                    <a:p>
                      <a:pPr algn="ctr">
                        <a:lnSpc>
                          <a:spcPts val="1400"/>
                        </a:lnSpc>
                      </a:pPr>
                      <a:r>
                        <a:rPr kumimoji="1" lang="ja-JP" altLang="en-US" sz="2000" spc="-150" dirty="0">
                          <a:solidFill>
                            <a:schemeClr val="tx1"/>
                          </a:solidFill>
                        </a:rPr>
                        <a:t>例外</a:t>
                      </a:r>
                    </a:p>
                  </a:txBody>
                  <a:tcPr anchor="b">
                    <a:noFill/>
                  </a:tcPr>
                </a:tc>
                <a:tc>
                  <a:txBody>
                    <a:bodyPr/>
                    <a:lstStyle/>
                    <a:p>
                      <a:pPr>
                        <a:lnSpc>
                          <a:spcPts val="1400"/>
                        </a:lnSpc>
                      </a:pPr>
                      <a:r>
                        <a:rPr kumimoji="1" lang="ja-JP" altLang="en-US" sz="2000" spc="-150" dirty="0">
                          <a:solidFill>
                            <a:schemeClr val="tx1"/>
                          </a:solidFill>
                        </a:rPr>
                        <a:t>この法律又は他の法律に別段の定めがある場合は、この限りでない</a:t>
                      </a:r>
                    </a:p>
                  </a:txBody>
                  <a:tcPr anchor="b">
                    <a:noFill/>
                  </a:tcPr>
                </a:tc>
                <a:extLst>
                  <a:ext uri="{0D108BD9-81ED-4DB2-BD59-A6C34878D82A}">
                    <a16:rowId xmlns:a16="http://schemas.microsoft.com/office/drawing/2014/main" val="4120854886"/>
                  </a:ext>
                </a:extLst>
              </a:tr>
            </a:tbl>
          </a:graphicData>
        </a:graphic>
      </p:graphicFrame>
    </p:spTree>
    <p:extLst>
      <p:ext uri="{BB962C8B-B14F-4D97-AF65-F5344CB8AC3E}">
        <p14:creationId xmlns:p14="http://schemas.microsoft.com/office/powerpoint/2010/main" val="1805463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C1DA3114-7FE2-4B66-A236-7E8EF4733F0D}"/>
              </a:ext>
            </a:extLst>
          </p:cNvPr>
          <p:cNvSpPr>
            <a:spLocks noGrp="1"/>
          </p:cNvSpPr>
          <p:nvPr>
            <p:ph type="title"/>
          </p:nvPr>
        </p:nvSpPr>
        <p:spPr>
          <a:xfrm>
            <a:off x="457200" y="115888"/>
            <a:ext cx="8229600" cy="900112"/>
          </a:xfrm>
        </p:spPr>
        <p:txBody>
          <a:bodyPr>
            <a:normAutofit/>
          </a:bodyPr>
          <a:lstStyle/>
          <a:p>
            <a:r>
              <a:rPr kumimoji="1" lang="en-US" altLang="ja-JP" sz="4000" dirty="0"/>
              <a:t>  6</a:t>
            </a:r>
            <a:r>
              <a:rPr kumimoji="1" lang="ja-JP" altLang="en-US" sz="4000" dirty="0"/>
              <a:t>　弁護士との業際　</a:t>
            </a:r>
            <a:r>
              <a:rPr kumimoji="1" lang="ja-JP" altLang="en-US" sz="2600" dirty="0"/>
              <a:t>具体例で考える　</a:t>
            </a:r>
          </a:p>
        </p:txBody>
      </p:sp>
      <p:sp>
        <p:nvSpPr>
          <p:cNvPr id="3" name="コンテンツ プレースホルダー 2"/>
          <p:cNvSpPr>
            <a:spLocks noGrp="1"/>
          </p:cNvSpPr>
          <p:nvPr>
            <p:ph idx="1"/>
          </p:nvPr>
        </p:nvSpPr>
        <p:spPr>
          <a:xfrm>
            <a:off x="561537" y="547265"/>
            <a:ext cx="8229600" cy="6174210"/>
          </a:xfrm>
        </p:spPr>
        <p:txBody>
          <a:bodyPr rtlCol="0">
            <a:normAutofit fontScale="32500" lnSpcReduction="20000"/>
          </a:bodyPr>
          <a:lstStyle/>
          <a:p>
            <a:pPr marL="0" indent="0" eaLnBrk="1" fontAlgn="auto" hangingPunct="1">
              <a:lnSpc>
                <a:spcPct val="170000"/>
              </a:lnSpc>
              <a:spcAft>
                <a:spcPts val="0"/>
              </a:spcAft>
              <a:buFont typeface="Arial" panose="020B0604020202020204" pitchFamily="34" charset="0"/>
              <a:buNone/>
              <a:defRPr/>
            </a:pPr>
            <a:endParaRPr lang="en-US" altLang="ja-JP" sz="2900" dirty="0"/>
          </a:p>
          <a:p>
            <a:pPr marL="542925" indent="-542925" eaLnBrk="1" fontAlgn="auto" hangingPunct="1">
              <a:lnSpc>
                <a:spcPct val="170000"/>
              </a:lnSpc>
              <a:spcAft>
                <a:spcPts val="0"/>
              </a:spcAft>
              <a:buFont typeface="Arial" panose="020B0604020202020204" pitchFamily="34" charset="0"/>
              <a:buNone/>
              <a:defRPr/>
            </a:pPr>
            <a:r>
              <a:rPr lang="ja-JP" altLang="ja-JP" sz="6200" dirty="0"/>
              <a:t>Ｑ</a:t>
            </a:r>
            <a:r>
              <a:rPr lang="ja-JP" altLang="en-US" sz="6200" dirty="0"/>
              <a:t>３</a:t>
            </a:r>
            <a:r>
              <a:rPr lang="ja-JP" altLang="ja-JP" sz="6200" dirty="0"/>
              <a:t>　行政書士は依頼者の代理人として賃金の返還請求の内容証明郵便を作成・送付できるのでしょうか？</a:t>
            </a:r>
          </a:p>
          <a:p>
            <a:pPr marL="0" indent="0" eaLnBrk="1" fontAlgn="auto" hangingPunct="1">
              <a:spcAft>
                <a:spcPts val="0"/>
              </a:spcAft>
              <a:buFont typeface="Arial" panose="020B0604020202020204" pitchFamily="34" charset="0"/>
              <a:buNone/>
              <a:defRPr/>
            </a:pPr>
            <a:endParaRPr lang="en-US" altLang="ja-JP" sz="2900" dirty="0"/>
          </a:p>
          <a:p>
            <a:pPr marL="361950" indent="-361950" eaLnBrk="1" fontAlgn="auto" hangingPunct="1">
              <a:lnSpc>
                <a:spcPct val="120000"/>
              </a:lnSpc>
              <a:spcAft>
                <a:spcPts val="0"/>
              </a:spcAft>
              <a:buFont typeface="Arial" panose="020B0604020202020204" pitchFamily="34" charset="0"/>
              <a:buNone/>
              <a:defRPr/>
            </a:pPr>
            <a:r>
              <a:rPr lang="ja-JP" altLang="en-US" sz="5500" dirty="0">
                <a:latin typeface="HGP明朝E 本文"/>
              </a:rPr>
              <a:t>Ａ：内容証明郵便は、権利義務に関する文書ですので行政書士が作成（作成代理）することができます。</a:t>
            </a:r>
            <a:endParaRPr lang="en-US" altLang="ja-JP" sz="5500" dirty="0">
              <a:latin typeface="HGP明朝E 本文"/>
            </a:endParaRPr>
          </a:p>
          <a:p>
            <a:pPr marL="361950" indent="-361950" eaLnBrk="1" fontAlgn="auto" hangingPunct="1">
              <a:lnSpc>
                <a:spcPct val="120000"/>
              </a:lnSpc>
              <a:spcAft>
                <a:spcPts val="0"/>
              </a:spcAft>
              <a:buFont typeface="Arial" panose="020B0604020202020204" pitchFamily="34" charset="0"/>
              <a:buNone/>
              <a:defRPr/>
            </a:pPr>
            <a:r>
              <a:rPr lang="ja-JP" altLang="en-US" sz="5500" dirty="0">
                <a:latin typeface="HGP明朝E 本文"/>
              </a:rPr>
              <a:t>　　　内容証明郵便は、通常裁判になった時の証拠として利用するために作られることが多いのですが、たとえそうであっても、その作成そのものは（法律書類の作成ではあるが）法律事件に関する法律事務（紛争に介入する行為）ではありません。つまり作成することはできます。</a:t>
            </a:r>
            <a:endParaRPr lang="en-US" altLang="ja-JP" sz="5500" dirty="0">
              <a:latin typeface="HGP明朝E 本文"/>
            </a:endParaRPr>
          </a:p>
          <a:p>
            <a:pPr marL="361950" indent="-361950" eaLnBrk="1" fontAlgn="auto" hangingPunct="1">
              <a:lnSpc>
                <a:spcPct val="120000"/>
              </a:lnSpc>
              <a:spcAft>
                <a:spcPts val="0"/>
              </a:spcAft>
              <a:buFont typeface="Arial" panose="020B0604020202020204" pitchFamily="34" charset="0"/>
              <a:buNone/>
              <a:defRPr/>
            </a:pPr>
            <a:r>
              <a:rPr lang="ja-JP" altLang="en-US" sz="5500" dirty="0">
                <a:latin typeface="HGP明朝E 本文"/>
              </a:rPr>
              <a:t>　　　しかしその内容証明郵便を代理人として送付することは、法律事件に関する法律事務（紛争事件性のある交渉代理行為）として弁護士法に抵触すると考えられます。行政書士の職務は書類の作成代理であり、紛争解決の交渉代理ではないと考えるべきです。</a:t>
            </a:r>
            <a:endParaRPr lang="en-US" altLang="ja-JP" sz="5500" dirty="0">
              <a:latin typeface="HGP明朝E 本文"/>
            </a:endParaRPr>
          </a:p>
          <a:p>
            <a:pPr marL="361950" indent="-361950" eaLnBrk="1" fontAlgn="auto" hangingPunct="1">
              <a:lnSpc>
                <a:spcPct val="120000"/>
              </a:lnSpc>
              <a:spcAft>
                <a:spcPts val="0"/>
              </a:spcAft>
              <a:buFont typeface="Arial" panose="020B0604020202020204" pitchFamily="34" charset="0"/>
              <a:buNone/>
              <a:defRPr/>
            </a:pPr>
            <a:r>
              <a:rPr lang="ja-JP" altLang="en-US" sz="5500" dirty="0">
                <a:latin typeface="HGP明朝E 本文"/>
              </a:rPr>
              <a:t>　　　したがって、記名押印をしても、連絡先とか電話番号を書き入れることは、交渉代理人と誤解されるのでやめるべきです。</a:t>
            </a:r>
            <a:endParaRPr lang="en-US" altLang="ja-JP" sz="5500" dirty="0">
              <a:latin typeface="HGP明朝E 本文"/>
            </a:endParaRPr>
          </a:p>
          <a:p>
            <a:pPr marL="0" indent="0" eaLnBrk="1" fontAlgn="auto" hangingPunct="1">
              <a:spcAft>
                <a:spcPts val="0"/>
              </a:spcAft>
              <a:buFont typeface="Arial" panose="020B0604020202020204" pitchFamily="34" charset="0"/>
              <a:buNone/>
              <a:defRPr/>
            </a:pPr>
            <a:endParaRPr lang="en-US" altLang="ja-JP" sz="4000" dirty="0"/>
          </a:p>
          <a:p>
            <a:pPr marL="0" indent="0" eaLnBrk="1" fontAlgn="auto" hangingPunct="1">
              <a:spcAft>
                <a:spcPts val="0"/>
              </a:spcAft>
              <a:buFont typeface="Arial" panose="020B0604020202020204" pitchFamily="34" charset="0"/>
              <a:buNone/>
              <a:defRPr/>
            </a:pPr>
            <a:endParaRPr lang="en-US" altLang="ja-JP" sz="2900" dirty="0"/>
          </a:p>
          <a:p>
            <a:pPr marL="0" indent="0" eaLnBrk="1" fontAlgn="auto" hangingPunct="1">
              <a:spcAft>
                <a:spcPts val="0"/>
              </a:spcAft>
              <a:buFont typeface="Arial" panose="020B0604020202020204" pitchFamily="34" charset="0"/>
              <a:buNone/>
              <a:defRPr/>
            </a:pPr>
            <a:endParaRPr lang="en-US" altLang="ja-JP" sz="2900" dirty="0"/>
          </a:p>
          <a:p>
            <a:pPr marL="0" indent="0" eaLnBrk="1" fontAlgn="auto" hangingPunct="1">
              <a:spcAft>
                <a:spcPts val="0"/>
              </a:spcAft>
              <a:buFont typeface="Arial" panose="020B0604020202020204" pitchFamily="34" charset="0"/>
              <a:buNone/>
              <a:defRPr/>
            </a:pPr>
            <a:endParaRPr lang="ja-JP" altLang="ja-JP" sz="2900" dirty="0"/>
          </a:p>
        </p:txBody>
      </p:sp>
      <p:sp>
        <p:nvSpPr>
          <p:cNvPr id="2" name="スライド番号プレースホルダー 1"/>
          <p:cNvSpPr>
            <a:spLocks noGrp="1"/>
          </p:cNvSpPr>
          <p:nvPr>
            <p:ph type="sldNum" sz="quarter" idx="12"/>
          </p:nvPr>
        </p:nvSpPr>
        <p:spPr/>
        <p:txBody>
          <a:bodyPr/>
          <a:lstStyle/>
          <a:p>
            <a:pPr>
              <a:defRPr/>
            </a:pPr>
            <a:fld id="{45147727-F797-41D7-8618-7C4E972C111D}" type="slidenum">
              <a:rPr lang="ja-JP" altLang="en-US" sz="1400" smtClean="0">
                <a:solidFill>
                  <a:schemeClr val="tx1"/>
                </a:solidFill>
              </a:rPr>
              <a:pPr>
                <a:defRPr/>
              </a:pPr>
              <a:t>21</a:t>
            </a:fld>
            <a:endParaRPr lang="ja-JP" altLang="en-US" sz="1400" dirty="0">
              <a:solidFill>
                <a:schemeClr val="tx1"/>
              </a:solidFill>
            </a:endParaRPr>
          </a:p>
        </p:txBody>
      </p:sp>
      <p:sp>
        <p:nvSpPr>
          <p:cNvPr id="6" name="角丸四角形 5"/>
          <p:cNvSpPr/>
          <p:nvPr/>
        </p:nvSpPr>
        <p:spPr>
          <a:xfrm>
            <a:off x="512298" y="869886"/>
            <a:ext cx="8207375" cy="1045531"/>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タイトル 1"/>
          <p:cNvSpPr txBox="1">
            <a:spLocks/>
          </p:cNvSpPr>
          <p:nvPr/>
        </p:nvSpPr>
        <p:spPr>
          <a:xfrm>
            <a:off x="755575" y="401969"/>
            <a:ext cx="7996971" cy="1368152"/>
          </a:xfrm>
          <a:prstGeom prst="rect">
            <a:avLst/>
          </a:prstGeom>
        </p:spPr>
        <p:txBody>
          <a:bodyPr vert="horz" lIns="0" rIns="0" bIns="0" anchor="b">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fontAlgn="auto">
              <a:spcAft>
                <a:spcPts val="0"/>
              </a:spcAft>
            </a:pPr>
            <a:endParaRPr lang="ja-JP" altLang="ja-JP"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30CEC89-97FC-424C-BA43-B8EAD3EA33ED}"/>
              </a:ext>
            </a:extLst>
          </p:cNvPr>
          <p:cNvSpPr>
            <a:spLocks noGrp="1"/>
          </p:cNvSpPr>
          <p:nvPr>
            <p:ph idx="1"/>
          </p:nvPr>
        </p:nvSpPr>
        <p:spPr>
          <a:xfrm>
            <a:off x="179512" y="332655"/>
            <a:ext cx="8784976" cy="6388819"/>
          </a:xfrm>
        </p:spPr>
        <p:txBody>
          <a:bodyPr>
            <a:normAutofit fontScale="85000" lnSpcReduction="10000"/>
          </a:bodyPr>
          <a:lstStyle/>
          <a:p>
            <a:pPr marL="628650" indent="-542925">
              <a:buNone/>
            </a:pPr>
            <a:r>
              <a:rPr lang="ja-JP" altLang="ja-JP" sz="2200" dirty="0"/>
              <a:t>Ｑ</a:t>
            </a:r>
            <a:r>
              <a:rPr lang="ja-JP" altLang="en-US" sz="2200" dirty="0"/>
              <a:t>４</a:t>
            </a:r>
            <a:r>
              <a:rPr lang="ja-JP" altLang="ja-JP" sz="2200" dirty="0"/>
              <a:t>　</a:t>
            </a:r>
            <a:r>
              <a:rPr lang="ja-JP" altLang="ja-JP" sz="2400" dirty="0"/>
              <a:t>行政書士が交通事故の被害者から依頼を受けて代理人として相手方と示談交渉することは、弁護士法</a:t>
            </a:r>
            <a:r>
              <a:rPr lang="en-US" altLang="ja-JP" sz="2400" dirty="0">
                <a:latin typeface="+mn-ea"/>
              </a:rPr>
              <a:t>72</a:t>
            </a:r>
            <a:r>
              <a:rPr lang="ja-JP" altLang="ja-JP" sz="2400" dirty="0">
                <a:latin typeface="+mn-ea"/>
              </a:rPr>
              <a:t>条</a:t>
            </a:r>
            <a:r>
              <a:rPr lang="ja-JP" altLang="ja-JP" sz="2400" dirty="0"/>
              <a:t>違反になるのでしょ</a:t>
            </a:r>
            <a:r>
              <a:rPr lang="ja-JP" altLang="en-US" sz="2400" dirty="0"/>
              <a:t>うか？</a:t>
            </a:r>
            <a:endParaRPr lang="ja-JP" altLang="ja-JP" sz="2400" dirty="0"/>
          </a:p>
          <a:p>
            <a:pPr marL="447675" indent="-447675">
              <a:buNone/>
              <a:tabLst>
                <a:tab pos="447675" algn="l"/>
              </a:tabLst>
            </a:pPr>
            <a:endParaRPr lang="en-US" altLang="ja-JP" sz="2200" dirty="0"/>
          </a:p>
          <a:p>
            <a:pPr marL="447675" indent="-447675">
              <a:buNone/>
              <a:tabLst>
                <a:tab pos="447675" algn="l"/>
              </a:tabLst>
            </a:pPr>
            <a:r>
              <a:rPr lang="ja-JP" altLang="en-US" sz="2200" dirty="0"/>
              <a:t> </a:t>
            </a:r>
            <a:r>
              <a:rPr kumimoji="1" lang="ja-JP" altLang="en-US" sz="2200" dirty="0"/>
              <a:t>Ａ：</a:t>
            </a:r>
            <a:r>
              <a:rPr kumimoji="1" lang="ja-JP" altLang="en-US" sz="2400" dirty="0"/>
              <a:t>一般的には、法律判断を加えての「協議」「話し合い」の段階におけるものについては、行政書士が書類作成代理人として業務を行えるものと解されるが、訴訟を前提とした、又は当該業務を遂行する過程で訴訟が必要となる方向に進み、いわゆる「法的紛争性」を帯びた場合、その示談交渉を継続することは、（紛争に介入することであり）弁護士法７２条に違反するものと考えられます（平成１５年９月３０日　日行連発回答第７０１号）。</a:t>
            </a:r>
            <a:endParaRPr lang="en-US" altLang="ja-JP" sz="2400" dirty="0"/>
          </a:p>
          <a:p>
            <a:pPr marL="447675" indent="-447675">
              <a:buNone/>
              <a:tabLst>
                <a:tab pos="447675" algn="l"/>
              </a:tabLst>
            </a:pPr>
            <a:r>
              <a:rPr kumimoji="1" lang="ja-JP" altLang="en-US" sz="2400" dirty="0"/>
              <a:t>　　　 「法律事件」とは「権利義務や事実関係に関して、関係当事者間に法的主張の対立があり、制度的に訴訟などの法的紛争解決を必要とする案件」と解すること（</a:t>
            </a:r>
            <a:r>
              <a:rPr kumimoji="1" lang="en-US" altLang="ja-JP" sz="2400" dirty="0"/>
              <a:t>H</a:t>
            </a:r>
            <a:r>
              <a:rPr kumimoji="1" lang="ja-JP" altLang="en-US" sz="2400" dirty="0"/>
              <a:t>２０．９．９付・日行連発第７７３号）。</a:t>
            </a:r>
            <a:endParaRPr lang="en-US" altLang="ja-JP" sz="2400" dirty="0"/>
          </a:p>
          <a:p>
            <a:pPr marL="447675" indent="-447675">
              <a:buNone/>
              <a:tabLst>
                <a:tab pos="447675" algn="l"/>
              </a:tabLst>
            </a:pPr>
            <a:r>
              <a:rPr kumimoji="1" lang="ja-JP" altLang="en-US" sz="2400" dirty="0"/>
              <a:t>　　　 日行連は上記のように、紛争性がないものは弁護士法７２条違反にならないと答えています。しかし、行政書士の権利義務に関する法定業務に、交渉代理は含まれていません。Ｑ１で答えたとおりです。友好的な相手との示談交渉は、友好的であれば（紛争性がなければ）弁護士法７２条違反にはならないが、行政書士の法定外業務です。いつ紛争性を帯びるか分かりません。従って、職務外の示談交渉（一方の立場に立っての交渉）は避けるべきです。</a:t>
            </a:r>
            <a:endParaRPr kumimoji="1" lang="en-US" altLang="ja-JP" sz="2400" dirty="0"/>
          </a:p>
          <a:p>
            <a:pPr marL="447675" indent="-447675">
              <a:buNone/>
              <a:tabLst>
                <a:tab pos="447675" algn="l"/>
              </a:tabLst>
            </a:pPr>
            <a:r>
              <a:rPr kumimoji="1" lang="ja-JP" altLang="en-US" sz="2400" dirty="0"/>
              <a:t>　　　  公正・公平な立場での調整役（法定外業務としてできる仕事）が限度（さかい目）です。</a:t>
            </a:r>
            <a:endParaRPr kumimoji="1" lang="en-US" altLang="ja-JP" sz="2400" dirty="0"/>
          </a:p>
          <a:p>
            <a:pPr marL="714375" indent="-273050"/>
            <a:endParaRPr kumimoji="1" lang="ja-JP" altLang="en-US" sz="2200" dirty="0"/>
          </a:p>
        </p:txBody>
      </p:sp>
      <p:sp>
        <p:nvSpPr>
          <p:cNvPr id="4" name="スライド番号プレースホルダー 3">
            <a:extLst>
              <a:ext uri="{FF2B5EF4-FFF2-40B4-BE49-F238E27FC236}">
                <a16:creationId xmlns:a16="http://schemas.microsoft.com/office/drawing/2014/main" id="{F5794D8D-5AAA-4C0F-A7C3-1910F187F5B0}"/>
              </a:ext>
            </a:extLst>
          </p:cNvPr>
          <p:cNvSpPr>
            <a:spLocks noGrp="1"/>
          </p:cNvSpPr>
          <p:nvPr>
            <p:ph type="sldNum" sz="quarter" idx="12"/>
          </p:nvPr>
        </p:nvSpPr>
        <p:spPr/>
        <p:txBody>
          <a:bodyPr/>
          <a:lstStyle/>
          <a:p>
            <a:pPr>
              <a:defRPr/>
            </a:pPr>
            <a:fld id="{654A8B74-191F-4155-8EF5-B0B10936BB45}" type="slidenum">
              <a:rPr lang="ja-JP" altLang="en-US" smtClean="0"/>
              <a:pPr>
                <a:defRPr/>
              </a:pPr>
              <a:t>22</a:t>
            </a:fld>
            <a:endParaRPr lang="ja-JP" altLang="en-US"/>
          </a:p>
        </p:txBody>
      </p:sp>
      <p:sp>
        <p:nvSpPr>
          <p:cNvPr id="6" name="角丸四角形 5">
            <a:extLst>
              <a:ext uri="{FF2B5EF4-FFF2-40B4-BE49-F238E27FC236}">
                <a16:creationId xmlns:a16="http://schemas.microsoft.com/office/drawing/2014/main" id="{DCE2DC89-0BC2-4442-9E8C-EAF18773B5ED}"/>
              </a:ext>
            </a:extLst>
          </p:cNvPr>
          <p:cNvSpPr/>
          <p:nvPr/>
        </p:nvSpPr>
        <p:spPr>
          <a:xfrm>
            <a:off x="323528" y="279289"/>
            <a:ext cx="8545586" cy="701440"/>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1714811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476672"/>
            <a:ext cx="8640960" cy="6244803"/>
          </a:xfrm>
        </p:spPr>
        <p:txBody>
          <a:bodyPr rtlCol="0">
            <a:normAutofit fontScale="92500"/>
          </a:bodyPr>
          <a:lstStyle/>
          <a:p>
            <a:pPr marL="0" indent="0" eaLnBrk="1" fontAlgn="auto" hangingPunct="1">
              <a:lnSpc>
                <a:spcPct val="170000"/>
              </a:lnSpc>
              <a:spcAft>
                <a:spcPts val="0"/>
              </a:spcAft>
              <a:buFont typeface="Arial" panose="020B0604020202020204" pitchFamily="34" charset="0"/>
              <a:buNone/>
              <a:defRPr/>
            </a:pPr>
            <a:r>
              <a:rPr lang="ja-JP" altLang="ja-JP" sz="2200" dirty="0"/>
              <a:t>Ｑ</a:t>
            </a:r>
            <a:r>
              <a:rPr lang="ja-JP" altLang="en-US" sz="2200" dirty="0"/>
              <a:t>５</a:t>
            </a:r>
            <a:r>
              <a:rPr lang="ja-JP" altLang="ja-JP" sz="2200" dirty="0"/>
              <a:t>　行政書士が相続人の代理人として遺産分割協議に参加し、遺産分</a:t>
            </a:r>
            <a:r>
              <a:rPr lang="ja-JP" altLang="en-US" sz="2200" dirty="0"/>
              <a:t>　</a:t>
            </a:r>
            <a:r>
              <a:rPr lang="ja-JP" altLang="ja-JP" sz="2200" dirty="0"/>
              <a:t>割協議書を作成することは弁護士法</a:t>
            </a:r>
            <a:r>
              <a:rPr lang="en-US" altLang="ja-JP" sz="2200" dirty="0">
                <a:latin typeface="+mn-ea"/>
              </a:rPr>
              <a:t>72</a:t>
            </a:r>
            <a:r>
              <a:rPr lang="ja-JP" altLang="ja-JP" sz="2200" dirty="0">
                <a:latin typeface="+mn-ea"/>
              </a:rPr>
              <a:t>条</a:t>
            </a:r>
            <a:r>
              <a:rPr lang="ja-JP" altLang="ja-JP" sz="2200" dirty="0"/>
              <a:t>違反となるのでしょうか？</a:t>
            </a:r>
          </a:p>
          <a:p>
            <a:pPr marL="271463" indent="-271463" eaLnBrk="1" fontAlgn="auto" hangingPunct="1">
              <a:spcAft>
                <a:spcPts val="0"/>
              </a:spcAft>
              <a:buFont typeface="Arial" panose="020B0604020202020204" pitchFamily="34" charset="0"/>
              <a:buNone/>
              <a:defRPr/>
            </a:pPr>
            <a:endParaRPr lang="en-US" altLang="ja-JP" sz="2200" dirty="0"/>
          </a:p>
          <a:p>
            <a:pPr marL="271463" indent="-271463" eaLnBrk="1" fontAlgn="auto" hangingPunct="1">
              <a:spcAft>
                <a:spcPts val="0"/>
              </a:spcAft>
              <a:buFont typeface="Arial" panose="020B0604020202020204" pitchFamily="34" charset="0"/>
              <a:buNone/>
              <a:defRPr/>
            </a:pPr>
            <a:r>
              <a:rPr lang="ja-JP" altLang="en-US" sz="2200" dirty="0"/>
              <a:t>Ａ：当然には７２条違反にならないが代理人という立場での参加は職務外の行為です。</a:t>
            </a:r>
            <a:endParaRPr lang="en-US" altLang="ja-JP" sz="2200" dirty="0"/>
          </a:p>
          <a:p>
            <a:pPr marL="271463" indent="-271463" eaLnBrk="1" fontAlgn="auto" hangingPunct="1">
              <a:spcAft>
                <a:spcPts val="0"/>
              </a:spcAft>
              <a:buFont typeface="Arial" panose="020B0604020202020204" pitchFamily="34" charset="0"/>
              <a:buNone/>
              <a:defRPr/>
            </a:pPr>
            <a:r>
              <a:rPr lang="ja-JP" altLang="en-US" sz="2200" dirty="0"/>
              <a:t>　 できるのは調整役までであり、行政書士が代理人として参加することはできません。</a:t>
            </a:r>
            <a:endParaRPr lang="en-US" altLang="ja-JP" sz="2200" dirty="0"/>
          </a:p>
          <a:p>
            <a:pPr marL="271463" indent="-271463" eaLnBrk="1" fontAlgn="auto" hangingPunct="1">
              <a:spcAft>
                <a:spcPts val="0"/>
              </a:spcAft>
              <a:buFont typeface="Arial" panose="020B0604020202020204" pitchFamily="34" charset="0"/>
              <a:buNone/>
              <a:defRPr/>
            </a:pPr>
            <a:r>
              <a:rPr lang="ja-JP" altLang="en-US" sz="2200" dirty="0"/>
              <a:t>　 行政書士が相続人全員の了解を得た上で、遺言・相続に関する法律知識の助言・説明を通じて相続人間の合意形成を促し、複数当事者の書類作成代理人として遺産分割協議書を作成することはできるといえるでしょう。しかし、相続人の間で相続分や承継する遺産の対象をめぐって紛争状態にあり、むしろ調停や訴訟で解決されるべき事態となっている場合には、紛争性が顕在化した案件に該当し、書類作成代理人として遺産分割に関する折衝に関与することは、同条違反になるでしょう。（東京地裁判決平成５年４月２２日）</a:t>
            </a:r>
            <a:endParaRPr lang="en-US" altLang="ja-JP" sz="2200" dirty="0"/>
          </a:p>
          <a:p>
            <a:pPr marL="0" indent="0" eaLnBrk="1" fontAlgn="auto" hangingPunct="1">
              <a:spcAft>
                <a:spcPts val="0"/>
              </a:spcAft>
              <a:buFont typeface="Arial" panose="020B0604020202020204" pitchFamily="34" charset="0"/>
              <a:buNone/>
              <a:defRPr/>
            </a:pPr>
            <a:r>
              <a:rPr lang="ja-JP" altLang="en-US" dirty="0"/>
              <a:t>　　</a:t>
            </a: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en-US" altLang="ja-JP" dirty="0"/>
          </a:p>
          <a:p>
            <a:pPr marL="0" indent="0" eaLnBrk="1" fontAlgn="auto" hangingPunct="1">
              <a:spcAft>
                <a:spcPts val="0"/>
              </a:spcAft>
              <a:buFont typeface="Arial" panose="020B0604020202020204" pitchFamily="34" charset="0"/>
              <a:buNone/>
              <a:defRPr/>
            </a:pPr>
            <a:endParaRPr lang="ja-JP" altLang="ja-JP" dirty="0"/>
          </a:p>
        </p:txBody>
      </p:sp>
      <p:sp>
        <p:nvSpPr>
          <p:cNvPr id="2" name="スライド番号プレースホルダー 1"/>
          <p:cNvSpPr>
            <a:spLocks noGrp="1"/>
          </p:cNvSpPr>
          <p:nvPr>
            <p:ph type="sldNum" sz="quarter" idx="12"/>
          </p:nvPr>
        </p:nvSpPr>
        <p:spPr/>
        <p:txBody>
          <a:bodyPr/>
          <a:lstStyle/>
          <a:p>
            <a:pPr>
              <a:defRPr/>
            </a:pPr>
            <a:fld id="{97F897E3-DDB0-4876-B7E7-B1C22CBAB7E3}" type="slidenum">
              <a:rPr lang="ja-JP" altLang="en-US" sz="1400" smtClean="0">
                <a:solidFill>
                  <a:schemeClr val="tx1"/>
                </a:solidFill>
              </a:rPr>
              <a:pPr>
                <a:defRPr/>
              </a:pPr>
              <a:t>23</a:t>
            </a:fld>
            <a:endParaRPr lang="ja-JP" altLang="en-US" sz="1400" dirty="0">
              <a:solidFill>
                <a:schemeClr val="tx1"/>
              </a:solidFill>
            </a:endParaRPr>
          </a:p>
        </p:txBody>
      </p:sp>
      <p:sp>
        <p:nvSpPr>
          <p:cNvPr id="4" name="角丸四角形 3"/>
          <p:cNvSpPr/>
          <p:nvPr/>
        </p:nvSpPr>
        <p:spPr>
          <a:xfrm>
            <a:off x="251521" y="620688"/>
            <a:ext cx="8496944" cy="1008063"/>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23376D5-C34C-4349-98DD-ABBB3125B9B1}"/>
              </a:ext>
            </a:extLst>
          </p:cNvPr>
          <p:cNvSpPr>
            <a:spLocks noGrp="1"/>
          </p:cNvSpPr>
          <p:nvPr>
            <p:ph idx="1"/>
          </p:nvPr>
        </p:nvSpPr>
        <p:spPr>
          <a:xfrm>
            <a:off x="628650" y="692696"/>
            <a:ext cx="8229600" cy="5985406"/>
          </a:xfrm>
        </p:spPr>
        <p:txBody>
          <a:bodyPr>
            <a:normAutofit/>
          </a:bodyPr>
          <a:lstStyle/>
          <a:p>
            <a:pPr marL="536575" indent="-536575">
              <a:buNone/>
              <a:tabLst>
                <a:tab pos="625475" algn="l"/>
              </a:tabLst>
            </a:pPr>
            <a:r>
              <a:rPr lang="ja-JP" altLang="ja-JP" sz="2200" dirty="0"/>
              <a:t>Ｑ</a:t>
            </a:r>
            <a:r>
              <a:rPr lang="ja-JP" altLang="en-US" sz="2200" dirty="0"/>
              <a:t>６</a:t>
            </a:r>
            <a:r>
              <a:rPr lang="ja-JP" altLang="ja-JP" sz="2200" dirty="0"/>
              <a:t>　行政書士会の支部で、具体的な法的問題について無料法律相談会を開催してもいいでしょうか？</a:t>
            </a:r>
            <a:endParaRPr lang="en-US" altLang="ja-JP" sz="2200" dirty="0"/>
          </a:p>
          <a:p>
            <a:endParaRPr kumimoji="1" lang="en-US" altLang="ja-JP" dirty="0"/>
          </a:p>
          <a:p>
            <a:pPr marL="357188" indent="-357188">
              <a:buNone/>
            </a:pPr>
            <a:r>
              <a:rPr kumimoji="1" lang="ja-JP" altLang="en-US" sz="2200" dirty="0"/>
              <a:t>Ａ：会員が開催するのではないので２ヶ所事務所の問題にはなりませんが、広告の表現によっては弁護士法違反になります。弁護士法７４条第２項では利益を得る目的で法律相談の標示をしてはいけないといっています。そこからは、無料なら、そして法律事件になっていない法律相談なら弁護士法違反にならないと考えられるかも知れません。</a:t>
            </a:r>
            <a:endParaRPr kumimoji="1" lang="en-US" altLang="ja-JP" sz="2200" dirty="0"/>
          </a:p>
          <a:p>
            <a:pPr marL="357188" indent="-357188">
              <a:buNone/>
            </a:pPr>
            <a:r>
              <a:rPr kumimoji="1" lang="ja-JP" altLang="en-US" sz="2200" dirty="0"/>
              <a:t>　　　しかし、具体的な法的問題とは何の事でしょう。行政書士の職務としてできる相談は、行政書士法１条の３に規定されているように、行政書士が作成することができる書類の作成（１条の２に規定されている書類の作成）についての相談に限られます。配布するチラシやホームページ上の案内にそのことを明示すべきと考えます。又、会員が行う場合、無料といっても、反復継続すれば業とみなされますので、２ヶ所事務所の問題が生じます。</a:t>
            </a:r>
          </a:p>
        </p:txBody>
      </p:sp>
      <p:sp>
        <p:nvSpPr>
          <p:cNvPr id="4" name="スライド番号プレースホルダー 3">
            <a:extLst>
              <a:ext uri="{FF2B5EF4-FFF2-40B4-BE49-F238E27FC236}">
                <a16:creationId xmlns:a16="http://schemas.microsoft.com/office/drawing/2014/main" id="{DC780886-7B04-4911-AD72-520AE4B7B0E9}"/>
              </a:ext>
            </a:extLst>
          </p:cNvPr>
          <p:cNvSpPr>
            <a:spLocks noGrp="1"/>
          </p:cNvSpPr>
          <p:nvPr>
            <p:ph type="sldNum" sz="quarter" idx="12"/>
          </p:nvPr>
        </p:nvSpPr>
        <p:spPr/>
        <p:txBody>
          <a:bodyPr/>
          <a:lstStyle/>
          <a:p>
            <a:pPr>
              <a:defRPr/>
            </a:pPr>
            <a:fld id="{654A8B74-191F-4155-8EF5-B0B10936BB45}" type="slidenum">
              <a:rPr lang="ja-JP" altLang="en-US" smtClean="0"/>
              <a:pPr>
                <a:defRPr/>
              </a:pPr>
              <a:t>24</a:t>
            </a:fld>
            <a:endParaRPr lang="ja-JP" altLang="en-US"/>
          </a:p>
        </p:txBody>
      </p:sp>
      <p:sp>
        <p:nvSpPr>
          <p:cNvPr id="6" name="角丸四角形 4">
            <a:extLst>
              <a:ext uri="{FF2B5EF4-FFF2-40B4-BE49-F238E27FC236}">
                <a16:creationId xmlns:a16="http://schemas.microsoft.com/office/drawing/2014/main" id="{9731D11F-75B4-4196-8932-006850EC514A}"/>
              </a:ext>
            </a:extLst>
          </p:cNvPr>
          <p:cNvSpPr/>
          <p:nvPr/>
        </p:nvSpPr>
        <p:spPr>
          <a:xfrm>
            <a:off x="457200" y="533401"/>
            <a:ext cx="8208963" cy="879376"/>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1149023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516958-C254-4487-AC3C-4133AC02F4EB}"/>
              </a:ext>
            </a:extLst>
          </p:cNvPr>
          <p:cNvSpPr>
            <a:spLocks noGrp="1"/>
          </p:cNvSpPr>
          <p:nvPr>
            <p:ph type="title"/>
          </p:nvPr>
        </p:nvSpPr>
        <p:spPr>
          <a:xfrm>
            <a:off x="628650" y="136524"/>
            <a:ext cx="7886700" cy="687610"/>
          </a:xfrm>
        </p:spPr>
        <p:txBody>
          <a:bodyPr>
            <a:normAutofit/>
          </a:bodyPr>
          <a:lstStyle/>
          <a:p>
            <a:r>
              <a:rPr kumimoji="1" lang="en-US" altLang="ja-JP" sz="2800" dirty="0"/>
              <a:t>7</a:t>
            </a:r>
            <a:r>
              <a:rPr kumimoji="1" lang="ja-JP" altLang="en-US" sz="2400" dirty="0"/>
              <a:t>　もう一度倫理を考えましょう</a:t>
            </a:r>
          </a:p>
        </p:txBody>
      </p:sp>
      <p:sp>
        <p:nvSpPr>
          <p:cNvPr id="3" name="コンテンツ プレースホルダー 2">
            <a:extLst>
              <a:ext uri="{FF2B5EF4-FFF2-40B4-BE49-F238E27FC236}">
                <a16:creationId xmlns:a16="http://schemas.microsoft.com/office/drawing/2014/main" id="{47840FBB-028F-4ACC-9029-EC8827DCF865}"/>
              </a:ext>
            </a:extLst>
          </p:cNvPr>
          <p:cNvSpPr>
            <a:spLocks noGrp="1"/>
          </p:cNvSpPr>
          <p:nvPr>
            <p:ph idx="1"/>
          </p:nvPr>
        </p:nvSpPr>
        <p:spPr>
          <a:xfrm>
            <a:off x="628650" y="824134"/>
            <a:ext cx="7886700" cy="5722715"/>
          </a:xfrm>
        </p:spPr>
        <p:txBody>
          <a:bodyPr>
            <a:normAutofit/>
          </a:bodyPr>
          <a:lstStyle/>
          <a:p>
            <a:r>
              <a:rPr kumimoji="1" lang="ja-JP" altLang="en-US" sz="2000" dirty="0"/>
              <a:t>ある人を批難するには、①因果的に生じていること、②その人のコントロール下にあったこと。岩や猪に文句は、言わない。人間だけが道徳的被行為者と考えられてきた。テーブルを丁寧に扱うことはできても、テーブルに親切にすることはできません。では、植物を切り倒すときは、平然とできるでしょうか？　動物を殺すときは、平然とできるでしょうか？</a:t>
            </a:r>
            <a:endParaRPr kumimoji="1" lang="en-US" altLang="ja-JP" sz="2000" dirty="0"/>
          </a:p>
          <a:p>
            <a:r>
              <a:rPr lang="ja-JP" altLang="en-US" sz="2000" dirty="0"/>
              <a:t>情報技術の発展が人と、人との直接的なつながりを減じさせている。世界中の多くの人々と繋がることを、ますます容易にしている一方で、私たちは目の前にいる人間への（　　　）を失っている。直接的な（　　　）を避けることが、他者への（　　　）能力の欠如を招いている。</a:t>
            </a:r>
            <a:endParaRPr lang="en-US" altLang="ja-JP" sz="2000" dirty="0"/>
          </a:p>
          <a:p>
            <a:r>
              <a:rPr kumimoji="1" lang="ja-JP" altLang="en-US" sz="2400" dirty="0"/>
              <a:t>もう一度自分を見つめ直してみましょう！</a:t>
            </a:r>
          </a:p>
        </p:txBody>
      </p:sp>
      <p:sp>
        <p:nvSpPr>
          <p:cNvPr id="4" name="スライド番号プレースホルダー 3">
            <a:extLst>
              <a:ext uri="{FF2B5EF4-FFF2-40B4-BE49-F238E27FC236}">
                <a16:creationId xmlns:a16="http://schemas.microsoft.com/office/drawing/2014/main" id="{0B48F80A-5440-4E6B-8D48-8551C5945CB9}"/>
              </a:ext>
            </a:extLst>
          </p:cNvPr>
          <p:cNvSpPr>
            <a:spLocks noGrp="1"/>
          </p:cNvSpPr>
          <p:nvPr>
            <p:ph type="sldNum" sz="quarter" idx="12"/>
          </p:nvPr>
        </p:nvSpPr>
        <p:spPr/>
        <p:txBody>
          <a:bodyPr/>
          <a:lstStyle/>
          <a:p>
            <a:pPr>
              <a:defRPr/>
            </a:pPr>
            <a:fld id="{E45BA4EA-5EFA-460C-8880-04B9C92D5A26}" type="slidenum">
              <a:rPr lang="ja-JP" altLang="en-US" smtClean="0"/>
              <a:pPr>
                <a:defRPr/>
              </a:pPr>
              <a:t>25</a:t>
            </a:fld>
            <a:endParaRPr lang="ja-JP" altLang="en-US"/>
          </a:p>
        </p:txBody>
      </p:sp>
      <p:sp>
        <p:nvSpPr>
          <p:cNvPr id="5" name="テキスト ボックス 4">
            <a:extLst>
              <a:ext uri="{FF2B5EF4-FFF2-40B4-BE49-F238E27FC236}">
                <a16:creationId xmlns:a16="http://schemas.microsoft.com/office/drawing/2014/main" id="{5849451A-9FDE-4B64-9B92-D5FC464F9D44}"/>
              </a:ext>
            </a:extLst>
          </p:cNvPr>
          <p:cNvSpPr txBox="1"/>
          <p:nvPr/>
        </p:nvSpPr>
        <p:spPr>
          <a:xfrm>
            <a:off x="6025902" y="3068960"/>
            <a:ext cx="864096" cy="461665"/>
          </a:xfrm>
          <a:prstGeom prst="rect">
            <a:avLst/>
          </a:prstGeom>
          <a:noFill/>
        </p:spPr>
        <p:txBody>
          <a:bodyPr wrap="square" rtlCol="0">
            <a:spAutoFit/>
          </a:bodyPr>
          <a:lstStyle/>
          <a:p>
            <a:r>
              <a:rPr kumimoji="1" lang="ja-JP" altLang="en-US" sz="2400" dirty="0"/>
              <a:t>配慮</a:t>
            </a:r>
          </a:p>
        </p:txBody>
      </p:sp>
      <p:sp>
        <p:nvSpPr>
          <p:cNvPr id="6" name="テキスト ボックス 5">
            <a:extLst>
              <a:ext uri="{FF2B5EF4-FFF2-40B4-BE49-F238E27FC236}">
                <a16:creationId xmlns:a16="http://schemas.microsoft.com/office/drawing/2014/main" id="{C292A663-00EB-425B-B587-287B8AD4A7F2}"/>
              </a:ext>
            </a:extLst>
          </p:cNvPr>
          <p:cNvSpPr txBox="1"/>
          <p:nvPr/>
        </p:nvSpPr>
        <p:spPr>
          <a:xfrm>
            <a:off x="2686050" y="3359410"/>
            <a:ext cx="1021854" cy="461665"/>
          </a:xfrm>
          <a:prstGeom prst="rect">
            <a:avLst/>
          </a:prstGeom>
          <a:noFill/>
        </p:spPr>
        <p:txBody>
          <a:bodyPr wrap="square" rtlCol="0">
            <a:spAutoFit/>
          </a:bodyPr>
          <a:lstStyle/>
          <a:p>
            <a:r>
              <a:rPr kumimoji="1" lang="ja-JP" altLang="en-US" sz="2400" dirty="0"/>
              <a:t>対話</a:t>
            </a:r>
          </a:p>
        </p:txBody>
      </p:sp>
      <p:sp>
        <p:nvSpPr>
          <p:cNvPr id="7" name="テキスト ボックス 6">
            <a:extLst>
              <a:ext uri="{FF2B5EF4-FFF2-40B4-BE49-F238E27FC236}">
                <a16:creationId xmlns:a16="http://schemas.microsoft.com/office/drawing/2014/main" id="{29FDA040-9A20-46F2-8143-EEC45C5F78C5}"/>
              </a:ext>
            </a:extLst>
          </p:cNvPr>
          <p:cNvSpPr txBox="1"/>
          <p:nvPr/>
        </p:nvSpPr>
        <p:spPr>
          <a:xfrm>
            <a:off x="7020272" y="3349096"/>
            <a:ext cx="1080120" cy="461665"/>
          </a:xfrm>
          <a:prstGeom prst="rect">
            <a:avLst/>
          </a:prstGeom>
          <a:noFill/>
        </p:spPr>
        <p:txBody>
          <a:bodyPr wrap="square" rtlCol="0">
            <a:spAutoFit/>
          </a:bodyPr>
          <a:lstStyle/>
          <a:p>
            <a:r>
              <a:rPr kumimoji="1" lang="ja-JP" altLang="en-US" sz="2400" dirty="0"/>
              <a:t>共感</a:t>
            </a:r>
          </a:p>
        </p:txBody>
      </p:sp>
    </p:spTree>
    <p:extLst>
      <p:ext uri="{BB962C8B-B14F-4D97-AF65-F5344CB8AC3E}">
        <p14:creationId xmlns:p14="http://schemas.microsoft.com/office/powerpoint/2010/main" val="171272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fade">
                                      <p:cBhvr>
                                        <p:cTn id="25" dur="1000"/>
                                        <p:tgtEl>
                                          <p:spTgt spid="6">
                                            <p:txEl>
                                              <p:pRg st="0" end="0"/>
                                            </p:txEl>
                                          </p:spTgt>
                                        </p:tgtEl>
                                      </p:cBhvr>
                                    </p:animEffect>
                                    <p:anim calcmode="lin" valueType="num">
                                      <p:cBhvr>
                                        <p:cTn id="2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2000"/>
                                        <p:tgtEl>
                                          <p:spTgt spid="7">
                                            <p:txEl>
                                              <p:pRg st="0" end="0"/>
                                            </p:txEl>
                                          </p:spTgt>
                                        </p:tgtEl>
                                      </p:cBhvr>
                                    </p:animEffect>
                                    <p:anim calcmode="lin" valueType="num">
                                      <p:cBhvr>
                                        <p:cTn id="33"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4" dur="20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93737" y="4898562"/>
            <a:ext cx="7766695" cy="1770798"/>
          </a:xfrm>
        </p:spPr>
        <p:txBody>
          <a:bodyPr/>
          <a:lstStyle/>
          <a:p>
            <a:r>
              <a:rPr kumimoji="1" lang="ja-JP" altLang="en-US" sz="4000" dirty="0"/>
              <a:t>ご清聴ありがとうございました</a:t>
            </a:r>
            <a:br>
              <a:rPr kumimoji="1" lang="en-US" altLang="ja-JP" sz="4000" dirty="0"/>
            </a:br>
            <a:r>
              <a:rPr kumimoji="1" lang="ja-JP" altLang="en-US" sz="4000" dirty="0"/>
              <a:t>　　　　　　　　</a:t>
            </a:r>
            <a:r>
              <a:rPr kumimoji="1" lang="ja-JP" altLang="en-US" sz="2000" dirty="0"/>
              <a:t>愛知県行政書士会</a:t>
            </a:r>
            <a:br>
              <a:rPr kumimoji="1" lang="en-US" altLang="ja-JP" sz="2000" dirty="0"/>
            </a:br>
            <a:r>
              <a:rPr kumimoji="1" lang="ja-JP" altLang="en-US" sz="2000" dirty="0"/>
              <a:t>　　　　　　　　　　　　　　　　岡崎支部　鍋田　建治</a:t>
            </a:r>
          </a:p>
        </p:txBody>
      </p:sp>
      <p:pic>
        <p:nvPicPr>
          <p:cNvPr id="4" name="コンテンツ プレースホルダー 3">
            <a:extLst>
              <a:ext uri="{FF2B5EF4-FFF2-40B4-BE49-F238E27FC236}">
                <a16:creationId xmlns:a16="http://schemas.microsoft.com/office/drawing/2014/main" id="{3EED90DC-8205-4457-9564-EE564EE37956}"/>
              </a:ext>
            </a:extLst>
          </p:cNvPr>
          <p:cNvPicPr>
            <a:picLocks noGrp="1" noChangeAspect="1"/>
          </p:cNvPicPr>
          <p:nvPr>
            <p:ph idx="1"/>
          </p:nvPr>
        </p:nvPicPr>
        <p:blipFill>
          <a:blip r:embed="rId2"/>
          <a:stretch>
            <a:fillRect/>
          </a:stretch>
        </p:blipFill>
        <p:spPr>
          <a:xfrm>
            <a:off x="9468544" y="5013176"/>
            <a:ext cx="3502512" cy="1079086"/>
          </a:xfrm>
          <a:prstGeom prst="rect">
            <a:avLst/>
          </a:prstGeom>
        </p:spPr>
      </p:pic>
      <p:pic>
        <p:nvPicPr>
          <p:cNvPr id="5" name="コンテンツ プレースホルダー 4">
            <a:extLst>
              <a:ext uri="{FF2B5EF4-FFF2-40B4-BE49-F238E27FC236}">
                <a16:creationId xmlns:a16="http://schemas.microsoft.com/office/drawing/2014/main" id="{3695F2A7-E84F-4471-BE13-5EAF13230BC6}"/>
              </a:ext>
            </a:extLst>
          </p:cNvPr>
          <p:cNvPicPr>
            <a:picLocks noChangeAspect="1"/>
          </p:cNvPicPr>
          <p:nvPr/>
        </p:nvPicPr>
        <p:blipFill>
          <a:blip r:embed="rId3"/>
          <a:stretch>
            <a:fillRect/>
          </a:stretch>
        </p:blipFill>
        <p:spPr bwMode="auto">
          <a:xfrm>
            <a:off x="493421" y="404664"/>
            <a:ext cx="8157155" cy="4039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a:extLst>
              <a:ext uri="{FF2B5EF4-FFF2-40B4-BE49-F238E27FC236}">
                <a16:creationId xmlns:a16="http://schemas.microsoft.com/office/drawing/2014/main" id="{A77D6BF7-3302-4838-BFBA-691A9298C166}"/>
              </a:ext>
            </a:extLst>
          </p:cNvPr>
          <p:cNvSpPr/>
          <p:nvPr/>
        </p:nvSpPr>
        <p:spPr>
          <a:xfrm>
            <a:off x="899592" y="851227"/>
            <a:ext cx="7750984" cy="3416320"/>
          </a:xfrm>
          <a:prstGeom prst="rect">
            <a:avLst/>
          </a:prstGeom>
        </p:spPr>
        <p:txBody>
          <a:bodyPr wrap="square">
            <a:spAutoFit/>
          </a:bodyPr>
          <a:lstStyle/>
          <a:p>
            <a:pPr marL="279400" indent="-279400" algn="just">
              <a:spcAft>
                <a:spcPts val="0"/>
              </a:spcAft>
            </a:pPr>
            <a:r>
              <a:rPr lang="ja-JP" altLang="en-US" sz="2400" kern="100" spc="-300" dirty="0">
                <a:latin typeface="+mn-ea"/>
                <a:cs typeface="Times New Roman" panose="02020603050405020304" pitchFamily="18" charset="0"/>
              </a:rPr>
              <a:t>最後に</a:t>
            </a:r>
            <a:r>
              <a:rPr lang="en-US" altLang="ja-JP" sz="2400" kern="100" spc="-300" dirty="0">
                <a:latin typeface="+mn-ea"/>
                <a:cs typeface="Times New Roman" panose="02020603050405020304" pitchFamily="18" charset="0"/>
              </a:rPr>
              <a:t>  </a:t>
            </a:r>
          </a:p>
          <a:p>
            <a:pPr marL="279400" indent="-279400" algn="just">
              <a:spcAft>
                <a:spcPts val="0"/>
              </a:spcAft>
            </a:pPr>
            <a:r>
              <a:rPr lang="ja-JP" altLang="en-US" sz="2400" kern="100" spc="-300" dirty="0">
                <a:latin typeface="+mn-ea"/>
                <a:cs typeface="Times New Roman" panose="02020603050405020304" pitchFamily="18" charset="0"/>
              </a:rPr>
              <a:t>　コンプライアンスとか責務とかいうのは</a:t>
            </a:r>
            <a:r>
              <a:rPr lang="ja-JP" altLang="en-US" sz="2400" kern="100" spc="-300" dirty="0">
                <a:effectLst>
                  <a:outerShdw blurRad="38100" dist="38100" dir="2700000" algn="tl">
                    <a:srgbClr val="000000">
                      <a:alpha val="43137"/>
                    </a:srgbClr>
                  </a:outerShdw>
                </a:effectLst>
                <a:latin typeface="+mn-ea"/>
                <a:cs typeface="Times New Roman" panose="02020603050405020304" pitchFamily="18" charset="0"/>
              </a:rPr>
              <a:t>義務</a:t>
            </a:r>
            <a:r>
              <a:rPr lang="ja-JP" altLang="en-US" sz="2400" kern="100" spc="-300" dirty="0">
                <a:latin typeface="+mn-ea"/>
                <a:cs typeface="Times New Roman" panose="02020603050405020304" pitchFamily="18" charset="0"/>
              </a:rPr>
              <a:t>のことです。</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でもその先に考えてほしいことがあります。　</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「自分にできるいちばんたくさんのいいこと」は何か？</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「行政書士という職業を通してできる善いこと」は</a:t>
            </a:r>
            <a:r>
              <a:rPr lang="en-US" altLang="ja-JP" sz="2400" kern="100" spc="-300" dirty="0">
                <a:latin typeface="+mn-ea"/>
                <a:cs typeface="Times New Roman" panose="02020603050405020304" pitchFamily="18" charset="0"/>
              </a:rPr>
              <a:t> </a:t>
            </a:r>
            <a:r>
              <a:rPr lang="ja-JP" altLang="en-US" sz="2400" kern="100" spc="-300" dirty="0">
                <a:latin typeface="+mn-ea"/>
                <a:cs typeface="Times New Roman" panose="02020603050405020304" pitchFamily="18" charset="0"/>
              </a:rPr>
              <a:t>何か？</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ということです。</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それは、義務ではありません。　</a:t>
            </a:r>
            <a:r>
              <a:rPr lang="ja-JP" altLang="en-US" sz="2400" kern="100" spc="-300" dirty="0">
                <a:effectLst>
                  <a:outerShdw blurRad="38100" dist="38100" dir="2700000" algn="tl">
                    <a:srgbClr val="000000">
                      <a:alpha val="43137"/>
                    </a:srgbClr>
                  </a:outerShdw>
                </a:effectLst>
                <a:latin typeface="+mn-ea"/>
                <a:cs typeface="Times New Roman" panose="02020603050405020304" pitchFamily="18" charset="0"/>
              </a:rPr>
              <a:t>権利　</a:t>
            </a:r>
            <a:r>
              <a:rPr lang="ja-JP" altLang="en-US" sz="2400" kern="100" spc="-300" dirty="0">
                <a:latin typeface="+mn-ea"/>
                <a:cs typeface="Times New Roman" panose="02020603050405020304" pitchFamily="18" charset="0"/>
              </a:rPr>
              <a:t>です。</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みなさん一人一人の権利を考えて下さい。</a:t>
            </a:r>
            <a:endParaRPr lang="en-US" altLang="ja-JP" sz="2400" kern="100" spc="-300" dirty="0">
              <a:latin typeface="+mn-ea"/>
              <a:cs typeface="Times New Roman" panose="02020603050405020304" pitchFamily="18" charset="0"/>
            </a:endParaRPr>
          </a:p>
          <a:p>
            <a:pPr marL="279400" indent="-279400" algn="just">
              <a:spcAft>
                <a:spcPts val="0"/>
              </a:spcAft>
            </a:pPr>
            <a:r>
              <a:rPr lang="ja-JP" altLang="en-US" sz="2400" kern="100" spc="-300" dirty="0">
                <a:latin typeface="+mn-ea"/>
                <a:cs typeface="Times New Roman" panose="02020603050405020304" pitchFamily="18" charset="0"/>
              </a:rPr>
              <a:t>　それが、僕の伝えたい最高の職業倫理です。</a:t>
            </a:r>
            <a:endParaRPr lang="ja-JP" altLang="ja-JP" sz="2400" kern="100" spc="-300" dirty="0">
              <a:latin typeface="+mn-ea"/>
              <a:cs typeface="Times New Roman" panose="02020603050405020304" pitchFamily="18" charset="0"/>
            </a:endParaRPr>
          </a:p>
        </p:txBody>
      </p:sp>
    </p:spTree>
    <p:extLst>
      <p:ext uri="{BB962C8B-B14F-4D97-AF65-F5344CB8AC3E}">
        <p14:creationId xmlns:p14="http://schemas.microsoft.com/office/powerpoint/2010/main" val="39073459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3" end="3"/>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4" end="4"/>
                                            </p:txEl>
                                          </p:spTgt>
                                        </p:tgtEl>
                                        <p:attrNameLst>
                                          <p:attrName>ppt_x</p:attrName>
                                          <p:attrName>ppt_y</p:attrName>
                                        </p:attrNameLst>
                                      </p:cBhvr>
                                    </p:animMotion>
                                    <p:animRot by="1500000">
                                      <p:cBhvr>
                                        <p:cTn id="11" dur="125" fill="hold">
                                          <p:stCondLst>
                                            <p:cond delay="0"/>
                                          </p:stCondLst>
                                        </p:cTn>
                                        <p:tgtEl>
                                          <p:spTgt spid="3">
                                            <p:txEl>
                                              <p:pRg st="4" end="4"/>
                                            </p:txEl>
                                          </p:spTgt>
                                        </p:tgtEl>
                                        <p:attrNameLst>
                                          <p:attrName>r</p:attrName>
                                        </p:attrNameLst>
                                      </p:cBhvr>
                                    </p:animRot>
                                    <p:animRot by="-1500000">
                                      <p:cBhvr>
                                        <p:cTn id="12" dur="125" fill="hold">
                                          <p:stCondLst>
                                            <p:cond delay="125"/>
                                          </p:stCondLst>
                                        </p:cTn>
                                        <p:tgtEl>
                                          <p:spTgt spid="3">
                                            <p:txEl>
                                              <p:pRg st="4" end="4"/>
                                            </p:txEl>
                                          </p:spTgt>
                                        </p:tgtEl>
                                        <p:attrNameLst>
                                          <p:attrName>r</p:attrName>
                                        </p:attrNameLst>
                                      </p:cBhvr>
                                    </p:animRot>
                                    <p:animRot by="-1500000">
                                      <p:cBhvr>
                                        <p:cTn id="13" dur="125" fill="hold">
                                          <p:stCondLst>
                                            <p:cond delay="250"/>
                                          </p:stCondLst>
                                        </p:cTn>
                                        <p:tgtEl>
                                          <p:spTgt spid="3">
                                            <p:txEl>
                                              <p:pRg st="4" end="4"/>
                                            </p:txEl>
                                          </p:spTgt>
                                        </p:tgtEl>
                                        <p:attrNameLst>
                                          <p:attrName>r</p:attrName>
                                        </p:attrNameLst>
                                      </p:cBhvr>
                                    </p:animRot>
                                    <p:animRot by="1500000">
                                      <p:cBhvr>
                                        <p:cTn id="14" dur="125" fill="hold">
                                          <p:stCondLst>
                                            <p:cond delay="375"/>
                                          </p:stCondLst>
                                        </p:cTn>
                                        <p:tgtEl>
                                          <p:spTgt spid="3">
                                            <p:txEl>
                                              <p:pRg st="4" end="4"/>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3">
                                            <p:txEl>
                                              <p:pRg st="6" end="6"/>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E5909F-5D9A-4E59-99D4-5DBAFA6589CD}"/>
              </a:ext>
            </a:extLst>
          </p:cNvPr>
          <p:cNvSpPr>
            <a:spLocks noGrp="1"/>
          </p:cNvSpPr>
          <p:nvPr>
            <p:ph type="title"/>
          </p:nvPr>
        </p:nvSpPr>
        <p:spPr>
          <a:xfrm>
            <a:off x="628650" y="-459432"/>
            <a:ext cx="7886700" cy="459433"/>
          </a:xfrm>
        </p:spPr>
        <p:txBody>
          <a:bodyPr>
            <a:normAutofit fontScale="90000"/>
          </a:bodyPr>
          <a:lstStyle/>
          <a:p>
            <a:endParaRPr kumimoji="1" lang="ja-JP" altLang="en-US" dirty="0"/>
          </a:p>
        </p:txBody>
      </p:sp>
      <p:sp>
        <p:nvSpPr>
          <p:cNvPr id="3" name="コンテンツ プレースホルダー 2">
            <a:extLst>
              <a:ext uri="{FF2B5EF4-FFF2-40B4-BE49-F238E27FC236}">
                <a16:creationId xmlns:a16="http://schemas.microsoft.com/office/drawing/2014/main" id="{9725AB5E-388A-4EB3-B5B1-987C5E9CC982}"/>
              </a:ext>
            </a:extLst>
          </p:cNvPr>
          <p:cNvSpPr>
            <a:spLocks noGrp="1"/>
          </p:cNvSpPr>
          <p:nvPr>
            <p:ph idx="1"/>
          </p:nvPr>
        </p:nvSpPr>
        <p:spPr>
          <a:xfrm>
            <a:off x="628650" y="0"/>
            <a:ext cx="7886700" cy="6356351"/>
          </a:xfrm>
        </p:spPr>
        <p:txBody>
          <a:bodyPr>
            <a:normAutofit lnSpcReduction="10000"/>
          </a:bodyPr>
          <a:lstStyle/>
          <a:p>
            <a:pPr marL="0" indent="0">
              <a:buNone/>
            </a:pPr>
            <a:r>
              <a:rPr kumimoji="1" lang="ja-JP" altLang="en-US" dirty="0"/>
              <a:t>（</a:t>
            </a:r>
            <a:r>
              <a:rPr kumimoji="1" lang="en-US" altLang="ja-JP" dirty="0"/>
              <a:t>2</a:t>
            </a:r>
            <a:r>
              <a:rPr kumimoji="1" lang="ja-JP" altLang="en-US" dirty="0"/>
              <a:t>）自律（成人）ということ</a:t>
            </a:r>
            <a:endParaRPr kumimoji="1" lang="en-US" altLang="ja-JP" dirty="0"/>
          </a:p>
          <a:p>
            <a:pPr marL="0" indent="0">
              <a:buNone/>
            </a:pPr>
            <a:r>
              <a:rPr lang="ja-JP" altLang="en-US" sz="2000" dirty="0"/>
              <a:t>①　理由反応性があること</a:t>
            </a:r>
            <a:endParaRPr lang="en-US" altLang="ja-JP" sz="2000" dirty="0"/>
          </a:p>
          <a:p>
            <a:pPr marL="0" indent="0">
              <a:buNone/>
            </a:pPr>
            <a:r>
              <a:rPr kumimoji="1" lang="ja-JP" altLang="en-US" sz="2000" dirty="0"/>
              <a:t>　理由の（　　　）ができ、行動に移す（　　　）のあること。</a:t>
            </a:r>
            <a:endParaRPr kumimoji="1" lang="en-US" altLang="ja-JP" sz="2000" dirty="0"/>
          </a:p>
          <a:p>
            <a:pPr marL="0" indent="0">
              <a:buNone/>
            </a:pPr>
            <a:r>
              <a:rPr lang="ja-JP" altLang="en-US" sz="2000" dirty="0"/>
              <a:t>②　（　　　　　　　　　　　）態度が備わっていること。</a:t>
            </a:r>
            <a:endParaRPr lang="en-US" altLang="ja-JP" sz="2000" dirty="0"/>
          </a:p>
          <a:p>
            <a:pPr marL="0" indent="0">
              <a:buNone/>
            </a:pPr>
            <a:r>
              <a:rPr kumimoji="1" lang="ja-JP" altLang="en-US" dirty="0"/>
              <a:t>（</a:t>
            </a:r>
            <a:r>
              <a:rPr kumimoji="1" lang="en-US" altLang="ja-JP" dirty="0"/>
              <a:t>3</a:t>
            </a:r>
            <a:r>
              <a:rPr kumimoji="1" lang="ja-JP" altLang="en-US" dirty="0"/>
              <a:t>）法的義務と道徳的義務</a:t>
            </a:r>
            <a:endParaRPr kumimoji="1" lang="en-US" altLang="ja-JP" dirty="0"/>
          </a:p>
          <a:p>
            <a:pPr marL="0" indent="0">
              <a:buNone/>
            </a:pPr>
            <a:r>
              <a:rPr kumimoji="1" lang="ja-JP" altLang="en-US" sz="2000" dirty="0"/>
              <a:t>法的義務・・法律で決まっている義務。罰則規定のあるものと、な</a:t>
            </a:r>
            <a:endParaRPr kumimoji="1" lang="en-US" altLang="ja-JP" sz="2000" dirty="0"/>
          </a:p>
          <a:p>
            <a:pPr marL="0" indent="0">
              <a:buNone/>
            </a:pPr>
            <a:r>
              <a:rPr kumimoji="1" lang="ja-JP" altLang="en-US" sz="2000" dirty="0"/>
              <a:t>　　　いものがある。</a:t>
            </a:r>
            <a:endParaRPr kumimoji="1" lang="en-US" altLang="ja-JP" sz="2000" dirty="0"/>
          </a:p>
          <a:p>
            <a:pPr marL="0" indent="0">
              <a:buNone/>
            </a:pPr>
            <a:r>
              <a:rPr lang="ja-JP" altLang="en-US" sz="2000" dirty="0"/>
              <a:t>道徳的義務・・法律で決まっていない義務。一般的なものと個別的</a:t>
            </a:r>
            <a:endParaRPr lang="en-US" altLang="ja-JP" sz="2000" dirty="0"/>
          </a:p>
          <a:p>
            <a:pPr marL="0" indent="0">
              <a:buNone/>
            </a:pPr>
            <a:r>
              <a:rPr kumimoji="1" lang="ja-JP" altLang="en-US" sz="2000" dirty="0"/>
              <a:t>　　　なものがある。</a:t>
            </a:r>
            <a:endParaRPr kumimoji="1" lang="en-US" altLang="ja-JP" sz="2000" dirty="0"/>
          </a:p>
          <a:p>
            <a:pPr marL="0" indent="0">
              <a:buNone/>
            </a:pPr>
            <a:r>
              <a:rPr kumimoji="1" lang="ja-JP" altLang="en-US" dirty="0"/>
              <a:t>（</a:t>
            </a:r>
            <a:r>
              <a:rPr kumimoji="1" lang="en-US" altLang="ja-JP" dirty="0"/>
              <a:t>4</a:t>
            </a:r>
            <a:r>
              <a:rPr kumimoji="1" lang="ja-JP" altLang="en-US" dirty="0"/>
              <a:t>）プライバシー権</a:t>
            </a:r>
            <a:endParaRPr kumimoji="1" lang="en-US" altLang="ja-JP" dirty="0"/>
          </a:p>
          <a:p>
            <a:pPr marL="0" indent="0">
              <a:buNone/>
            </a:pPr>
            <a:r>
              <a:rPr lang="ja-JP" altLang="en-US" dirty="0"/>
              <a:t>　</a:t>
            </a:r>
            <a:r>
              <a:rPr lang="ja-JP" altLang="en-US" sz="2000" dirty="0"/>
              <a:t>①　自己情報コントロ－ル権・・「自分自身が（　　　）、（　　　</a:t>
            </a:r>
            <a:endParaRPr lang="en-US" altLang="ja-JP" sz="2000" dirty="0"/>
          </a:p>
          <a:p>
            <a:pPr marL="0" indent="0">
              <a:buNone/>
            </a:pPr>
            <a:r>
              <a:rPr kumimoji="1" lang="ja-JP" altLang="en-US" sz="2000" dirty="0"/>
              <a:t>　　　　　）、（　　　　　　　　）自分に関する情報を他者とや</a:t>
            </a:r>
            <a:endParaRPr kumimoji="1" lang="en-US" altLang="ja-JP" sz="2000" dirty="0"/>
          </a:p>
          <a:p>
            <a:pPr marL="0" indent="0">
              <a:buNone/>
            </a:pPr>
            <a:r>
              <a:rPr lang="ja-JP" altLang="en-US" sz="2000" dirty="0"/>
              <a:t>　　りとりするのかを決定する要求」</a:t>
            </a:r>
            <a:endParaRPr lang="en-US" altLang="ja-JP" sz="2000" dirty="0"/>
          </a:p>
          <a:p>
            <a:pPr marL="0" indent="0">
              <a:buNone/>
            </a:pPr>
            <a:r>
              <a:rPr kumimoji="1" lang="ja-JP" altLang="en-US" sz="2000" dirty="0"/>
              <a:t>　②自律及び社交のための情報プライバシー</a:t>
            </a:r>
            <a:endParaRPr kumimoji="1" lang="en-US" altLang="ja-JP" sz="2000" dirty="0"/>
          </a:p>
          <a:p>
            <a:pPr marL="0" indent="0">
              <a:buNone/>
            </a:pPr>
            <a:r>
              <a:rPr kumimoji="1" lang="ja-JP" altLang="en-US" sz="2000" dirty="0"/>
              <a:t>　　秘密にしたい情報へのアクセスを限定することによって私たち</a:t>
            </a:r>
            <a:endParaRPr kumimoji="1" lang="en-US" altLang="ja-JP" sz="2000" dirty="0"/>
          </a:p>
          <a:p>
            <a:pPr marL="0" indent="0">
              <a:buNone/>
            </a:pPr>
            <a:r>
              <a:rPr kumimoji="1" lang="ja-JP" altLang="en-US" sz="2000" dirty="0"/>
              <a:t>　　が手にする行動上・思想上の（　　　）は、存在する。　</a:t>
            </a:r>
          </a:p>
        </p:txBody>
      </p:sp>
      <p:sp>
        <p:nvSpPr>
          <p:cNvPr id="4" name="スライド番号プレースホルダー 3">
            <a:extLst>
              <a:ext uri="{FF2B5EF4-FFF2-40B4-BE49-F238E27FC236}">
                <a16:creationId xmlns:a16="http://schemas.microsoft.com/office/drawing/2014/main" id="{9CF73C6F-A937-4578-B9DF-60661F8DF897}"/>
              </a:ext>
            </a:extLst>
          </p:cNvPr>
          <p:cNvSpPr>
            <a:spLocks noGrp="1"/>
          </p:cNvSpPr>
          <p:nvPr>
            <p:ph type="sldNum" sz="quarter" idx="12"/>
          </p:nvPr>
        </p:nvSpPr>
        <p:spPr/>
        <p:txBody>
          <a:bodyPr/>
          <a:lstStyle/>
          <a:p>
            <a:pPr>
              <a:defRPr/>
            </a:pPr>
            <a:fld id="{E45BA4EA-5EFA-460C-8880-04B9C92D5A26}" type="slidenum">
              <a:rPr lang="ja-JP" altLang="en-US" smtClean="0"/>
              <a:pPr>
                <a:defRPr/>
              </a:pPr>
              <a:t>2</a:t>
            </a:fld>
            <a:endParaRPr lang="ja-JP" altLang="en-US"/>
          </a:p>
        </p:txBody>
      </p:sp>
      <p:sp>
        <p:nvSpPr>
          <p:cNvPr id="6" name="テキスト ボックス 5">
            <a:extLst>
              <a:ext uri="{FF2B5EF4-FFF2-40B4-BE49-F238E27FC236}">
                <a16:creationId xmlns:a16="http://schemas.microsoft.com/office/drawing/2014/main" id="{2B81FF2A-D666-4272-BD6D-059522639718}"/>
              </a:ext>
            </a:extLst>
          </p:cNvPr>
          <p:cNvSpPr txBox="1"/>
          <p:nvPr/>
        </p:nvSpPr>
        <p:spPr>
          <a:xfrm>
            <a:off x="1979712" y="764704"/>
            <a:ext cx="936104" cy="461665"/>
          </a:xfrm>
          <a:prstGeom prst="rect">
            <a:avLst/>
          </a:prstGeom>
          <a:noFill/>
        </p:spPr>
        <p:txBody>
          <a:bodyPr wrap="square" rtlCol="0">
            <a:spAutoFit/>
          </a:bodyPr>
          <a:lstStyle/>
          <a:p>
            <a:r>
              <a:rPr kumimoji="1" lang="ja-JP" altLang="en-US" sz="2400" dirty="0"/>
              <a:t>発見</a:t>
            </a:r>
          </a:p>
        </p:txBody>
      </p:sp>
      <p:sp>
        <p:nvSpPr>
          <p:cNvPr id="7" name="テキスト ボックス 6">
            <a:extLst>
              <a:ext uri="{FF2B5EF4-FFF2-40B4-BE49-F238E27FC236}">
                <a16:creationId xmlns:a16="http://schemas.microsoft.com/office/drawing/2014/main" id="{21AB2FB2-DA9B-4E6E-8066-28DE04FE1346}"/>
              </a:ext>
            </a:extLst>
          </p:cNvPr>
          <p:cNvSpPr txBox="1"/>
          <p:nvPr/>
        </p:nvSpPr>
        <p:spPr>
          <a:xfrm>
            <a:off x="5580112" y="795481"/>
            <a:ext cx="1008112" cy="400110"/>
          </a:xfrm>
          <a:prstGeom prst="rect">
            <a:avLst/>
          </a:prstGeom>
          <a:noFill/>
        </p:spPr>
        <p:txBody>
          <a:bodyPr wrap="square" rtlCol="0">
            <a:spAutoFit/>
          </a:bodyPr>
          <a:lstStyle/>
          <a:p>
            <a:r>
              <a:rPr kumimoji="1" lang="ja-JP" altLang="en-US" sz="2000" dirty="0"/>
              <a:t>意志</a:t>
            </a:r>
          </a:p>
        </p:txBody>
      </p:sp>
      <p:sp>
        <p:nvSpPr>
          <p:cNvPr id="8" name="テキスト ボックス 7">
            <a:extLst>
              <a:ext uri="{FF2B5EF4-FFF2-40B4-BE49-F238E27FC236}">
                <a16:creationId xmlns:a16="http://schemas.microsoft.com/office/drawing/2014/main" id="{9973A428-0427-4DD9-B71C-BE57ED1B36FF}"/>
              </a:ext>
            </a:extLst>
          </p:cNvPr>
          <p:cNvSpPr txBox="1"/>
          <p:nvPr/>
        </p:nvSpPr>
        <p:spPr>
          <a:xfrm>
            <a:off x="1763688" y="1195591"/>
            <a:ext cx="2304256" cy="400110"/>
          </a:xfrm>
          <a:prstGeom prst="rect">
            <a:avLst/>
          </a:prstGeom>
          <a:noFill/>
        </p:spPr>
        <p:txBody>
          <a:bodyPr wrap="square" rtlCol="0">
            <a:spAutoFit/>
          </a:bodyPr>
          <a:lstStyle/>
          <a:p>
            <a:r>
              <a:rPr kumimoji="1" lang="ja-JP" altLang="en-US" sz="2000" dirty="0"/>
              <a:t>責任を引き受ける</a:t>
            </a:r>
          </a:p>
        </p:txBody>
      </p:sp>
      <p:sp>
        <p:nvSpPr>
          <p:cNvPr id="11" name="テキスト ボックス 10">
            <a:extLst>
              <a:ext uri="{FF2B5EF4-FFF2-40B4-BE49-F238E27FC236}">
                <a16:creationId xmlns:a16="http://schemas.microsoft.com/office/drawing/2014/main" id="{A151D40C-ED21-4BBA-A6F1-4ADD777DA6E3}"/>
              </a:ext>
            </a:extLst>
          </p:cNvPr>
          <p:cNvSpPr txBox="1"/>
          <p:nvPr/>
        </p:nvSpPr>
        <p:spPr>
          <a:xfrm>
            <a:off x="6647636" y="4005064"/>
            <a:ext cx="914400" cy="461665"/>
          </a:xfrm>
          <a:prstGeom prst="rect">
            <a:avLst/>
          </a:prstGeom>
          <a:noFill/>
        </p:spPr>
        <p:txBody>
          <a:bodyPr wrap="square" rtlCol="0">
            <a:spAutoFit/>
          </a:bodyPr>
          <a:lstStyle/>
          <a:p>
            <a:r>
              <a:rPr kumimoji="1" lang="ja-JP" altLang="en-US" sz="2400" dirty="0"/>
              <a:t>いつ</a:t>
            </a:r>
          </a:p>
        </p:txBody>
      </p:sp>
      <p:sp>
        <p:nvSpPr>
          <p:cNvPr id="13" name="テキスト ボックス 12">
            <a:extLst>
              <a:ext uri="{FF2B5EF4-FFF2-40B4-BE49-F238E27FC236}">
                <a16:creationId xmlns:a16="http://schemas.microsoft.com/office/drawing/2014/main" id="{F744972F-0C20-43F2-8397-E9FC8E22AC20}"/>
              </a:ext>
            </a:extLst>
          </p:cNvPr>
          <p:cNvSpPr txBox="1"/>
          <p:nvPr/>
        </p:nvSpPr>
        <p:spPr>
          <a:xfrm>
            <a:off x="1099139" y="4462155"/>
            <a:ext cx="1329098" cy="400110"/>
          </a:xfrm>
          <a:prstGeom prst="rect">
            <a:avLst/>
          </a:prstGeom>
          <a:noFill/>
        </p:spPr>
        <p:txBody>
          <a:bodyPr wrap="square" rtlCol="0">
            <a:spAutoFit/>
          </a:bodyPr>
          <a:lstStyle/>
          <a:p>
            <a:r>
              <a:rPr kumimoji="1" lang="ja-JP" altLang="en-US" sz="2000" dirty="0"/>
              <a:t>いかに</a:t>
            </a:r>
          </a:p>
        </p:txBody>
      </p:sp>
      <p:sp>
        <p:nvSpPr>
          <p:cNvPr id="14" name="テキスト ボックス 13">
            <a:extLst>
              <a:ext uri="{FF2B5EF4-FFF2-40B4-BE49-F238E27FC236}">
                <a16:creationId xmlns:a16="http://schemas.microsoft.com/office/drawing/2014/main" id="{C2027C04-A1A7-493C-8AB6-395C94C6F6CF}"/>
              </a:ext>
            </a:extLst>
          </p:cNvPr>
          <p:cNvSpPr txBox="1"/>
          <p:nvPr/>
        </p:nvSpPr>
        <p:spPr>
          <a:xfrm>
            <a:off x="2915816" y="4450725"/>
            <a:ext cx="2304256" cy="400110"/>
          </a:xfrm>
          <a:prstGeom prst="rect">
            <a:avLst/>
          </a:prstGeom>
          <a:noFill/>
        </p:spPr>
        <p:txBody>
          <a:bodyPr wrap="square" rtlCol="0">
            <a:spAutoFit/>
          </a:bodyPr>
          <a:lstStyle/>
          <a:p>
            <a:r>
              <a:rPr kumimoji="1" lang="ja-JP" altLang="en-US" sz="2000" dirty="0"/>
              <a:t>どんな範囲で</a:t>
            </a:r>
          </a:p>
        </p:txBody>
      </p:sp>
      <p:sp>
        <p:nvSpPr>
          <p:cNvPr id="15" name="テキスト ボックス 14">
            <a:extLst>
              <a:ext uri="{FF2B5EF4-FFF2-40B4-BE49-F238E27FC236}">
                <a16:creationId xmlns:a16="http://schemas.microsoft.com/office/drawing/2014/main" id="{13457633-9023-45F1-BD0F-0BCB1C7C4267}"/>
              </a:ext>
            </a:extLst>
          </p:cNvPr>
          <p:cNvSpPr txBox="1"/>
          <p:nvPr/>
        </p:nvSpPr>
        <p:spPr>
          <a:xfrm>
            <a:off x="4788024" y="5831686"/>
            <a:ext cx="1008112" cy="461665"/>
          </a:xfrm>
          <a:prstGeom prst="rect">
            <a:avLst/>
          </a:prstGeom>
          <a:noFill/>
        </p:spPr>
        <p:txBody>
          <a:bodyPr wrap="square" rtlCol="0">
            <a:spAutoFit/>
          </a:bodyPr>
          <a:lstStyle/>
          <a:p>
            <a:r>
              <a:rPr kumimoji="1" lang="ja-JP" altLang="en-US" sz="2400" dirty="0"/>
              <a:t>自由</a:t>
            </a:r>
          </a:p>
        </p:txBody>
      </p:sp>
    </p:spTree>
    <p:extLst>
      <p:ext uri="{BB962C8B-B14F-4D97-AF65-F5344CB8AC3E}">
        <p14:creationId xmlns:p14="http://schemas.microsoft.com/office/powerpoint/2010/main" val="10895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 calcmode="lin" valueType="num">
                                      <p:cBhvr additive="base">
                                        <p:cTn id="3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15">
                                            <p:txEl>
                                              <p:pRg st="0" end="0"/>
                                            </p:txEl>
                                          </p:spTgt>
                                        </p:tgtEl>
                                        <p:attrNameLst>
                                          <p:attrName>style.visibility</p:attrName>
                                        </p:attrNameLst>
                                      </p:cBhvr>
                                      <p:to>
                                        <p:strVal val="visible"/>
                                      </p:to>
                                    </p:set>
                                    <p:animEffect transition="in" filter="wipe(down)">
                                      <p:cBhvr>
                                        <p:cTn id="43" dur="580">
                                          <p:stCondLst>
                                            <p:cond delay="0"/>
                                          </p:stCondLst>
                                        </p:cTn>
                                        <p:tgtEl>
                                          <p:spTgt spid="15">
                                            <p:txEl>
                                              <p:pRg st="0" end="0"/>
                                            </p:txEl>
                                          </p:spTgt>
                                        </p:tgtEl>
                                      </p:cBhvr>
                                    </p:animEffect>
                                    <p:anim calcmode="lin" valueType="num">
                                      <p:cBhvr>
                                        <p:cTn id="44" dur="1822" tmFilter="0,0; 0.14,0.36; 0.43,0.73; 0.71,0.91; 1.0,1.0">
                                          <p:stCondLst>
                                            <p:cond delay="0"/>
                                          </p:stCondLst>
                                        </p:cTn>
                                        <p:tgtEl>
                                          <p:spTgt spid="15">
                                            <p:txEl>
                                              <p:pRg st="0" end="0"/>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5">
                                            <p:txEl>
                                              <p:pRg st="0" end="0"/>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5">
                                            <p:txEl>
                                              <p:pRg st="0" end="0"/>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5">
                                            <p:txEl>
                                              <p:pRg st="0" end="0"/>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5">
                                            <p:txEl>
                                              <p:pRg st="0" end="0"/>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15">
                                            <p:txEl>
                                              <p:pRg st="0" end="0"/>
                                            </p:txEl>
                                          </p:spTgt>
                                        </p:tgtEl>
                                      </p:cBhvr>
                                      <p:to x="100000" y="60000"/>
                                    </p:animScale>
                                    <p:animScale>
                                      <p:cBhvr>
                                        <p:cTn id="50" dur="166" decel="50000">
                                          <p:stCondLst>
                                            <p:cond delay="676"/>
                                          </p:stCondLst>
                                        </p:cTn>
                                        <p:tgtEl>
                                          <p:spTgt spid="15">
                                            <p:txEl>
                                              <p:pRg st="0" end="0"/>
                                            </p:txEl>
                                          </p:spTgt>
                                        </p:tgtEl>
                                      </p:cBhvr>
                                      <p:to x="100000" y="100000"/>
                                    </p:animScale>
                                    <p:animScale>
                                      <p:cBhvr>
                                        <p:cTn id="51" dur="26">
                                          <p:stCondLst>
                                            <p:cond delay="1312"/>
                                          </p:stCondLst>
                                        </p:cTn>
                                        <p:tgtEl>
                                          <p:spTgt spid="15">
                                            <p:txEl>
                                              <p:pRg st="0" end="0"/>
                                            </p:txEl>
                                          </p:spTgt>
                                        </p:tgtEl>
                                      </p:cBhvr>
                                      <p:to x="100000" y="80000"/>
                                    </p:animScale>
                                    <p:animScale>
                                      <p:cBhvr>
                                        <p:cTn id="52" dur="166" decel="50000">
                                          <p:stCondLst>
                                            <p:cond delay="1338"/>
                                          </p:stCondLst>
                                        </p:cTn>
                                        <p:tgtEl>
                                          <p:spTgt spid="15">
                                            <p:txEl>
                                              <p:pRg st="0" end="0"/>
                                            </p:txEl>
                                          </p:spTgt>
                                        </p:tgtEl>
                                      </p:cBhvr>
                                      <p:to x="100000" y="100000"/>
                                    </p:animScale>
                                    <p:animScale>
                                      <p:cBhvr>
                                        <p:cTn id="53" dur="26">
                                          <p:stCondLst>
                                            <p:cond delay="1642"/>
                                          </p:stCondLst>
                                        </p:cTn>
                                        <p:tgtEl>
                                          <p:spTgt spid="15">
                                            <p:txEl>
                                              <p:pRg st="0" end="0"/>
                                            </p:txEl>
                                          </p:spTgt>
                                        </p:tgtEl>
                                      </p:cBhvr>
                                      <p:to x="100000" y="90000"/>
                                    </p:animScale>
                                    <p:animScale>
                                      <p:cBhvr>
                                        <p:cTn id="54" dur="166" decel="50000">
                                          <p:stCondLst>
                                            <p:cond delay="1668"/>
                                          </p:stCondLst>
                                        </p:cTn>
                                        <p:tgtEl>
                                          <p:spTgt spid="15">
                                            <p:txEl>
                                              <p:pRg st="0" end="0"/>
                                            </p:txEl>
                                          </p:spTgt>
                                        </p:tgtEl>
                                      </p:cBhvr>
                                      <p:to x="100000" y="100000"/>
                                    </p:animScale>
                                    <p:animScale>
                                      <p:cBhvr>
                                        <p:cTn id="55" dur="26">
                                          <p:stCondLst>
                                            <p:cond delay="1808"/>
                                          </p:stCondLst>
                                        </p:cTn>
                                        <p:tgtEl>
                                          <p:spTgt spid="15">
                                            <p:txEl>
                                              <p:pRg st="0" end="0"/>
                                            </p:txEl>
                                          </p:spTgt>
                                        </p:tgtEl>
                                      </p:cBhvr>
                                      <p:to x="100000" y="95000"/>
                                    </p:animScale>
                                    <p:animScale>
                                      <p:cBhvr>
                                        <p:cTn id="56" dur="166" decel="50000">
                                          <p:stCondLst>
                                            <p:cond delay="1834"/>
                                          </p:stCondLst>
                                        </p:cTn>
                                        <p:tgtEl>
                                          <p:spTgt spid="1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C3282A6-3284-4471-A9E1-7FC286CC4DEA}"/>
              </a:ext>
            </a:extLst>
          </p:cNvPr>
          <p:cNvSpPr>
            <a:spLocks noGrp="1"/>
          </p:cNvSpPr>
          <p:nvPr>
            <p:ph type="sldNum" sz="quarter" idx="12"/>
          </p:nvPr>
        </p:nvSpPr>
        <p:spPr/>
        <p:txBody>
          <a:bodyPr/>
          <a:lstStyle/>
          <a:p>
            <a:pPr>
              <a:defRPr/>
            </a:pPr>
            <a:fld id="{0F158CB9-21CC-484F-B0A4-95961B853DED}" type="slidenum">
              <a:rPr lang="ja-JP" altLang="en-US" smtClean="0"/>
              <a:pPr>
                <a:defRPr/>
              </a:pPr>
              <a:t>3</a:t>
            </a:fld>
            <a:endParaRPr lang="ja-JP" altLang="en-US"/>
          </a:p>
        </p:txBody>
      </p:sp>
      <p:sp>
        <p:nvSpPr>
          <p:cNvPr id="6" name="正方形/長方形 5">
            <a:extLst>
              <a:ext uri="{FF2B5EF4-FFF2-40B4-BE49-F238E27FC236}">
                <a16:creationId xmlns:a16="http://schemas.microsoft.com/office/drawing/2014/main" id="{6BD778E7-2629-4E50-BEDA-75CD523C96E4}"/>
              </a:ext>
            </a:extLst>
          </p:cNvPr>
          <p:cNvSpPr/>
          <p:nvPr/>
        </p:nvSpPr>
        <p:spPr>
          <a:xfrm>
            <a:off x="755576" y="331787"/>
            <a:ext cx="7848872" cy="707886"/>
          </a:xfrm>
          <a:prstGeom prst="rect">
            <a:avLst/>
          </a:prstGeom>
        </p:spPr>
        <p:txBody>
          <a:bodyPr wrap="square">
            <a:spAutoFit/>
          </a:bodyPr>
          <a:lstStyle/>
          <a:p>
            <a:pPr lvl="0" fontAlgn="auto">
              <a:spcAft>
                <a:spcPts val="0"/>
              </a:spcAft>
              <a:defRPr/>
            </a:pPr>
            <a:r>
              <a:rPr lang="en-US" altLang="ja-JP" sz="4000" dirty="0">
                <a:ln w="3175">
                  <a:solidFill>
                    <a:sysClr val="window" lastClr="FFFFFF">
                      <a:alpha val="65000"/>
                    </a:sysClr>
                  </a:solidFill>
                </a:ln>
                <a:solidFill>
                  <a:prstClr val="black"/>
                </a:solidFill>
                <a:latin typeface="Book Antiqua"/>
                <a:ea typeface="HGS明朝E" panose="02020800000000000000" pitchFamily="18" charset="-128"/>
              </a:rPr>
              <a:t>1</a:t>
            </a:r>
            <a:r>
              <a:rPr lang="ja-JP" altLang="en-US" sz="4000" dirty="0">
                <a:ln w="3175">
                  <a:solidFill>
                    <a:sysClr val="window" lastClr="FFFFFF">
                      <a:alpha val="65000"/>
                    </a:sysClr>
                  </a:solidFill>
                </a:ln>
                <a:solidFill>
                  <a:prstClr val="black"/>
                </a:solidFill>
                <a:latin typeface="Book Antiqua"/>
                <a:ea typeface="HGS明朝E" panose="02020800000000000000" pitchFamily="18" charset="-128"/>
              </a:rPr>
              <a:t>　</a:t>
            </a:r>
            <a:r>
              <a:rPr lang="ja-JP" altLang="en-US" sz="2600" dirty="0">
                <a:ln w="3175">
                  <a:solidFill>
                    <a:sysClr val="window" lastClr="FFFFFF">
                      <a:alpha val="65000"/>
                    </a:sysClr>
                  </a:solidFill>
                </a:ln>
                <a:solidFill>
                  <a:prstClr val="black"/>
                </a:solidFill>
                <a:latin typeface="Book Antiqua"/>
                <a:ea typeface="HGS明朝E" panose="02020800000000000000" pitchFamily="18" charset="-128"/>
              </a:rPr>
              <a:t>行政書士試験受験者の推移</a:t>
            </a:r>
            <a:endParaRPr lang="en-US" altLang="ja-JP" sz="2600" dirty="0">
              <a:ln w="3175">
                <a:solidFill>
                  <a:sysClr val="window" lastClr="FFFFFF">
                    <a:alpha val="65000"/>
                  </a:sysClr>
                </a:solidFill>
              </a:ln>
              <a:solidFill>
                <a:prstClr val="black"/>
              </a:solidFill>
              <a:latin typeface="Book Antiqua"/>
              <a:ea typeface="HGS明朝E" panose="02020800000000000000" pitchFamily="18" charset="-128"/>
            </a:endParaRPr>
          </a:p>
        </p:txBody>
      </p:sp>
      <p:graphicFrame>
        <p:nvGraphicFramePr>
          <p:cNvPr id="8" name="オブジェクト 7">
            <a:extLst>
              <a:ext uri="{FF2B5EF4-FFF2-40B4-BE49-F238E27FC236}">
                <a16:creationId xmlns:a16="http://schemas.microsoft.com/office/drawing/2014/main" id="{D794AA33-D4A2-43B2-A039-655F5F8E0BE1}"/>
              </a:ext>
            </a:extLst>
          </p:cNvPr>
          <p:cNvGraphicFramePr>
            <a:graphicFrameLocks noChangeAspect="1"/>
          </p:cNvGraphicFramePr>
          <p:nvPr>
            <p:extLst>
              <p:ext uri="{D42A27DB-BD31-4B8C-83A1-F6EECF244321}">
                <p14:modId xmlns:p14="http://schemas.microsoft.com/office/powerpoint/2010/main" val="2213879431"/>
              </p:ext>
            </p:extLst>
          </p:nvPr>
        </p:nvGraphicFramePr>
        <p:xfrm>
          <a:off x="453174" y="1593695"/>
          <a:ext cx="8134350" cy="5029200"/>
        </p:xfrm>
        <a:graphic>
          <a:graphicData uri="http://schemas.openxmlformats.org/presentationml/2006/ole">
            <mc:AlternateContent xmlns:mc="http://schemas.openxmlformats.org/markup-compatibility/2006">
              <mc:Choice xmlns:v="urn:schemas-microsoft-com:vml" Requires="v">
                <p:oleObj name="Worksheet" r:id="rId2" imgW="8020132" imgH="5029120" progId="Excel.Sheet.12">
                  <p:embed/>
                </p:oleObj>
              </mc:Choice>
              <mc:Fallback>
                <p:oleObj name="Worksheet" r:id="rId2" imgW="8020132" imgH="5029120" progId="Excel.Sheet.12">
                  <p:embed/>
                  <p:pic>
                    <p:nvPicPr>
                      <p:cNvPr id="0" name=""/>
                      <p:cNvPicPr/>
                      <p:nvPr/>
                    </p:nvPicPr>
                    <p:blipFill>
                      <a:blip r:embed="rId3"/>
                      <a:stretch>
                        <a:fillRect/>
                      </a:stretch>
                    </p:blipFill>
                    <p:spPr>
                      <a:xfrm>
                        <a:off x="453174" y="1593695"/>
                        <a:ext cx="8134350" cy="5029200"/>
                      </a:xfrm>
                      <a:prstGeom prst="rect">
                        <a:avLst/>
                      </a:prstGeom>
                    </p:spPr>
                  </p:pic>
                </p:oleObj>
              </mc:Fallback>
            </mc:AlternateContent>
          </a:graphicData>
        </a:graphic>
      </p:graphicFrame>
      <p:sp>
        <p:nvSpPr>
          <p:cNvPr id="3" name="テキスト ボックス 2">
            <a:extLst>
              <a:ext uri="{FF2B5EF4-FFF2-40B4-BE49-F238E27FC236}">
                <a16:creationId xmlns:a16="http://schemas.microsoft.com/office/drawing/2014/main" id="{FE11E3DE-EE71-470A-A7F3-31969277A4F9}"/>
              </a:ext>
            </a:extLst>
          </p:cNvPr>
          <p:cNvSpPr txBox="1"/>
          <p:nvPr/>
        </p:nvSpPr>
        <p:spPr>
          <a:xfrm>
            <a:off x="4067944" y="2348880"/>
            <a:ext cx="2016224" cy="369332"/>
          </a:xfrm>
          <a:prstGeom prst="rect">
            <a:avLst/>
          </a:prstGeom>
          <a:noFill/>
        </p:spPr>
        <p:txBody>
          <a:bodyPr wrap="square" rtlCol="0">
            <a:spAutoFit/>
          </a:bodyPr>
          <a:lstStyle/>
          <a:p>
            <a:endParaRPr kumimoji="1" lang="ja-JP" altLang="en-US" dirty="0"/>
          </a:p>
        </p:txBody>
      </p:sp>
      <p:sp>
        <p:nvSpPr>
          <p:cNvPr id="4" name="テキスト ボックス 3">
            <a:extLst>
              <a:ext uri="{FF2B5EF4-FFF2-40B4-BE49-F238E27FC236}">
                <a16:creationId xmlns:a16="http://schemas.microsoft.com/office/drawing/2014/main" id="{7C5184E4-AA49-4621-BD9D-00CCDAE26147}"/>
              </a:ext>
            </a:extLst>
          </p:cNvPr>
          <p:cNvSpPr txBox="1"/>
          <p:nvPr/>
        </p:nvSpPr>
        <p:spPr>
          <a:xfrm>
            <a:off x="4427984" y="2348880"/>
            <a:ext cx="184731" cy="369332"/>
          </a:xfrm>
          <a:prstGeom prst="rect">
            <a:avLst/>
          </a:prstGeom>
          <a:noFill/>
        </p:spPr>
        <p:txBody>
          <a:bodyPr wrap="none" rtlCol="0">
            <a:spAutoFit/>
          </a:bodyPr>
          <a:lstStyle/>
          <a:p>
            <a:endParaRPr kumimoji="1" lang="ja-JP" altLang="en-US"/>
          </a:p>
        </p:txBody>
      </p:sp>
      <p:sp>
        <p:nvSpPr>
          <p:cNvPr id="5" name="テキスト ボックス 4">
            <a:extLst>
              <a:ext uri="{FF2B5EF4-FFF2-40B4-BE49-F238E27FC236}">
                <a16:creationId xmlns:a16="http://schemas.microsoft.com/office/drawing/2014/main" id="{3D3A5E77-CF10-4573-A26C-59AAA58713E3}"/>
              </a:ext>
            </a:extLst>
          </p:cNvPr>
          <p:cNvSpPr txBox="1"/>
          <p:nvPr/>
        </p:nvSpPr>
        <p:spPr>
          <a:xfrm>
            <a:off x="4283968" y="2348880"/>
            <a:ext cx="184731" cy="369332"/>
          </a:xfrm>
          <a:prstGeom prst="rect">
            <a:avLst/>
          </a:prstGeom>
          <a:noFill/>
        </p:spPr>
        <p:txBody>
          <a:bodyPr wrap="none" rtlCol="0">
            <a:spAutoFit/>
          </a:bodyPr>
          <a:lstStyle/>
          <a:p>
            <a:endParaRPr kumimoji="1" lang="ja-JP" altLang="en-US"/>
          </a:p>
        </p:txBody>
      </p:sp>
      <p:sp>
        <p:nvSpPr>
          <p:cNvPr id="7" name="テキスト ボックス 6">
            <a:extLst>
              <a:ext uri="{FF2B5EF4-FFF2-40B4-BE49-F238E27FC236}">
                <a16:creationId xmlns:a16="http://schemas.microsoft.com/office/drawing/2014/main" id="{329D9354-4127-40BD-9B39-A6123AC1BFEB}"/>
              </a:ext>
            </a:extLst>
          </p:cNvPr>
          <p:cNvSpPr txBox="1"/>
          <p:nvPr/>
        </p:nvSpPr>
        <p:spPr>
          <a:xfrm>
            <a:off x="5220072" y="2348880"/>
            <a:ext cx="184731" cy="369332"/>
          </a:xfrm>
          <a:prstGeom prst="rect">
            <a:avLst/>
          </a:prstGeom>
          <a:noFill/>
        </p:spPr>
        <p:txBody>
          <a:bodyPr wrap="none" rtlCol="0">
            <a:spAutoFit/>
          </a:bodyPr>
          <a:lstStyle/>
          <a:p>
            <a:endParaRPr kumimoji="1" lang="ja-JP" altLang="en-US"/>
          </a:p>
        </p:txBody>
      </p:sp>
      <p:sp>
        <p:nvSpPr>
          <p:cNvPr id="9" name="テキスト ボックス 8">
            <a:extLst>
              <a:ext uri="{FF2B5EF4-FFF2-40B4-BE49-F238E27FC236}">
                <a16:creationId xmlns:a16="http://schemas.microsoft.com/office/drawing/2014/main" id="{8896A9A5-F83F-402A-ABAD-57C837312276}"/>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0" name="テキスト ボックス 9">
            <a:extLst>
              <a:ext uri="{FF2B5EF4-FFF2-40B4-BE49-F238E27FC236}">
                <a16:creationId xmlns:a16="http://schemas.microsoft.com/office/drawing/2014/main" id="{6D0D3D75-E686-4466-82C9-45649C5D6024}"/>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1" name="テキスト ボックス 10">
            <a:extLst>
              <a:ext uri="{FF2B5EF4-FFF2-40B4-BE49-F238E27FC236}">
                <a16:creationId xmlns:a16="http://schemas.microsoft.com/office/drawing/2014/main" id="{B8187DC6-7D9D-4302-8D3B-8FDB73A799CC}"/>
              </a:ext>
            </a:extLst>
          </p:cNvPr>
          <p:cNvSpPr txBox="1"/>
          <p:nvPr/>
        </p:nvSpPr>
        <p:spPr>
          <a:xfrm>
            <a:off x="4011254" y="2071881"/>
            <a:ext cx="2016224" cy="646331"/>
          </a:xfrm>
          <a:prstGeom prst="rect">
            <a:avLst/>
          </a:prstGeom>
          <a:noFill/>
        </p:spPr>
        <p:txBody>
          <a:bodyPr wrap="square" rtlCol="0">
            <a:spAutoFit/>
          </a:bodyPr>
          <a:lstStyle/>
          <a:p>
            <a:r>
              <a:rPr kumimoji="1" lang="ja-JP" altLang="en-US" dirty="0"/>
              <a:t>「法律はあなたを許しませんよ」</a:t>
            </a:r>
          </a:p>
        </p:txBody>
      </p:sp>
      <p:sp>
        <p:nvSpPr>
          <p:cNvPr id="12" name="テキスト ボックス 11">
            <a:extLst>
              <a:ext uri="{FF2B5EF4-FFF2-40B4-BE49-F238E27FC236}">
                <a16:creationId xmlns:a16="http://schemas.microsoft.com/office/drawing/2014/main" id="{B23A8B15-8A9E-48F9-A8E5-166FEBF911BE}"/>
              </a:ext>
            </a:extLst>
          </p:cNvPr>
          <p:cNvSpPr txBox="1"/>
          <p:nvPr/>
        </p:nvSpPr>
        <p:spPr>
          <a:xfrm>
            <a:off x="6271044" y="2044953"/>
            <a:ext cx="2016224" cy="923330"/>
          </a:xfrm>
          <a:prstGeom prst="rect">
            <a:avLst/>
          </a:prstGeom>
          <a:noFill/>
        </p:spPr>
        <p:txBody>
          <a:bodyPr wrap="square" rtlCol="0">
            <a:spAutoFit/>
          </a:bodyPr>
          <a:lstStyle/>
          <a:p>
            <a:r>
              <a:rPr kumimoji="1" lang="ja-JP" altLang="en-US" dirty="0"/>
              <a:t>「国民の権利利益の実現に資すること」（令和１年）</a:t>
            </a:r>
          </a:p>
        </p:txBody>
      </p:sp>
    </p:spTree>
    <p:extLst>
      <p:ext uri="{BB962C8B-B14F-4D97-AF65-F5344CB8AC3E}">
        <p14:creationId xmlns:p14="http://schemas.microsoft.com/office/powerpoint/2010/main" val="2713392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a:defRPr/>
            </a:pPr>
            <a:fld id="{0F158CB9-21CC-484F-B0A4-95961B853DED}" type="slidenum">
              <a:rPr lang="ja-JP" altLang="en-US" smtClean="0"/>
              <a:pPr>
                <a:defRPr/>
              </a:pPr>
              <a:t>4</a:t>
            </a:fld>
            <a:endParaRPr lang="ja-JP" altLang="en-US"/>
          </a:p>
        </p:txBody>
      </p:sp>
      <p:graphicFrame>
        <p:nvGraphicFramePr>
          <p:cNvPr id="3" name="オブジェクト 2">
            <a:extLst>
              <a:ext uri="{FF2B5EF4-FFF2-40B4-BE49-F238E27FC236}">
                <a16:creationId xmlns:a16="http://schemas.microsoft.com/office/drawing/2014/main" id="{2953A788-EE63-45D4-9DBB-99BC58E0FAE6}"/>
              </a:ext>
            </a:extLst>
          </p:cNvPr>
          <p:cNvGraphicFramePr>
            <a:graphicFrameLocks noChangeAspect="1"/>
          </p:cNvGraphicFramePr>
          <p:nvPr>
            <p:extLst>
              <p:ext uri="{D42A27DB-BD31-4B8C-83A1-F6EECF244321}">
                <p14:modId xmlns:p14="http://schemas.microsoft.com/office/powerpoint/2010/main" val="267412762"/>
              </p:ext>
            </p:extLst>
          </p:nvPr>
        </p:nvGraphicFramePr>
        <p:xfrm>
          <a:off x="206471" y="509547"/>
          <a:ext cx="8020050" cy="6337300"/>
        </p:xfrm>
        <a:graphic>
          <a:graphicData uri="http://schemas.openxmlformats.org/presentationml/2006/ole">
            <mc:AlternateContent xmlns:mc="http://schemas.openxmlformats.org/markup-compatibility/2006">
              <mc:Choice xmlns:v="urn:schemas-microsoft-com:vml" Requires="v">
                <p:oleObj name="Worksheet" r:id="rId2" imgW="8020002" imgH="6839047" progId="Excel.Sheet.12">
                  <p:embed/>
                </p:oleObj>
              </mc:Choice>
              <mc:Fallback>
                <p:oleObj name="Worksheet" r:id="rId2" imgW="8020002" imgH="6839047" progId="Excel.Sheet.12">
                  <p:embed/>
                  <p:pic>
                    <p:nvPicPr>
                      <p:cNvPr id="0" name=""/>
                      <p:cNvPicPr/>
                      <p:nvPr/>
                    </p:nvPicPr>
                    <p:blipFill>
                      <a:blip r:embed="rId3"/>
                      <a:stretch>
                        <a:fillRect/>
                      </a:stretch>
                    </p:blipFill>
                    <p:spPr>
                      <a:xfrm>
                        <a:off x="206471" y="509547"/>
                        <a:ext cx="8020050" cy="6337300"/>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DEAEA89F-B835-4044-A750-DD1572B3A080}"/>
              </a:ext>
            </a:extLst>
          </p:cNvPr>
          <p:cNvSpPr txBox="1"/>
          <p:nvPr/>
        </p:nvSpPr>
        <p:spPr>
          <a:xfrm>
            <a:off x="6012160" y="3861048"/>
            <a:ext cx="2187402" cy="646331"/>
          </a:xfrm>
          <a:prstGeom prst="rect">
            <a:avLst/>
          </a:prstGeom>
          <a:noFill/>
        </p:spPr>
        <p:txBody>
          <a:bodyPr wrap="square" rtlCol="0">
            <a:spAutoFit/>
          </a:bodyPr>
          <a:lstStyle/>
          <a:p>
            <a:r>
              <a:rPr kumimoji="1" lang="ja-JP" altLang="en-US" dirty="0"/>
              <a:t>「交渉代理権はない」</a:t>
            </a:r>
          </a:p>
        </p:txBody>
      </p:sp>
    </p:spTree>
    <p:extLst>
      <p:ext uri="{BB962C8B-B14F-4D97-AF65-F5344CB8AC3E}">
        <p14:creationId xmlns:p14="http://schemas.microsoft.com/office/powerpoint/2010/main" val="180876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7">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DAC66C1-C524-4CEC-9960-19C57ACED2B8}"/>
              </a:ext>
            </a:extLst>
          </p:cNvPr>
          <p:cNvSpPr>
            <a:spLocks noGrp="1"/>
          </p:cNvSpPr>
          <p:nvPr>
            <p:ph type="sldNum" sz="quarter" idx="12"/>
          </p:nvPr>
        </p:nvSpPr>
        <p:spPr/>
        <p:txBody>
          <a:bodyPr/>
          <a:lstStyle/>
          <a:p>
            <a:pPr>
              <a:defRPr/>
            </a:pPr>
            <a:fld id="{0F158CB9-21CC-484F-B0A4-95961B853DED}" type="slidenum">
              <a:rPr lang="ja-JP" altLang="en-US" smtClean="0"/>
              <a:pPr>
                <a:defRPr/>
              </a:pPr>
              <a:t>5</a:t>
            </a:fld>
            <a:endParaRPr lang="ja-JP" altLang="en-US"/>
          </a:p>
        </p:txBody>
      </p:sp>
      <p:sp>
        <p:nvSpPr>
          <p:cNvPr id="3" name="スライド番号プレースホルダー 1">
            <a:extLst>
              <a:ext uri="{FF2B5EF4-FFF2-40B4-BE49-F238E27FC236}">
                <a16:creationId xmlns:a16="http://schemas.microsoft.com/office/drawing/2014/main" id="{6C257CD3-35AA-4A67-A89D-51B9FC7F6FDE}"/>
              </a:ext>
            </a:extLst>
          </p:cNvPr>
          <p:cNvSpPr txBox="1">
            <a:spLocks/>
          </p:cNvSpPr>
          <p:nvPr/>
        </p:nvSpPr>
        <p:spPr>
          <a:xfrm>
            <a:off x="6457950" y="6356351"/>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0F158CB9-21CC-484F-B0A4-95961B853DED}" type="slidenum">
              <a:rPr lang="ja-JP" altLang="en-US" smtClean="0"/>
              <a:pPr>
                <a:defRPr/>
              </a:pPr>
              <a:t>5</a:t>
            </a:fld>
            <a:endParaRPr lang="ja-JP" altLang="en-US"/>
          </a:p>
        </p:txBody>
      </p:sp>
      <p:sp>
        <p:nvSpPr>
          <p:cNvPr id="4" name="正方形/長方形 3">
            <a:extLst>
              <a:ext uri="{FF2B5EF4-FFF2-40B4-BE49-F238E27FC236}">
                <a16:creationId xmlns:a16="http://schemas.microsoft.com/office/drawing/2014/main" id="{3B2F9309-71F0-4775-9C64-CAA1A2A2281C}"/>
              </a:ext>
            </a:extLst>
          </p:cNvPr>
          <p:cNvSpPr/>
          <p:nvPr/>
        </p:nvSpPr>
        <p:spPr>
          <a:xfrm>
            <a:off x="755576" y="331787"/>
            <a:ext cx="7848872" cy="707886"/>
          </a:xfrm>
          <a:prstGeom prst="rect">
            <a:avLst/>
          </a:prstGeom>
        </p:spPr>
        <p:txBody>
          <a:bodyPr wrap="square">
            <a:spAutoFit/>
          </a:bodyPr>
          <a:lstStyle/>
          <a:p>
            <a:pPr lvl="0" fontAlgn="auto">
              <a:spcAft>
                <a:spcPts val="0"/>
              </a:spcAft>
              <a:defRPr/>
            </a:pPr>
            <a:r>
              <a:rPr lang="en-US" altLang="ja-JP" sz="4000" dirty="0">
                <a:ln w="3175">
                  <a:solidFill>
                    <a:sysClr val="window" lastClr="FFFFFF">
                      <a:alpha val="65000"/>
                    </a:sysClr>
                  </a:solidFill>
                </a:ln>
                <a:solidFill>
                  <a:prstClr val="black"/>
                </a:solidFill>
                <a:latin typeface="Book Antiqua"/>
                <a:ea typeface="HGS明朝E" panose="02020800000000000000" pitchFamily="18" charset="-128"/>
              </a:rPr>
              <a:t>1</a:t>
            </a:r>
            <a:r>
              <a:rPr lang="ja-JP" altLang="en-US" sz="4000" dirty="0">
                <a:ln w="3175">
                  <a:solidFill>
                    <a:sysClr val="window" lastClr="FFFFFF">
                      <a:alpha val="65000"/>
                    </a:sysClr>
                  </a:solidFill>
                </a:ln>
                <a:solidFill>
                  <a:prstClr val="black"/>
                </a:solidFill>
                <a:latin typeface="Book Antiqua"/>
                <a:ea typeface="HGS明朝E" panose="02020800000000000000" pitchFamily="18" charset="-128"/>
              </a:rPr>
              <a:t>　</a:t>
            </a:r>
            <a:r>
              <a:rPr lang="ja-JP" altLang="en-US" sz="2600" dirty="0">
                <a:ln w="3175">
                  <a:solidFill>
                    <a:sysClr val="window" lastClr="FFFFFF">
                      <a:alpha val="65000"/>
                    </a:sysClr>
                  </a:solidFill>
                </a:ln>
                <a:solidFill>
                  <a:prstClr val="black"/>
                </a:solidFill>
                <a:latin typeface="Book Antiqua"/>
                <a:ea typeface="HGS明朝E" panose="02020800000000000000" pitchFamily="18" charset="-128"/>
              </a:rPr>
              <a:t>行政書士試験受験者の推移</a:t>
            </a:r>
            <a:endParaRPr lang="en-US" altLang="ja-JP" sz="2600" dirty="0">
              <a:ln w="3175">
                <a:solidFill>
                  <a:sysClr val="window" lastClr="FFFFFF">
                    <a:alpha val="65000"/>
                  </a:sysClr>
                </a:solidFill>
              </a:ln>
              <a:solidFill>
                <a:prstClr val="black"/>
              </a:solidFill>
              <a:latin typeface="Book Antiqua"/>
              <a:ea typeface="HGS明朝E" panose="02020800000000000000" pitchFamily="18" charset="-128"/>
            </a:endParaRPr>
          </a:p>
        </p:txBody>
      </p:sp>
      <p:graphicFrame>
        <p:nvGraphicFramePr>
          <p:cNvPr id="5" name="オブジェクト 4">
            <a:extLst>
              <a:ext uri="{FF2B5EF4-FFF2-40B4-BE49-F238E27FC236}">
                <a16:creationId xmlns:a16="http://schemas.microsoft.com/office/drawing/2014/main" id="{EE22E78C-2E31-4EDB-8D6B-2B6D162E65E2}"/>
              </a:ext>
            </a:extLst>
          </p:cNvPr>
          <p:cNvGraphicFramePr>
            <a:graphicFrameLocks noChangeAspect="1"/>
          </p:cNvGraphicFramePr>
          <p:nvPr>
            <p:extLst>
              <p:ext uri="{D42A27DB-BD31-4B8C-83A1-F6EECF244321}">
                <p14:modId xmlns:p14="http://schemas.microsoft.com/office/powerpoint/2010/main" val="1178052882"/>
              </p:ext>
            </p:extLst>
          </p:nvPr>
        </p:nvGraphicFramePr>
        <p:xfrm>
          <a:off x="470098" y="1368083"/>
          <a:ext cx="8134350" cy="5029200"/>
        </p:xfrm>
        <a:graphic>
          <a:graphicData uri="http://schemas.openxmlformats.org/presentationml/2006/ole">
            <mc:AlternateContent xmlns:mc="http://schemas.openxmlformats.org/markup-compatibility/2006">
              <mc:Choice xmlns:v="urn:schemas-microsoft-com:vml" Requires="v">
                <p:oleObj name="Worksheet" r:id="rId2" imgW="8020002" imgH="5029311" progId="Excel.Sheet.12">
                  <p:embed/>
                </p:oleObj>
              </mc:Choice>
              <mc:Fallback>
                <p:oleObj name="Worksheet" r:id="rId2" imgW="8020002" imgH="5029311" progId="Excel.Sheet.12">
                  <p:embed/>
                  <p:pic>
                    <p:nvPicPr>
                      <p:cNvPr id="8" name="オブジェクト 7">
                        <a:extLst>
                          <a:ext uri="{FF2B5EF4-FFF2-40B4-BE49-F238E27FC236}">
                            <a16:creationId xmlns:a16="http://schemas.microsoft.com/office/drawing/2014/main" id="{D794AA33-D4A2-43B2-A039-655F5F8E0BE1}"/>
                          </a:ext>
                        </a:extLst>
                      </p:cNvPr>
                      <p:cNvPicPr/>
                      <p:nvPr/>
                    </p:nvPicPr>
                    <p:blipFill>
                      <a:blip r:embed="rId3"/>
                      <a:stretch>
                        <a:fillRect/>
                      </a:stretch>
                    </p:blipFill>
                    <p:spPr>
                      <a:xfrm>
                        <a:off x="470098" y="1368083"/>
                        <a:ext cx="8134350" cy="5029200"/>
                      </a:xfrm>
                      <a:prstGeom prst="rect">
                        <a:avLst/>
                      </a:prstGeom>
                    </p:spPr>
                  </p:pic>
                </p:oleObj>
              </mc:Fallback>
            </mc:AlternateContent>
          </a:graphicData>
        </a:graphic>
      </p:graphicFrame>
      <p:sp>
        <p:nvSpPr>
          <p:cNvPr id="6" name="テキスト ボックス 5">
            <a:extLst>
              <a:ext uri="{FF2B5EF4-FFF2-40B4-BE49-F238E27FC236}">
                <a16:creationId xmlns:a16="http://schemas.microsoft.com/office/drawing/2014/main" id="{889A32DC-90E9-43C5-889F-7046F69DFC1E}"/>
              </a:ext>
            </a:extLst>
          </p:cNvPr>
          <p:cNvSpPr txBox="1"/>
          <p:nvPr/>
        </p:nvSpPr>
        <p:spPr>
          <a:xfrm>
            <a:off x="4067944" y="2348880"/>
            <a:ext cx="2016224" cy="369332"/>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AA9AD15F-6837-4FE1-8C78-BA3DBE411DC4}"/>
              </a:ext>
            </a:extLst>
          </p:cNvPr>
          <p:cNvSpPr txBox="1"/>
          <p:nvPr/>
        </p:nvSpPr>
        <p:spPr>
          <a:xfrm>
            <a:off x="4427984" y="2348880"/>
            <a:ext cx="184731" cy="369332"/>
          </a:xfrm>
          <a:prstGeom prst="rect">
            <a:avLst/>
          </a:prstGeom>
          <a:noFill/>
        </p:spPr>
        <p:txBody>
          <a:bodyPr wrap="none" rtlCol="0">
            <a:spAutoFit/>
          </a:bodyPr>
          <a:lstStyle/>
          <a:p>
            <a:endParaRPr kumimoji="1" lang="ja-JP" altLang="en-US"/>
          </a:p>
        </p:txBody>
      </p:sp>
      <p:sp>
        <p:nvSpPr>
          <p:cNvPr id="8" name="テキスト ボックス 7">
            <a:extLst>
              <a:ext uri="{FF2B5EF4-FFF2-40B4-BE49-F238E27FC236}">
                <a16:creationId xmlns:a16="http://schemas.microsoft.com/office/drawing/2014/main" id="{88BD103B-5F1E-4A4E-900B-15D3B7B35615}"/>
              </a:ext>
            </a:extLst>
          </p:cNvPr>
          <p:cNvSpPr txBox="1"/>
          <p:nvPr/>
        </p:nvSpPr>
        <p:spPr>
          <a:xfrm>
            <a:off x="4283968" y="2348880"/>
            <a:ext cx="184731" cy="369332"/>
          </a:xfrm>
          <a:prstGeom prst="rect">
            <a:avLst/>
          </a:prstGeom>
          <a:noFill/>
        </p:spPr>
        <p:txBody>
          <a:bodyPr wrap="none" rtlCol="0">
            <a:spAutoFit/>
          </a:bodyPr>
          <a:lstStyle/>
          <a:p>
            <a:endParaRPr kumimoji="1" lang="ja-JP" altLang="en-US"/>
          </a:p>
        </p:txBody>
      </p:sp>
      <p:sp>
        <p:nvSpPr>
          <p:cNvPr id="9" name="テキスト ボックス 8">
            <a:extLst>
              <a:ext uri="{FF2B5EF4-FFF2-40B4-BE49-F238E27FC236}">
                <a16:creationId xmlns:a16="http://schemas.microsoft.com/office/drawing/2014/main" id="{DECF57B9-7AB8-473D-A013-B5FA99436A04}"/>
              </a:ext>
            </a:extLst>
          </p:cNvPr>
          <p:cNvSpPr txBox="1"/>
          <p:nvPr/>
        </p:nvSpPr>
        <p:spPr>
          <a:xfrm>
            <a:off x="5220072" y="2348880"/>
            <a:ext cx="184731" cy="369332"/>
          </a:xfrm>
          <a:prstGeom prst="rect">
            <a:avLst/>
          </a:prstGeom>
          <a:noFill/>
        </p:spPr>
        <p:txBody>
          <a:bodyPr wrap="none" rtlCol="0">
            <a:spAutoFit/>
          </a:bodyPr>
          <a:lstStyle/>
          <a:p>
            <a:endParaRPr kumimoji="1" lang="ja-JP" altLang="en-US"/>
          </a:p>
        </p:txBody>
      </p:sp>
      <p:sp>
        <p:nvSpPr>
          <p:cNvPr id="10" name="テキスト ボックス 9">
            <a:extLst>
              <a:ext uri="{FF2B5EF4-FFF2-40B4-BE49-F238E27FC236}">
                <a16:creationId xmlns:a16="http://schemas.microsoft.com/office/drawing/2014/main" id="{DD37DE3E-0904-4EA5-8498-0D07D2909898}"/>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1" name="テキスト ボックス 10">
            <a:extLst>
              <a:ext uri="{FF2B5EF4-FFF2-40B4-BE49-F238E27FC236}">
                <a16:creationId xmlns:a16="http://schemas.microsoft.com/office/drawing/2014/main" id="{0BA5CFCE-6418-4CC3-A858-BB6CF96E8A9A}"/>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2" name="テキスト ボックス 11">
            <a:extLst>
              <a:ext uri="{FF2B5EF4-FFF2-40B4-BE49-F238E27FC236}">
                <a16:creationId xmlns:a16="http://schemas.microsoft.com/office/drawing/2014/main" id="{9772E907-2006-485B-840F-6CD9987A023E}"/>
              </a:ext>
            </a:extLst>
          </p:cNvPr>
          <p:cNvSpPr txBox="1"/>
          <p:nvPr/>
        </p:nvSpPr>
        <p:spPr>
          <a:xfrm>
            <a:off x="4011254" y="2071881"/>
            <a:ext cx="2016224" cy="646331"/>
          </a:xfrm>
          <a:prstGeom prst="rect">
            <a:avLst/>
          </a:prstGeom>
          <a:noFill/>
        </p:spPr>
        <p:txBody>
          <a:bodyPr wrap="square" rtlCol="0">
            <a:spAutoFit/>
          </a:bodyPr>
          <a:lstStyle/>
          <a:p>
            <a:r>
              <a:rPr kumimoji="1" lang="ja-JP" altLang="en-US" dirty="0"/>
              <a:t>「法律はあなたを許しませんよ」</a:t>
            </a:r>
          </a:p>
        </p:txBody>
      </p:sp>
      <p:sp>
        <p:nvSpPr>
          <p:cNvPr id="13" name="テキスト ボックス 12">
            <a:extLst>
              <a:ext uri="{FF2B5EF4-FFF2-40B4-BE49-F238E27FC236}">
                <a16:creationId xmlns:a16="http://schemas.microsoft.com/office/drawing/2014/main" id="{FFC7F494-4BD1-4472-A54D-1756805EA967}"/>
              </a:ext>
            </a:extLst>
          </p:cNvPr>
          <p:cNvSpPr txBox="1"/>
          <p:nvPr/>
        </p:nvSpPr>
        <p:spPr>
          <a:xfrm>
            <a:off x="6271044" y="2044953"/>
            <a:ext cx="2016224" cy="923330"/>
          </a:xfrm>
          <a:prstGeom prst="rect">
            <a:avLst/>
          </a:prstGeom>
          <a:noFill/>
        </p:spPr>
        <p:txBody>
          <a:bodyPr wrap="square" rtlCol="0">
            <a:spAutoFit/>
          </a:bodyPr>
          <a:lstStyle/>
          <a:p>
            <a:r>
              <a:rPr kumimoji="1" lang="ja-JP" altLang="en-US" dirty="0"/>
              <a:t>「国民の権利利益の実現に資すること」（令和１年）</a:t>
            </a:r>
          </a:p>
        </p:txBody>
      </p:sp>
    </p:spTree>
    <p:extLst>
      <p:ext uri="{BB962C8B-B14F-4D97-AF65-F5344CB8AC3E}">
        <p14:creationId xmlns:p14="http://schemas.microsoft.com/office/powerpoint/2010/main" val="301361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12">
                                            <p:txEl>
                                              <p:pRg st="0" end="0"/>
                                            </p:txEl>
                                          </p:spTgt>
                                        </p:tgtEl>
                                        <p:attrNameLst>
                                          <p:attrName>ppt_w</p:attrName>
                                        </p:attrNameLst>
                                      </p:cBhvr>
                                      <p:tavLst>
                                        <p:tav tm="0">
                                          <p:val>
                                            <p:strVal val="ppt_w"/>
                                          </p:val>
                                        </p:tav>
                                        <p:tav tm="100000">
                                          <p:val>
                                            <p:fltVal val="0"/>
                                          </p:val>
                                        </p:tav>
                                      </p:tavLst>
                                    </p:anim>
                                    <p:anim calcmode="lin" valueType="num">
                                      <p:cBhvr>
                                        <p:cTn id="7" dur="1000"/>
                                        <p:tgtEl>
                                          <p:spTgt spid="12">
                                            <p:txEl>
                                              <p:pRg st="0" end="0"/>
                                            </p:txEl>
                                          </p:spTgt>
                                        </p:tgtEl>
                                        <p:attrNameLst>
                                          <p:attrName>ppt_h</p:attrName>
                                        </p:attrNameLst>
                                      </p:cBhvr>
                                      <p:tavLst>
                                        <p:tav tm="0">
                                          <p:val>
                                            <p:strVal val="ppt_h"/>
                                          </p:val>
                                        </p:tav>
                                        <p:tav tm="100000">
                                          <p:val>
                                            <p:fltVal val="0"/>
                                          </p:val>
                                        </p:tav>
                                      </p:tavLst>
                                    </p:anim>
                                    <p:anim calcmode="lin" valueType="num">
                                      <p:cBhvr>
                                        <p:cTn id="8" dur="1000"/>
                                        <p:tgtEl>
                                          <p:spTgt spid="12">
                                            <p:txEl>
                                              <p:pRg st="0" end="0"/>
                                            </p:txEl>
                                          </p:spTgt>
                                        </p:tgtEl>
                                        <p:attrNameLst>
                                          <p:attrName>style.rotation</p:attrName>
                                        </p:attrNameLst>
                                      </p:cBhvr>
                                      <p:tavLst>
                                        <p:tav tm="0">
                                          <p:val>
                                            <p:fltVal val="0"/>
                                          </p:val>
                                        </p:tav>
                                        <p:tav tm="100000">
                                          <p:val>
                                            <p:fltVal val="90"/>
                                          </p:val>
                                        </p:tav>
                                      </p:tavLst>
                                    </p:anim>
                                    <p:animEffect transition="out" filter="fade">
                                      <p:cBhvr>
                                        <p:cTn id="9" dur="1000"/>
                                        <p:tgtEl>
                                          <p:spTgt spid="12">
                                            <p:txEl>
                                              <p:pRg st="0" end="0"/>
                                            </p:txEl>
                                          </p:spTgt>
                                        </p:tgtEl>
                                      </p:cBhvr>
                                    </p:animEffect>
                                    <p:set>
                                      <p:cBhvr>
                                        <p:cTn id="10" dur="1" fill="hold">
                                          <p:stCondLst>
                                            <p:cond delay="999"/>
                                          </p:stCondLst>
                                        </p:cTn>
                                        <p:tgtEl>
                                          <p:spTgt spid="12">
                                            <p:txEl>
                                              <p:pRg st="0" end="0"/>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2000"/>
                                        <p:tgtEl>
                                          <p:spTgt spid="13">
                                            <p:txEl>
                                              <p:pRg st="0" end="0"/>
                                            </p:txEl>
                                          </p:spTgt>
                                        </p:tgtEl>
                                      </p:cBhvr>
                                    </p:animEffect>
                                    <p:anim calcmode="lin" valueType="num">
                                      <p:cBhvr>
                                        <p:cTn id="16" dur="2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7" dur="2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3F9BDFC3-F9B5-424D-A079-9450D96AE188}"/>
              </a:ext>
            </a:extLst>
          </p:cNvPr>
          <p:cNvSpPr>
            <a:spLocks noGrp="1"/>
          </p:cNvSpPr>
          <p:nvPr>
            <p:ph type="title"/>
          </p:nvPr>
        </p:nvSpPr>
        <p:spPr>
          <a:xfrm>
            <a:off x="467544" y="124949"/>
            <a:ext cx="8136904" cy="844203"/>
          </a:xfrm>
        </p:spPr>
        <p:txBody>
          <a:bodyPr/>
          <a:lstStyle/>
          <a:p>
            <a:r>
              <a:rPr lang="en-US" altLang="ja-JP" sz="4000" dirty="0"/>
              <a:t>2</a:t>
            </a:r>
            <a:r>
              <a:rPr lang="ja-JP" altLang="en-US" sz="4000" dirty="0"/>
              <a:t>　</a:t>
            </a:r>
            <a:r>
              <a:rPr kumimoji="1" lang="ja-JP" altLang="en-US" sz="4000" dirty="0"/>
              <a:t>行政書士処分事例</a:t>
            </a:r>
            <a:r>
              <a:rPr kumimoji="1" lang="ja-JP" altLang="en-US" sz="2600" dirty="0"/>
              <a:t>（知事・会長）</a:t>
            </a:r>
          </a:p>
        </p:txBody>
      </p:sp>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39773" y="1185692"/>
            <a:ext cx="8657599" cy="5293549"/>
          </a:xfrm>
        </p:spPr>
        <p:txBody>
          <a:bodyPr>
            <a:normAutofit/>
          </a:bodyPr>
          <a:lstStyle/>
          <a:p>
            <a:r>
              <a:rPr kumimoji="1" lang="ja-JP" altLang="en-US" sz="2800" dirty="0"/>
              <a:t>（１）事務所経営</a:t>
            </a:r>
            <a:endParaRPr kumimoji="1" lang="en-US" altLang="ja-JP" sz="2800" dirty="0"/>
          </a:p>
          <a:p>
            <a:endParaRPr kumimoji="1" lang="ja-JP" altLang="en-US" sz="36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a:defRPr/>
            </a:pPr>
            <a:fld id="{E45BA4EA-5EFA-460C-8880-04B9C92D5A26}" type="slidenum">
              <a:rPr lang="ja-JP" altLang="en-US" smtClean="0"/>
              <a:pPr>
                <a:defRPr/>
              </a:pPr>
              <a:t>6</a:t>
            </a:fld>
            <a:endParaRPr lang="ja-JP" altLang="en-US" dirty="0"/>
          </a:p>
        </p:txBody>
      </p:sp>
      <p:sp>
        <p:nvSpPr>
          <p:cNvPr id="15" name="テキスト ボックス 14">
            <a:extLst>
              <a:ext uri="{FF2B5EF4-FFF2-40B4-BE49-F238E27FC236}">
                <a16:creationId xmlns:a16="http://schemas.microsoft.com/office/drawing/2014/main" id="{14126768-1D48-4446-9C05-793C5EA1D6A6}"/>
              </a:ext>
            </a:extLst>
          </p:cNvPr>
          <p:cNvSpPr txBox="1"/>
          <p:nvPr/>
        </p:nvSpPr>
        <p:spPr>
          <a:xfrm>
            <a:off x="6942507" y="5700766"/>
            <a:ext cx="786894" cy="618757"/>
          </a:xfrm>
          <a:prstGeom prst="rect">
            <a:avLst/>
          </a:prstGeom>
          <a:noFill/>
        </p:spPr>
        <p:txBody>
          <a:bodyPr wrap="square" rtlCol="0">
            <a:spAutoFit/>
          </a:bodyPr>
          <a:lstStyle/>
          <a:p>
            <a:endParaRPr kumimoji="1" lang="ja-JP" altLang="en-US" dirty="0"/>
          </a:p>
        </p:txBody>
      </p:sp>
      <p:sp>
        <p:nvSpPr>
          <p:cNvPr id="16" name="テキスト ボックス 15">
            <a:extLst>
              <a:ext uri="{FF2B5EF4-FFF2-40B4-BE49-F238E27FC236}">
                <a16:creationId xmlns:a16="http://schemas.microsoft.com/office/drawing/2014/main" id="{8C091AB8-777A-4393-B274-B17C1378555E}"/>
              </a:ext>
            </a:extLst>
          </p:cNvPr>
          <p:cNvSpPr txBox="1"/>
          <p:nvPr/>
        </p:nvSpPr>
        <p:spPr>
          <a:xfrm>
            <a:off x="5779600" y="4907866"/>
            <a:ext cx="1107996" cy="646331"/>
          </a:xfrm>
          <a:prstGeom prst="rect">
            <a:avLst/>
          </a:prstGeom>
          <a:noFill/>
        </p:spPr>
        <p:txBody>
          <a:bodyPr wrap="square" rtlCol="0">
            <a:spAutoFit/>
          </a:bodyPr>
          <a:lstStyle/>
          <a:p>
            <a:endParaRPr kumimoji="1" lang="ja-JP" altLang="en-US" sz="3600" dirty="0">
              <a:solidFill>
                <a:schemeClr val="bg1"/>
              </a:solidFill>
              <a:latin typeface="+mn-lt"/>
            </a:endParaRPr>
          </a:p>
        </p:txBody>
      </p:sp>
      <p:graphicFrame>
        <p:nvGraphicFramePr>
          <p:cNvPr id="22" name="表 22">
            <a:extLst>
              <a:ext uri="{FF2B5EF4-FFF2-40B4-BE49-F238E27FC236}">
                <a16:creationId xmlns:a16="http://schemas.microsoft.com/office/drawing/2014/main" id="{F857FAA7-1F50-4251-9027-2CAEB86AD8BB}"/>
              </a:ext>
            </a:extLst>
          </p:cNvPr>
          <p:cNvGraphicFramePr>
            <a:graphicFrameLocks noGrp="1"/>
          </p:cNvGraphicFramePr>
          <p:nvPr>
            <p:extLst>
              <p:ext uri="{D42A27DB-BD31-4B8C-83A1-F6EECF244321}">
                <p14:modId xmlns:p14="http://schemas.microsoft.com/office/powerpoint/2010/main" val="4035478572"/>
              </p:ext>
            </p:extLst>
          </p:nvPr>
        </p:nvGraphicFramePr>
        <p:xfrm>
          <a:off x="207196" y="1943682"/>
          <a:ext cx="8657599" cy="4472492"/>
        </p:xfrm>
        <a:graphic>
          <a:graphicData uri="http://schemas.openxmlformats.org/drawingml/2006/table">
            <a:tbl>
              <a:tblPr firstRow="1" bandRow="1">
                <a:tableStyleId>{5C22544A-7EE6-4342-B048-85BDC9FD1C3A}</a:tableStyleId>
              </a:tblPr>
              <a:tblGrid>
                <a:gridCol w="3536711">
                  <a:extLst>
                    <a:ext uri="{9D8B030D-6E8A-4147-A177-3AD203B41FA5}">
                      <a16:colId xmlns:a16="http://schemas.microsoft.com/office/drawing/2014/main" val="4054244477"/>
                    </a:ext>
                  </a:extLst>
                </a:gridCol>
                <a:gridCol w="1224136">
                  <a:extLst>
                    <a:ext uri="{9D8B030D-6E8A-4147-A177-3AD203B41FA5}">
                      <a16:colId xmlns:a16="http://schemas.microsoft.com/office/drawing/2014/main" val="2791622407"/>
                    </a:ext>
                  </a:extLst>
                </a:gridCol>
                <a:gridCol w="1332149">
                  <a:extLst>
                    <a:ext uri="{9D8B030D-6E8A-4147-A177-3AD203B41FA5}">
                      <a16:colId xmlns:a16="http://schemas.microsoft.com/office/drawing/2014/main" val="1834888796"/>
                    </a:ext>
                  </a:extLst>
                </a:gridCol>
                <a:gridCol w="2564603">
                  <a:extLst>
                    <a:ext uri="{9D8B030D-6E8A-4147-A177-3AD203B41FA5}">
                      <a16:colId xmlns:a16="http://schemas.microsoft.com/office/drawing/2014/main" val="1000182306"/>
                    </a:ext>
                  </a:extLst>
                </a:gridCol>
              </a:tblGrid>
              <a:tr h="554230">
                <a:tc>
                  <a:txBody>
                    <a:bodyPr/>
                    <a:lstStyle/>
                    <a:p>
                      <a:r>
                        <a:rPr kumimoji="1" lang="ja-JP" altLang="en-US" sz="2400" b="0" dirty="0">
                          <a:solidFill>
                            <a:schemeClr val="tx1"/>
                          </a:solidFill>
                        </a:rPr>
                        <a:t>①内部規律違反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spc="-300" dirty="0">
                          <a:solidFill>
                            <a:schemeClr val="tx1"/>
                          </a:solidFill>
                        </a:rPr>
                        <a:t>Ｈ１８～Ｈ２２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spc="-300" dirty="0">
                          <a:solidFill>
                            <a:schemeClr val="tx1"/>
                          </a:solidFill>
                        </a:rPr>
                        <a:t>Ｈ２３～Ｈ２７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300" dirty="0">
                          <a:solidFill>
                            <a:schemeClr val="tx1"/>
                          </a:solidFill>
                        </a:rPr>
                        <a:t>Ｈ２８～Ｈ３１</a:t>
                      </a:r>
                      <a:endParaRPr kumimoji="1" lang="ja-JP" altLang="en-US" sz="1400" b="0" i="0" u="none" strike="noStrike" kern="1200" cap="none" spc="-300" normalizeH="0" baseline="0" noProof="0" dirty="0">
                        <a:ln>
                          <a:noFill/>
                        </a:ln>
                        <a:solidFill>
                          <a:prstClr val="black"/>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570833"/>
                  </a:ext>
                </a:extLst>
              </a:tr>
              <a:tr h="554230">
                <a:tc>
                  <a:txBody>
                    <a:bodyPr/>
                    <a:lstStyle/>
                    <a:p>
                      <a:pPr algn="ctr"/>
                      <a:r>
                        <a:rPr kumimoji="1" lang="ja-JP" altLang="en-US" sz="2000" dirty="0">
                          <a:solidFill>
                            <a:schemeClr val="tx1"/>
                          </a:solidFill>
                        </a:rPr>
                        <a:t>会　費　滞　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４５（件）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　３（件）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１１（件）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0632420"/>
                  </a:ext>
                </a:extLst>
              </a:tr>
              <a:tr h="592882">
                <a:tc>
                  <a:txBody>
                    <a:bodyPr/>
                    <a:lstStyle/>
                    <a:p>
                      <a:pPr algn="ctr"/>
                      <a:r>
                        <a:rPr kumimoji="1" lang="ja-JP" altLang="en-US" sz="2000" dirty="0">
                          <a:solidFill>
                            <a:schemeClr val="tx1"/>
                          </a:solidFill>
                        </a:rPr>
                        <a:t>２ ヶ 所 事 務 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818070"/>
                  </a:ext>
                </a:extLst>
              </a:tr>
              <a:tr h="554230">
                <a:tc>
                  <a:txBody>
                    <a:bodyPr/>
                    <a:lstStyle/>
                    <a:p>
                      <a:pPr algn="ctr"/>
                      <a:r>
                        <a:rPr kumimoji="1" lang="ja-JP" altLang="en-US" sz="2000" dirty="0">
                          <a:solidFill>
                            <a:schemeClr val="tx1"/>
                          </a:solidFill>
                        </a:rPr>
                        <a:t>名義貸（補助者含む）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27042"/>
                  </a:ext>
                </a:extLst>
              </a:tr>
              <a:tr h="554230">
                <a:tc>
                  <a:txBody>
                    <a:bodyPr/>
                    <a:lstStyle/>
                    <a:p>
                      <a:r>
                        <a:rPr kumimoji="1" lang="ja-JP" altLang="en-US" sz="2000" dirty="0">
                          <a:solidFill>
                            <a:schemeClr val="tx1"/>
                          </a:solidFill>
                        </a:rPr>
                        <a:t>事件簿・請求書・変更登録等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１２</a:t>
                      </a:r>
                      <a:endParaRPr kumimoji="1" lang="en-US" altLang="ja-JP"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8907732"/>
                  </a:ext>
                </a:extLst>
              </a:tr>
              <a:tr h="554230">
                <a:tc>
                  <a:txBody>
                    <a:bodyPr/>
                    <a:lstStyle/>
                    <a:p>
                      <a:pPr algn="ctr"/>
                      <a:r>
                        <a:rPr kumimoji="1" lang="ja-JP" altLang="en-US" sz="2000" dirty="0">
                          <a:solidFill>
                            <a:schemeClr val="tx1"/>
                          </a:solidFill>
                        </a:rPr>
                        <a:t>ホームページ・看板等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7161341"/>
                  </a:ext>
                </a:extLst>
              </a:tr>
              <a:tr h="554230">
                <a:tc>
                  <a:txBody>
                    <a:bodyPr/>
                    <a:lstStyle/>
                    <a:p>
                      <a:pPr algn="ctr"/>
                      <a:r>
                        <a:rPr kumimoji="1" lang="ja-JP" altLang="en-US" sz="2000" dirty="0">
                          <a:solidFill>
                            <a:schemeClr val="tx1"/>
                          </a:solidFill>
                        </a:rPr>
                        <a:t>法人社員常駐義務違反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4345551"/>
                  </a:ext>
                </a:extLst>
              </a:tr>
              <a:tr h="554230">
                <a:tc>
                  <a:txBody>
                    <a:bodyPr/>
                    <a:lstStyle/>
                    <a:p>
                      <a:pPr algn="ctr"/>
                      <a:r>
                        <a:rPr kumimoji="1" lang="ja-JP" altLang="en-US" sz="2000" dirty="0">
                          <a:solidFill>
                            <a:schemeClr val="tx1"/>
                          </a:solidFill>
                        </a:rPr>
                        <a:t>職務上請求書不正使用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１５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9433592"/>
                  </a:ext>
                </a:extLst>
              </a:tr>
            </a:tbl>
          </a:graphicData>
        </a:graphic>
      </p:graphicFrame>
      <p:sp>
        <p:nvSpPr>
          <p:cNvPr id="2" name="テキスト ボックス 1">
            <a:extLst>
              <a:ext uri="{FF2B5EF4-FFF2-40B4-BE49-F238E27FC236}">
                <a16:creationId xmlns:a16="http://schemas.microsoft.com/office/drawing/2014/main" id="{FCB58B59-7A7D-4520-905E-52E69DC496BE}"/>
              </a:ext>
            </a:extLst>
          </p:cNvPr>
          <p:cNvSpPr txBox="1"/>
          <p:nvPr/>
        </p:nvSpPr>
        <p:spPr>
          <a:xfrm>
            <a:off x="4368573" y="1260523"/>
            <a:ext cx="2822054" cy="646331"/>
          </a:xfrm>
          <a:prstGeom prst="rect">
            <a:avLst/>
          </a:prstGeom>
          <a:noFill/>
        </p:spPr>
        <p:txBody>
          <a:bodyPr wrap="square" rtlCol="0">
            <a:spAutoFit/>
          </a:bodyPr>
          <a:lstStyle/>
          <a:p>
            <a:r>
              <a:rPr kumimoji="1" lang="ja-JP" altLang="en-US" dirty="0"/>
              <a:t>一人法人が設立できる（令和</a:t>
            </a:r>
            <a:r>
              <a:rPr kumimoji="1" lang="en-US" altLang="ja-JP" dirty="0"/>
              <a:t>1</a:t>
            </a:r>
            <a:r>
              <a:rPr kumimoji="1" lang="ja-JP" altLang="en-US" dirty="0"/>
              <a:t>年の改正）</a:t>
            </a:r>
          </a:p>
        </p:txBody>
      </p:sp>
      <p:cxnSp>
        <p:nvCxnSpPr>
          <p:cNvPr id="17" name="直線コネクタ 16">
            <a:extLst>
              <a:ext uri="{FF2B5EF4-FFF2-40B4-BE49-F238E27FC236}">
                <a16:creationId xmlns:a16="http://schemas.microsoft.com/office/drawing/2014/main" id="{5ACD6D8D-51CB-4EEA-A64A-71B319C244F1}"/>
              </a:ext>
            </a:extLst>
          </p:cNvPr>
          <p:cNvCxnSpPr>
            <a:cxnSpLocks/>
          </p:cNvCxnSpPr>
          <p:nvPr/>
        </p:nvCxnSpPr>
        <p:spPr>
          <a:xfrm>
            <a:off x="7506042" y="1943682"/>
            <a:ext cx="0" cy="44724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8DEE1338-6773-4A46-8CB7-734B004D1279}"/>
              </a:ext>
            </a:extLst>
          </p:cNvPr>
          <p:cNvSpPr/>
          <p:nvPr/>
        </p:nvSpPr>
        <p:spPr>
          <a:xfrm>
            <a:off x="7553560" y="2060848"/>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mn-ea"/>
              </a:rPr>
              <a:t>R</a:t>
            </a:r>
            <a:r>
              <a:rPr kumimoji="1" lang="ja-JP" altLang="en-US" sz="1600" dirty="0">
                <a:solidFill>
                  <a:schemeClr val="tx1"/>
                </a:solidFill>
                <a:latin typeface="+mn-ea"/>
              </a:rPr>
              <a:t>２～Ｒ３</a:t>
            </a:r>
            <a:endParaRPr kumimoji="1" lang="en-US" altLang="ja-JP" sz="1600" dirty="0">
              <a:solidFill>
                <a:schemeClr val="tx1"/>
              </a:solidFill>
              <a:latin typeface="+mn-ea"/>
            </a:endParaRPr>
          </a:p>
        </p:txBody>
      </p:sp>
      <p:sp>
        <p:nvSpPr>
          <p:cNvPr id="23" name="正方形/長方形 22">
            <a:extLst>
              <a:ext uri="{FF2B5EF4-FFF2-40B4-BE49-F238E27FC236}">
                <a16:creationId xmlns:a16="http://schemas.microsoft.com/office/drawing/2014/main" id="{55BB232C-7D92-4370-95CD-980A3EB999EA}"/>
              </a:ext>
            </a:extLst>
          </p:cNvPr>
          <p:cNvSpPr/>
          <p:nvPr/>
        </p:nvSpPr>
        <p:spPr>
          <a:xfrm>
            <a:off x="7581527" y="2599599"/>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８</a:t>
            </a:r>
            <a:endParaRPr kumimoji="1" lang="en-US" altLang="ja-JP" sz="1600" dirty="0">
              <a:solidFill>
                <a:schemeClr val="tx1"/>
              </a:solidFill>
              <a:latin typeface="+mn-ea"/>
            </a:endParaRPr>
          </a:p>
        </p:txBody>
      </p:sp>
      <p:sp>
        <p:nvSpPr>
          <p:cNvPr id="24" name="正方形/長方形 23">
            <a:extLst>
              <a:ext uri="{FF2B5EF4-FFF2-40B4-BE49-F238E27FC236}">
                <a16:creationId xmlns:a16="http://schemas.microsoft.com/office/drawing/2014/main" id="{564FB1B5-F0F5-4F74-B839-F4E948A5294F}"/>
              </a:ext>
            </a:extLst>
          </p:cNvPr>
          <p:cNvSpPr/>
          <p:nvPr/>
        </p:nvSpPr>
        <p:spPr>
          <a:xfrm>
            <a:off x="7566658" y="3181264"/>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25" name="正方形/長方形 24">
            <a:extLst>
              <a:ext uri="{FF2B5EF4-FFF2-40B4-BE49-F238E27FC236}">
                <a16:creationId xmlns:a16="http://schemas.microsoft.com/office/drawing/2014/main" id="{B260011C-DCB1-4289-955D-A8102C71994D}"/>
              </a:ext>
            </a:extLst>
          </p:cNvPr>
          <p:cNvSpPr/>
          <p:nvPr/>
        </p:nvSpPr>
        <p:spPr>
          <a:xfrm>
            <a:off x="7575767" y="3756264"/>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１</a:t>
            </a:r>
            <a:endParaRPr kumimoji="1" lang="en-US" altLang="ja-JP" sz="1600" dirty="0">
              <a:solidFill>
                <a:schemeClr val="tx1"/>
              </a:solidFill>
              <a:latin typeface="+mn-ea"/>
            </a:endParaRPr>
          </a:p>
        </p:txBody>
      </p:sp>
      <p:pic>
        <p:nvPicPr>
          <p:cNvPr id="30" name="図 29">
            <a:extLst>
              <a:ext uri="{FF2B5EF4-FFF2-40B4-BE49-F238E27FC236}">
                <a16:creationId xmlns:a16="http://schemas.microsoft.com/office/drawing/2014/main" id="{46747C93-0D0A-40C9-AE4B-1A815C677C5C}"/>
              </a:ext>
            </a:extLst>
          </p:cNvPr>
          <p:cNvPicPr>
            <a:picLocks noChangeAspect="1"/>
          </p:cNvPicPr>
          <p:nvPr/>
        </p:nvPicPr>
        <p:blipFill>
          <a:blip r:embed="rId2"/>
          <a:stretch>
            <a:fillRect/>
          </a:stretch>
        </p:blipFill>
        <p:spPr>
          <a:xfrm>
            <a:off x="7689649" y="5966630"/>
            <a:ext cx="981541" cy="432854"/>
          </a:xfrm>
          <a:prstGeom prst="rect">
            <a:avLst/>
          </a:prstGeom>
        </p:spPr>
      </p:pic>
      <p:pic>
        <p:nvPicPr>
          <p:cNvPr id="32" name="図 31">
            <a:extLst>
              <a:ext uri="{FF2B5EF4-FFF2-40B4-BE49-F238E27FC236}">
                <a16:creationId xmlns:a16="http://schemas.microsoft.com/office/drawing/2014/main" id="{81DE25D0-2FD2-416A-9803-B0D52A224FEE}"/>
              </a:ext>
            </a:extLst>
          </p:cNvPr>
          <p:cNvPicPr>
            <a:picLocks noChangeAspect="1"/>
          </p:cNvPicPr>
          <p:nvPr/>
        </p:nvPicPr>
        <p:blipFill>
          <a:blip r:embed="rId3"/>
          <a:stretch>
            <a:fillRect/>
          </a:stretch>
        </p:blipFill>
        <p:spPr>
          <a:xfrm>
            <a:off x="7573443" y="4866835"/>
            <a:ext cx="1243692" cy="432854"/>
          </a:xfrm>
          <a:prstGeom prst="rect">
            <a:avLst/>
          </a:prstGeom>
        </p:spPr>
      </p:pic>
      <p:pic>
        <p:nvPicPr>
          <p:cNvPr id="33" name="図 32">
            <a:extLst>
              <a:ext uri="{FF2B5EF4-FFF2-40B4-BE49-F238E27FC236}">
                <a16:creationId xmlns:a16="http://schemas.microsoft.com/office/drawing/2014/main" id="{A25335F5-766D-42E7-AC3D-C9396D0D6DE2}"/>
              </a:ext>
            </a:extLst>
          </p:cNvPr>
          <p:cNvPicPr>
            <a:picLocks noChangeAspect="1"/>
          </p:cNvPicPr>
          <p:nvPr/>
        </p:nvPicPr>
        <p:blipFill>
          <a:blip r:embed="rId3"/>
          <a:stretch>
            <a:fillRect/>
          </a:stretch>
        </p:blipFill>
        <p:spPr>
          <a:xfrm>
            <a:off x="7573443" y="5406804"/>
            <a:ext cx="1243692" cy="432854"/>
          </a:xfrm>
          <a:prstGeom prst="rect">
            <a:avLst/>
          </a:prstGeom>
        </p:spPr>
      </p:pic>
      <p:pic>
        <p:nvPicPr>
          <p:cNvPr id="20" name="図 19">
            <a:extLst>
              <a:ext uri="{FF2B5EF4-FFF2-40B4-BE49-F238E27FC236}">
                <a16:creationId xmlns:a16="http://schemas.microsoft.com/office/drawing/2014/main" id="{C2DAB95F-6FA5-43C2-B574-1F8EEDD88BC3}"/>
              </a:ext>
            </a:extLst>
          </p:cNvPr>
          <p:cNvPicPr>
            <a:picLocks noChangeAspect="1"/>
          </p:cNvPicPr>
          <p:nvPr/>
        </p:nvPicPr>
        <p:blipFill>
          <a:blip r:embed="rId2"/>
          <a:stretch>
            <a:fillRect/>
          </a:stretch>
        </p:blipFill>
        <p:spPr>
          <a:xfrm>
            <a:off x="7693723" y="4294683"/>
            <a:ext cx="981541" cy="432854"/>
          </a:xfrm>
          <a:prstGeom prst="rect">
            <a:avLst/>
          </a:prstGeom>
        </p:spPr>
      </p:pic>
    </p:spTree>
    <p:extLst>
      <p:ext uri="{BB962C8B-B14F-4D97-AF65-F5344CB8AC3E}">
        <p14:creationId xmlns:p14="http://schemas.microsoft.com/office/powerpoint/2010/main" val="4110857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nodePh="1">
                                  <p:stCondLst>
                                    <p:cond delay="0"/>
                                  </p:stCondLst>
                                  <p:endCondLst>
                                    <p:cond evt="begin" delay="0">
                                      <p:tn val="5"/>
                                    </p:cond>
                                  </p:endCondLst>
                                  <p:childTnLst>
                                    <p:set>
                                      <p:cBhvr>
                                        <p:cTn id="6" dur="1" fill="hold">
                                          <p:stCondLst>
                                            <p:cond delay="0"/>
                                          </p:stCondLst>
                                        </p:cTn>
                                        <p:tgtEl>
                                          <p:spTgt spid="16"/>
                                        </p:tgtEl>
                                        <p:attrNameLst>
                                          <p:attrName>style.visibility</p:attrName>
                                        </p:attrNameLst>
                                      </p:cBhvr>
                                      <p:to>
                                        <p:strVal val="visible"/>
                                      </p:to>
                                    </p:set>
                                    <p:animEffect transition="in" filter="fade">
                                      <p:cBhvr>
                                        <p:cTn id="7" dur="2000"/>
                                        <p:tgtEl>
                                          <p:spTgt spid="16"/>
                                        </p:tgtEl>
                                      </p:cBhvr>
                                    </p:animEffect>
                                    <p:anim calcmode="lin" valueType="num">
                                      <p:cBhvr>
                                        <p:cTn id="8" dur="2000" fill="hold"/>
                                        <p:tgtEl>
                                          <p:spTgt spid="16"/>
                                        </p:tgtEl>
                                        <p:attrNameLst>
                                          <p:attrName>ppt_w</p:attrName>
                                        </p:attrNameLst>
                                      </p:cBhvr>
                                      <p:tavLst>
                                        <p:tav tm="0" fmla="#ppt_w*sin(2.5*pi*$)">
                                          <p:val>
                                            <p:fltVal val="0"/>
                                          </p:val>
                                        </p:tav>
                                        <p:tav tm="100000">
                                          <p:val>
                                            <p:fltVal val="1"/>
                                          </p:val>
                                        </p:tav>
                                      </p:tavLst>
                                    </p:anim>
                                    <p:anim calcmode="lin" valueType="num">
                                      <p:cBhvr>
                                        <p:cTn id="9"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Effect transition="in" filter="wipe(down)">
                                      <p:cBhvr>
                                        <p:cTn id="18" dur="580">
                                          <p:stCondLst>
                                            <p:cond delay="0"/>
                                          </p:stCondLst>
                                        </p:cTn>
                                        <p:tgtEl>
                                          <p:spTgt spid="2">
                                            <p:txEl>
                                              <p:pRg st="0" end="0"/>
                                            </p:txEl>
                                          </p:spTgt>
                                        </p:tgtEl>
                                      </p:cBhvr>
                                    </p:animEffect>
                                    <p:anim calcmode="lin" valueType="num">
                                      <p:cBhvr>
                                        <p:cTn id="19"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24" dur="26">
                                          <p:stCondLst>
                                            <p:cond delay="650"/>
                                          </p:stCondLst>
                                        </p:cTn>
                                        <p:tgtEl>
                                          <p:spTgt spid="2">
                                            <p:txEl>
                                              <p:pRg st="0" end="0"/>
                                            </p:txEl>
                                          </p:spTgt>
                                        </p:tgtEl>
                                      </p:cBhvr>
                                      <p:to x="100000" y="60000"/>
                                    </p:animScale>
                                    <p:animScale>
                                      <p:cBhvr>
                                        <p:cTn id="25" dur="166" decel="50000">
                                          <p:stCondLst>
                                            <p:cond delay="676"/>
                                          </p:stCondLst>
                                        </p:cTn>
                                        <p:tgtEl>
                                          <p:spTgt spid="2">
                                            <p:txEl>
                                              <p:pRg st="0" end="0"/>
                                            </p:txEl>
                                          </p:spTgt>
                                        </p:tgtEl>
                                      </p:cBhvr>
                                      <p:to x="100000" y="100000"/>
                                    </p:animScale>
                                    <p:animScale>
                                      <p:cBhvr>
                                        <p:cTn id="26" dur="26">
                                          <p:stCondLst>
                                            <p:cond delay="1312"/>
                                          </p:stCondLst>
                                        </p:cTn>
                                        <p:tgtEl>
                                          <p:spTgt spid="2">
                                            <p:txEl>
                                              <p:pRg st="0" end="0"/>
                                            </p:txEl>
                                          </p:spTgt>
                                        </p:tgtEl>
                                      </p:cBhvr>
                                      <p:to x="100000" y="80000"/>
                                    </p:animScale>
                                    <p:animScale>
                                      <p:cBhvr>
                                        <p:cTn id="27" dur="166" decel="50000">
                                          <p:stCondLst>
                                            <p:cond delay="1338"/>
                                          </p:stCondLst>
                                        </p:cTn>
                                        <p:tgtEl>
                                          <p:spTgt spid="2">
                                            <p:txEl>
                                              <p:pRg st="0" end="0"/>
                                            </p:txEl>
                                          </p:spTgt>
                                        </p:tgtEl>
                                      </p:cBhvr>
                                      <p:to x="100000" y="100000"/>
                                    </p:animScale>
                                    <p:animScale>
                                      <p:cBhvr>
                                        <p:cTn id="28" dur="26">
                                          <p:stCondLst>
                                            <p:cond delay="1642"/>
                                          </p:stCondLst>
                                        </p:cTn>
                                        <p:tgtEl>
                                          <p:spTgt spid="2">
                                            <p:txEl>
                                              <p:pRg st="0" end="0"/>
                                            </p:txEl>
                                          </p:spTgt>
                                        </p:tgtEl>
                                      </p:cBhvr>
                                      <p:to x="100000" y="90000"/>
                                    </p:animScale>
                                    <p:animScale>
                                      <p:cBhvr>
                                        <p:cTn id="29" dur="166" decel="50000">
                                          <p:stCondLst>
                                            <p:cond delay="1668"/>
                                          </p:stCondLst>
                                        </p:cTn>
                                        <p:tgtEl>
                                          <p:spTgt spid="2">
                                            <p:txEl>
                                              <p:pRg st="0" end="0"/>
                                            </p:txEl>
                                          </p:spTgt>
                                        </p:tgtEl>
                                      </p:cBhvr>
                                      <p:to x="100000" y="100000"/>
                                    </p:animScale>
                                    <p:animScale>
                                      <p:cBhvr>
                                        <p:cTn id="30" dur="26">
                                          <p:stCondLst>
                                            <p:cond delay="1808"/>
                                          </p:stCondLst>
                                        </p:cTn>
                                        <p:tgtEl>
                                          <p:spTgt spid="2">
                                            <p:txEl>
                                              <p:pRg st="0" end="0"/>
                                            </p:txEl>
                                          </p:spTgt>
                                        </p:tgtEl>
                                      </p:cBhvr>
                                      <p:to x="100000" y="95000"/>
                                    </p:animScale>
                                    <p:animScale>
                                      <p:cBhvr>
                                        <p:cTn id="31"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DB82F74-67BA-425E-9BE4-C0C14B9F6E02}"/>
              </a:ext>
            </a:extLst>
          </p:cNvPr>
          <p:cNvSpPr>
            <a:spLocks noGrp="1"/>
          </p:cNvSpPr>
          <p:nvPr>
            <p:ph type="sldNum" sz="quarter" idx="12"/>
          </p:nvPr>
        </p:nvSpPr>
        <p:spPr/>
        <p:txBody>
          <a:bodyPr/>
          <a:lstStyle/>
          <a:p>
            <a:pPr>
              <a:defRPr/>
            </a:pPr>
            <a:fld id="{1BF73EC5-EDF2-4E74-BF6C-6E215FBCE645}" type="slidenum">
              <a:rPr lang="ja-JP" altLang="en-US" smtClean="0"/>
              <a:pPr>
                <a:defRPr/>
              </a:pPr>
              <a:t>7</a:t>
            </a:fld>
            <a:endParaRPr lang="ja-JP" altLang="en-US"/>
          </a:p>
        </p:txBody>
      </p:sp>
      <p:graphicFrame>
        <p:nvGraphicFramePr>
          <p:cNvPr id="5" name="表 5">
            <a:extLst>
              <a:ext uri="{FF2B5EF4-FFF2-40B4-BE49-F238E27FC236}">
                <a16:creationId xmlns:a16="http://schemas.microsoft.com/office/drawing/2014/main" id="{F5930407-C4FC-4D13-A2D6-4908451C70E5}"/>
              </a:ext>
            </a:extLst>
          </p:cNvPr>
          <p:cNvGraphicFramePr>
            <a:graphicFrameLocks noGrp="1"/>
          </p:cNvGraphicFramePr>
          <p:nvPr>
            <p:extLst>
              <p:ext uri="{D42A27DB-BD31-4B8C-83A1-F6EECF244321}">
                <p14:modId xmlns:p14="http://schemas.microsoft.com/office/powerpoint/2010/main" val="2142753441"/>
              </p:ext>
            </p:extLst>
          </p:nvPr>
        </p:nvGraphicFramePr>
        <p:xfrm>
          <a:off x="467544" y="1221729"/>
          <a:ext cx="8352926" cy="4841137"/>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val="1255247193"/>
                    </a:ext>
                  </a:extLst>
                </a:gridCol>
                <a:gridCol w="1512168">
                  <a:extLst>
                    <a:ext uri="{9D8B030D-6E8A-4147-A177-3AD203B41FA5}">
                      <a16:colId xmlns:a16="http://schemas.microsoft.com/office/drawing/2014/main" val="3482247428"/>
                    </a:ext>
                  </a:extLst>
                </a:gridCol>
                <a:gridCol w="1440160">
                  <a:extLst>
                    <a:ext uri="{9D8B030D-6E8A-4147-A177-3AD203B41FA5}">
                      <a16:colId xmlns:a16="http://schemas.microsoft.com/office/drawing/2014/main" val="1996582329"/>
                    </a:ext>
                  </a:extLst>
                </a:gridCol>
                <a:gridCol w="2736302">
                  <a:extLst>
                    <a:ext uri="{9D8B030D-6E8A-4147-A177-3AD203B41FA5}">
                      <a16:colId xmlns:a16="http://schemas.microsoft.com/office/drawing/2014/main" val="2889140980"/>
                    </a:ext>
                  </a:extLst>
                </a:gridCol>
              </a:tblGrid>
              <a:tr h="733524">
                <a:tc>
                  <a:txBody>
                    <a:bodyPr/>
                    <a:lstStyle/>
                    <a:p>
                      <a:r>
                        <a:rPr kumimoji="1" lang="ja-JP" altLang="en-US" sz="2400" b="0" i="0" u="none" strike="noStrike" kern="1200" cap="none" spc="0" normalizeH="0" baseline="0" noProof="0" dirty="0">
                          <a:ln>
                            <a:noFill/>
                          </a:ln>
                          <a:solidFill>
                            <a:schemeClr val="tx1"/>
                          </a:solidFill>
                          <a:effectLst/>
                          <a:uLnTx/>
                          <a:uFillTx/>
                          <a:latin typeface="+mn-lt"/>
                          <a:ea typeface="+mn-ea"/>
                          <a:cs typeface="+mn-cs"/>
                        </a:rPr>
                        <a:t>②外部規律違反</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Ｈ１８～Ｈ２２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Ｈ２３～Ｈ２７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300" normalizeH="0" baseline="0" noProof="0" dirty="0">
                          <a:ln>
                            <a:noFill/>
                          </a:ln>
                          <a:solidFill>
                            <a:schemeClr val="tx1"/>
                          </a:solidFill>
                          <a:effectLst/>
                          <a:uLnTx/>
                          <a:uFillTx/>
                          <a:latin typeface="+mn-lt"/>
                          <a:ea typeface="+mn-ea"/>
                          <a:cs typeface="+mn-cs"/>
                        </a:rPr>
                        <a:t>Ｈ２８～Ｈ３１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0639817"/>
                  </a:ext>
                </a:extLst>
              </a:tr>
              <a:tr h="6346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chemeClr val="tx1"/>
                          </a:solidFill>
                          <a:effectLst/>
                          <a:uLnTx/>
                          <a:uFillTx/>
                          <a:latin typeface="+mn-lt"/>
                          <a:ea typeface="+mn-ea"/>
                          <a:cs typeface="+mn-cs"/>
                        </a:rPr>
                        <a:t>交通事故・暴行等</a:t>
                      </a:r>
                      <a:endParaRPr kumimoji="1" lang="en-US" altLang="ja-JP" sz="2000" b="0" i="0" u="none" strike="noStrike" kern="1200" cap="none" spc="0" normalizeH="0" baseline="0" noProof="0" dirty="0">
                        <a:ln>
                          <a:noFill/>
                        </a:ln>
                        <a:solidFill>
                          <a:schemeClr val="tx1"/>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２</a:t>
                      </a:r>
                      <a:endParaRPr kumimoji="1" lang="en-US" altLang="ja-JP"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4444161"/>
                  </a:ext>
                </a:extLst>
              </a:tr>
              <a:tr h="574380">
                <a:tc>
                  <a:txBody>
                    <a:bodyPr/>
                    <a:lstStyle/>
                    <a:p>
                      <a:pPr algn="l"/>
                      <a:r>
                        <a:rPr kumimoji="1" lang="ja-JP" altLang="en-US" sz="1900" dirty="0">
                          <a:solidFill>
                            <a:schemeClr val="tx1"/>
                          </a:solidFill>
                        </a:rPr>
                        <a:t>説明不足等（委任状）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2578365"/>
                  </a:ext>
                </a:extLst>
              </a:tr>
              <a:tr h="591847">
                <a:tc>
                  <a:txBody>
                    <a:bodyPr/>
                    <a:lstStyle/>
                    <a:p>
                      <a:pPr algn="ctr"/>
                      <a:r>
                        <a:rPr kumimoji="1" lang="ja-JP" altLang="en-US" sz="2000" dirty="0">
                          <a:solidFill>
                            <a:schemeClr val="tx1"/>
                          </a:solidFill>
                        </a:rPr>
                        <a:t>誹 謗 中 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3352553"/>
                  </a:ext>
                </a:extLst>
              </a:tr>
              <a:tr h="576735">
                <a:tc>
                  <a:txBody>
                    <a:bodyPr/>
                    <a:lstStyle/>
                    <a:p>
                      <a:pPr algn="ctr"/>
                      <a:r>
                        <a:rPr kumimoji="1" lang="ja-JP" altLang="en-US" sz="2000" dirty="0">
                          <a:solidFill>
                            <a:schemeClr val="tx1"/>
                          </a:solidFill>
                        </a:rPr>
                        <a:t>パワハラ・</a:t>
                      </a:r>
                      <a:r>
                        <a:rPr kumimoji="1" lang="ja-JP" altLang="en-US" sz="2000" b="0" i="0" u="none" strike="noStrike" kern="1200" cap="none" spc="0" normalizeH="0" baseline="0" noProof="0" dirty="0">
                          <a:ln>
                            <a:noFill/>
                          </a:ln>
                          <a:solidFill>
                            <a:schemeClr val="tx1"/>
                          </a:solidFill>
                          <a:effectLst/>
                          <a:uLnTx/>
                          <a:uFillTx/>
                          <a:latin typeface="+mn-lt"/>
                          <a:ea typeface="+mn-ea"/>
                          <a:cs typeface="+mn-cs"/>
                        </a:rPr>
                        <a:t>セクハラ</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2524763"/>
                  </a:ext>
                </a:extLst>
              </a:tr>
              <a:tr h="561623">
                <a:tc>
                  <a:txBody>
                    <a:bodyPr/>
                    <a:lstStyle/>
                    <a:p>
                      <a:pPr algn="ctr"/>
                      <a:r>
                        <a:rPr kumimoji="1" lang="ja-JP" altLang="en-US" sz="2000" dirty="0">
                          <a:solidFill>
                            <a:schemeClr val="tx1"/>
                          </a:solidFill>
                        </a:rPr>
                        <a:t>不明（会費流用含）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6430461"/>
                  </a:ext>
                </a:extLst>
              </a:tr>
              <a:tr h="618519">
                <a:tc>
                  <a:txBody>
                    <a:bodyPr/>
                    <a:lstStyle/>
                    <a:p>
                      <a:pPr algn="ctr"/>
                      <a:r>
                        <a:rPr kumimoji="1" lang="ja-JP" altLang="en-US" sz="2000" dirty="0">
                          <a:solidFill>
                            <a:schemeClr val="tx1"/>
                          </a:solidFill>
                        </a:rPr>
                        <a:t>着金後放置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7214458"/>
                  </a:ext>
                </a:extLst>
              </a:tr>
              <a:tr h="54988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chemeClr val="tx1"/>
                          </a:solidFill>
                          <a:effectLst/>
                          <a:uLnTx/>
                          <a:uFillTx/>
                          <a:latin typeface="+mn-lt"/>
                          <a:ea typeface="+mn-ea"/>
                          <a:cs typeface="+mn-cs"/>
                        </a:rPr>
                        <a:t>業 務 放 置</a:t>
                      </a:r>
                      <a:endParaRPr kumimoji="1" lang="en-US" altLang="ja-JP" sz="2000" b="0" i="0" u="none" strike="noStrike" kern="1200" cap="none" spc="0" normalizeH="0" baseline="0" noProof="0" dirty="0">
                        <a:ln>
                          <a:noFill/>
                        </a:ln>
                        <a:solidFill>
                          <a:schemeClr val="tx1"/>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3675694"/>
                  </a:ext>
                </a:extLst>
              </a:tr>
            </a:tbl>
          </a:graphicData>
        </a:graphic>
      </p:graphicFrame>
      <p:cxnSp>
        <p:nvCxnSpPr>
          <p:cNvPr id="3" name="直線コネクタ 2">
            <a:extLst>
              <a:ext uri="{FF2B5EF4-FFF2-40B4-BE49-F238E27FC236}">
                <a16:creationId xmlns:a16="http://schemas.microsoft.com/office/drawing/2014/main" id="{3B32FFCF-4AC1-409A-9B12-E5762A741714}"/>
              </a:ext>
            </a:extLst>
          </p:cNvPr>
          <p:cNvCxnSpPr/>
          <p:nvPr/>
        </p:nvCxnSpPr>
        <p:spPr>
          <a:xfrm>
            <a:off x="7412928" y="1268760"/>
            <a:ext cx="72008" cy="48245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58D2CEDD-A3C4-4043-BB19-1F09A4A7538B}"/>
              </a:ext>
            </a:extLst>
          </p:cNvPr>
          <p:cNvSpPr/>
          <p:nvPr/>
        </p:nvSpPr>
        <p:spPr>
          <a:xfrm>
            <a:off x="7448932" y="1484784"/>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mn-ea"/>
              </a:rPr>
              <a:t>R</a:t>
            </a:r>
            <a:r>
              <a:rPr kumimoji="1" lang="ja-JP" altLang="en-US" sz="1600" dirty="0">
                <a:solidFill>
                  <a:schemeClr val="tx1"/>
                </a:solidFill>
                <a:latin typeface="+mn-ea"/>
              </a:rPr>
              <a:t>２～Ｒ３</a:t>
            </a:r>
            <a:endParaRPr kumimoji="1" lang="en-US" altLang="ja-JP" sz="1600" dirty="0">
              <a:solidFill>
                <a:schemeClr val="tx1"/>
              </a:solidFill>
              <a:latin typeface="+mn-ea"/>
            </a:endParaRPr>
          </a:p>
        </p:txBody>
      </p:sp>
      <p:sp>
        <p:nvSpPr>
          <p:cNvPr id="9" name="四角形: 角を丸くする 8">
            <a:extLst>
              <a:ext uri="{FF2B5EF4-FFF2-40B4-BE49-F238E27FC236}">
                <a16:creationId xmlns:a16="http://schemas.microsoft.com/office/drawing/2014/main" id="{5758697A-2CF6-460F-A461-3D5B20CE51F6}"/>
              </a:ext>
            </a:extLst>
          </p:cNvPr>
          <p:cNvSpPr/>
          <p:nvPr/>
        </p:nvSpPr>
        <p:spPr>
          <a:xfrm>
            <a:off x="7522634" y="2090663"/>
            <a:ext cx="1080120" cy="4736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２</a:t>
            </a:r>
          </a:p>
        </p:txBody>
      </p:sp>
      <p:sp>
        <p:nvSpPr>
          <p:cNvPr id="7" name="正方形/長方形 6">
            <a:extLst>
              <a:ext uri="{FF2B5EF4-FFF2-40B4-BE49-F238E27FC236}">
                <a16:creationId xmlns:a16="http://schemas.microsoft.com/office/drawing/2014/main" id="{246E42F5-E0D9-42A7-8436-F6E5DFA0DE09}"/>
              </a:ext>
            </a:extLst>
          </p:cNvPr>
          <p:cNvSpPr/>
          <p:nvPr/>
        </p:nvSpPr>
        <p:spPr>
          <a:xfrm>
            <a:off x="7484936" y="3315903"/>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8" name="正方形/長方形 7">
            <a:extLst>
              <a:ext uri="{FF2B5EF4-FFF2-40B4-BE49-F238E27FC236}">
                <a16:creationId xmlns:a16="http://schemas.microsoft.com/office/drawing/2014/main" id="{3C85DCF9-905A-4226-8BEA-F32DBAFE3491}"/>
              </a:ext>
            </a:extLst>
          </p:cNvPr>
          <p:cNvSpPr/>
          <p:nvPr/>
        </p:nvSpPr>
        <p:spPr>
          <a:xfrm>
            <a:off x="7484936" y="3940058"/>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0" name="正方形/長方形 9">
            <a:extLst>
              <a:ext uri="{FF2B5EF4-FFF2-40B4-BE49-F238E27FC236}">
                <a16:creationId xmlns:a16="http://schemas.microsoft.com/office/drawing/2014/main" id="{DF5B1D7F-144E-4579-AAA8-7A910CBBB094}"/>
              </a:ext>
            </a:extLst>
          </p:cNvPr>
          <p:cNvSpPr/>
          <p:nvPr/>
        </p:nvSpPr>
        <p:spPr>
          <a:xfrm>
            <a:off x="7484936" y="4440708"/>
            <a:ext cx="1227524" cy="4076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1" name="四角形: 角を丸くする 10">
            <a:extLst>
              <a:ext uri="{FF2B5EF4-FFF2-40B4-BE49-F238E27FC236}">
                <a16:creationId xmlns:a16="http://schemas.microsoft.com/office/drawing/2014/main" id="{CF72A7DC-A0E1-44D7-9D45-81DB3089B08E}"/>
              </a:ext>
            </a:extLst>
          </p:cNvPr>
          <p:cNvSpPr/>
          <p:nvPr/>
        </p:nvSpPr>
        <p:spPr>
          <a:xfrm>
            <a:off x="7549065" y="5005497"/>
            <a:ext cx="1080120" cy="4736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３</a:t>
            </a:r>
          </a:p>
        </p:txBody>
      </p:sp>
      <p:sp>
        <p:nvSpPr>
          <p:cNvPr id="12" name="四角形: 角を丸くする 11">
            <a:extLst>
              <a:ext uri="{FF2B5EF4-FFF2-40B4-BE49-F238E27FC236}">
                <a16:creationId xmlns:a16="http://schemas.microsoft.com/office/drawing/2014/main" id="{6DD77AB3-8BD8-41D2-9753-F62399389181}"/>
              </a:ext>
            </a:extLst>
          </p:cNvPr>
          <p:cNvSpPr/>
          <p:nvPr/>
        </p:nvSpPr>
        <p:spPr>
          <a:xfrm>
            <a:off x="7549065" y="5589240"/>
            <a:ext cx="1080120" cy="4736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３</a:t>
            </a:r>
          </a:p>
        </p:txBody>
      </p:sp>
      <p:sp>
        <p:nvSpPr>
          <p:cNvPr id="13" name="四角形: 角を丸くする 12">
            <a:extLst>
              <a:ext uri="{FF2B5EF4-FFF2-40B4-BE49-F238E27FC236}">
                <a16:creationId xmlns:a16="http://schemas.microsoft.com/office/drawing/2014/main" id="{5D836F69-592D-4AFF-890B-F8B570DE74C4}"/>
              </a:ext>
            </a:extLst>
          </p:cNvPr>
          <p:cNvSpPr/>
          <p:nvPr/>
        </p:nvSpPr>
        <p:spPr>
          <a:xfrm>
            <a:off x="7522634" y="2681129"/>
            <a:ext cx="1080120" cy="4736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１</a:t>
            </a:r>
          </a:p>
        </p:txBody>
      </p:sp>
    </p:spTree>
    <p:extLst>
      <p:ext uri="{BB962C8B-B14F-4D97-AF65-F5344CB8AC3E}">
        <p14:creationId xmlns:p14="http://schemas.microsoft.com/office/powerpoint/2010/main" val="823803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995D88-1E34-4EE8-A946-E087608E892B}"/>
              </a:ext>
            </a:extLst>
          </p:cNvPr>
          <p:cNvSpPr>
            <a:spLocks noGrp="1"/>
          </p:cNvSpPr>
          <p:nvPr>
            <p:ph type="title"/>
          </p:nvPr>
        </p:nvSpPr>
        <p:spPr>
          <a:xfrm>
            <a:off x="179512" y="332656"/>
            <a:ext cx="8712968" cy="6023693"/>
          </a:xfrm>
        </p:spPr>
        <p:txBody>
          <a:bodyPr/>
          <a:lstStyle/>
          <a:p>
            <a:pPr lvl="0">
              <a:spcBef>
                <a:spcPts val="0"/>
              </a:spcBef>
            </a:pPr>
            <a:br>
              <a:rPr lang="ja-JP" altLang="en-US" sz="2400" b="0" dirty="0">
                <a:ln>
                  <a:noFill/>
                </a:ln>
                <a:solidFill>
                  <a:schemeClr val="tx2"/>
                </a:solidFill>
                <a:effectLst/>
                <a:latin typeface="Constantia"/>
                <a:ea typeface="HGP明朝E" panose="02020900000000000000" pitchFamily="18" charset="-128"/>
                <a:cs typeface="+mn-cs"/>
              </a:rPr>
            </a:br>
            <a:br>
              <a:rPr lang="en-US" altLang="ja-JP" sz="2800" b="0" dirty="0">
                <a:ln>
                  <a:noFill/>
                </a:ln>
                <a:solidFill>
                  <a:schemeClr val="tx2"/>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br>
              <a:rPr lang="en-US" altLang="ja-JP" sz="2800" b="0" dirty="0">
                <a:ln>
                  <a:noFill/>
                </a:ln>
                <a:solidFill>
                  <a:prstClr val="white"/>
                </a:solidFill>
                <a:effectLst/>
                <a:latin typeface="Constantia"/>
                <a:ea typeface="HGP明朝E" panose="02020900000000000000" pitchFamily="18" charset="-128"/>
                <a:cs typeface="+mn-cs"/>
              </a:rPr>
            </a:br>
            <a:endParaRPr kumimoji="1" lang="ja-JP" altLang="en-US" dirty="0"/>
          </a:p>
        </p:txBody>
      </p:sp>
      <p:sp>
        <p:nvSpPr>
          <p:cNvPr id="4" name="スライド番号プレースホルダー 3">
            <a:extLst>
              <a:ext uri="{FF2B5EF4-FFF2-40B4-BE49-F238E27FC236}">
                <a16:creationId xmlns:a16="http://schemas.microsoft.com/office/drawing/2014/main" id="{F248461A-55D1-45D3-B598-3D1414A30F1D}"/>
              </a:ext>
            </a:extLst>
          </p:cNvPr>
          <p:cNvSpPr>
            <a:spLocks noGrp="1"/>
          </p:cNvSpPr>
          <p:nvPr>
            <p:ph type="sldNum" sz="quarter" idx="12"/>
          </p:nvPr>
        </p:nvSpPr>
        <p:spPr/>
        <p:txBody>
          <a:bodyPr/>
          <a:lstStyle/>
          <a:p>
            <a:pPr>
              <a:defRPr/>
            </a:pPr>
            <a:fld id="{1BF73EC5-EDF2-4E74-BF6C-6E215FBCE645}" type="slidenum">
              <a:rPr lang="ja-JP" altLang="en-US" smtClean="0"/>
              <a:pPr>
                <a:defRPr/>
              </a:pPr>
              <a:t>8</a:t>
            </a:fld>
            <a:endParaRPr lang="ja-JP" altLang="en-US" dirty="0"/>
          </a:p>
        </p:txBody>
      </p:sp>
      <p:graphicFrame>
        <p:nvGraphicFramePr>
          <p:cNvPr id="6" name="表 22">
            <a:extLst>
              <a:ext uri="{FF2B5EF4-FFF2-40B4-BE49-F238E27FC236}">
                <a16:creationId xmlns:a16="http://schemas.microsoft.com/office/drawing/2014/main" id="{E444E889-C66B-401F-93D6-7175F36B0F2C}"/>
              </a:ext>
            </a:extLst>
          </p:cNvPr>
          <p:cNvGraphicFramePr>
            <a:graphicFrameLocks noGrp="1"/>
          </p:cNvGraphicFramePr>
          <p:nvPr>
            <p:extLst>
              <p:ext uri="{D42A27DB-BD31-4B8C-83A1-F6EECF244321}">
                <p14:modId xmlns:p14="http://schemas.microsoft.com/office/powerpoint/2010/main" val="581293506"/>
              </p:ext>
            </p:extLst>
          </p:nvPr>
        </p:nvGraphicFramePr>
        <p:xfrm>
          <a:off x="395536" y="1549553"/>
          <a:ext cx="8496944" cy="4702570"/>
        </p:xfrm>
        <a:graphic>
          <a:graphicData uri="http://schemas.openxmlformats.org/drawingml/2006/table">
            <a:tbl>
              <a:tblPr firstRow="1" bandRow="1">
                <a:tableStyleId>{5C22544A-7EE6-4342-B048-85BDC9FD1C3A}</a:tableStyleId>
              </a:tblPr>
              <a:tblGrid>
                <a:gridCol w="2880320">
                  <a:extLst>
                    <a:ext uri="{9D8B030D-6E8A-4147-A177-3AD203B41FA5}">
                      <a16:colId xmlns:a16="http://schemas.microsoft.com/office/drawing/2014/main" val="4054244477"/>
                    </a:ext>
                  </a:extLst>
                </a:gridCol>
                <a:gridCol w="1656184">
                  <a:extLst>
                    <a:ext uri="{9D8B030D-6E8A-4147-A177-3AD203B41FA5}">
                      <a16:colId xmlns:a16="http://schemas.microsoft.com/office/drawing/2014/main" val="2791622407"/>
                    </a:ext>
                  </a:extLst>
                </a:gridCol>
                <a:gridCol w="1368152">
                  <a:extLst>
                    <a:ext uri="{9D8B030D-6E8A-4147-A177-3AD203B41FA5}">
                      <a16:colId xmlns:a16="http://schemas.microsoft.com/office/drawing/2014/main" val="1834888796"/>
                    </a:ext>
                  </a:extLst>
                </a:gridCol>
                <a:gridCol w="2592288">
                  <a:extLst>
                    <a:ext uri="{9D8B030D-6E8A-4147-A177-3AD203B41FA5}">
                      <a16:colId xmlns:a16="http://schemas.microsoft.com/office/drawing/2014/main" val="1000182306"/>
                    </a:ext>
                  </a:extLst>
                </a:gridCol>
              </a:tblGrid>
              <a:tr h="554230">
                <a:tc>
                  <a:txBody>
                    <a:bodyPr/>
                    <a:lstStyle/>
                    <a:p>
                      <a:pPr algn="ctr"/>
                      <a:r>
                        <a:rPr kumimoji="1" lang="ja-JP" altLang="en-US" sz="2400" b="0" dirty="0">
                          <a:solidFill>
                            <a:schemeClr val="tx1"/>
                          </a:solidFill>
                        </a:rPr>
                        <a:t>専門</a:t>
                      </a:r>
                      <a:r>
                        <a:rPr kumimoji="1" lang="ja-JP" altLang="en-US" sz="2200" b="0" dirty="0">
                          <a:solidFill>
                            <a:schemeClr val="tx1"/>
                          </a:solidFill>
                        </a:rPr>
                        <a:t>業</a:t>
                      </a:r>
                      <a:r>
                        <a:rPr kumimoji="1" lang="ja-JP" altLang="en-US" sz="2400" b="0" dirty="0">
                          <a:solidFill>
                            <a:schemeClr val="tx1"/>
                          </a:solidFill>
                        </a:rPr>
                        <a:t>務部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b="0" spc="-300" dirty="0">
                          <a:solidFill>
                            <a:schemeClr val="tx1"/>
                          </a:solidFill>
                        </a:rPr>
                        <a:t>Ｈ１８～Ｈ２２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b="0" spc="-300" dirty="0">
                          <a:solidFill>
                            <a:schemeClr val="tx1"/>
                          </a:solidFill>
                        </a:rPr>
                        <a:t>Ｈ２３～Ｈ２７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b="0" spc="-300" dirty="0">
                          <a:solidFill>
                            <a:schemeClr val="tx1"/>
                          </a:solidFill>
                        </a:rPr>
                        <a:t>Ｈ２８～Ｈ３１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570833"/>
                  </a:ext>
                </a:extLst>
              </a:tr>
              <a:tr h="554230">
                <a:tc>
                  <a:txBody>
                    <a:bodyPr/>
                    <a:lstStyle/>
                    <a:p>
                      <a:pPr algn="ctr"/>
                      <a:r>
                        <a:rPr kumimoji="1" lang="ja-JP" altLang="en-US" sz="2000" dirty="0">
                          <a:solidFill>
                            <a:schemeClr val="tx1"/>
                          </a:solidFill>
                        </a:rPr>
                        <a:t>建設環境 （建設業）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rPr>
                        <a:t> </a:t>
                      </a:r>
                      <a:r>
                        <a:rPr kumimoji="1" lang="ja-JP" altLang="en-US" sz="1600" dirty="0">
                          <a:solidFill>
                            <a:schemeClr val="tx1"/>
                          </a:solidFill>
                        </a:rPr>
                        <a:t>９（件）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１１（件）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９（件）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0632420"/>
                  </a:ext>
                </a:extLst>
              </a:tr>
              <a:tr h="554230">
                <a:tc>
                  <a:txBody>
                    <a:bodyPr/>
                    <a:lstStyle/>
                    <a:p>
                      <a:pPr algn="ctr"/>
                      <a:r>
                        <a:rPr kumimoji="1" lang="ja-JP" altLang="en-US" sz="2000" dirty="0">
                          <a:solidFill>
                            <a:schemeClr val="tx1"/>
                          </a:solidFill>
                        </a:rPr>
                        <a:t>建設環境（産廃等）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818070"/>
                  </a:ext>
                </a:extLst>
              </a:tr>
              <a:tr h="554230">
                <a:tc>
                  <a:txBody>
                    <a:bodyPr/>
                    <a:lstStyle/>
                    <a:p>
                      <a:pPr algn="ctr"/>
                      <a:r>
                        <a:rPr kumimoji="1" lang="ja-JP" altLang="en-US" sz="2000" dirty="0">
                          <a:solidFill>
                            <a:schemeClr val="tx1"/>
                          </a:solidFill>
                        </a:rPr>
                        <a:t>国  際 （入管）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27042"/>
                  </a:ext>
                </a:extLst>
              </a:tr>
              <a:tr h="554230">
                <a:tc>
                  <a:txBody>
                    <a:bodyPr/>
                    <a:lstStyle/>
                    <a:p>
                      <a:pPr algn="ctr"/>
                      <a:r>
                        <a:rPr kumimoji="1" lang="ja-JP" altLang="en-US" sz="2000" dirty="0">
                          <a:solidFill>
                            <a:schemeClr val="tx1"/>
                          </a:solidFill>
                        </a:rPr>
                        <a:t>土地利用 （農地）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8907732"/>
                  </a:ext>
                </a:extLst>
              </a:tr>
              <a:tr h="554230">
                <a:tc>
                  <a:txBody>
                    <a:bodyPr/>
                    <a:lstStyle/>
                    <a:p>
                      <a:pPr algn="ctr"/>
                      <a:r>
                        <a:rPr kumimoji="1" lang="ja-JP" altLang="en-US" sz="2000" dirty="0">
                          <a:solidFill>
                            <a:schemeClr val="tx1"/>
                          </a:solidFill>
                        </a:rPr>
                        <a:t>法人経営 （風営）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7161341"/>
                  </a:ext>
                </a:extLst>
              </a:tr>
              <a:tr h="5542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mn-lt"/>
                          <a:ea typeface="+mn-ea"/>
                          <a:cs typeface="+mn-cs"/>
                        </a:rPr>
                        <a:t> （　　　　）</a:t>
                      </a:r>
                      <a:endParaRPr kumimoji="1" lang="en-US" altLang="ja-JP" sz="16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mn-lt"/>
                          <a:ea typeface="+mn-ea"/>
                          <a:cs typeface="+mn-cs"/>
                        </a:rPr>
                        <a:t>（相続・遺言・成年後見・内容証明・示談書・告訴状等）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１５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4345551"/>
                  </a:ext>
                </a:extLst>
              </a:tr>
              <a:tr h="554230">
                <a:tc>
                  <a:txBody>
                    <a:bodyPr/>
                    <a:lstStyle/>
                    <a:p>
                      <a:pPr algn="ctr"/>
                      <a:r>
                        <a:rPr kumimoji="1" lang="ja-JP" altLang="en-US" sz="2000" dirty="0">
                          <a:solidFill>
                            <a:schemeClr val="tx1"/>
                          </a:solidFill>
                        </a:rPr>
                        <a:t>運 輸 交 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０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rPr>
                        <a:t>          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9433592"/>
                  </a:ext>
                </a:extLst>
              </a:tr>
            </a:tbl>
          </a:graphicData>
        </a:graphic>
      </p:graphicFrame>
      <p:sp>
        <p:nvSpPr>
          <p:cNvPr id="3" name="テキスト ボックス 2">
            <a:extLst>
              <a:ext uri="{FF2B5EF4-FFF2-40B4-BE49-F238E27FC236}">
                <a16:creationId xmlns:a16="http://schemas.microsoft.com/office/drawing/2014/main" id="{A720E3C0-90F0-402E-AC94-977514152530}"/>
              </a:ext>
            </a:extLst>
          </p:cNvPr>
          <p:cNvSpPr txBox="1"/>
          <p:nvPr/>
        </p:nvSpPr>
        <p:spPr>
          <a:xfrm>
            <a:off x="395536" y="832788"/>
            <a:ext cx="8119814" cy="523220"/>
          </a:xfrm>
          <a:prstGeom prst="rect">
            <a:avLst/>
          </a:prstGeom>
          <a:noFill/>
        </p:spPr>
        <p:txBody>
          <a:bodyPr wrap="square" rtlCol="0">
            <a:spAutoFit/>
          </a:bodyPr>
          <a:lstStyle/>
          <a:p>
            <a:r>
              <a:rPr kumimoji="1" lang="ja-JP" altLang="en-US" sz="2800" dirty="0"/>
              <a:t>（２）行政書士法定業務違反（書類の偽造）</a:t>
            </a:r>
          </a:p>
        </p:txBody>
      </p:sp>
      <p:cxnSp>
        <p:nvCxnSpPr>
          <p:cNvPr id="7" name="直線コネクタ 6">
            <a:extLst>
              <a:ext uri="{FF2B5EF4-FFF2-40B4-BE49-F238E27FC236}">
                <a16:creationId xmlns:a16="http://schemas.microsoft.com/office/drawing/2014/main" id="{8381DE7D-53F5-45D0-B15D-79EE95C080C3}"/>
              </a:ext>
            </a:extLst>
          </p:cNvPr>
          <p:cNvCxnSpPr>
            <a:cxnSpLocks/>
          </p:cNvCxnSpPr>
          <p:nvPr/>
        </p:nvCxnSpPr>
        <p:spPr>
          <a:xfrm>
            <a:off x="7596336" y="1549553"/>
            <a:ext cx="0" cy="4702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3A41C69A-7A54-4387-96CD-9F69BC3E9144}"/>
              </a:ext>
            </a:extLst>
          </p:cNvPr>
          <p:cNvSpPr/>
          <p:nvPr/>
        </p:nvSpPr>
        <p:spPr>
          <a:xfrm>
            <a:off x="7630646" y="167357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mn-ea"/>
              </a:rPr>
              <a:t>R</a:t>
            </a:r>
            <a:r>
              <a:rPr kumimoji="1" lang="ja-JP" altLang="en-US" sz="1600" dirty="0">
                <a:solidFill>
                  <a:schemeClr val="tx1"/>
                </a:solidFill>
                <a:latin typeface="+mn-ea"/>
              </a:rPr>
              <a:t>２～Ｒ３</a:t>
            </a:r>
            <a:endParaRPr kumimoji="1" lang="en-US" altLang="ja-JP" sz="1600" dirty="0">
              <a:solidFill>
                <a:schemeClr val="tx1"/>
              </a:solidFill>
              <a:latin typeface="+mn-ea"/>
            </a:endParaRPr>
          </a:p>
        </p:txBody>
      </p:sp>
      <p:sp>
        <p:nvSpPr>
          <p:cNvPr id="8" name="正方形/長方形 7">
            <a:extLst>
              <a:ext uri="{FF2B5EF4-FFF2-40B4-BE49-F238E27FC236}">
                <a16:creationId xmlns:a16="http://schemas.microsoft.com/office/drawing/2014/main" id="{77733795-A6A9-4C31-A964-7817690A7CB2}"/>
              </a:ext>
            </a:extLst>
          </p:cNvPr>
          <p:cNvSpPr/>
          <p:nvPr/>
        </p:nvSpPr>
        <p:spPr>
          <a:xfrm>
            <a:off x="7630646" y="2207780"/>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0" name="正方形/長方形 9">
            <a:extLst>
              <a:ext uri="{FF2B5EF4-FFF2-40B4-BE49-F238E27FC236}">
                <a16:creationId xmlns:a16="http://schemas.microsoft.com/office/drawing/2014/main" id="{AEA6C775-A8E8-43D3-AC76-BC5ED54C1756}"/>
              </a:ext>
            </a:extLst>
          </p:cNvPr>
          <p:cNvSpPr/>
          <p:nvPr/>
        </p:nvSpPr>
        <p:spPr>
          <a:xfrm>
            <a:off x="7630646" y="2766450"/>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１</a:t>
            </a:r>
            <a:endParaRPr kumimoji="1" lang="en-US" altLang="ja-JP" sz="1600" dirty="0">
              <a:solidFill>
                <a:schemeClr val="tx1"/>
              </a:solidFill>
              <a:latin typeface="+mn-ea"/>
            </a:endParaRPr>
          </a:p>
        </p:txBody>
      </p:sp>
      <p:sp>
        <p:nvSpPr>
          <p:cNvPr id="11" name="正方形/長方形 10">
            <a:extLst>
              <a:ext uri="{FF2B5EF4-FFF2-40B4-BE49-F238E27FC236}">
                <a16:creationId xmlns:a16="http://schemas.microsoft.com/office/drawing/2014/main" id="{50C770A1-A110-448E-B95C-D9396D65B77D}"/>
              </a:ext>
            </a:extLst>
          </p:cNvPr>
          <p:cNvSpPr/>
          <p:nvPr/>
        </p:nvSpPr>
        <p:spPr>
          <a:xfrm>
            <a:off x="7630540" y="3315833"/>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５</a:t>
            </a:r>
            <a:endParaRPr kumimoji="1" lang="en-US" altLang="ja-JP" sz="1600" dirty="0">
              <a:solidFill>
                <a:schemeClr val="tx1"/>
              </a:solidFill>
              <a:latin typeface="+mn-ea"/>
            </a:endParaRPr>
          </a:p>
        </p:txBody>
      </p:sp>
      <p:sp>
        <p:nvSpPr>
          <p:cNvPr id="12" name="正方形/長方形 11">
            <a:extLst>
              <a:ext uri="{FF2B5EF4-FFF2-40B4-BE49-F238E27FC236}">
                <a16:creationId xmlns:a16="http://schemas.microsoft.com/office/drawing/2014/main" id="{9D06A53F-3660-44B6-8E63-4A922DC1729C}"/>
              </a:ext>
            </a:extLst>
          </p:cNvPr>
          <p:cNvSpPr/>
          <p:nvPr/>
        </p:nvSpPr>
        <p:spPr>
          <a:xfrm>
            <a:off x="7629278" y="3850036"/>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13" name="正方形/長方形 12">
            <a:extLst>
              <a:ext uri="{FF2B5EF4-FFF2-40B4-BE49-F238E27FC236}">
                <a16:creationId xmlns:a16="http://schemas.microsoft.com/office/drawing/2014/main" id="{D1489F48-0EFB-4260-8EA8-34A47DEB4103}"/>
              </a:ext>
            </a:extLst>
          </p:cNvPr>
          <p:cNvSpPr/>
          <p:nvPr/>
        </p:nvSpPr>
        <p:spPr>
          <a:xfrm>
            <a:off x="7629278" y="4423886"/>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２</a:t>
            </a:r>
            <a:endParaRPr kumimoji="1" lang="en-US" altLang="ja-JP" sz="1600" dirty="0">
              <a:solidFill>
                <a:schemeClr val="tx1"/>
              </a:solidFill>
              <a:latin typeface="+mn-ea"/>
            </a:endParaRPr>
          </a:p>
        </p:txBody>
      </p:sp>
      <p:sp>
        <p:nvSpPr>
          <p:cNvPr id="14" name="正方形/長方形 13">
            <a:extLst>
              <a:ext uri="{FF2B5EF4-FFF2-40B4-BE49-F238E27FC236}">
                <a16:creationId xmlns:a16="http://schemas.microsoft.com/office/drawing/2014/main" id="{C97D1AE7-251E-4437-99E0-DFB698E03A9A}"/>
              </a:ext>
            </a:extLst>
          </p:cNvPr>
          <p:cNvSpPr/>
          <p:nvPr/>
        </p:nvSpPr>
        <p:spPr>
          <a:xfrm>
            <a:off x="7629278" y="5127167"/>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２</a:t>
            </a:r>
            <a:endParaRPr kumimoji="1" lang="en-US" altLang="ja-JP" sz="1600" dirty="0">
              <a:solidFill>
                <a:schemeClr val="tx1"/>
              </a:solidFill>
              <a:latin typeface="+mn-ea"/>
            </a:endParaRPr>
          </a:p>
        </p:txBody>
      </p:sp>
      <p:sp>
        <p:nvSpPr>
          <p:cNvPr id="15" name="正方形/長方形 14">
            <a:extLst>
              <a:ext uri="{FF2B5EF4-FFF2-40B4-BE49-F238E27FC236}">
                <a16:creationId xmlns:a16="http://schemas.microsoft.com/office/drawing/2014/main" id="{772D9DC1-8E6F-4F29-8972-669CB618F928}"/>
              </a:ext>
            </a:extLst>
          </p:cNvPr>
          <p:cNvSpPr/>
          <p:nvPr/>
        </p:nvSpPr>
        <p:spPr>
          <a:xfrm>
            <a:off x="7622657" y="5798878"/>
            <a:ext cx="1227524"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n-ea"/>
              </a:rPr>
              <a:t>０</a:t>
            </a:r>
            <a:endParaRPr kumimoji="1" lang="en-US" altLang="ja-JP" sz="1600" dirty="0">
              <a:solidFill>
                <a:schemeClr val="tx1"/>
              </a:solidFill>
              <a:latin typeface="+mn-ea"/>
            </a:endParaRPr>
          </a:p>
        </p:txBody>
      </p:sp>
      <p:sp>
        <p:nvSpPr>
          <p:cNvPr id="5" name="テキスト ボックス 4">
            <a:extLst>
              <a:ext uri="{FF2B5EF4-FFF2-40B4-BE49-F238E27FC236}">
                <a16:creationId xmlns:a16="http://schemas.microsoft.com/office/drawing/2014/main" id="{9951D185-71B3-4B89-954A-6CC6B508B7BA}"/>
              </a:ext>
            </a:extLst>
          </p:cNvPr>
          <p:cNvSpPr txBox="1"/>
          <p:nvPr/>
        </p:nvSpPr>
        <p:spPr>
          <a:xfrm>
            <a:off x="1469509" y="4869160"/>
            <a:ext cx="798235" cy="400110"/>
          </a:xfrm>
          <a:prstGeom prst="rect">
            <a:avLst/>
          </a:prstGeom>
          <a:noFill/>
        </p:spPr>
        <p:txBody>
          <a:bodyPr wrap="square" rtlCol="0">
            <a:spAutoFit/>
          </a:bodyPr>
          <a:lstStyle/>
          <a:p>
            <a:r>
              <a:rPr kumimoji="1" lang="ja-JP" altLang="en-US" sz="2000" dirty="0"/>
              <a:t>私法</a:t>
            </a:r>
          </a:p>
        </p:txBody>
      </p:sp>
    </p:spTree>
    <p:extLst>
      <p:ext uri="{BB962C8B-B14F-4D97-AF65-F5344CB8AC3E}">
        <p14:creationId xmlns:p14="http://schemas.microsoft.com/office/powerpoint/2010/main" val="215288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TotalTime>
  <Words>4648</Words>
  <Application>Microsoft Office PowerPoint</Application>
  <PresentationFormat>画面に合わせる (4:3)</PresentationFormat>
  <Paragraphs>533</Paragraphs>
  <Slides>27</Slides>
  <Notes>6</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27</vt:i4>
      </vt:variant>
    </vt:vector>
  </HeadingPairs>
  <TitlesOfParts>
    <vt:vector size="36" baseType="lpstr">
      <vt:lpstr>HGP明朝E 本文</vt:lpstr>
      <vt:lpstr>游ゴシック</vt:lpstr>
      <vt:lpstr>Arial</vt:lpstr>
      <vt:lpstr>Book Antiqua</vt:lpstr>
      <vt:lpstr>Calibri</vt:lpstr>
      <vt:lpstr>Calibri Light</vt:lpstr>
      <vt:lpstr>Constantia</vt:lpstr>
      <vt:lpstr>Office Theme</vt:lpstr>
      <vt:lpstr>Worksheet</vt:lpstr>
      <vt:lpstr>職業倫理と業際</vt:lpstr>
      <vt:lpstr>はじめに（人としての倫理）</vt:lpstr>
      <vt:lpstr>PowerPoint プレゼンテーション</vt:lpstr>
      <vt:lpstr>PowerPoint プレゼンテーション</vt:lpstr>
      <vt:lpstr>PowerPoint プレゼンテーション</vt:lpstr>
      <vt:lpstr>PowerPoint プレゼンテーション</vt:lpstr>
      <vt:lpstr>2　行政書士処分事例（知事・会長）</vt:lpstr>
      <vt:lpstr>PowerPoint プレゼンテーション</vt:lpstr>
      <vt:lpstr>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3　職業倫理の二重性</vt:lpstr>
      <vt:lpstr>4　 職業倫理とコンプライアンス</vt:lpstr>
      <vt:lpstr>PowerPoint プレゼンテーション</vt:lpstr>
      <vt:lpstr>5　業際　まずは弁護法について</vt:lpstr>
      <vt:lpstr>PowerPoint プレゼンテーション</vt:lpstr>
      <vt:lpstr>PowerPoint プレゼンテーション</vt:lpstr>
      <vt:lpstr>  6　弁護士との業際　具体例で考える　</vt:lpstr>
      <vt:lpstr>PowerPoint プレゼンテーション</vt:lpstr>
      <vt:lpstr>PowerPoint プレゼンテーション</vt:lpstr>
      <vt:lpstr>PowerPoint プレゼンテーション</vt:lpstr>
      <vt:lpstr>7　もう一度倫理を考えましょう</vt:lpstr>
      <vt:lpstr>ご清聴ありがとうございました 　　　　　　　　愛知県行政書士会 　　　　　　　　　　　　　　　　岡崎支部　鍋田　建治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行政書士と業際</dc:title>
  <dc:creator>FJ-USER</dc:creator>
  <cp:lastModifiedBy>建治 鍋田</cp:lastModifiedBy>
  <cp:revision>375</cp:revision>
  <cp:lastPrinted>2020-01-15T02:18:24Z</cp:lastPrinted>
  <dcterms:created xsi:type="dcterms:W3CDTF">2014-08-29T07:31:37Z</dcterms:created>
  <dcterms:modified xsi:type="dcterms:W3CDTF">2026-04-06T01:45:48Z</dcterms:modified>
</cp:coreProperties>
</file>